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10" r:id="rId3"/>
    <p:sldId id="303" r:id="rId4"/>
    <p:sldId id="296" r:id="rId5"/>
    <p:sldId id="302" r:id="rId6"/>
    <p:sldId id="304" r:id="rId7"/>
    <p:sldId id="305" r:id="rId8"/>
    <p:sldId id="306" r:id="rId9"/>
    <p:sldId id="308" r:id="rId10"/>
    <p:sldId id="307" r:id="rId11"/>
    <p:sldId id="309" r:id="rId12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06"/>
  </p:normalViewPr>
  <p:slideViewPr>
    <p:cSldViewPr snapToGrid="0" snapToObjects="1">
      <p:cViewPr varScale="1">
        <p:scale>
          <a:sx n="118" d="100"/>
          <a:sy n="118" d="100"/>
        </p:scale>
        <p:origin x="9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0B150-2A74-7740-A1ED-F64FDE587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9D2BB-FF82-CC4A-A14C-7D73126E3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FFD86-2811-DA40-B5D6-35A5947D4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46FF0-BB77-2445-8D3B-99F26B8A4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F957B-FC07-2B41-8979-3EBAC4A6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15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0ABFD-6F46-0744-A559-11B12D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09237-481D-3B4C-BB72-5B967448E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2DBA4-43D0-B443-9669-EBA3D8A9A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6B72E-7A8C-2244-8D89-88EAF1E48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4CC2F-CFD2-4C42-BCFC-A8F6ED461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84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9084D4-53BA-9744-AD6D-5AF11EAD7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C40A87-6AE9-5048-98D8-3CCC237DC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AC3F5-EED9-524D-AB2A-CCBFBE16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3E36B-00A0-0E4B-AC32-F44DB626D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DB96B-C684-064B-B2C9-75A0C659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2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8EDAC-875F-FC4C-B1E0-63D86DD8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5485D-1020-0A47-8E89-0AB383587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38EE6-78BB-DA46-8774-A71B0E470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D06F2-E469-F247-914A-A30AE718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56F63-228E-3843-9BF2-781884BE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54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6C701-162B-5D4D-8657-26482EAA0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52A67-B1F2-A14D-B7D8-3B25AD31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E5C8B-7F24-4147-B246-0B3D1341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1E460-A8B0-B847-BDF5-23A83B1C6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BD795-84C7-D348-AE4E-DAE898DCA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93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54C4C-29B8-2647-9C68-0A181B780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DFA3F-78E7-FC43-B0C2-C481E3EAF6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C8BBE-FE08-964C-8302-4F43E3461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81879-4638-3044-AA2A-3E809E2F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3216F-F7BC-114B-AE52-E7D09566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BD7A6-25A7-6C45-B707-66EDE4AA2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2BEA-BC33-9F42-A6F4-7FB340C42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F6A7D-EAC8-C445-958D-8C33335F2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3F3900-B255-6F49-828E-FA6B88AE0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0E7E8-8B53-E446-90B1-13748A601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E705D5-1016-8E40-A1F1-173A8AD5E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3CEBE4-7485-1D4A-AA27-DDCD987B7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D85C9-0615-B340-A210-9B9641E0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4B525A-EE18-E348-9BCC-43692B523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14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E47-F2B5-C04F-ABE3-DBBECD7B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636FA-7742-A14F-B08A-7B7C0151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A9B31-A887-DB48-9C7D-E4A8562C9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70B1B-29DD-AC4C-A306-5952F90B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83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25F28-6342-144A-8A4E-C958A501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59B1F6-C600-274B-99D2-46BD84CC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76E9C-26EF-A942-9306-220C59DD1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45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35212-E492-3D4E-B237-B934C97C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73880-FE6A-8845-899C-A7923BE33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96957-EB99-174D-B18F-F9872B4D3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C3D30-F38B-B744-AC98-7AC63B87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A6E4-4592-8446-833B-A2CB56416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9C086-4BE8-0D40-B163-F8396942C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3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91F69-6465-AF48-A3F9-37780A01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B0AAF8-1308-F346-B137-A8E32A1C0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2FEE7-9E28-B044-95EC-892CEC9BE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FA5A7-EED6-AA4B-A576-838963973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402BB-0E76-8F4A-A314-527DC742A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29C77-89DC-4645-852A-33E3114B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3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708F79-5AA8-7245-93A4-53C98C2D7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7BE31-2D97-E64C-AC03-704CBE99D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3F298-D1C9-2F41-9A41-2D402DD3A0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A4969-793B-0F42-A221-CF8A378C0112}" type="datetimeFigureOut">
              <a:rPr lang="tr-TR" smtClean="0"/>
              <a:t>16.10.2021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BFDB-EE78-E248-AD18-149A8096CC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C72BD-D3F5-5947-A921-7EF21B90B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7A35-B9F8-0843-A328-124773EAA6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60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tmd.com/dog/conditions/reproductive/c_multi_pyometra_hyperplasia" TargetMode="External"/><Relationship Id="rId2" Type="http://schemas.openxmlformats.org/officeDocument/2006/relationships/hyperlink" Target="https://www.petmd.com/dog/conditions/endocrine/c_dg_hyperadrenocorticis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tmd.com/dog/conditions/urinary/c_multi_renal_failure_chronic" TargetMode="External"/><Relationship Id="rId5" Type="http://schemas.openxmlformats.org/officeDocument/2006/relationships/hyperlink" Target="https://www.petmd.com/dog/conditions/urinary/c_multi_pyelonephritis" TargetMode="External"/><Relationship Id="rId4" Type="http://schemas.openxmlformats.org/officeDocument/2006/relationships/hyperlink" Target="https://www.petmd.com/dog/conditions/endocrine/c_multi_hypercalcem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F7224-A82F-0444-AF82-12C12AF88D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>
                <a:solidFill>
                  <a:srgbClr val="FF0000"/>
                </a:solidFill>
              </a:rPr>
              <a:t>DIABETES INSIPIDUS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8A3CB-569B-8C4C-8DA0-EDE067E363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Doç.Dr</a:t>
            </a:r>
            <a:r>
              <a:rPr lang="tr-TR" dirty="0"/>
              <a:t>. İdil BAŞTAN</a:t>
            </a:r>
          </a:p>
        </p:txBody>
      </p:sp>
    </p:spTree>
    <p:extLst>
      <p:ext uri="{BB962C8B-B14F-4D97-AF65-F5344CB8AC3E}">
        <p14:creationId xmlns:p14="http://schemas.microsoft.com/office/powerpoint/2010/main" val="2452928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658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KLINIK BULGULAR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29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799" y="385010"/>
            <a:ext cx="8018241" cy="6141244"/>
          </a:xfrm>
        </p:spPr>
      </p:pic>
    </p:spTree>
    <p:extLst>
      <p:ext uri="{BB962C8B-B14F-4D97-AF65-F5344CB8AC3E}">
        <p14:creationId xmlns:p14="http://schemas.microsoft.com/office/powerpoint/2010/main" val="138537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717" y="968829"/>
            <a:ext cx="7706344" cy="5208134"/>
          </a:xfrm>
        </p:spPr>
      </p:pic>
    </p:spTree>
    <p:extLst>
      <p:ext uri="{BB962C8B-B14F-4D97-AF65-F5344CB8AC3E}">
        <p14:creationId xmlns:p14="http://schemas.microsoft.com/office/powerpoint/2010/main" val="293336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780"/>
          </a:xfrm>
        </p:spPr>
        <p:txBody>
          <a:bodyPr/>
          <a:lstStyle/>
          <a:p>
            <a:r>
              <a:rPr lang="en-US" sz="3200" b="1" dirty="0" err="1">
                <a:solidFill>
                  <a:srgbClr val="FF0000"/>
                </a:solidFill>
              </a:rPr>
              <a:t>Vazopresin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6906"/>
            <a:ext cx="10515600" cy="507005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/>
              <a:t>Vücut</a:t>
            </a:r>
            <a:r>
              <a:rPr lang="en-US" sz="2400" dirty="0"/>
              <a:t>  </a:t>
            </a:r>
            <a:r>
              <a:rPr lang="en-US" sz="2400" dirty="0" err="1"/>
              <a:t>sıvılarının</a:t>
            </a:r>
            <a:r>
              <a:rPr lang="en-US" sz="2400" dirty="0"/>
              <a:t> </a:t>
            </a:r>
            <a:r>
              <a:rPr lang="en-US" sz="2400" dirty="0" err="1"/>
              <a:t>osmolalitesinin</a:t>
            </a:r>
            <a:r>
              <a:rPr lang="en-US" sz="2400" dirty="0"/>
              <a:t> </a:t>
            </a:r>
            <a:r>
              <a:rPr lang="en-US" sz="2400" dirty="0" err="1"/>
              <a:t>homeostazında</a:t>
            </a:r>
            <a:r>
              <a:rPr lang="en-US" sz="2400" dirty="0"/>
              <a:t> </a:t>
            </a:r>
            <a:r>
              <a:rPr lang="en-US" sz="2400" dirty="0" err="1"/>
              <a:t>görev</a:t>
            </a:r>
            <a:r>
              <a:rPr lang="en-US" sz="2400" dirty="0"/>
              <a:t> </a:t>
            </a:r>
            <a:r>
              <a:rPr lang="en-US" sz="2400" dirty="0" err="1"/>
              <a:t>alır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 err="1"/>
              <a:t>Böbrekteki</a:t>
            </a:r>
            <a:r>
              <a:rPr lang="en-US" sz="2400" dirty="0"/>
              <a:t> </a:t>
            </a:r>
            <a:r>
              <a:rPr lang="en-US" sz="2400" dirty="0" err="1"/>
              <a:t>oplayıcı</a:t>
            </a:r>
            <a:r>
              <a:rPr lang="en-US" sz="2400" dirty="0"/>
              <a:t> </a:t>
            </a:r>
            <a:r>
              <a:rPr lang="en-US" sz="2400" dirty="0" err="1"/>
              <a:t>tubülüsün</a:t>
            </a:r>
            <a:r>
              <a:rPr lang="en-US" sz="2400" dirty="0"/>
              <a:t> </a:t>
            </a:r>
            <a:r>
              <a:rPr lang="en-US" sz="2400" dirty="0" err="1"/>
              <a:t>kortikal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medüller</a:t>
            </a:r>
            <a:r>
              <a:rPr lang="en-US" sz="2400" dirty="0"/>
              <a:t> </a:t>
            </a:r>
            <a:r>
              <a:rPr lang="en-US" sz="2400" dirty="0" err="1"/>
              <a:t>bölgelerinde</a:t>
            </a:r>
            <a:r>
              <a:rPr lang="en-US" sz="2400" dirty="0"/>
              <a:t> </a:t>
            </a:r>
            <a:r>
              <a:rPr lang="en-US" sz="2400" dirty="0" err="1"/>
              <a:t>suya</a:t>
            </a:r>
            <a:r>
              <a:rPr lang="en-US" sz="2400" dirty="0"/>
              <a:t> </a:t>
            </a:r>
            <a:r>
              <a:rPr lang="en-US" sz="2400" dirty="0" err="1"/>
              <a:t>geçirgenliği</a:t>
            </a:r>
            <a:r>
              <a:rPr lang="en-US" sz="2400" dirty="0"/>
              <a:t> </a:t>
            </a:r>
            <a:r>
              <a:rPr lang="en-US" sz="2400" dirty="0" err="1"/>
              <a:t>artırarak</a:t>
            </a:r>
            <a:endParaRPr lang="en-US" sz="2400" dirty="0"/>
          </a:p>
          <a:p>
            <a:pPr lvl="1" algn="just">
              <a:lnSpc>
                <a:spcPct val="150000"/>
              </a:lnSpc>
            </a:pPr>
            <a:r>
              <a:rPr lang="en-US" dirty="0" err="1"/>
              <a:t>suyun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emiliminin</a:t>
            </a:r>
            <a:r>
              <a:rPr lang="en-US" dirty="0"/>
              <a:t> </a:t>
            </a:r>
            <a:r>
              <a:rPr lang="en-US" dirty="0" err="1"/>
              <a:t>artmasına</a:t>
            </a:r>
            <a:r>
              <a:rPr lang="en-US" dirty="0"/>
              <a:t>, </a:t>
            </a:r>
          </a:p>
          <a:p>
            <a:pPr lvl="1" algn="just">
              <a:lnSpc>
                <a:spcPct val="150000"/>
              </a:lnSpc>
            </a:pPr>
            <a:r>
              <a:rPr lang="en-US" dirty="0" err="1"/>
              <a:t>idrar</a:t>
            </a:r>
            <a:r>
              <a:rPr lang="en-US" dirty="0"/>
              <a:t> </a:t>
            </a:r>
            <a:r>
              <a:rPr lang="en-US" dirty="0" err="1"/>
              <a:t>osmolalitesinin</a:t>
            </a:r>
            <a:r>
              <a:rPr lang="en-US" dirty="0"/>
              <a:t>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osmolalitesinden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yüksek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</a:p>
          <a:p>
            <a:pPr lvl="1" algn="just">
              <a:lnSpc>
                <a:spcPct val="150000"/>
              </a:lnSpc>
            </a:pPr>
            <a:r>
              <a:rPr lang="en-US" dirty="0" err="1"/>
              <a:t>idrarın</a:t>
            </a:r>
            <a:r>
              <a:rPr lang="en-US" dirty="0"/>
              <a:t> </a:t>
            </a:r>
            <a:r>
              <a:rPr lang="en-US" dirty="0" err="1"/>
              <a:t>konsantre</a:t>
            </a:r>
            <a:r>
              <a:rPr lang="en-US" dirty="0"/>
              <a:t> </a:t>
            </a:r>
            <a:r>
              <a:rPr lang="en-US" dirty="0" err="1"/>
              <a:t>edilmesine</a:t>
            </a:r>
            <a:r>
              <a:rPr lang="en-US" dirty="0"/>
              <a:t> </a:t>
            </a:r>
            <a:r>
              <a:rPr lang="en-US" dirty="0" err="1"/>
              <a:t>aracılık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dirty="0" err="1"/>
              <a:t>Plazma</a:t>
            </a:r>
            <a:r>
              <a:rPr lang="en-US" sz="2400" dirty="0"/>
              <a:t> </a:t>
            </a:r>
            <a:r>
              <a:rPr lang="en-US" sz="2400" dirty="0" err="1"/>
              <a:t>osmolalitesinin</a:t>
            </a:r>
            <a:r>
              <a:rPr lang="en-US" sz="2400" dirty="0"/>
              <a:t> </a:t>
            </a:r>
            <a:r>
              <a:rPr lang="en-US" sz="2400" dirty="0" err="1"/>
              <a:t>yükselmesi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hipovolemi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dolaşan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hacminin</a:t>
            </a:r>
            <a:r>
              <a:rPr lang="en-US" sz="2400" dirty="0"/>
              <a:t> </a:t>
            </a:r>
            <a:r>
              <a:rPr lang="en-US" sz="2400" dirty="0" err="1"/>
              <a:t>azalması</a:t>
            </a:r>
            <a:r>
              <a:rPr lang="en-US" sz="2400" dirty="0"/>
              <a:t> </a:t>
            </a:r>
            <a:r>
              <a:rPr lang="en-US" sz="2400" dirty="0" err="1"/>
              <a:t>vazopresin</a:t>
            </a:r>
            <a:r>
              <a:rPr lang="en-US" sz="2400" dirty="0"/>
              <a:t> </a:t>
            </a:r>
            <a:r>
              <a:rPr lang="en-US" sz="2400" dirty="0" err="1"/>
              <a:t>salınımı</a:t>
            </a:r>
            <a:r>
              <a:rPr lang="en-US" sz="2400" dirty="0"/>
              <a:t> </a:t>
            </a:r>
            <a:r>
              <a:rPr lang="en-US" sz="2400" dirty="0" err="1"/>
              <a:t>için</a:t>
            </a:r>
            <a:r>
              <a:rPr lang="en-US" sz="2400" dirty="0"/>
              <a:t> </a:t>
            </a:r>
            <a:r>
              <a:rPr lang="en-US" sz="2400" dirty="0" err="1"/>
              <a:t>oldukça</a:t>
            </a:r>
            <a:r>
              <a:rPr lang="en-US" sz="2400" dirty="0"/>
              <a:t> </a:t>
            </a:r>
            <a:r>
              <a:rPr lang="en-US" sz="2400" dirty="0" err="1"/>
              <a:t>güçlu</a:t>
            </a:r>
            <a:r>
              <a:rPr lang="en-US" sz="2400" dirty="0"/>
              <a:t>̈ </a:t>
            </a:r>
            <a:r>
              <a:rPr lang="en-US" sz="2400" dirty="0" err="1"/>
              <a:t>uyaranlardır</a:t>
            </a:r>
            <a:r>
              <a:rPr lang="en-US" sz="2400" dirty="0"/>
              <a:t>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35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NÖROJENIK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DIABETES INSIPIDUS 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Vazopazopressin</a:t>
            </a:r>
            <a:r>
              <a:rPr lang="en-US" dirty="0"/>
              <a:t> </a:t>
            </a:r>
            <a:r>
              <a:rPr lang="en-US" dirty="0" err="1"/>
              <a:t>yetersizliği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gelişir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Vazopressinin</a:t>
            </a:r>
            <a:r>
              <a:rPr lang="en-US" dirty="0"/>
              <a:t> </a:t>
            </a:r>
            <a:r>
              <a:rPr lang="en-US" dirty="0" err="1"/>
              <a:t>sentezlendiği</a:t>
            </a:r>
            <a:r>
              <a:rPr lang="en-US" dirty="0"/>
              <a:t> </a:t>
            </a:r>
            <a:r>
              <a:rPr lang="en-US" dirty="0" err="1"/>
              <a:t>hipotalamus</a:t>
            </a:r>
            <a:r>
              <a:rPr lang="en-US" dirty="0"/>
              <a:t> ; </a:t>
            </a:r>
            <a:r>
              <a:rPr lang="en-US" dirty="0" err="1"/>
              <a:t>taşındığı</a:t>
            </a:r>
            <a:r>
              <a:rPr lang="en-US" dirty="0"/>
              <a:t> </a:t>
            </a:r>
            <a:r>
              <a:rPr lang="en-US" dirty="0" err="1"/>
              <a:t>hipofiz</a:t>
            </a:r>
            <a:r>
              <a:rPr lang="en-US" dirty="0"/>
              <a:t> </a:t>
            </a:r>
            <a:r>
              <a:rPr lang="en-US" dirty="0" err="1"/>
              <a:t>sapı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salındığı</a:t>
            </a:r>
            <a:r>
              <a:rPr lang="en-US" dirty="0"/>
              <a:t> </a:t>
            </a:r>
            <a:r>
              <a:rPr lang="en-US" dirty="0" err="1"/>
              <a:t>arka</a:t>
            </a:r>
            <a:r>
              <a:rPr lang="en-US" dirty="0"/>
              <a:t> </a:t>
            </a:r>
            <a:r>
              <a:rPr lang="en-US" dirty="0" err="1"/>
              <a:t>hipofizin</a:t>
            </a:r>
            <a:r>
              <a:rPr lang="en-US" dirty="0"/>
              <a:t> </a:t>
            </a:r>
            <a:r>
              <a:rPr lang="en-US" dirty="0" err="1"/>
              <a:t>hasarına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gelişir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Hipotalamus</a:t>
            </a:r>
            <a:r>
              <a:rPr lang="en-US" dirty="0"/>
              <a:t> , </a:t>
            </a:r>
            <a:r>
              <a:rPr lang="en-US" dirty="0" err="1"/>
              <a:t>hipofiz</a:t>
            </a:r>
            <a:r>
              <a:rPr lang="en-US" dirty="0"/>
              <a:t> </a:t>
            </a:r>
            <a:r>
              <a:rPr lang="en-US" dirty="0" err="1"/>
              <a:t>sapı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arka</a:t>
            </a:r>
            <a:r>
              <a:rPr lang="en-US" dirty="0"/>
              <a:t> </a:t>
            </a:r>
            <a:r>
              <a:rPr lang="en-US" dirty="0" err="1"/>
              <a:t>hipofiz</a:t>
            </a:r>
            <a:r>
              <a:rPr lang="en-US" dirty="0"/>
              <a:t>; </a:t>
            </a:r>
            <a:r>
              <a:rPr lang="en-US" dirty="0" err="1"/>
              <a:t>tümörler</a:t>
            </a:r>
            <a:r>
              <a:rPr lang="en-US" dirty="0"/>
              <a:t>, </a:t>
            </a:r>
            <a:r>
              <a:rPr lang="en-US" dirty="0" err="1"/>
              <a:t>infeksiyonlar</a:t>
            </a:r>
            <a:r>
              <a:rPr lang="en-US" dirty="0"/>
              <a:t> , </a:t>
            </a:r>
            <a:r>
              <a:rPr lang="en-US" dirty="0" err="1"/>
              <a:t>kafa</a:t>
            </a:r>
            <a:r>
              <a:rPr lang="en-US" dirty="0"/>
              <a:t> </a:t>
            </a:r>
            <a:r>
              <a:rPr lang="en-US" dirty="0" err="1"/>
              <a:t>travması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infiltratif</a:t>
            </a:r>
            <a:r>
              <a:rPr lang="en-US" dirty="0"/>
              <a:t> </a:t>
            </a:r>
            <a:r>
              <a:rPr lang="en-US" dirty="0" err="1"/>
              <a:t>hastalıklar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tahrip</a:t>
            </a:r>
            <a:r>
              <a:rPr lang="en-US" dirty="0"/>
              <a:t> </a:t>
            </a:r>
            <a:r>
              <a:rPr lang="en-US" dirty="0" err="1"/>
              <a:t>olmuş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246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KLINIK BULGULAR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52747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Yaşa</a:t>
            </a:r>
            <a:r>
              <a:rPr lang="en-US" dirty="0"/>
              <a:t>, </a:t>
            </a:r>
            <a:r>
              <a:rPr lang="en-US" dirty="0" err="1"/>
              <a:t>etyolojiye</a:t>
            </a:r>
            <a:r>
              <a:rPr lang="en-US" dirty="0"/>
              <a:t>, </a:t>
            </a:r>
            <a:r>
              <a:rPr lang="en-US" dirty="0" err="1"/>
              <a:t>diyete</a:t>
            </a:r>
            <a:r>
              <a:rPr lang="en-US" dirty="0"/>
              <a:t>, </a:t>
            </a:r>
            <a:r>
              <a:rPr lang="en-US" dirty="0" err="1"/>
              <a:t>susuzluk</a:t>
            </a:r>
            <a:r>
              <a:rPr lang="en-US" dirty="0"/>
              <a:t> </a:t>
            </a:r>
            <a:r>
              <a:rPr lang="en-US" dirty="0" err="1"/>
              <a:t>duyusu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önhipofiz</a:t>
            </a:r>
            <a:r>
              <a:rPr lang="en-US" dirty="0"/>
              <a:t> </a:t>
            </a:r>
            <a:r>
              <a:rPr lang="en-US" dirty="0" err="1"/>
              <a:t>fonksiyonlarının</a:t>
            </a:r>
            <a:r>
              <a:rPr lang="en-US" dirty="0"/>
              <a:t> </a:t>
            </a:r>
            <a:r>
              <a:rPr lang="en-US" dirty="0" err="1"/>
              <a:t>korunmus</a:t>
            </a:r>
            <a:r>
              <a:rPr lang="en-US" dirty="0"/>
              <a:t>̧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göre</a:t>
            </a:r>
            <a:r>
              <a:rPr lang="en-US" dirty="0"/>
              <a:t> </a:t>
            </a:r>
            <a:r>
              <a:rPr lang="en-US" dirty="0" err="1"/>
              <a:t>değişir</a:t>
            </a:r>
            <a:r>
              <a:rPr lang="en-US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Konjenital</a:t>
            </a:r>
            <a:r>
              <a:rPr lang="en-US" dirty="0"/>
              <a:t> </a:t>
            </a:r>
            <a:r>
              <a:rPr lang="en-US" dirty="0" err="1"/>
              <a:t>olanlarda</a:t>
            </a:r>
            <a:r>
              <a:rPr lang="en-US" dirty="0"/>
              <a:t> </a:t>
            </a:r>
            <a:r>
              <a:rPr lang="en-US" dirty="0" err="1"/>
              <a:t>belirtiler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ilk </a:t>
            </a:r>
            <a:r>
              <a:rPr lang="en-US" dirty="0" err="1"/>
              <a:t>birkac</a:t>
            </a:r>
            <a:r>
              <a:rPr lang="en-US" dirty="0"/>
              <a:t>̧ </a:t>
            </a:r>
            <a:r>
              <a:rPr lang="en-US" dirty="0" err="1"/>
              <a:t>hafta</a:t>
            </a:r>
            <a:r>
              <a:rPr lang="en-US" dirty="0"/>
              <a:t> </a:t>
            </a:r>
            <a:r>
              <a:rPr lang="en-US" dirty="0" err="1"/>
              <a:t>içinde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çıkar</a:t>
            </a:r>
            <a:r>
              <a:rPr lang="en-US" dirty="0"/>
              <a:t>. Anne </a:t>
            </a:r>
            <a:r>
              <a:rPr lang="en-US" dirty="0" err="1"/>
              <a:t>sütu</a:t>
            </a:r>
            <a:r>
              <a:rPr lang="en-US" dirty="0"/>
              <a:t>̈ </a:t>
            </a:r>
            <a:r>
              <a:rPr lang="en-US" dirty="0" err="1"/>
              <a:t>aldığı</a:t>
            </a:r>
            <a:r>
              <a:rPr lang="en-US" dirty="0"/>
              <a:t> </a:t>
            </a:r>
            <a:r>
              <a:rPr lang="en-US" dirty="0" err="1"/>
              <a:t>sürece</a:t>
            </a:r>
            <a:r>
              <a:rPr lang="en-US" dirty="0"/>
              <a:t> </a:t>
            </a:r>
            <a:r>
              <a:rPr lang="en-US" dirty="0" err="1"/>
              <a:t>belirtiler</a:t>
            </a:r>
            <a:r>
              <a:rPr lang="en-US" dirty="0"/>
              <a:t> </a:t>
            </a:r>
            <a:r>
              <a:rPr lang="en-US" dirty="0" err="1"/>
              <a:t>gecikir</a:t>
            </a:r>
            <a:r>
              <a:rPr lang="en-US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Genellikle</a:t>
            </a:r>
            <a:r>
              <a:rPr lang="en-US" dirty="0"/>
              <a:t> ilk </a:t>
            </a:r>
            <a:r>
              <a:rPr lang="en-US" dirty="0" err="1"/>
              <a:t>belirti</a:t>
            </a:r>
            <a:r>
              <a:rPr lang="en-US" dirty="0"/>
              <a:t> </a:t>
            </a:r>
            <a:r>
              <a:rPr lang="en-US" dirty="0" err="1"/>
              <a:t>açıklanamayan</a:t>
            </a:r>
            <a:r>
              <a:rPr lang="en-US" dirty="0"/>
              <a:t> </a:t>
            </a:r>
            <a:r>
              <a:rPr lang="en-US" dirty="0" err="1"/>
              <a:t>ateşdir</a:t>
            </a:r>
            <a:r>
              <a:rPr lang="en-US" dirty="0"/>
              <a:t>. </a:t>
            </a:r>
            <a:r>
              <a:rPr lang="en-US" dirty="0" err="1"/>
              <a:t>Kusma</a:t>
            </a:r>
            <a:r>
              <a:rPr lang="en-US" dirty="0"/>
              <a:t>, </a:t>
            </a:r>
            <a:r>
              <a:rPr lang="en-US" dirty="0" err="1"/>
              <a:t>kabızlık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dehidratasyon</a:t>
            </a:r>
            <a:r>
              <a:rPr lang="en-US" dirty="0"/>
              <a:t> </a:t>
            </a:r>
            <a:r>
              <a:rPr lang="en-US" dirty="0" err="1"/>
              <a:t>görülür</a:t>
            </a:r>
            <a:r>
              <a:rPr lang="en-US" dirty="0"/>
              <a:t>. </a:t>
            </a:r>
            <a:r>
              <a:rPr lang="en-US" dirty="0" err="1"/>
              <a:t>Gelişme</a:t>
            </a:r>
            <a:r>
              <a:rPr lang="en-US" dirty="0"/>
              <a:t> </a:t>
            </a:r>
            <a:r>
              <a:rPr lang="en-US" dirty="0" err="1"/>
              <a:t>bozulur</a:t>
            </a:r>
            <a:r>
              <a:rPr lang="en-US" dirty="0"/>
              <a:t>, </a:t>
            </a:r>
            <a:r>
              <a:rPr lang="en-US" dirty="0" err="1"/>
              <a:t>huzursuzluk</a:t>
            </a:r>
            <a:r>
              <a:rPr lang="en-US" dirty="0"/>
              <a:t> </a:t>
            </a:r>
            <a:r>
              <a:rPr lang="en-US" dirty="0" err="1"/>
              <a:t>gözlenir</a:t>
            </a:r>
            <a:r>
              <a:rPr lang="en-US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Poliuri</a:t>
            </a:r>
            <a:r>
              <a:rPr lang="en-US" dirty="0"/>
              <a:t>, </a:t>
            </a:r>
            <a:r>
              <a:rPr lang="en-US" dirty="0" err="1"/>
              <a:t>polidipsi</a:t>
            </a:r>
            <a:r>
              <a:rPr lang="en-US" dirty="0"/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8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2737" y="1074822"/>
            <a:ext cx="9833810" cy="446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/>
              <a:t>İyi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hikaye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fizik</a:t>
            </a:r>
            <a:r>
              <a:rPr lang="en-US" sz="2400" dirty="0"/>
              <a:t> </a:t>
            </a:r>
            <a:r>
              <a:rPr lang="en-US" sz="2400" dirty="0" err="1"/>
              <a:t>muayene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>
                <a:solidFill>
                  <a:srgbClr val="0ACED8"/>
                </a:solidFill>
              </a:rPr>
              <a:t> </a:t>
            </a:r>
            <a:r>
              <a:rPr lang="en-US" sz="2400" dirty="0"/>
              <a:t>Serum Na: </a:t>
            </a:r>
            <a:r>
              <a:rPr lang="en-US" sz="2400" dirty="0" err="1"/>
              <a:t>Yükselir</a:t>
            </a:r>
            <a:r>
              <a:rPr lang="en-US" sz="24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  </a:t>
            </a:r>
            <a:r>
              <a:rPr lang="en-US" sz="2400" dirty="0" err="1"/>
              <a:t>İdrar</a:t>
            </a:r>
            <a:r>
              <a:rPr lang="en-US" sz="2400" dirty="0"/>
              <a:t> Na: Normal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azalmıs</a:t>
            </a:r>
            <a:r>
              <a:rPr lang="en-US" sz="2400" dirty="0"/>
              <a:t>̧.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  Serum </a:t>
            </a:r>
            <a:r>
              <a:rPr lang="en-US" sz="2400" dirty="0" err="1"/>
              <a:t>osmolalite</a:t>
            </a:r>
            <a:r>
              <a:rPr lang="en-US" sz="2400" dirty="0"/>
              <a:t>: </a:t>
            </a:r>
            <a:r>
              <a:rPr lang="en-US" sz="2400" dirty="0" err="1"/>
              <a:t>Yükselir</a:t>
            </a:r>
            <a:r>
              <a:rPr lang="en-US" sz="24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  </a:t>
            </a:r>
            <a:r>
              <a:rPr lang="en-US" sz="2400" dirty="0" err="1"/>
              <a:t>İdrar</a:t>
            </a:r>
            <a:r>
              <a:rPr lang="en-US" sz="2400" dirty="0"/>
              <a:t> </a:t>
            </a:r>
            <a:r>
              <a:rPr lang="en-US" sz="2400" dirty="0" err="1"/>
              <a:t>osmolalite</a:t>
            </a:r>
            <a:r>
              <a:rPr lang="en-US" sz="2400" dirty="0"/>
              <a:t>: </a:t>
            </a:r>
            <a:r>
              <a:rPr lang="en-US" sz="2400" dirty="0" err="1"/>
              <a:t>Düşüktür</a:t>
            </a:r>
            <a:r>
              <a:rPr lang="en-US" sz="24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 Serum ADH </a:t>
            </a:r>
            <a:r>
              <a:rPr lang="en-US" sz="2400" dirty="0" err="1"/>
              <a:t>düzeyi</a:t>
            </a:r>
            <a:r>
              <a:rPr lang="en-US" sz="2400" dirty="0"/>
              <a:t> </a:t>
            </a:r>
            <a:r>
              <a:rPr lang="en-US" sz="2400" dirty="0" err="1"/>
              <a:t>düşük</a:t>
            </a:r>
            <a:r>
              <a:rPr lang="en-US" sz="2400" dirty="0"/>
              <a:t>. 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Sıvı</a:t>
            </a:r>
            <a:r>
              <a:rPr lang="en-US" sz="2400" dirty="0"/>
              <a:t> </a:t>
            </a:r>
            <a:r>
              <a:rPr lang="en-US" sz="2400" dirty="0" err="1"/>
              <a:t>kısıtlama</a:t>
            </a:r>
            <a:r>
              <a:rPr lang="en-US" sz="2400" dirty="0"/>
              <a:t> </a:t>
            </a:r>
            <a:r>
              <a:rPr lang="en-US" sz="2400" dirty="0" err="1"/>
              <a:t>testinde</a:t>
            </a:r>
            <a:r>
              <a:rPr lang="en-US" sz="2400" dirty="0"/>
              <a:t> serum </a:t>
            </a:r>
            <a:r>
              <a:rPr lang="en-US" sz="2400" dirty="0" err="1"/>
              <a:t>osmolalitesi</a:t>
            </a:r>
            <a:r>
              <a:rPr lang="en-US" sz="2400" dirty="0"/>
              <a:t> </a:t>
            </a:r>
            <a:r>
              <a:rPr lang="en-US" sz="2400" dirty="0" err="1"/>
              <a:t>yükselirken</a:t>
            </a:r>
            <a:r>
              <a:rPr lang="en-US" sz="2400" dirty="0"/>
              <a:t> </a:t>
            </a:r>
            <a:r>
              <a:rPr lang="en-US" sz="2400" dirty="0" err="1"/>
              <a:t>idrar</a:t>
            </a:r>
            <a:r>
              <a:rPr lang="en-US" sz="2400" dirty="0"/>
              <a:t> </a:t>
            </a:r>
            <a:r>
              <a:rPr lang="en-US" sz="2400" dirty="0" err="1"/>
              <a:t>konsantrasyonu</a:t>
            </a:r>
            <a:r>
              <a:rPr lang="en-US" sz="2400" dirty="0"/>
              <a:t> </a:t>
            </a:r>
            <a:r>
              <a:rPr lang="en-US" sz="2400" dirty="0" err="1"/>
              <a:t>sağlanamaz</a:t>
            </a:r>
            <a:r>
              <a:rPr lang="en-US" sz="2400" dirty="0"/>
              <a:t>. </a:t>
            </a:r>
          </a:p>
        </p:txBody>
      </p:sp>
      <p:pic>
        <p:nvPicPr>
          <p:cNvPr id="1025" name="Picture 1" descr="age26image3078019776">
            <a:extLst>
              <a:ext uri="{FF2B5EF4-FFF2-40B4-BE49-F238E27FC236}">
                <a16:creationId xmlns:a16="http://schemas.microsoft.com/office/drawing/2014/main" id="{BDBA9AB4-7433-6641-BECC-EEB1AB69F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974050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54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Nefrojenik</a:t>
            </a:r>
            <a:r>
              <a:rPr lang="en-US" sz="2800" b="1" dirty="0">
                <a:solidFill>
                  <a:srgbClr val="FF0000"/>
                </a:solidFill>
              </a:rPr>
              <a:t> Diabetes </a:t>
            </a:r>
            <a:r>
              <a:rPr lang="en-US" sz="2800" b="1" dirty="0" err="1">
                <a:solidFill>
                  <a:srgbClr val="FF0000"/>
                </a:solidFill>
              </a:rPr>
              <a:t>İnsipidus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ADH’ ye </a:t>
            </a:r>
            <a:r>
              <a:rPr lang="en-US" dirty="0" err="1"/>
              <a:t>periferik</a:t>
            </a:r>
            <a:r>
              <a:rPr lang="en-US" dirty="0"/>
              <a:t> </a:t>
            </a:r>
            <a:r>
              <a:rPr lang="en-US" dirty="0" err="1"/>
              <a:t>cevapsızlık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r>
              <a:rPr lang="en-US" dirty="0"/>
              <a:t> </a:t>
            </a:r>
            <a:r>
              <a:rPr lang="en-US" dirty="0" err="1"/>
              <a:t>Hastaların</a:t>
            </a:r>
            <a:r>
              <a:rPr lang="en-US" dirty="0"/>
              <a:t> V2 </a:t>
            </a:r>
            <a:r>
              <a:rPr lang="en-US" dirty="0" err="1"/>
              <a:t>reseptörlerinin</a:t>
            </a:r>
            <a:r>
              <a:rPr lang="en-US" dirty="0"/>
              <a:t> </a:t>
            </a:r>
            <a:r>
              <a:rPr lang="en-US" dirty="0" err="1"/>
              <a:t>fonksiyonlarında</a:t>
            </a:r>
            <a:r>
              <a:rPr lang="en-US" dirty="0"/>
              <a:t> </a:t>
            </a:r>
            <a:r>
              <a:rPr lang="en-US" dirty="0" err="1"/>
              <a:t>eksiklik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Vazopressine</a:t>
            </a:r>
            <a:r>
              <a:rPr lang="en-US" dirty="0"/>
              <a:t> </a:t>
            </a:r>
            <a:r>
              <a:rPr lang="en-US" dirty="0" err="1"/>
              <a:t>böbrek</a:t>
            </a:r>
            <a:r>
              <a:rPr lang="en-US" dirty="0"/>
              <a:t> </a:t>
            </a:r>
            <a:r>
              <a:rPr lang="en-US" dirty="0" err="1"/>
              <a:t>cevabı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, </a:t>
            </a:r>
            <a:r>
              <a:rPr lang="en-US" dirty="0" err="1"/>
              <a:t>reseptörün</a:t>
            </a:r>
            <a:r>
              <a:rPr lang="en-US" dirty="0"/>
              <a:t> </a:t>
            </a:r>
            <a:r>
              <a:rPr lang="en-US" dirty="0" err="1"/>
              <a:t>bağlanması</a:t>
            </a:r>
            <a:r>
              <a:rPr lang="en-US" dirty="0"/>
              <a:t>, G </a:t>
            </a:r>
            <a:r>
              <a:rPr lang="en-US" dirty="0" err="1"/>
              <a:t>proteini</a:t>
            </a:r>
            <a:r>
              <a:rPr lang="en-US" dirty="0"/>
              <a:t>- </a:t>
            </a:r>
            <a:r>
              <a:rPr lang="en-US" dirty="0" err="1"/>
              <a:t>reseptör</a:t>
            </a:r>
            <a:r>
              <a:rPr lang="en-US" dirty="0"/>
              <a:t> </a:t>
            </a:r>
            <a:r>
              <a:rPr lang="en-US" dirty="0" err="1"/>
              <a:t>bileşiminin</a:t>
            </a:r>
            <a:r>
              <a:rPr lang="en-US" dirty="0"/>
              <a:t> </a:t>
            </a:r>
            <a:r>
              <a:rPr lang="en-US" dirty="0" err="1"/>
              <a:t>aktivasyonu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kanalları</a:t>
            </a:r>
            <a:r>
              <a:rPr lang="en-US" dirty="0"/>
              <a:t> </a:t>
            </a:r>
            <a:r>
              <a:rPr lang="en-US" dirty="0" err="1"/>
              <a:t>oluşumu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fonksiyonu</a:t>
            </a:r>
            <a:r>
              <a:rPr lang="en-US" dirty="0"/>
              <a:t> </a:t>
            </a:r>
            <a:r>
              <a:rPr lang="en-US" dirty="0" err="1"/>
              <a:t>gereklidir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Böbreklerin</a:t>
            </a:r>
            <a:r>
              <a:rPr lang="en-US" dirty="0"/>
              <a:t> </a:t>
            </a:r>
            <a:r>
              <a:rPr lang="en-US" dirty="0" err="1"/>
              <a:t>ADH’a</a:t>
            </a:r>
            <a:r>
              <a:rPr lang="en-US" dirty="0"/>
              <a:t> </a:t>
            </a:r>
            <a:r>
              <a:rPr lang="en-US" dirty="0" err="1"/>
              <a:t>yanıtı</a:t>
            </a:r>
            <a:r>
              <a:rPr lang="en-US" dirty="0"/>
              <a:t>, </a:t>
            </a:r>
            <a:r>
              <a:rPr lang="en-US" dirty="0" err="1"/>
              <a:t>ADH’nın</a:t>
            </a:r>
            <a:r>
              <a:rPr lang="en-US" dirty="0"/>
              <a:t> V2 </a:t>
            </a:r>
            <a:r>
              <a:rPr lang="en-US" dirty="0" err="1"/>
              <a:t>reseptörüne</a:t>
            </a:r>
            <a:r>
              <a:rPr lang="en-US" dirty="0"/>
              <a:t> </a:t>
            </a:r>
            <a:r>
              <a:rPr lang="en-US" dirty="0" err="1"/>
              <a:t>bağlanması</a:t>
            </a:r>
            <a:r>
              <a:rPr lang="en-US" dirty="0"/>
              <a:t>, G </a:t>
            </a:r>
            <a:r>
              <a:rPr lang="en-US" dirty="0" err="1"/>
              <a:t>proteinine</a:t>
            </a:r>
            <a:r>
              <a:rPr lang="en-US" dirty="0"/>
              <a:t> </a:t>
            </a:r>
            <a:r>
              <a:rPr lang="en-US" dirty="0" err="1"/>
              <a:t>bağlı</a:t>
            </a:r>
            <a:r>
              <a:rPr lang="en-US" dirty="0"/>
              <a:t> </a:t>
            </a:r>
            <a:r>
              <a:rPr lang="en-US" dirty="0" err="1"/>
              <a:t>reseptör</a:t>
            </a:r>
            <a:r>
              <a:rPr lang="en-US" dirty="0"/>
              <a:t> </a:t>
            </a:r>
            <a:r>
              <a:rPr lang="en-US" dirty="0" err="1"/>
              <a:t>mekanizmalarının</a:t>
            </a:r>
            <a:r>
              <a:rPr lang="en-US" dirty="0"/>
              <a:t> </a:t>
            </a:r>
            <a:r>
              <a:rPr lang="en-US" dirty="0" err="1"/>
              <a:t>aktivasyonu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kanallarının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işlevine</a:t>
            </a:r>
            <a:r>
              <a:rPr lang="en-US" dirty="0"/>
              <a:t> </a:t>
            </a:r>
            <a:r>
              <a:rPr lang="en-US" dirty="0" err="1"/>
              <a:t>bağlıdır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095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Yüksek</a:t>
            </a:r>
            <a:r>
              <a:rPr lang="en-US" dirty="0"/>
              <a:t> ADH </a:t>
            </a:r>
            <a:r>
              <a:rPr lang="en-US" dirty="0" err="1"/>
              <a:t>düzeyine</a:t>
            </a:r>
            <a:r>
              <a:rPr lang="en-US" dirty="0"/>
              <a:t> </a:t>
            </a:r>
            <a:r>
              <a:rPr lang="en-US" dirty="0" err="1"/>
              <a:t>karşın</a:t>
            </a:r>
            <a:r>
              <a:rPr lang="en-US" dirty="0"/>
              <a:t> </a:t>
            </a:r>
            <a:r>
              <a:rPr lang="en-US" dirty="0" err="1"/>
              <a:t>böbreklerin</a:t>
            </a:r>
            <a:r>
              <a:rPr lang="en-US" dirty="0"/>
              <a:t> </a:t>
            </a:r>
            <a:r>
              <a:rPr lang="en-US" dirty="0" err="1"/>
              <a:t>ADH’ya</a:t>
            </a:r>
            <a:r>
              <a:rPr lang="en-US" dirty="0"/>
              <a:t> </a:t>
            </a:r>
            <a:r>
              <a:rPr lang="en-US" dirty="0" err="1"/>
              <a:t>yanıt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/>
              <a:t>yeteneğinin</a:t>
            </a:r>
            <a:r>
              <a:rPr lang="en-US" dirty="0"/>
              <a:t> </a:t>
            </a:r>
            <a:r>
              <a:rPr lang="en-US" dirty="0" err="1"/>
              <a:t>kaybolması</a:t>
            </a:r>
            <a:r>
              <a:rPr lang="en-US" dirty="0"/>
              <a:t> renal </a:t>
            </a:r>
            <a:r>
              <a:rPr lang="en-US" dirty="0" err="1"/>
              <a:t>Dİ’ye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açar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Nefrojenik</a:t>
            </a:r>
            <a:r>
              <a:rPr lang="en-US" dirty="0"/>
              <a:t> diabetes insipidus (NDİ) </a:t>
            </a:r>
            <a:r>
              <a:rPr lang="en-US" dirty="0" err="1"/>
              <a:t>hastaların</a:t>
            </a:r>
            <a:r>
              <a:rPr lang="en-US" dirty="0"/>
              <a:t> distal </a:t>
            </a:r>
            <a:r>
              <a:rPr lang="en-US" dirty="0" err="1"/>
              <a:t>nefronunda</a:t>
            </a:r>
            <a:r>
              <a:rPr lang="en-US" dirty="0"/>
              <a:t> </a:t>
            </a:r>
            <a:r>
              <a:rPr lang="en-US" dirty="0" err="1"/>
              <a:t>arginin</a:t>
            </a:r>
            <a:r>
              <a:rPr lang="en-US" dirty="0"/>
              <a:t> </a:t>
            </a:r>
            <a:r>
              <a:rPr lang="en-US" dirty="0" err="1"/>
              <a:t>vazopresin</a:t>
            </a:r>
            <a:r>
              <a:rPr lang="en-US" dirty="0"/>
              <a:t> </a:t>
            </a:r>
            <a:r>
              <a:rPr lang="en-US" dirty="0" err="1"/>
              <a:t>direnci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bol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dilue</a:t>
            </a:r>
            <a:r>
              <a:rPr lang="en-US" dirty="0"/>
              <a:t> </a:t>
            </a:r>
            <a:r>
              <a:rPr lang="en-US" dirty="0" err="1"/>
              <a:t>idrar</a:t>
            </a:r>
            <a:r>
              <a:rPr lang="en-US" dirty="0"/>
              <a:t> </a:t>
            </a:r>
            <a:r>
              <a:rPr lang="en-US" dirty="0" err="1"/>
              <a:t>çıkarmasıdır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Nefrojenik</a:t>
            </a:r>
            <a:r>
              <a:rPr lang="en-US" dirty="0"/>
              <a:t> Dİ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sıvı</a:t>
            </a:r>
            <a:r>
              <a:rPr lang="en-US" dirty="0"/>
              <a:t> </a:t>
            </a:r>
            <a:r>
              <a:rPr lang="en-US" dirty="0" err="1"/>
              <a:t>kayıplarını</a:t>
            </a:r>
            <a:r>
              <a:rPr lang="en-US" dirty="0"/>
              <a:t> </a:t>
            </a:r>
            <a:r>
              <a:rPr lang="en-US" dirty="0" err="1"/>
              <a:t>alımı</a:t>
            </a:r>
            <a:r>
              <a:rPr lang="en-US" dirty="0"/>
              <a:t> </a:t>
            </a:r>
            <a:r>
              <a:rPr lang="en-US" dirty="0" err="1"/>
              <a:t>artırarak</a:t>
            </a:r>
            <a:r>
              <a:rPr lang="en-US" dirty="0"/>
              <a:t> </a:t>
            </a:r>
            <a:r>
              <a:rPr lang="en-US" dirty="0" err="1"/>
              <a:t>kompanse</a:t>
            </a:r>
            <a:r>
              <a:rPr lang="en-US" dirty="0"/>
              <a:t> </a:t>
            </a:r>
            <a:r>
              <a:rPr lang="en-US" dirty="0" err="1"/>
              <a:t>edebilirler</a:t>
            </a:r>
            <a:r>
              <a:rPr lang="en-US" dirty="0"/>
              <a:t>. </a:t>
            </a:r>
            <a:r>
              <a:rPr lang="en-US" dirty="0" err="1"/>
              <a:t>Bununla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şiddetli</a:t>
            </a:r>
            <a:r>
              <a:rPr lang="en-US" dirty="0"/>
              <a:t> </a:t>
            </a:r>
            <a:r>
              <a:rPr lang="en-US" dirty="0" err="1"/>
              <a:t>vakalarda</a:t>
            </a:r>
            <a:r>
              <a:rPr lang="en-US" dirty="0"/>
              <a:t> </a:t>
            </a:r>
            <a:r>
              <a:rPr lang="en-US" dirty="0" err="1"/>
              <a:t>belirgin</a:t>
            </a:r>
            <a:r>
              <a:rPr lang="en-US" dirty="0"/>
              <a:t> </a:t>
            </a:r>
            <a:r>
              <a:rPr lang="en-US" dirty="0" err="1"/>
              <a:t>dehidratasyon</a:t>
            </a:r>
            <a:r>
              <a:rPr lang="en-US" dirty="0"/>
              <a:t>, </a:t>
            </a:r>
            <a:r>
              <a:rPr lang="en-US" dirty="0" err="1"/>
              <a:t>nörolojik</a:t>
            </a:r>
            <a:r>
              <a:rPr lang="en-US" dirty="0"/>
              <a:t> </a:t>
            </a:r>
            <a:r>
              <a:rPr lang="en-US" dirty="0" err="1"/>
              <a:t>semptomlar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ensefalopati</a:t>
            </a:r>
            <a:r>
              <a:rPr lang="en-US" dirty="0"/>
              <a:t> </a:t>
            </a:r>
            <a:r>
              <a:rPr lang="en-US" dirty="0" err="1"/>
              <a:t>gelişebilir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19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NEDENLER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Congenital</a:t>
            </a:r>
          </a:p>
          <a:p>
            <a:r>
              <a:rPr lang="en-US" dirty="0"/>
              <a:t>Secondary to drugs</a:t>
            </a:r>
          </a:p>
          <a:p>
            <a:r>
              <a:rPr lang="en-US" dirty="0"/>
              <a:t>Secondary to endocrine and metabolic disorders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>
                <a:hlinkClick r:id="rId2"/>
              </a:rPr>
              <a:t>Hyperadrenocorticism</a:t>
            </a:r>
            <a:r>
              <a:rPr lang="en-US" dirty="0"/>
              <a:t> - overactive adrenal glands</a:t>
            </a:r>
          </a:p>
          <a:p>
            <a:pPr lvl="1"/>
            <a:r>
              <a:rPr lang="en-US" dirty="0" err="1"/>
              <a:t>Hypocalemia</a:t>
            </a:r>
            <a:r>
              <a:rPr lang="en-US" dirty="0"/>
              <a:t> - low calcium levels in the blood</a:t>
            </a:r>
          </a:p>
          <a:p>
            <a:pPr lvl="1"/>
            <a:r>
              <a:rPr lang="en-US" dirty="0">
                <a:hlinkClick r:id="rId3"/>
              </a:rPr>
              <a:t>Pyometra</a:t>
            </a:r>
            <a:r>
              <a:rPr lang="en-US" dirty="0"/>
              <a:t> - bacterial infection of the </a:t>
            </a:r>
            <a:r>
              <a:rPr lang="en-US" i="1" dirty="0"/>
              <a:t>uterus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Hypercalemia</a:t>
            </a:r>
            <a:r>
              <a:rPr lang="en-US" dirty="0"/>
              <a:t> - Increased levels of calcium in the blood</a:t>
            </a:r>
          </a:p>
          <a:p>
            <a:r>
              <a:rPr lang="en-US" dirty="0"/>
              <a:t>Secondary to renal disease or infection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>
                <a:hlinkClick r:id="rId5"/>
              </a:rPr>
              <a:t>Pyelonephritis</a:t>
            </a:r>
            <a:r>
              <a:rPr lang="en-US" dirty="0"/>
              <a:t> - bacterial infection of the kidneys</a:t>
            </a:r>
          </a:p>
          <a:p>
            <a:pPr lvl="1"/>
            <a:r>
              <a:rPr lang="en-US" dirty="0">
                <a:hlinkClick r:id="rId6"/>
              </a:rPr>
              <a:t>Chronic kidney failure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Pyometra</a:t>
            </a:r>
            <a:r>
              <a:rPr lang="en-US" dirty="0"/>
              <a:t> - bacterial infection of the uterus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662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561</Words>
  <Application>Microsoft Macintosh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DIABETES INSIPIDUS</vt:lpstr>
      <vt:lpstr>PowerPoint Presentation</vt:lpstr>
      <vt:lpstr>Vazopresin</vt:lpstr>
      <vt:lpstr>NÖROJENIK DIABETES INSIPIDUS  </vt:lpstr>
      <vt:lpstr>KLINIK BULGULAR </vt:lpstr>
      <vt:lpstr>PowerPoint Presentation</vt:lpstr>
      <vt:lpstr>Nefrojenik Diabetes İnsipidus  </vt:lpstr>
      <vt:lpstr>PowerPoint Presentation</vt:lpstr>
      <vt:lpstr>NEDENLER </vt:lpstr>
      <vt:lpstr>KLINIK BULGULAR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2021-10-16T14:07:16Z</dcterms:created>
  <dcterms:modified xsi:type="dcterms:W3CDTF">2021-10-16T14:12:55Z</dcterms:modified>
</cp:coreProperties>
</file>