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9" r:id="rId2"/>
    <p:sldId id="272" r:id="rId3"/>
    <p:sldId id="271" r:id="rId4"/>
    <p:sldId id="277" r:id="rId5"/>
    <p:sldId id="276" r:id="rId6"/>
    <p:sldId id="275" r:id="rId7"/>
    <p:sldId id="274" r:id="rId8"/>
    <p:sldId id="281" r:id="rId9"/>
    <p:sldId id="280" r:id="rId10"/>
    <p:sldId id="279" r:id="rId11"/>
    <p:sldId id="278" r:id="rId12"/>
    <p:sldId id="285" r:id="rId13"/>
    <p:sldId id="284"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42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0517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7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69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63796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19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958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09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68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48137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13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99435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26.04.2018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91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26.04.2018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53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26.04.2018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33208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49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92934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26.04.2018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25966110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3048" y="2816473"/>
            <a:ext cx="5275315" cy="965817"/>
          </a:xfrm>
        </p:spPr>
        <p:txBody>
          <a:bodyPr>
            <a:noAutofit/>
          </a:bodyPr>
          <a:lstStyle/>
          <a:p>
            <a:r>
              <a:rPr lang="tr-TR" sz="4000" b="1" dirty="0" smtClean="0">
                <a:solidFill>
                  <a:schemeClr val="tx1"/>
                </a:solidFill>
                <a:latin typeface="+mn-lt"/>
              </a:rPr>
              <a:t>BALIK BİYOLOJİSİ</a:t>
            </a:r>
            <a:endParaRPr lang="tr-TR" sz="4000" b="1" dirty="0">
              <a:solidFill>
                <a:schemeClr val="tx1"/>
              </a:solidFill>
              <a:latin typeface="+mn-lt"/>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97588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40463" y="1122697"/>
            <a:ext cx="4901941" cy="965817"/>
          </a:xfrm>
        </p:spPr>
        <p:txBody>
          <a:bodyPr>
            <a:noAutofit/>
          </a:bodyPr>
          <a:lstStyle/>
          <a:p>
            <a:r>
              <a:rPr lang="tr-TR" sz="5400" b="1" dirty="0" err="1" smtClean="0">
                <a:solidFill>
                  <a:schemeClr val="tx1"/>
                </a:solidFill>
                <a:latin typeface="Bodoni MT Poster Compressed" panose="02070706080601050204" pitchFamily="18" charset="-94"/>
              </a:rPr>
              <a:t>Plorik</a:t>
            </a:r>
            <a:r>
              <a:rPr lang="tr-TR" sz="5400" b="1" dirty="0" smtClean="0">
                <a:solidFill>
                  <a:schemeClr val="tx1"/>
                </a:solidFill>
                <a:latin typeface="Bodoni MT Poster Compressed" panose="02070706080601050204" pitchFamily="18" charset="-94"/>
              </a:rPr>
              <a:t> kese ve </a:t>
            </a:r>
            <a:r>
              <a:rPr lang="tr-TR" sz="5400" b="1" dirty="0" err="1" smtClean="0">
                <a:solidFill>
                  <a:schemeClr val="tx1"/>
                </a:solidFill>
                <a:latin typeface="Bodoni MT Poster Compressed" panose="02070706080601050204" pitchFamily="18" charset="-94"/>
              </a:rPr>
              <a:t>Barsaklar</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1298960" y="2640651"/>
            <a:ext cx="9212366" cy="3293209"/>
          </a:xfrm>
          <a:prstGeom prst="rect">
            <a:avLst/>
          </a:prstGeom>
          <a:noFill/>
        </p:spPr>
        <p:txBody>
          <a:bodyPr wrap="square" rtlCol="0">
            <a:spAutoFit/>
          </a:bodyPr>
          <a:lstStyle/>
          <a:p>
            <a:r>
              <a:rPr lang="tr-TR" sz="2600" b="1" dirty="0" err="1" smtClean="0"/>
              <a:t>Plorik</a:t>
            </a:r>
            <a:r>
              <a:rPr lang="tr-TR" sz="2600" b="1" dirty="0" smtClean="0"/>
              <a:t> keseler, </a:t>
            </a:r>
            <a:r>
              <a:rPr lang="tr-TR" sz="2600" dirty="0" smtClean="0"/>
              <a:t>midenin altında yer alır,  çoğunlukla karnivor balıklarda bulunmakla beraber sayı ve şekilleri türlere göre değişkenlik gösterir.</a:t>
            </a:r>
          </a:p>
          <a:p>
            <a:endParaRPr lang="tr-TR" sz="2600" dirty="0"/>
          </a:p>
          <a:p>
            <a:r>
              <a:rPr lang="tr-TR" sz="2600" b="1" dirty="0" err="1" smtClean="0"/>
              <a:t>Barsaklar</a:t>
            </a:r>
            <a:r>
              <a:rPr lang="tr-TR" sz="2600" b="1" dirty="0" smtClean="0"/>
              <a:t>, </a:t>
            </a:r>
            <a:r>
              <a:rPr lang="tr-TR" sz="2600" dirty="0" smtClean="0"/>
              <a:t>sindirime yardımcı enzimlerin salgılandığı yerdir. İç bölümünde sindirim yüzeyini genişletmede rol oynayan spiral valfler bulunur. Son barsak bölümü kemikli balıklarda anüsle </a:t>
            </a:r>
            <a:r>
              <a:rPr lang="tr-TR" sz="2600" dirty="0" err="1" smtClean="0"/>
              <a:t>kıkırdaklı</a:t>
            </a:r>
            <a:r>
              <a:rPr lang="tr-TR" sz="2600" dirty="0" smtClean="0"/>
              <a:t> balıklarda ise </a:t>
            </a:r>
            <a:r>
              <a:rPr lang="tr-TR" sz="2600" dirty="0" err="1" smtClean="0"/>
              <a:t>kloakla</a:t>
            </a:r>
            <a:r>
              <a:rPr lang="tr-TR" sz="2600" dirty="0" smtClean="0"/>
              <a:t> sonlanır.</a:t>
            </a:r>
            <a:endParaRPr lang="tr-TR" sz="2600" dirty="0"/>
          </a:p>
        </p:txBody>
      </p:sp>
    </p:spTree>
    <p:extLst>
      <p:ext uri="{BB962C8B-B14F-4D97-AF65-F5344CB8AC3E}">
        <p14:creationId xmlns:p14="http://schemas.microsoft.com/office/powerpoint/2010/main" val="1951806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2549" y="1073054"/>
            <a:ext cx="4901941" cy="965817"/>
          </a:xfrm>
        </p:spPr>
        <p:txBody>
          <a:bodyPr>
            <a:noAutofit/>
          </a:bodyPr>
          <a:lstStyle/>
          <a:p>
            <a:r>
              <a:rPr lang="tr-TR" sz="5400" b="1" dirty="0" smtClean="0">
                <a:solidFill>
                  <a:schemeClr val="tx1"/>
                </a:solidFill>
                <a:latin typeface="Bodoni MT Poster Compressed" panose="02070706080601050204" pitchFamily="18" charset="-94"/>
              </a:rPr>
              <a:t>Karaciğer ve Pankreas</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1401510" y="2555193"/>
            <a:ext cx="9631110" cy="3293209"/>
          </a:xfrm>
          <a:prstGeom prst="rect">
            <a:avLst/>
          </a:prstGeom>
          <a:noFill/>
        </p:spPr>
        <p:txBody>
          <a:bodyPr wrap="square" rtlCol="0">
            <a:spAutoFit/>
          </a:bodyPr>
          <a:lstStyle/>
          <a:p>
            <a:r>
              <a:rPr lang="tr-TR" sz="2600" b="1" dirty="0" smtClean="0"/>
              <a:t>Karaciğer</a:t>
            </a:r>
            <a:r>
              <a:rPr lang="tr-TR" sz="2600" dirty="0" smtClean="0"/>
              <a:t>, midenin üst kısmında genellikle iki loblu olarak yer alır. Karaciğer ve safrakesesinden çıkan kanallar birleşir ve genel safra yolunu oluşturur. Burada salgılanan enzimler sindirime yardımcı olur. Karaciğerde yağda çözünen vitaminler depo edilirken kan hücrelerinin yıkımı da yapılır.</a:t>
            </a:r>
          </a:p>
          <a:p>
            <a:endParaRPr lang="tr-TR" sz="2600" b="1" dirty="0"/>
          </a:p>
          <a:p>
            <a:r>
              <a:rPr lang="tr-TR" sz="2600" b="1" dirty="0" smtClean="0"/>
              <a:t>Pankreas, </a:t>
            </a:r>
            <a:r>
              <a:rPr lang="tr-TR" sz="2600" dirty="0" smtClean="0"/>
              <a:t>karbonhidrat, yağ ve proteinleri sindiren enzimleri salgılamakla kalmaz, insülin hormonunun da salınımı pankreasta gerçekleşir.</a:t>
            </a:r>
            <a:endParaRPr lang="tr-TR" sz="2600" dirty="0"/>
          </a:p>
        </p:txBody>
      </p:sp>
    </p:spTree>
    <p:extLst>
      <p:ext uri="{BB962C8B-B14F-4D97-AF65-F5344CB8AC3E}">
        <p14:creationId xmlns:p14="http://schemas.microsoft.com/office/powerpoint/2010/main" val="412065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7699" y="1147213"/>
            <a:ext cx="4901941" cy="965817"/>
          </a:xfrm>
        </p:spPr>
        <p:txBody>
          <a:bodyPr>
            <a:noAutofit/>
          </a:bodyPr>
          <a:lstStyle/>
          <a:p>
            <a:r>
              <a:rPr lang="tr-TR" sz="5400" b="1" dirty="0" smtClean="0">
                <a:solidFill>
                  <a:schemeClr val="tx1"/>
                </a:solidFill>
                <a:latin typeface="Bodoni MT Poster Compressed" panose="02070706080601050204" pitchFamily="18" charset="-94"/>
              </a:rPr>
              <a:t>Hava kesesi</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a:latin typeface="Bodoni MT Poster Compressed" panose="02070706080601050204" pitchFamily="18" charset="-94"/>
              </a:rPr>
              <a:t>4</a:t>
            </a:r>
            <a:r>
              <a:rPr lang="tr-TR" sz="2000" i="1" dirty="0" smtClean="0">
                <a:latin typeface="Bodoni MT Poster Compressed" panose="02070706080601050204" pitchFamily="18" charset="-94"/>
              </a:rPr>
              <a:t>. Hafta</a:t>
            </a:r>
            <a:endParaRPr lang="tr-TR" sz="2000" i="1" dirty="0">
              <a:latin typeface="Bodoni MT Poster Compressed" panose="02070706080601050204" pitchFamily="18" charset="-94"/>
            </a:endParaRPr>
          </a:p>
        </p:txBody>
      </p:sp>
      <p:sp>
        <p:nvSpPr>
          <p:cNvPr id="3" name="Metin kutusu 2"/>
          <p:cNvSpPr txBox="1"/>
          <p:nvPr/>
        </p:nvSpPr>
        <p:spPr>
          <a:xfrm>
            <a:off x="1626001" y="3012803"/>
            <a:ext cx="9150245" cy="2092881"/>
          </a:xfrm>
          <a:prstGeom prst="rect">
            <a:avLst/>
          </a:prstGeom>
          <a:noFill/>
        </p:spPr>
        <p:txBody>
          <a:bodyPr wrap="square" rtlCol="0">
            <a:spAutoFit/>
          </a:bodyPr>
          <a:lstStyle/>
          <a:p>
            <a:pPr algn="just"/>
            <a:r>
              <a:rPr lang="tr-TR" sz="2600" dirty="0" err="1" smtClean="0"/>
              <a:t>Kıkırdaklı</a:t>
            </a:r>
            <a:r>
              <a:rPr lang="tr-TR" sz="2600" dirty="0" smtClean="0"/>
              <a:t> balıklarda bulunmazken kemikli balıklarda böbreklerin hemen altı ile karın boşluğunun üzerinde bulunan alanda uzanır. Temel görevi balığın düşey yöndeki hareketlerinde iç basıncın ayarlanması iken ek solunum organı özelliğinde de rol alır. Genellikle Tatlısu balıklarında hava kesesi sindirim kanalına bağlıdır.</a:t>
            </a:r>
            <a:endParaRPr lang="tr-TR" sz="2600" dirty="0"/>
          </a:p>
        </p:txBody>
      </p:sp>
    </p:spTree>
    <p:extLst>
      <p:ext uri="{BB962C8B-B14F-4D97-AF65-F5344CB8AC3E}">
        <p14:creationId xmlns:p14="http://schemas.microsoft.com/office/powerpoint/2010/main" val="1028339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41848" y="1400357"/>
            <a:ext cx="4901941" cy="965817"/>
          </a:xfrm>
        </p:spPr>
        <p:txBody>
          <a:bodyPr>
            <a:noAutofit/>
          </a:bodyPr>
          <a:lstStyle/>
          <a:p>
            <a:r>
              <a:rPr lang="tr-TR" sz="5400" b="1" dirty="0" smtClean="0">
                <a:solidFill>
                  <a:schemeClr val="tx1"/>
                </a:solidFill>
                <a:latin typeface="Bodoni MT Poster Compressed" panose="02070706080601050204" pitchFamily="18" charset="-94"/>
              </a:rPr>
              <a:t>Boşaltım ve Sinirler</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1392964" y="3324315"/>
            <a:ext cx="9255095" cy="2492990"/>
          </a:xfrm>
          <a:prstGeom prst="rect">
            <a:avLst/>
          </a:prstGeom>
          <a:noFill/>
        </p:spPr>
        <p:txBody>
          <a:bodyPr wrap="square" rtlCol="0">
            <a:spAutoFit/>
          </a:bodyPr>
          <a:lstStyle/>
          <a:p>
            <a:r>
              <a:rPr lang="tr-TR" sz="2600" b="1" dirty="0" smtClean="0"/>
              <a:t>Balıklarda boşaltım </a:t>
            </a:r>
            <a:r>
              <a:rPr lang="tr-TR" sz="2600" dirty="0" smtClean="0"/>
              <a:t>yapısal birimleri </a:t>
            </a:r>
            <a:r>
              <a:rPr lang="tr-TR" sz="2600" dirty="0" err="1" smtClean="0"/>
              <a:t>nefronlardan</a:t>
            </a:r>
            <a:r>
              <a:rPr lang="tr-TR" sz="2600" dirty="0" smtClean="0"/>
              <a:t> oluşan böbrekler tarafından gerçekleştirilir.</a:t>
            </a:r>
          </a:p>
          <a:p>
            <a:endParaRPr lang="tr-TR" sz="2600" dirty="0"/>
          </a:p>
          <a:p>
            <a:r>
              <a:rPr lang="tr-TR" sz="2600" b="1" dirty="0" smtClean="0"/>
              <a:t>Sinirler: </a:t>
            </a:r>
            <a:r>
              <a:rPr lang="tr-TR" sz="2600" dirty="0" smtClean="0"/>
              <a:t>Balıklarda merkezi sinir sistemi beyin ve omurilikten oluşur. Her vücut </a:t>
            </a:r>
            <a:r>
              <a:rPr lang="tr-TR" sz="2600" dirty="0" err="1" smtClean="0"/>
              <a:t>segmentinden</a:t>
            </a:r>
            <a:r>
              <a:rPr lang="tr-TR" sz="2600" dirty="0" smtClean="0"/>
              <a:t> çıkan omurilik sinirleri ise çevresel sinir sistemini oluşturur. </a:t>
            </a:r>
            <a:endParaRPr lang="tr-TR" sz="2600" dirty="0"/>
          </a:p>
        </p:txBody>
      </p:sp>
    </p:spTree>
    <p:extLst>
      <p:ext uri="{BB962C8B-B14F-4D97-AF65-F5344CB8AC3E}">
        <p14:creationId xmlns:p14="http://schemas.microsoft.com/office/powerpoint/2010/main" val="77383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700304" y="3913189"/>
            <a:ext cx="7697813" cy="2056834"/>
          </a:xfrm>
          <a:prstGeom prst="rect">
            <a:avLst/>
          </a:prstGeom>
        </p:spPr>
      </p:pic>
      <p:pic>
        <p:nvPicPr>
          <p:cNvPr id="4" name="Resim 3"/>
          <p:cNvPicPr>
            <a:picLocks noChangeAspect="1"/>
          </p:cNvPicPr>
          <p:nvPr/>
        </p:nvPicPr>
        <p:blipFill>
          <a:blip r:embed="rId3"/>
          <a:stretch>
            <a:fillRect/>
          </a:stretch>
        </p:blipFill>
        <p:spPr>
          <a:xfrm>
            <a:off x="8468882" y="4152602"/>
            <a:ext cx="2757316" cy="1449630"/>
          </a:xfrm>
          <a:prstGeom prst="rect">
            <a:avLst/>
          </a:prstGeom>
        </p:spPr>
      </p:pic>
      <p:sp>
        <p:nvSpPr>
          <p:cNvPr id="6" name="Metin kutusu 5"/>
          <p:cNvSpPr txBox="1"/>
          <p:nvPr/>
        </p:nvSpPr>
        <p:spPr>
          <a:xfrm>
            <a:off x="1034040" y="1974078"/>
            <a:ext cx="8374879" cy="1938992"/>
          </a:xfrm>
          <a:prstGeom prst="rect">
            <a:avLst/>
          </a:prstGeom>
          <a:noFill/>
        </p:spPr>
        <p:txBody>
          <a:bodyPr wrap="square" rtlCol="0">
            <a:spAutoFit/>
          </a:bodyPr>
          <a:lstStyle/>
          <a:p>
            <a:r>
              <a:rPr lang="tr-TR" sz="2400" b="1" u="sng" dirty="0" smtClean="0"/>
              <a:t>Balıklarda yanal çizgi: </a:t>
            </a:r>
          </a:p>
          <a:p>
            <a:r>
              <a:rPr lang="tr-TR" sz="2400" u="sng" dirty="0" smtClean="0"/>
              <a:t>D</a:t>
            </a:r>
            <a:r>
              <a:rPr lang="tr-TR" sz="2400" dirty="0" smtClean="0"/>
              <a:t>ış ortamdaki basınç değişikliklerini algılayarak uyarıları alır,</a:t>
            </a:r>
          </a:p>
          <a:p>
            <a:r>
              <a:rPr lang="tr-TR" sz="2400" dirty="0" smtClean="0"/>
              <a:t>Balığın sürüdeki yerini belirlemesini sağlar,</a:t>
            </a:r>
          </a:p>
          <a:p>
            <a:r>
              <a:rPr lang="tr-TR" sz="2400" dirty="0" smtClean="0"/>
              <a:t>İçinde bulunduğu ortamın zemin özelliklerini algılayarak balığın düşmanlarından korunmasını sağlar.</a:t>
            </a:r>
            <a:endParaRPr lang="tr-TR" sz="2400" dirty="0"/>
          </a:p>
        </p:txBody>
      </p:sp>
    </p:spTree>
    <p:extLst>
      <p:ext uri="{BB962C8B-B14F-4D97-AF65-F5344CB8AC3E}">
        <p14:creationId xmlns:p14="http://schemas.microsoft.com/office/powerpoint/2010/main" val="3399268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Unvan 2"/>
          <p:cNvSpPr>
            <a:spLocks noGrp="1"/>
          </p:cNvSpPr>
          <p:nvPr>
            <p:ph type="title"/>
          </p:nvPr>
        </p:nvSpPr>
        <p:spPr/>
        <p:txBody>
          <a:bodyPr/>
          <a:lstStyle/>
          <a:p>
            <a:r>
              <a:rPr lang="tr-TR" dirty="0" smtClean="0"/>
              <a:t>Balıklarda İç Morfolojik Yapı</a:t>
            </a:r>
            <a:endParaRPr lang="tr-TR" dirty="0"/>
          </a:p>
        </p:txBody>
      </p:sp>
      <p:sp>
        <p:nvSpPr>
          <p:cNvPr id="4" name="Metin kutusu 3"/>
          <p:cNvSpPr txBox="1"/>
          <p:nvPr/>
        </p:nvSpPr>
        <p:spPr>
          <a:xfrm>
            <a:off x="1565031" y="2875085"/>
            <a:ext cx="9434146" cy="2308324"/>
          </a:xfrm>
          <a:prstGeom prst="rect">
            <a:avLst/>
          </a:prstGeom>
          <a:noFill/>
        </p:spPr>
        <p:txBody>
          <a:bodyPr wrap="square" rtlCol="0">
            <a:spAutoFit/>
          </a:bodyPr>
          <a:lstStyle/>
          <a:p>
            <a:r>
              <a:rPr lang="tr-TR" sz="2400" b="1" u="sng" dirty="0" smtClean="0"/>
              <a:t>İskelet:</a:t>
            </a:r>
          </a:p>
          <a:p>
            <a:endParaRPr lang="tr-TR" sz="2400" b="1" dirty="0" smtClean="0"/>
          </a:p>
          <a:p>
            <a:pPr marL="342900" indent="-342900">
              <a:buFont typeface="Arial" panose="020B0604020202020204" pitchFamily="34" charset="0"/>
              <a:buChar char="•"/>
            </a:pPr>
            <a:r>
              <a:rPr lang="tr-TR" sz="2400" b="1" dirty="0" err="1" smtClean="0"/>
              <a:t>Dermal</a:t>
            </a:r>
            <a:r>
              <a:rPr lang="tr-TR" sz="2400" b="1" dirty="0" smtClean="0"/>
              <a:t> iskelet: </a:t>
            </a:r>
            <a:r>
              <a:rPr lang="tr-TR" sz="2400" dirty="0" smtClean="0"/>
              <a:t>Pullar, örtü kemikler, yüzgeç ışınlar, kemik plaklar.</a:t>
            </a:r>
          </a:p>
          <a:p>
            <a:pPr marL="342900" indent="-342900">
              <a:buFont typeface="Arial" panose="020B0604020202020204" pitchFamily="34" charset="0"/>
              <a:buChar char="•"/>
            </a:pPr>
            <a:endParaRPr lang="tr-TR" sz="2400" dirty="0" smtClean="0"/>
          </a:p>
          <a:p>
            <a:pPr marL="342900" indent="-342900">
              <a:buFont typeface="Arial" panose="020B0604020202020204" pitchFamily="34" charset="0"/>
              <a:buChar char="•"/>
            </a:pPr>
            <a:r>
              <a:rPr lang="tr-TR" sz="2400" b="1" dirty="0" smtClean="0"/>
              <a:t>İç iskelet: </a:t>
            </a:r>
            <a:r>
              <a:rPr lang="tr-TR" sz="2400" dirty="0" smtClean="0"/>
              <a:t>Baş, </a:t>
            </a:r>
            <a:r>
              <a:rPr lang="tr-TR" sz="2400" dirty="0" err="1" smtClean="0"/>
              <a:t>notokorda</a:t>
            </a:r>
            <a:r>
              <a:rPr lang="tr-TR" sz="2400" dirty="0" smtClean="0"/>
              <a:t>, omurga, kaburga ve kaslar arası kemiklerden oluşan eksen iskeleti ile yüzgeç iskeletinden oluşur.</a:t>
            </a:r>
            <a:endParaRPr lang="tr-TR" sz="2400" dirty="0"/>
          </a:p>
        </p:txBody>
      </p:sp>
    </p:spTree>
    <p:extLst>
      <p:ext uri="{BB962C8B-B14F-4D97-AF65-F5344CB8AC3E}">
        <p14:creationId xmlns:p14="http://schemas.microsoft.com/office/powerpoint/2010/main" val="142306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5670" y="979040"/>
            <a:ext cx="4901941" cy="965817"/>
          </a:xfrm>
        </p:spPr>
        <p:txBody>
          <a:bodyPr>
            <a:noAutofit/>
          </a:bodyPr>
          <a:lstStyle/>
          <a:p>
            <a:r>
              <a:rPr lang="tr-TR" sz="4800" b="1" dirty="0" smtClean="0">
                <a:solidFill>
                  <a:schemeClr val="tx1"/>
                </a:solidFill>
                <a:latin typeface="+mn-lt"/>
              </a:rPr>
              <a:t>Kaslar</a:t>
            </a:r>
            <a:endParaRPr lang="tr-TR" sz="4800" b="1" dirty="0">
              <a:solidFill>
                <a:schemeClr val="tx1"/>
              </a:solidFill>
              <a:latin typeface="+mn-lt"/>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5855677" y="2812685"/>
            <a:ext cx="5517563" cy="2410800"/>
          </a:xfrm>
          <a:prstGeom prst="rect">
            <a:avLst/>
          </a:prstGeom>
        </p:spPr>
      </p:pic>
      <p:sp>
        <p:nvSpPr>
          <p:cNvPr id="4" name="Metin kutusu 3"/>
          <p:cNvSpPr txBox="1"/>
          <p:nvPr/>
        </p:nvSpPr>
        <p:spPr>
          <a:xfrm>
            <a:off x="1987061" y="3024554"/>
            <a:ext cx="3894993" cy="2308324"/>
          </a:xfrm>
          <a:prstGeom prst="rect">
            <a:avLst/>
          </a:prstGeom>
          <a:noFill/>
        </p:spPr>
        <p:txBody>
          <a:bodyPr wrap="square" rtlCol="0">
            <a:spAutoFit/>
          </a:bodyPr>
          <a:lstStyle/>
          <a:p>
            <a:r>
              <a:rPr lang="tr-TR" b="1" dirty="0" smtClean="0"/>
              <a:t>Çizgili kaslar: </a:t>
            </a:r>
            <a:r>
              <a:rPr lang="tr-TR" dirty="0" smtClean="0"/>
              <a:t>Gövde, baş, yüzgeçlerde bulunur. İstemli kaslardır.</a:t>
            </a:r>
          </a:p>
          <a:p>
            <a:endParaRPr lang="tr-TR" dirty="0" smtClean="0"/>
          </a:p>
          <a:p>
            <a:r>
              <a:rPr lang="tr-TR" b="1" dirty="0" smtClean="0"/>
              <a:t>Düz kaslar: </a:t>
            </a:r>
            <a:r>
              <a:rPr lang="tr-TR" dirty="0" smtClean="0"/>
              <a:t>Göz, iç organ ve kan damarlarında bulunan istemsiz kaslardır.</a:t>
            </a:r>
          </a:p>
          <a:p>
            <a:endParaRPr lang="tr-TR" dirty="0"/>
          </a:p>
          <a:p>
            <a:r>
              <a:rPr lang="tr-TR" b="1" dirty="0" smtClean="0"/>
              <a:t>Kalp kası: </a:t>
            </a:r>
            <a:r>
              <a:rPr lang="tr-TR" dirty="0" smtClean="0"/>
              <a:t>Çizgili yapıda olmasına karşın düz kaslar gibi istemsiz hareket eder.</a:t>
            </a:r>
            <a:endParaRPr lang="tr-TR" dirty="0"/>
          </a:p>
        </p:txBody>
      </p:sp>
    </p:spTree>
    <p:extLst>
      <p:ext uri="{BB962C8B-B14F-4D97-AF65-F5344CB8AC3E}">
        <p14:creationId xmlns:p14="http://schemas.microsoft.com/office/powerpoint/2010/main" val="337892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a:latin typeface="Bodoni MT Poster Compressed" panose="02070706080601050204" pitchFamily="18" charset="-94"/>
              </a:rPr>
              <a:t>4</a:t>
            </a:r>
            <a:r>
              <a:rPr lang="tr-TR" sz="2000" i="1" dirty="0" smtClean="0">
                <a:latin typeface="Bodoni MT Poster Compressed" panose="02070706080601050204" pitchFamily="18" charset="-94"/>
              </a:rPr>
              <a:t>.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6763688" y="3149840"/>
            <a:ext cx="3630626" cy="1395783"/>
          </a:xfrm>
          <a:prstGeom prst="rect">
            <a:avLst/>
          </a:prstGeom>
        </p:spPr>
      </p:pic>
      <p:sp>
        <p:nvSpPr>
          <p:cNvPr id="4" name="Unvan 3"/>
          <p:cNvSpPr>
            <a:spLocks noGrp="1"/>
          </p:cNvSpPr>
          <p:nvPr>
            <p:ph type="title"/>
          </p:nvPr>
        </p:nvSpPr>
        <p:spPr/>
        <p:txBody>
          <a:bodyPr/>
          <a:lstStyle/>
          <a:p>
            <a:r>
              <a:rPr lang="tr-TR" dirty="0" smtClean="0"/>
              <a:t>Dolaşım</a:t>
            </a:r>
            <a:endParaRPr lang="tr-TR" dirty="0"/>
          </a:p>
        </p:txBody>
      </p:sp>
      <p:sp>
        <p:nvSpPr>
          <p:cNvPr id="6" name="Metin kutusu 5"/>
          <p:cNvSpPr txBox="1"/>
          <p:nvPr/>
        </p:nvSpPr>
        <p:spPr>
          <a:xfrm>
            <a:off x="1002323" y="3121269"/>
            <a:ext cx="7139354" cy="1754326"/>
          </a:xfrm>
          <a:prstGeom prst="rect">
            <a:avLst/>
          </a:prstGeom>
          <a:noFill/>
        </p:spPr>
        <p:txBody>
          <a:bodyPr wrap="square" rtlCol="0">
            <a:spAutoFit/>
          </a:bodyPr>
          <a:lstStyle/>
          <a:p>
            <a:r>
              <a:rPr lang="tr-TR" dirty="0" smtClean="0"/>
              <a:t>Balıklarda kapalı dolaşım bulunur, kan damarlar içerisinde akar.</a:t>
            </a:r>
          </a:p>
          <a:p>
            <a:r>
              <a:rPr lang="tr-TR" dirty="0" smtClean="0"/>
              <a:t>Kanın akış yönüne göre 4 kısımdan oluşan kalbin bölümleri:</a:t>
            </a:r>
          </a:p>
          <a:p>
            <a:pPr marL="285750" indent="-285750">
              <a:buFont typeface="Arial" panose="020B0604020202020204" pitchFamily="34" charset="0"/>
              <a:buChar char="•"/>
            </a:pPr>
            <a:r>
              <a:rPr lang="tr-TR" dirty="0" err="1" smtClean="0"/>
              <a:t>Sinus</a:t>
            </a:r>
            <a:r>
              <a:rPr lang="tr-TR" dirty="0" smtClean="0"/>
              <a:t> </a:t>
            </a:r>
            <a:r>
              <a:rPr lang="tr-TR" dirty="0" err="1" smtClean="0"/>
              <a:t>venosus</a:t>
            </a:r>
            <a:endParaRPr lang="tr-TR" dirty="0" smtClean="0"/>
          </a:p>
          <a:p>
            <a:pPr marL="285750" indent="-285750">
              <a:buFont typeface="Arial" panose="020B0604020202020204" pitchFamily="34" charset="0"/>
              <a:buChar char="•"/>
            </a:pPr>
            <a:r>
              <a:rPr lang="tr-TR" dirty="0" err="1" smtClean="0"/>
              <a:t>Atrium</a:t>
            </a:r>
            <a:endParaRPr lang="tr-TR" dirty="0" smtClean="0"/>
          </a:p>
          <a:p>
            <a:pPr marL="285750" indent="-285750">
              <a:buFont typeface="Arial" panose="020B0604020202020204" pitchFamily="34" charset="0"/>
              <a:buChar char="•"/>
            </a:pPr>
            <a:r>
              <a:rPr lang="tr-TR" dirty="0" err="1" smtClean="0"/>
              <a:t>Ventrikulus</a:t>
            </a:r>
            <a:endParaRPr lang="tr-TR" dirty="0" smtClean="0"/>
          </a:p>
          <a:p>
            <a:pPr marL="285750" indent="-285750">
              <a:buFont typeface="Arial" panose="020B0604020202020204" pitchFamily="34" charset="0"/>
              <a:buChar char="•"/>
            </a:pPr>
            <a:r>
              <a:rPr lang="tr-TR" dirty="0" err="1" smtClean="0"/>
              <a:t>Konus</a:t>
            </a:r>
            <a:r>
              <a:rPr lang="tr-TR" dirty="0" smtClean="0"/>
              <a:t> </a:t>
            </a:r>
            <a:r>
              <a:rPr lang="tr-TR" dirty="0" err="1" smtClean="0"/>
              <a:t>arteriosus</a:t>
            </a:r>
            <a:r>
              <a:rPr lang="tr-TR" dirty="0" smtClean="0"/>
              <a:t> (</a:t>
            </a:r>
            <a:r>
              <a:rPr lang="tr-TR" dirty="0" err="1" smtClean="0"/>
              <a:t>Kıkırdaklı</a:t>
            </a:r>
            <a:r>
              <a:rPr lang="tr-TR" dirty="0" smtClean="0"/>
              <a:t> balıklar)   </a:t>
            </a:r>
            <a:r>
              <a:rPr lang="tr-TR" dirty="0" err="1" smtClean="0"/>
              <a:t>Bulbus</a:t>
            </a:r>
            <a:r>
              <a:rPr lang="tr-TR" dirty="0" smtClean="0"/>
              <a:t> </a:t>
            </a:r>
            <a:r>
              <a:rPr lang="tr-TR" dirty="0" err="1" smtClean="0"/>
              <a:t>arteriosus</a:t>
            </a:r>
            <a:r>
              <a:rPr lang="tr-TR" dirty="0" smtClean="0"/>
              <a:t> (Kemikli balık)</a:t>
            </a:r>
            <a:endParaRPr lang="tr-TR" dirty="0"/>
          </a:p>
        </p:txBody>
      </p:sp>
    </p:spTree>
    <p:extLst>
      <p:ext uri="{BB962C8B-B14F-4D97-AF65-F5344CB8AC3E}">
        <p14:creationId xmlns:p14="http://schemas.microsoft.com/office/powerpoint/2010/main" val="133885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a:latin typeface="Bodoni MT Poster Compressed" panose="02070706080601050204" pitchFamily="18" charset="-94"/>
              </a:rPr>
              <a:t>4</a:t>
            </a:r>
            <a:r>
              <a:rPr lang="tr-TR" sz="2000" i="1" dirty="0" smtClean="0">
                <a:latin typeface="Bodoni MT Poster Compressed" panose="02070706080601050204" pitchFamily="18" charset="-94"/>
              </a:rPr>
              <a:t>. Hafta</a:t>
            </a:r>
            <a:endParaRPr lang="tr-TR" sz="2000" i="1" dirty="0">
              <a:latin typeface="Bodoni MT Poster Compressed" panose="02070706080601050204" pitchFamily="18" charset="-94"/>
            </a:endParaRPr>
          </a:p>
        </p:txBody>
      </p:sp>
      <p:sp>
        <p:nvSpPr>
          <p:cNvPr id="3" name="Unvan 2"/>
          <p:cNvSpPr>
            <a:spLocks noGrp="1"/>
          </p:cNvSpPr>
          <p:nvPr>
            <p:ph type="title"/>
          </p:nvPr>
        </p:nvSpPr>
        <p:spPr>
          <a:xfrm>
            <a:off x="1346676" y="836854"/>
            <a:ext cx="9601196" cy="1303867"/>
          </a:xfrm>
        </p:spPr>
        <p:txBody>
          <a:bodyPr/>
          <a:lstStyle/>
          <a:p>
            <a:r>
              <a:rPr lang="tr-TR" dirty="0" smtClean="0"/>
              <a:t>Balıklara kalbin yapısı</a:t>
            </a:r>
            <a:endParaRPr lang="tr-TR" dirty="0"/>
          </a:p>
        </p:txBody>
      </p:sp>
      <p:pic>
        <p:nvPicPr>
          <p:cNvPr id="4" name="Resim 3"/>
          <p:cNvPicPr>
            <a:picLocks noChangeAspect="1"/>
          </p:cNvPicPr>
          <p:nvPr/>
        </p:nvPicPr>
        <p:blipFill>
          <a:blip r:embed="rId2"/>
          <a:stretch>
            <a:fillRect/>
          </a:stretch>
        </p:blipFill>
        <p:spPr>
          <a:xfrm>
            <a:off x="2088488" y="2853100"/>
            <a:ext cx="7707376" cy="3185700"/>
          </a:xfrm>
          <a:prstGeom prst="rect">
            <a:avLst/>
          </a:prstGeom>
        </p:spPr>
      </p:pic>
    </p:spTree>
    <p:extLst>
      <p:ext uri="{BB962C8B-B14F-4D97-AF65-F5344CB8AC3E}">
        <p14:creationId xmlns:p14="http://schemas.microsoft.com/office/powerpoint/2010/main" val="193225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36028" y="950905"/>
            <a:ext cx="4901941" cy="965817"/>
          </a:xfrm>
        </p:spPr>
        <p:txBody>
          <a:bodyPr>
            <a:noAutofit/>
          </a:bodyPr>
          <a:lstStyle/>
          <a:p>
            <a:r>
              <a:rPr lang="tr-TR" sz="4800" b="1" dirty="0" smtClean="0">
                <a:solidFill>
                  <a:schemeClr val="tx1"/>
                </a:solidFill>
                <a:latin typeface="+mn-lt"/>
              </a:rPr>
              <a:t>Sindirim organları</a:t>
            </a:r>
            <a:endParaRPr lang="tr-TR" sz="4800" b="1" dirty="0">
              <a:solidFill>
                <a:schemeClr val="tx1"/>
              </a:solidFill>
              <a:latin typeface="+mn-lt"/>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5565531" y="2527556"/>
            <a:ext cx="3897070" cy="3502731"/>
          </a:xfrm>
          <a:prstGeom prst="rect">
            <a:avLst/>
          </a:prstGeom>
        </p:spPr>
      </p:pic>
      <p:sp>
        <p:nvSpPr>
          <p:cNvPr id="4" name="Metin kutusu 3"/>
          <p:cNvSpPr txBox="1"/>
          <p:nvPr/>
        </p:nvSpPr>
        <p:spPr>
          <a:xfrm>
            <a:off x="1776046" y="3569677"/>
            <a:ext cx="3912577" cy="1200329"/>
          </a:xfrm>
          <a:prstGeom prst="rect">
            <a:avLst/>
          </a:prstGeom>
          <a:noFill/>
        </p:spPr>
        <p:txBody>
          <a:bodyPr wrap="square" rtlCol="0">
            <a:spAutoFit/>
          </a:bodyPr>
          <a:lstStyle/>
          <a:p>
            <a:r>
              <a:rPr lang="tr-TR" dirty="0" smtClean="0"/>
              <a:t>Balıklarda sindirim ağızla başlar anüsle sonlanır.</a:t>
            </a:r>
          </a:p>
          <a:p>
            <a:r>
              <a:rPr lang="tr-TR" dirty="0" smtClean="0"/>
              <a:t>Sindirimde rolü olan salgılar karaciğer ve pankreastan salgılanır.</a:t>
            </a:r>
            <a:endParaRPr lang="tr-TR" dirty="0"/>
          </a:p>
        </p:txBody>
      </p:sp>
    </p:spTree>
    <p:extLst>
      <p:ext uri="{BB962C8B-B14F-4D97-AF65-F5344CB8AC3E}">
        <p14:creationId xmlns:p14="http://schemas.microsoft.com/office/powerpoint/2010/main" val="132520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53106" y="1278153"/>
            <a:ext cx="4901941" cy="965817"/>
          </a:xfrm>
        </p:spPr>
        <p:txBody>
          <a:bodyPr>
            <a:noAutofit/>
          </a:bodyPr>
          <a:lstStyle/>
          <a:p>
            <a:r>
              <a:rPr lang="tr-TR" sz="4800" b="1" dirty="0" smtClean="0">
                <a:solidFill>
                  <a:schemeClr val="tx1"/>
                </a:solidFill>
                <a:latin typeface="Bodoni MT Poster Compressed" panose="02070706080601050204" pitchFamily="18" charset="-94"/>
              </a:rPr>
              <a:t>Balıklarda ağız</a:t>
            </a:r>
            <a:endParaRPr lang="tr-TR" sz="48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1068224" y="3161944"/>
            <a:ext cx="4708733" cy="1754326"/>
          </a:xfrm>
          <a:prstGeom prst="rect">
            <a:avLst/>
          </a:prstGeom>
          <a:noFill/>
        </p:spPr>
        <p:txBody>
          <a:bodyPr wrap="square" rtlCol="0">
            <a:spAutoFit/>
          </a:bodyPr>
          <a:lstStyle/>
          <a:p>
            <a:r>
              <a:rPr lang="tr-TR" dirty="0" smtClean="0"/>
              <a:t>Balıklarda ağız mukus bezleri ve tat alma tomurcuklarını içeri. </a:t>
            </a:r>
          </a:p>
          <a:p>
            <a:r>
              <a:rPr lang="tr-TR" dirty="0" smtClean="0"/>
              <a:t>Ağız üç farklı durumda lokalize olmuştur:</a:t>
            </a:r>
          </a:p>
          <a:p>
            <a:pPr marL="285750" indent="-285750">
              <a:buFont typeface="Arial" panose="020B0604020202020204" pitchFamily="34" charset="0"/>
              <a:buChar char="•"/>
            </a:pPr>
            <a:r>
              <a:rPr lang="tr-TR" dirty="0" smtClean="0"/>
              <a:t>Üst durumlu</a:t>
            </a:r>
          </a:p>
          <a:p>
            <a:pPr marL="285750" indent="-285750">
              <a:buFont typeface="Arial" panose="020B0604020202020204" pitchFamily="34" charset="0"/>
              <a:buChar char="•"/>
            </a:pPr>
            <a:r>
              <a:rPr lang="tr-TR" dirty="0" smtClean="0"/>
              <a:t>Alt durumlu</a:t>
            </a:r>
          </a:p>
          <a:p>
            <a:pPr marL="285750" indent="-285750">
              <a:buFont typeface="Arial" panose="020B0604020202020204" pitchFamily="34" charset="0"/>
              <a:buChar char="•"/>
            </a:pPr>
            <a:r>
              <a:rPr lang="tr-TR" dirty="0" smtClean="0"/>
              <a:t>Uç durumlu</a:t>
            </a:r>
            <a:endParaRPr lang="tr-TR" dirty="0"/>
          </a:p>
        </p:txBody>
      </p:sp>
      <p:pic>
        <p:nvPicPr>
          <p:cNvPr id="4" name="Resim 3"/>
          <p:cNvPicPr>
            <a:picLocks noChangeAspect="1"/>
          </p:cNvPicPr>
          <p:nvPr/>
        </p:nvPicPr>
        <p:blipFill>
          <a:blip r:embed="rId2"/>
          <a:stretch>
            <a:fillRect/>
          </a:stretch>
        </p:blipFill>
        <p:spPr>
          <a:xfrm>
            <a:off x="6395707" y="3020663"/>
            <a:ext cx="2801813" cy="2047267"/>
          </a:xfrm>
          <a:prstGeom prst="rect">
            <a:avLst/>
          </a:prstGeom>
        </p:spPr>
      </p:pic>
    </p:spTree>
    <p:extLst>
      <p:ext uri="{BB962C8B-B14F-4D97-AF65-F5344CB8AC3E}">
        <p14:creationId xmlns:p14="http://schemas.microsoft.com/office/powerpoint/2010/main" val="407978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6453" y="1430007"/>
            <a:ext cx="4901941" cy="965817"/>
          </a:xfrm>
        </p:spPr>
        <p:txBody>
          <a:bodyPr>
            <a:noAutofit/>
          </a:bodyPr>
          <a:lstStyle/>
          <a:p>
            <a:r>
              <a:rPr lang="tr-TR" sz="4800" b="1" dirty="0" smtClean="0">
                <a:solidFill>
                  <a:schemeClr val="tx1"/>
                </a:solidFill>
                <a:latin typeface="Bodoni MT Poster Compressed" panose="02070706080601050204" pitchFamily="18" charset="-94"/>
              </a:rPr>
              <a:t>Yemek borusu ve Mide</a:t>
            </a:r>
            <a:endParaRPr lang="tr-TR" sz="48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2022230" y="3376247"/>
            <a:ext cx="9319847" cy="1938992"/>
          </a:xfrm>
          <a:prstGeom prst="rect">
            <a:avLst/>
          </a:prstGeom>
          <a:noFill/>
        </p:spPr>
        <p:txBody>
          <a:bodyPr wrap="square" rtlCol="0">
            <a:spAutoFit/>
          </a:bodyPr>
          <a:lstStyle/>
          <a:p>
            <a:pPr algn="just"/>
            <a:r>
              <a:rPr lang="tr-TR" sz="2400" dirty="0" smtClean="0"/>
              <a:t>Yemek borusu son solungaç yayından başlar mideye kadar uzanır.</a:t>
            </a:r>
          </a:p>
          <a:p>
            <a:pPr algn="just"/>
            <a:endParaRPr lang="tr-TR" sz="2400" dirty="0"/>
          </a:p>
          <a:p>
            <a:pPr algn="just"/>
            <a:r>
              <a:rPr lang="tr-TR" sz="2400" dirty="0" smtClean="0"/>
              <a:t>Mide, içerisinde besileri sindirmeye yarayan asit salgısı ve özel </a:t>
            </a:r>
            <a:r>
              <a:rPr lang="tr-TR" sz="2400" dirty="0" err="1" smtClean="0"/>
              <a:t>epitel</a:t>
            </a:r>
            <a:r>
              <a:rPr lang="tr-TR" sz="2400" dirty="0" smtClean="0"/>
              <a:t> dokusu ile yemek borusundan ayrılır. Mide şekilleri balıkların türlerine göre değişkenlik gösterir.</a:t>
            </a:r>
            <a:endParaRPr lang="tr-TR" sz="2400" dirty="0"/>
          </a:p>
        </p:txBody>
      </p:sp>
    </p:spTree>
    <p:extLst>
      <p:ext uri="{BB962C8B-B14F-4D97-AF65-F5344CB8AC3E}">
        <p14:creationId xmlns:p14="http://schemas.microsoft.com/office/powerpoint/2010/main" val="1933837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635</TotalTime>
  <Words>478</Words>
  <Application>Microsoft Office PowerPoint</Application>
  <PresentationFormat>Geniş ekran</PresentationFormat>
  <Paragraphs>65</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Bodoni MT Poster Compressed</vt:lpstr>
      <vt:lpstr>Garamond</vt:lpstr>
      <vt:lpstr>Organik</vt:lpstr>
      <vt:lpstr>BALIK BİYOLOJİSİ</vt:lpstr>
      <vt:lpstr>PowerPoint Sunusu</vt:lpstr>
      <vt:lpstr>Balıklarda İç Morfolojik Yapı</vt:lpstr>
      <vt:lpstr>Kaslar</vt:lpstr>
      <vt:lpstr>Dolaşım</vt:lpstr>
      <vt:lpstr>Balıklara kalbin yapısı</vt:lpstr>
      <vt:lpstr>Sindirim organları</vt:lpstr>
      <vt:lpstr>Balıklarda ağız</vt:lpstr>
      <vt:lpstr>Yemek borusu ve Mide</vt:lpstr>
      <vt:lpstr>Plorik kese ve Barsaklar</vt:lpstr>
      <vt:lpstr>Karaciğer ve Pankreas</vt:lpstr>
      <vt:lpstr>Hava kesesi</vt:lpstr>
      <vt:lpstr>Boşaltım ve Sinirler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Akasya Topçu</cp:lastModifiedBy>
  <cp:revision>72</cp:revision>
  <dcterms:created xsi:type="dcterms:W3CDTF">2017-06-01T08:33:22Z</dcterms:created>
  <dcterms:modified xsi:type="dcterms:W3CDTF">2018-04-26T13:39:13Z</dcterms:modified>
</cp:coreProperties>
</file>