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7" r:id="rId3"/>
    <p:sldId id="257" r:id="rId4"/>
    <p:sldId id="258" r:id="rId5"/>
    <p:sldId id="259" r:id="rId6"/>
    <p:sldId id="260" r:id="rId7"/>
    <p:sldId id="262" r:id="rId8"/>
    <p:sldId id="263" r:id="rId9"/>
    <p:sldId id="264" r:id="rId10"/>
    <p:sldId id="278" r:id="rId11"/>
    <p:sldId id="265" r:id="rId12"/>
    <p:sldId id="279" r:id="rId13"/>
    <p:sldId id="266" r:id="rId14"/>
    <p:sldId id="267" r:id="rId15"/>
    <p:sldId id="268" r:id="rId16"/>
    <p:sldId id="280" r:id="rId17"/>
    <p:sldId id="269" r:id="rId18"/>
    <p:sldId id="281" r:id="rId19"/>
    <p:sldId id="270"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1E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0"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9805CD1-BC40-455D-B6CA-9646B2D8D5E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D42E13E-E717-471F-9325-C607E25822D9}"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99805CD1-BC40-455D-B6CA-9646B2D8D5E3}"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42E13E-E717-471F-9325-C607E25822D9}" type="datetimeFigureOut">
              <a:rPr lang="tr-TR" smtClean="0"/>
              <a:pPr/>
              <a:t>29.10.2017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805CD1-BC40-455D-B6CA-9646B2D8D5E3}"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1285860"/>
            <a:ext cx="7851648" cy="1828800"/>
          </a:xfrm>
        </p:spPr>
        <p:txBody>
          <a:bodyPr>
            <a:normAutofit/>
          </a:bodyPr>
          <a:lstStyle/>
          <a:p>
            <a:r>
              <a:rPr lang="tr-TR" sz="4800" dirty="0" smtClean="0">
                <a:solidFill>
                  <a:srgbClr val="FF0000"/>
                </a:solidFill>
              </a:rPr>
              <a:t>Konfeksiyon Yardımcı</a:t>
            </a:r>
            <a:br>
              <a:rPr lang="tr-TR" sz="4800" dirty="0" smtClean="0">
                <a:solidFill>
                  <a:srgbClr val="FF0000"/>
                </a:solidFill>
              </a:rPr>
            </a:br>
            <a:r>
              <a:rPr lang="tr-TR" sz="4800" dirty="0" smtClean="0">
                <a:solidFill>
                  <a:srgbClr val="FF0000"/>
                </a:solidFill>
              </a:rPr>
              <a:t>Malzemeleri</a:t>
            </a:r>
            <a:endParaRPr lang="tr-TR" sz="4800" dirty="0">
              <a:solidFill>
                <a:srgbClr val="FF0000"/>
              </a:solidFill>
            </a:endParaRPr>
          </a:p>
        </p:txBody>
      </p:sp>
      <p:sp>
        <p:nvSpPr>
          <p:cNvPr id="3" name="2 Alt Başlık"/>
          <p:cNvSpPr>
            <a:spLocks noGrp="1"/>
          </p:cNvSpPr>
          <p:nvPr>
            <p:ph type="subTitle" idx="1"/>
          </p:nvPr>
        </p:nvSpPr>
        <p:spPr>
          <a:xfrm>
            <a:off x="1142976" y="3714752"/>
            <a:ext cx="6400800" cy="2614634"/>
          </a:xfrm>
        </p:spPr>
        <p:txBody>
          <a:bodyPr>
            <a:normAutofit fontScale="85000" lnSpcReduction="20000"/>
          </a:bodyPr>
          <a:lstStyle/>
          <a:p>
            <a:pPr algn="l"/>
            <a:r>
              <a:rPr lang="tr-TR" sz="4000" dirty="0" smtClean="0">
                <a:solidFill>
                  <a:schemeClr val="tx1">
                    <a:lumMod val="95000"/>
                    <a:lumOff val="5000"/>
                  </a:schemeClr>
                </a:solidFill>
              </a:rPr>
              <a:t>Çıt çıt</a:t>
            </a:r>
            <a:endParaRPr lang="tr-TR" sz="4000" dirty="0">
              <a:solidFill>
                <a:schemeClr val="tx1">
                  <a:lumMod val="95000"/>
                  <a:lumOff val="5000"/>
                </a:schemeClr>
              </a:solidFill>
            </a:endParaRPr>
          </a:p>
          <a:p>
            <a:pPr algn="l"/>
            <a:r>
              <a:rPr lang="tr-TR" sz="4000" dirty="0" smtClean="0">
                <a:solidFill>
                  <a:schemeClr val="tx1">
                    <a:lumMod val="95000"/>
                    <a:lumOff val="5000"/>
                  </a:schemeClr>
                </a:solidFill>
              </a:rPr>
              <a:t>Rivet</a:t>
            </a:r>
          </a:p>
          <a:p>
            <a:pPr algn="l"/>
            <a:r>
              <a:rPr lang="tr-TR" sz="4000" dirty="0" smtClean="0">
                <a:solidFill>
                  <a:schemeClr val="tx1">
                    <a:lumMod val="95000"/>
                    <a:lumOff val="5000"/>
                  </a:schemeClr>
                </a:solidFill>
              </a:rPr>
              <a:t>Agraf</a:t>
            </a:r>
          </a:p>
          <a:p>
            <a:pPr algn="l"/>
            <a:r>
              <a:rPr lang="tr-TR" sz="4000" dirty="0" smtClean="0">
                <a:solidFill>
                  <a:schemeClr val="tx1">
                    <a:lumMod val="95000"/>
                    <a:lumOff val="5000"/>
                  </a:schemeClr>
                </a:solidFill>
              </a:rPr>
              <a:t>Kanca</a:t>
            </a:r>
          </a:p>
          <a:p>
            <a:pPr algn="l"/>
            <a:r>
              <a:rPr lang="tr-TR" sz="4000" dirty="0" smtClean="0">
                <a:solidFill>
                  <a:schemeClr val="tx1">
                    <a:lumMod val="95000"/>
                    <a:lumOff val="5000"/>
                  </a:schemeClr>
                </a:solidFill>
              </a:rPr>
              <a:t>Kuşgözü</a:t>
            </a:r>
          </a:p>
          <a:p>
            <a:pPr algn="l"/>
            <a:endParaRPr lang="tr-TR" sz="4000" dirty="0" smtClean="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5122" name="Picture 2" descr="C:\Users\erenelektronik\Desktop\Rive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Rivet</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Kumaşa zarar vermeden çakılabilen ürünlerdir.</a:t>
            </a:r>
          </a:p>
          <a:p>
            <a:pPr>
              <a:buNone/>
            </a:pPr>
            <a:r>
              <a:rPr lang="tr-TR" dirty="0" smtClean="0"/>
              <a:t>*Yüksek Dayanım,</a:t>
            </a:r>
          </a:p>
          <a:p>
            <a:pPr>
              <a:buNone/>
            </a:pPr>
            <a:r>
              <a:rPr lang="tr-TR" dirty="0" smtClean="0"/>
              <a:t>*Farklı Dizayn,</a:t>
            </a:r>
          </a:p>
          <a:p>
            <a:pPr>
              <a:buNone/>
            </a:pPr>
            <a:r>
              <a:rPr lang="tr-TR" dirty="0" smtClean="0"/>
              <a:t>*Müşterilere Özel Logo,</a:t>
            </a:r>
          </a:p>
          <a:p>
            <a:pPr>
              <a:buNone/>
            </a:pPr>
            <a:r>
              <a:rPr lang="tr-TR" dirty="0" smtClean="0"/>
              <a:t>İmkanı sağlar.</a:t>
            </a:r>
          </a:p>
          <a:p>
            <a:pPr>
              <a:buNone/>
            </a:pP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6146" name="Picture 2" descr="C:\Users\erenelektronik\Desktop\agraf.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Agraf(KOPÇA)</a:t>
            </a:r>
            <a:endParaRPr lang="tr-TR" dirty="0">
              <a:solidFill>
                <a:srgbClr val="FF0000"/>
              </a:solidFill>
            </a:endParaRPr>
          </a:p>
        </p:txBody>
      </p:sp>
      <p:sp>
        <p:nvSpPr>
          <p:cNvPr id="3" name="2 İçerik Yer Tutucusu"/>
          <p:cNvSpPr>
            <a:spLocks noGrp="1"/>
          </p:cNvSpPr>
          <p:nvPr>
            <p:ph idx="1"/>
          </p:nvPr>
        </p:nvSpPr>
        <p:spPr/>
        <p:txBody>
          <a:bodyPr/>
          <a:lstStyle/>
          <a:p>
            <a:r>
              <a:rPr lang="tr-TR" dirty="0" smtClean="0"/>
              <a:t>Agraf,giyim eşyalarının gerekli yerlerini kapatmaya,birleştirmeye,alttan tutturmaya yarayan pirinç,paslanmaz nikel, kalay madenden veya naylondan yapılmış iki parçalı tutturucudur.</a:t>
            </a:r>
          </a:p>
          <a:p>
            <a:r>
              <a:rPr lang="tr-TR" dirty="0" smtClean="0"/>
              <a:t>Hazır renk çeşitlerinin yanı sıra istenilen renk çalışmalarıda yapılmaktadır.</a:t>
            </a:r>
          </a:p>
          <a:p>
            <a:r>
              <a:rPr lang="tr-TR" dirty="0" smtClean="0"/>
              <a:t>Biri çengel şeklinde diğeride çengelin iç kısmından geçecek şekildedir.</a:t>
            </a:r>
          </a:p>
          <a:p>
            <a:r>
              <a:rPr lang="tr-TR" dirty="0" smtClean="0"/>
              <a:t>Agraflar,giysiye çıtçıt ve düğmeler gibi dikilerek veya preslenerek monte edilir.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Dikilerek Monte Edilen Agraflar</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latin typeface="Arial" pitchFamily="34" charset="0"/>
                <a:cs typeface="Arial" pitchFamily="34" charset="0"/>
              </a:rPr>
              <a:t>       Pirinç veya demir telden yapılırlar.Sacdan yapılan kancaların dış yüzeyleri nikellenir.Veya siyah cila yapılır.Elle veya makine ile dikilebilir.Zikzak dikişle transport yapmadan düz dikiş makinelerinde, uygun ayak kullanılarak düğme makinelerinde dikilebilir.Bayan etek kemerlerinin kapatılmasında,bebek giysilerinde kullanılır.Agraflar piyasada metraj şerit üzerinde metraj agraf olarakta satılmaktadır.</a:t>
            </a: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solidFill>
                  <a:srgbClr val="FF0000"/>
                </a:solidFill>
              </a:rPr>
              <a:t>Agrafın Kullanım Yerleri</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*Diğer kapama malzemelerine destek gereken noktalarda,</a:t>
            </a:r>
          </a:p>
          <a:p>
            <a:pPr>
              <a:buNone/>
            </a:pPr>
            <a:r>
              <a:rPr lang="tr-TR" dirty="0" smtClean="0"/>
              <a:t>*Giysilerin  yaka ve bel açıklığında,fermuar üstünde,</a:t>
            </a:r>
          </a:p>
          <a:p>
            <a:pPr>
              <a:buNone/>
            </a:pPr>
            <a:r>
              <a:rPr lang="tr-TR" dirty="0" smtClean="0"/>
              <a:t>*Gerginliğe maruz kalan noktalarda,</a:t>
            </a:r>
          </a:p>
          <a:p>
            <a:pPr>
              <a:buNone/>
            </a:pPr>
            <a:r>
              <a:rPr lang="tr-TR" dirty="0" smtClean="0"/>
              <a:t>*Düğme ile birlikte kullanılır.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7170" name="Picture 2" descr="C:\Users\erenelektronik\Desktop\kanca.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Kanca</a:t>
            </a:r>
            <a:endParaRPr lang="tr-TR" dirty="0">
              <a:solidFill>
                <a:srgbClr val="FF0000"/>
              </a:solidFill>
            </a:endParaRPr>
          </a:p>
        </p:txBody>
      </p:sp>
      <p:sp>
        <p:nvSpPr>
          <p:cNvPr id="3" name="2 İçerik Yer Tutucusu"/>
          <p:cNvSpPr>
            <a:spLocks noGrp="1"/>
          </p:cNvSpPr>
          <p:nvPr>
            <p:ph idx="1"/>
          </p:nvPr>
        </p:nvSpPr>
        <p:spPr/>
        <p:txBody>
          <a:bodyPr/>
          <a:lstStyle/>
          <a:p>
            <a:r>
              <a:rPr lang="tr-TR" dirty="0" smtClean="0"/>
              <a:t>Genellikle kumaş pantolon gruplarında kullanılır.</a:t>
            </a:r>
          </a:p>
          <a:p>
            <a:r>
              <a:rPr lang="tr-TR" dirty="0" smtClean="0"/>
              <a:t>Otomatik çakma makinası mevcuttur.</a:t>
            </a:r>
          </a:p>
          <a:p>
            <a:r>
              <a:rPr lang="tr-TR" dirty="0" smtClean="0"/>
              <a:t>Yıkama ve temizlemeye karşı dayanıklıdır.</a:t>
            </a:r>
          </a:p>
          <a:p>
            <a:r>
              <a:rPr lang="tr-TR" dirty="0" smtClean="0"/>
              <a:t>Farklı kaplama ve renk seçenekleri mevcuttur.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8194" name="Picture 2" descr="C:\Users\erenelektronik\Desktop\kuş.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Kuş Gözü</a:t>
            </a:r>
            <a:endParaRPr lang="tr-TR" dirty="0">
              <a:solidFill>
                <a:srgbClr val="FF0000"/>
              </a:solidFill>
            </a:endParaRPr>
          </a:p>
        </p:txBody>
      </p:sp>
      <p:sp>
        <p:nvSpPr>
          <p:cNvPr id="3" name="2 İçerik Yer Tutucusu"/>
          <p:cNvSpPr>
            <a:spLocks noGrp="1"/>
          </p:cNvSpPr>
          <p:nvPr>
            <p:ph idx="1"/>
          </p:nvPr>
        </p:nvSpPr>
        <p:spPr/>
        <p:txBody>
          <a:bodyPr>
            <a:normAutofit fontScale="92500"/>
          </a:bodyPr>
          <a:lstStyle/>
          <a:p>
            <a:pPr>
              <a:buNone/>
            </a:pPr>
            <a:r>
              <a:rPr lang="tr-TR" dirty="0" smtClean="0"/>
              <a:t>*Uygulamaya göre farklı çap ve uzunlukta kuş gözleri mevcuttur.</a:t>
            </a:r>
          </a:p>
          <a:p>
            <a:pPr>
              <a:buNone/>
            </a:pPr>
            <a:r>
              <a:rPr lang="tr-TR" dirty="0" smtClean="0"/>
              <a:t>*Farklı materyallerde kullanılmaya uygundur.</a:t>
            </a:r>
          </a:p>
          <a:p>
            <a:pPr>
              <a:buNone/>
            </a:pPr>
            <a:r>
              <a:rPr lang="tr-TR" dirty="0" smtClean="0"/>
              <a:t>*Genellikle dekoratif,havalandırma ya da kord geçişi için kullanılır.</a:t>
            </a:r>
          </a:p>
          <a:p>
            <a:pPr>
              <a:buNone/>
            </a:pPr>
            <a:r>
              <a:rPr lang="tr-TR" dirty="0" smtClean="0"/>
              <a:t>*Normalde, ürünler çakılmadan önce kumaşın delinmesi gerekir.</a:t>
            </a:r>
          </a:p>
          <a:p>
            <a:pPr>
              <a:buNone/>
            </a:pPr>
            <a:r>
              <a:rPr lang="tr-TR" dirty="0" smtClean="0"/>
              <a:t>*Yıkama ve temizlemeye karşı dayanıklıdır.</a:t>
            </a:r>
          </a:p>
          <a:p>
            <a:pPr>
              <a:buNone/>
            </a:pPr>
            <a:r>
              <a:rPr lang="tr-TR" dirty="0" smtClean="0"/>
              <a:t>*Normalde örme kumaşlarda kullanılmaya uygun değildir.</a:t>
            </a:r>
          </a:p>
          <a:p>
            <a:pPr>
              <a:buNone/>
            </a:pPr>
            <a:r>
              <a:rPr lang="tr-TR" dirty="0" smtClean="0"/>
              <a:t>*Farklı kaplama ve renk seçenekleri mevcuttur.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3075" name="Picture 3" descr="C:\Users\erenelektronik\Desktop\Çıtçı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6000" dirty="0" smtClean="0">
                <a:solidFill>
                  <a:srgbClr val="FF0000"/>
                </a:solidFill>
              </a:rPr>
              <a:t>Çıt Çıt</a:t>
            </a:r>
            <a:endParaRPr lang="tr-TR" sz="6000" dirty="0">
              <a:solidFill>
                <a:srgbClr val="FF0000"/>
              </a:solidFill>
            </a:endParaRPr>
          </a:p>
        </p:txBody>
      </p:sp>
      <p:sp>
        <p:nvSpPr>
          <p:cNvPr id="3" name="2 İçerik Yer Tutucusu"/>
          <p:cNvSpPr>
            <a:spLocks noGrp="1"/>
          </p:cNvSpPr>
          <p:nvPr>
            <p:ph idx="1"/>
          </p:nvPr>
        </p:nvSpPr>
        <p:spPr/>
        <p:txBody>
          <a:bodyPr>
            <a:normAutofit/>
          </a:bodyPr>
          <a:lstStyle/>
          <a:p>
            <a:pPr>
              <a:buNone/>
            </a:pPr>
            <a:r>
              <a:rPr lang="tr-TR" sz="3200" dirty="0" smtClean="0">
                <a:solidFill>
                  <a:schemeClr val="tx1">
                    <a:lumMod val="95000"/>
                    <a:lumOff val="5000"/>
                  </a:schemeClr>
                </a:solidFill>
                <a:latin typeface="Arial" pitchFamily="34" charset="0"/>
                <a:cs typeface="Arial" pitchFamily="34" charset="0"/>
              </a:rPr>
              <a:t> * Çıt Çıt birbiri içine basılarak girecek şekilde yapılmış bir çıkıntılı diğeri oyuk olan iki parçadan oluşan kapama malzemesidir.</a:t>
            </a:r>
          </a:p>
          <a:p>
            <a:pPr>
              <a:buNone/>
            </a:pPr>
            <a:r>
              <a:rPr lang="tr-TR" sz="3200" dirty="0" smtClean="0">
                <a:solidFill>
                  <a:schemeClr val="tx1">
                    <a:lumMod val="95000"/>
                    <a:lumOff val="5000"/>
                  </a:schemeClr>
                </a:solidFill>
                <a:latin typeface="Arial" pitchFamily="34" charset="0"/>
                <a:cs typeface="Arial" pitchFamily="34" charset="0"/>
              </a:rPr>
              <a:t> *Parçalar  başlık-soket veya erkek-dişi kısım olarak adlandırılır.</a:t>
            </a:r>
            <a:endParaRPr lang="tr-TR" sz="3200" dirty="0">
              <a:solidFill>
                <a:schemeClr val="tx1">
                  <a:lumMod val="95000"/>
                  <a:lumOff val="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rgbClr val="FF0000"/>
                </a:solidFill>
              </a:rPr>
              <a:t>Çıt Çıt</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latin typeface="Arial" pitchFamily="34" charset="0"/>
                <a:cs typeface="Arial" pitchFamily="34" charset="0"/>
              </a:rPr>
              <a:t> * Başlık kısmı üzerine çeşitli desenler veya logolar basılabilmektedir..</a:t>
            </a:r>
          </a:p>
          <a:p>
            <a:pPr>
              <a:buNone/>
            </a:pPr>
            <a:r>
              <a:rPr lang="tr-TR" dirty="0" smtClean="0">
                <a:latin typeface="Arial" pitchFamily="34" charset="0"/>
                <a:cs typeface="Arial" pitchFamily="34" charset="0"/>
              </a:rPr>
              <a:t>* Çıtçıtlar da düğmeler gibi preslenerek veya dikilerek kumaşa tutturulabilirler.</a:t>
            </a:r>
            <a:endParaRPr lang="tr-TR" dirty="0">
              <a:latin typeface="Arial" pitchFamily="34" charset="0"/>
              <a:cs typeface="Arial" pitchFamily="34" charset="0"/>
            </a:endParaRPr>
          </a:p>
        </p:txBody>
      </p:sp>
      <p:pic>
        <p:nvPicPr>
          <p:cNvPr id="4098" name="Picture 2" descr="C:\Users\erenelektronik\Desktop\çıtçıt (2).JPG"/>
          <p:cNvPicPr>
            <a:picLocks noChangeAspect="1" noChangeArrowheads="1"/>
          </p:cNvPicPr>
          <p:nvPr/>
        </p:nvPicPr>
        <p:blipFill>
          <a:blip r:embed="rId2" cstate="print"/>
          <a:srcRect/>
          <a:stretch>
            <a:fillRect/>
          </a:stretch>
        </p:blipFill>
        <p:spPr bwMode="auto">
          <a:xfrm>
            <a:off x="4071934" y="3571876"/>
            <a:ext cx="2857500" cy="28575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solidFill>
                  <a:srgbClr val="FF0000"/>
                </a:solidFill>
                <a:latin typeface="Bookman Old Style" pitchFamily="18" charset="0"/>
              </a:rPr>
              <a:t>Tutturma Şekline Göre Çıtçıtlar</a:t>
            </a:r>
            <a:endParaRPr lang="tr-TR" sz="4000" dirty="0">
              <a:solidFill>
                <a:srgbClr val="FF0000"/>
              </a:solidFill>
              <a:latin typeface="Bookman Old Style" pitchFamily="18" charset="0"/>
            </a:endParaRPr>
          </a:p>
        </p:txBody>
      </p:sp>
      <p:sp>
        <p:nvSpPr>
          <p:cNvPr id="3" name="2 İçerik Yer Tutucusu"/>
          <p:cNvSpPr>
            <a:spLocks noGrp="1"/>
          </p:cNvSpPr>
          <p:nvPr>
            <p:ph idx="1"/>
          </p:nvPr>
        </p:nvSpPr>
        <p:spPr/>
        <p:txBody>
          <a:bodyPr/>
          <a:lstStyle/>
          <a:p>
            <a:pPr>
              <a:buNone/>
            </a:pPr>
            <a:r>
              <a:rPr lang="tr-TR" dirty="0" smtClean="0">
                <a:solidFill>
                  <a:srgbClr val="FF0000"/>
                </a:solidFill>
                <a:latin typeface="Arial" pitchFamily="34" charset="0"/>
                <a:cs typeface="Arial" pitchFamily="34" charset="0"/>
              </a:rPr>
              <a:t>Dikilebilen Çıtçıt</a:t>
            </a:r>
          </a:p>
          <a:p>
            <a:pPr>
              <a:buNone/>
            </a:pPr>
            <a:r>
              <a:rPr lang="tr-TR" dirty="0" smtClean="0">
                <a:solidFill>
                  <a:schemeClr val="tx1">
                    <a:lumMod val="95000"/>
                    <a:lumOff val="5000"/>
                  </a:schemeClr>
                </a:solidFill>
                <a:latin typeface="Arial" pitchFamily="34" charset="0"/>
                <a:cs typeface="Arial" pitchFamily="34" charset="0"/>
              </a:rPr>
              <a:t>    *Giysi üzerine tutturulabilmesi için her iki parça üzerinde de delikler bulunan;birbirine geçebilecek şekilde yapılmış bir çıkıntılı diğeri oyuntulu olan iki parçadan oluşan, küçük bir çift madensel veya plastik kapama malzemesidir. Bu parçalar birbiri içine girerek kilitlenmektedirler. Her iki parçada dikiş iğnesinin girebileceği dört delik bulunu. İğne bu deliklerin içinde çalışarak çıtçıtın kumaşa dikilerek tutturulmasını sağlar.</a:t>
            </a:r>
            <a:endParaRPr lang="tr-TR" dirty="0">
              <a:solidFill>
                <a:schemeClr val="tx1">
                  <a:lumMod val="95000"/>
                  <a:lumOff val="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FF0000"/>
                </a:solidFill>
              </a:rPr>
              <a:t>Çıt Çıtların kullanım yerleri</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*Yüksek gerginliğe maruz kalmayacak giysi parçalarında,küçük açıklıkları kapatmak amaçlı bölgelerde,</a:t>
            </a:r>
          </a:p>
          <a:p>
            <a:pPr>
              <a:buNone/>
            </a:pPr>
            <a:r>
              <a:rPr lang="tr-TR" dirty="0" smtClean="0"/>
              <a:t>*Çıkarılabilir Giysi Parçalarında,</a:t>
            </a:r>
          </a:p>
          <a:p>
            <a:pPr>
              <a:buNone/>
            </a:pPr>
            <a:r>
              <a:rPr lang="tr-TR" dirty="0" smtClean="0"/>
              <a:t>*Düğmeli patletlerde, düğme aralarında,</a:t>
            </a:r>
          </a:p>
          <a:p>
            <a:pPr>
              <a:buNone/>
            </a:pPr>
            <a:r>
              <a:rPr lang="tr-TR" dirty="0" smtClean="0"/>
              <a:t>*Gömleklerde,</a:t>
            </a:r>
          </a:p>
          <a:p>
            <a:pPr>
              <a:buNone/>
            </a:pPr>
            <a:r>
              <a:rPr lang="tr-TR" dirty="0" smtClean="0"/>
              <a:t>*Montlarda,</a:t>
            </a:r>
          </a:p>
          <a:p>
            <a:pPr>
              <a:buNone/>
            </a:pPr>
            <a:r>
              <a:rPr lang="tr-TR" dirty="0" smtClean="0"/>
              <a:t>*Genellikle bebek ve çocuk giyiminde</a:t>
            </a:r>
          </a:p>
          <a:p>
            <a:pPr>
              <a:buNone/>
            </a:pPr>
            <a:r>
              <a:rPr lang="tr-TR" dirty="0" smtClean="0"/>
              <a:t>Kullanılan bir çeşit kapama aksesuarıdır.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E11E09"/>
                </a:solidFill>
              </a:rPr>
              <a:t>Çıtçıt Çeşitleri</a:t>
            </a:r>
            <a:endParaRPr lang="tr-TR" dirty="0">
              <a:solidFill>
                <a:srgbClr val="E11E09"/>
              </a:solidFill>
            </a:endParaRPr>
          </a:p>
        </p:txBody>
      </p:sp>
      <p:sp>
        <p:nvSpPr>
          <p:cNvPr id="3" name="2 İçerik Yer Tutucusu"/>
          <p:cNvSpPr>
            <a:spLocks noGrp="1"/>
          </p:cNvSpPr>
          <p:nvPr>
            <p:ph idx="1"/>
          </p:nvPr>
        </p:nvSpPr>
        <p:spPr>
          <a:xfrm>
            <a:off x="285720" y="1928802"/>
            <a:ext cx="8229600" cy="4389120"/>
          </a:xfrm>
        </p:spPr>
        <p:txBody>
          <a:bodyPr>
            <a:normAutofit/>
          </a:bodyPr>
          <a:lstStyle/>
          <a:p>
            <a:pPr>
              <a:buNone/>
            </a:pPr>
            <a:r>
              <a:rPr lang="tr-TR" dirty="0" smtClean="0">
                <a:solidFill>
                  <a:srgbClr val="FF0000"/>
                </a:solidFill>
              </a:rPr>
              <a:t>S Tipi Yaylı Çıtçıt</a:t>
            </a:r>
          </a:p>
          <a:p>
            <a:pPr>
              <a:buNone/>
            </a:pPr>
            <a:r>
              <a:rPr lang="tr-TR" sz="2400" dirty="0" smtClean="0">
                <a:solidFill>
                  <a:schemeClr val="tx1">
                    <a:lumMod val="85000"/>
                    <a:lumOff val="15000"/>
                  </a:schemeClr>
                </a:solidFill>
              </a:rPr>
              <a:t>Kalıcı Ve Yumuşak açılma-kapanma kuvveti sağlayan çift etkili S Tipi yay kullanılan bir  çıtçıttır.</a:t>
            </a:r>
          </a:p>
          <a:p>
            <a:pPr>
              <a:buNone/>
            </a:pPr>
            <a:r>
              <a:rPr lang="tr-TR" sz="2400" dirty="0" smtClean="0">
                <a:solidFill>
                  <a:srgbClr val="FF0000"/>
                </a:solidFill>
              </a:rPr>
              <a:t>*</a:t>
            </a:r>
            <a:r>
              <a:rPr lang="tr-TR" sz="2400" dirty="0" smtClean="0">
                <a:solidFill>
                  <a:schemeClr val="tx1">
                    <a:lumMod val="85000"/>
                    <a:lumOff val="15000"/>
                  </a:schemeClr>
                </a:solidFill>
              </a:rPr>
              <a:t>Çakıldıktan Sonra, erkek ve dişi tam olarak kapandığından kumaşta boşluk bırakmaz.</a:t>
            </a:r>
          </a:p>
          <a:p>
            <a:pPr>
              <a:buNone/>
            </a:pPr>
            <a:r>
              <a:rPr lang="tr-TR" sz="2400" dirty="0" smtClean="0">
                <a:solidFill>
                  <a:srgbClr val="FF0000"/>
                </a:solidFill>
              </a:rPr>
              <a:t>*</a:t>
            </a:r>
            <a:r>
              <a:rPr lang="tr-TR" sz="2400" dirty="0" smtClean="0">
                <a:solidFill>
                  <a:schemeClr val="tx1">
                    <a:lumMod val="95000"/>
                    <a:lumOff val="5000"/>
                  </a:schemeClr>
                </a:solidFill>
              </a:rPr>
              <a:t>Farklı tipte kumaş, deri ve diğer materyallerde standart kalite ile çalışabilir ve çakılabilir.</a:t>
            </a:r>
          </a:p>
          <a:p>
            <a:pPr>
              <a:buNone/>
            </a:pPr>
            <a:r>
              <a:rPr lang="tr-TR" sz="2400" dirty="0" smtClean="0">
                <a:solidFill>
                  <a:srgbClr val="FF0000"/>
                </a:solidFill>
              </a:rPr>
              <a:t>*</a:t>
            </a:r>
            <a:r>
              <a:rPr lang="tr-TR" sz="2400" dirty="0" smtClean="0">
                <a:solidFill>
                  <a:schemeClr val="tx1">
                    <a:lumMod val="95000"/>
                    <a:lumOff val="5000"/>
                  </a:schemeClr>
                </a:solidFill>
              </a:rPr>
              <a:t>Düşük ve orta derecede açma-kapama kuvveti istenen uygulamalar için en iyi çözümdür.</a:t>
            </a:r>
            <a:endParaRPr lang="tr-TR" sz="2400" dirty="0" smtClean="0">
              <a:solidFill>
                <a:srgbClr val="FF0000"/>
              </a:solidFill>
            </a:endParaRPr>
          </a:p>
          <a:p>
            <a:pPr>
              <a:buNone/>
            </a:pPr>
            <a:r>
              <a:rPr lang="tr-TR" sz="2400" dirty="0" smtClean="0">
                <a:solidFill>
                  <a:srgbClr val="FF0000"/>
                </a:solidFill>
              </a:rPr>
              <a:t>*</a:t>
            </a:r>
            <a:r>
              <a:rPr lang="tr-TR" sz="2400" dirty="0" smtClean="0">
                <a:solidFill>
                  <a:schemeClr val="tx1">
                    <a:lumMod val="95000"/>
                    <a:lumOff val="5000"/>
                  </a:schemeClr>
                </a:solidFill>
              </a:rPr>
              <a:t>Genellikle Spor Giyimde Kullanılır.</a:t>
            </a:r>
            <a:endParaRPr lang="tr-TR" sz="2400" dirty="0" smtClean="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Halka Tipi Yaylı Çıtçıt</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Halka Tipi Yaylı çıtçıtlar yüksek açma-kapama kuvveti sağlama özelliği bulunan ürünlerdir.</a:t>
            </a:r>
          </a:p>
          <a:p>
            <a:pPr>
              <a:buNone/>
            </a:pPr>
            <a:r>
              <a:rPr lang="tr-TR" dirty="0" smtClean="0"/>
              <a:t>*Genellikle mont ve kabanlarda kullanılmaktadır. Ayrıca Askeri kıyafet ve ürünlerde de kullanılabilir.</a:t>
            </a:r>
          </a:p>
          <a:p>
            <a:pPr>
              <a:buNone/>
            </a:pPr>
            <a:r>
              <a:rPr lang="tr-TR" dirty="0" smtClean="0"/>
              <a:t>*Kalın kumaş deri yada diğer materyaller için uygundur.</a:t>
            </a:r>
          </a:p>
          <a:p>
            <a:pPr>
              <a:buNone/>
            </a:pPr>
            <a:r>
              <a:rPr lang="tr-TR" dirty="0" smtClean="0"/>
              <a:t>*Yıkama,ütüleme ve kuru temizlemeye karşı dayanıklıdır.</a:t>
            </a:r>
          </a:p>
          <a:p>
            <a:pPr>
              <a:buNone/>
            </a:pPr>
            <a:r>
              <a:rPr lang="tr-TR" dirty="0" smtClean="0"/>
              <a:t>*Örme kumaşlarda kullanılması tavsiye edilmez.</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FF0000"/>
                </a:solidFill>
              </a:rPr>
              <a:t>Çıtçıtların Kalite Kontrolü</a:t>
            </a:r>
            <a:endParaRPr lang="tr-TR" dirty="0">
              <a:solidFill>
                <a:srgbClr val="FF0000"/>
              </a:solidFill>
            </a:endParaRPr>
          </a:p>
        </p:txBody>
      </p:sp>
      <p:sp>
        <p:nvSpPr>
          <p:cNvPr id="3" name="2 İçerik Yer Tutucusu"/>
          <p:cNvSpPr>
            <a:spLocks noGrp="1"/>
          </p:cNvSpPr>
          <p:nvPr>
            <p:ph idx="1"/>
          </p:nvPr>
        </p:nvSpPr>
        <p:spPr/>
        <p:txBody>
          <a:bodyPr/>
          <a:lstStyle/>
          <a:p>
            <a:r>
              <a:rPr lang="tr-TR" dirty="0" smtClean="0"/>
              <a:t>İşletmeye gelen çıtçıtlar artikel numarası dikkate alınarak o artikele ait tela ve kumaş ütü ile yapıştırılır.Çıtçıt bunun üzerine monte edilir ve düğme mukavemet cihazı ile teste tabi tutulur.Ayrıca çıtçıtın boyasının soyulup soyulmadığına ve erkek,dişi kısmının rahat açılıp açılmadığına bakılır.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153</TotalTime>
  <Words>591</Words>
  <Application>Microsoft Office PowerPoint</Application>
  <PresentationFormat>Ekran Gösterisi (4:3)</PresentationFormat>
  <Paragraphs>69</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Akış</vt:lpstr>
      <vt:lpstr>Konfeksiyon Yardımcı Malzemeleri</vt:lpstr>
      <vt:lpstr>PowerPoint Sunusu</vt:lpstr>
      <vt:lpstr>Çıt Çıt</vt:lpstr>
      <vt:lpstr>Çıt Çıt</vt:lpstr>
      <vt:lpstr>Tutturma Şekline Göre Çıtçıtlar</vt:lpstr>
      <vt:lpstr>Çıt Çıtların kullanım yerleri</vt:lpstr>
      <vt:lpstr>Çıtçıt Çeşitleri</vt:lpstr>
      <vt:lpstr>Halka Tipi Yaylı Çıtçıt</vt:lpstr>
      <vt:lpstr>Çıtçıtların Kalite Kontrolü</vt:lpstr>
      <vt:lpstr>PowerPoint Sunusu</vt:lpstr>
      <vt:lpstr>Rivet</vt:lpstr>
      <vt:lpstr>PowerPoint Sunusu</vt:lpstr>
      <vt:lpstr>Agraf(KOPÇA)</vt:lpstr>
      <vt:lpstr>Dikilerek Monte Edilen Agraflar</vt:lpstr>
      <vt:lpstr>Agrafın Kullanım Yerleri</vt:lpstr>
      <vt:lpstr>PowerPoint Sunusu</vt:lpstr>
      <vt:lpstr>Kanca</vt:lpstr>
      <vt:lpstr>PowerPoint Sunusu</vt:lpstr>
      <vt:lpstr>Kuş Gözü</vt:lpstr>
    </vt:vector>
  </TitlesOfParts>
  <Company>Chetnix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Konfeksiyon Yardımcı Malzemeleri</dc:title>
  <dc:creator>erenelektronik</dc:creator>
  <cp:lastModifiedBy>hatice</cp:lastModifiedBy>
  <cp:revision>18</cp:revision>
  <dcterms:created xsi:type="dcterms:W3CDTF">2016-12-24T08:09:37Z</dcterms:created>
  <dcterms:modified xsi:type="dcterms:W3CDTF">2017-10-29T11:34:28Z</dcterms:modified>
</cp:coreProperties>
</file>