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99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33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3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60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68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86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36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36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64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18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99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7A8FB-B98A-4D40-828A-871EDF7A64CA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BD72A-BD32-4ED7-B82C-D2E279432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28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Kromozomal</a:t>
            </a:r>
            <a:r>
              <a:rPr lang="tr-TR" dirty="0" smtClean="0"/>
              <a:t> sapmalar –sayısal değişimler- özellikle </a:t>
            </a:r>
            <a:r>
              <a:rPr lang="tr-TR" b="1" i="1" dirty="0" err="1"/>
              <a:t>Sitogenetik</a:t>
            </a:r>
            <a:r>
              <a:rPr lang="tr-TR" b="1" i="1" dirty="0"/>
              <a:t> </a:t>
            </a:r>
            <a:r>
              <a:rPr lang="tr-TR" dirty="0"/>
              <a:t>dalının konusudur.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 smtClean="0"/>
              <a:t>Sitogenetik</a:t>
            </a:r>
            <a:r>
              <a:rPr lang="tr-TR" b="1" dirty="0" smtClean="0"/>
              <a:t>?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881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Kromozom anomalileri başlıca 2 </a:t>
            </a:r>
            <a:r>
              <a:rPr lang="tr-TR" dirty="0" smtClean="0"/>
              <a:t>gruba ayrılır</a:t>
            </a:r>
            <a:r>
              <a:rPr lang="tr-TR" dirty="0"/>
              <a:t>:</a:t>
            </a:r>
          </a:p>
          <a:p>
            <a:pPr marL="0" indent="0" algn="ctr">
              <a:buNone/>
            </a:pPr>
            <a:r>
              <a:rPr lang="tr-TR" dirty="0" smtClean="0"/>
              <a:t>- </a:t>
            </a:r>
            <a:r>
              <a:rPr lang="tr-TR" dirty="0"/>
              <a:t>Sayısal Anomaliler</a:t>
            </a:r>
          </a:p>
          <a:p>
            <a:pPr marL="0" indent="0" algn="ctr">
              <a:buNone/>
            </a:pPr>
            <a:r>
              <a:rPr lang="tr-TR" dirty="0" smtClean="0"/>
              <a:t>- </a:t>
            </a:r>
            <a:r>
              <a:rPr lang="tr-TR" dirty="0"/>
              <a:t>Yapısal Anomaliler</a:t>
            </a:r>
          </a:p>
        </p:txBody>
      </p:sp>
    </p:spTree>
    <p:extLst>
      <p:ext uri="{BB962C8B-B14F-4D97-AF65-F5344CB8AC3E}">
        <p14:creationId xmlns:p14="http://schemas.microsoft.com/office/powerpoint/2010/main" val="180313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Sayısal Anomaliler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Poliploidiler</a:t>
            </a:r>
            <a:r>
              <a:rPr lang="tr-TR" dirty="0" smtClean="0"/>
              <a:t> </a:t>
            </a:r>
            <a:r>
              <a:rPr lang="tr-TR" dirty="0"/>
              <a:t>: Normal </a:t>
            </a:r>
            <a:r>
              <a:rPr lang="tr-TR" dirty="0" err="1"/>
              <a:t>diploid</a:t>
            </a:r>
            <a:r>
              <a:rPr lang="tr-TR" dirty="0"/>
              <a:t> sayının </a:t>
            </a:r>
            <a:r>
              <a:rPr lang="tr-TR" dirty="0" smtClean="0"/>
              <a:t>dışında, </a:t>
            </a:r>
            <a:r>
              <a:rPr lang="tr-TR" dirty="0" err="1" smtClean="0"/>
              <a:t>haploid</a:t>
            </a:r>
            <a:r>
              <a:rPr lang="tr-TR" dirty="0" smtClean="0"/>
              <a:t> </a:t>
            </a:r>
            <a:r>
              <a:rPr lang="tr-TR" dirty="0"/>
              <a:t>sayı olan 23’ün katları </a:t>
            </a:r>
            <a:r>
              <a:rPr lang="tr-TR" dirty="0" smtClean="0"/>
              <a:t>şeklinde kromozom </a:t>
            </a:r>
            <a:r>
              <a:rPr lang="tr-TR" dirty="0"/>
              <a:t>artışlarıdır. </a:t>
            </a:r>
            <a:r>
              <a:rPr lang="tr-TR" dirty="0" err="1"/>
              <a:t>Triploidi</a:t>
            </a:r>
            <a:r>
              <a:rPr lang="tr-TR" dirty="0"/>
              <a:t> (69), </a:t>
            </a:r>
            <a:r>
              <a:rPr lang="tr-TR" dirty="0" err="1" smtClean="0"/>
              <a:t>Tetraploidi</a:t>
            </a:r>
            <a:r>
              <a:rPr lang="tr-TR" dirty="0"/>
              <a:t> </a:t>
            </a:r>
            <a:r>
              <a:rPr lang="tr-TR" dirty="0" smtClean="0"/>
              <a:t>(92</a:t>
            </a:r>
            <a:r>
              <a:rPr lang="tr-TR" dirty="0"/>
              <a:t>) gibi. Hücrede bölünme hatası ya </a:t>
            </a:r>
            <a:r>
              <a:rPr lang="tr-TR" dirty="0" smtClean="0"/>
              <a:t>da yumurtanın </a:t>
            </a:r>
            <a:r>
              <a:rPr lang="tr-TR" dirty="0" err="1"/>
              <a:t>multiple</a:t>
            </a:r>
            <a:r>
              <a:rPr lang="tr-TR" dirty="0"/>
              <a:t> </a:t>
            </a:r>
            <a:r>
              <a:rPr lang="tr-TR" dirty="0" err="1"/>
              <a:t>fertilizasyonu</a:t>
            </a:r>
            <a:r>
              <a:rPr lang="tr-TR" dirty="0"/>
              <a:t> </a:t>
            </a:r>
            <a:r>
              <a:rPr lang="tr-TR" dirty="0" smtClean="0"/>
              <a:t>nedeniyle görülür</a:t>
            </a:r>
            <a:r>
              <a:rPr lang="tr-TR" dirty="0"/>
              <a:t>.</a:t>
            </a:r>
          </a:p>
          <a:p>
            <a:r>
              <a:rPr lang="tr-TR" dirty="0" err="1" smtClean="0"/>
              <a:t>Anöploidi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err="1"/>
              <a:t>Diploid</a:t>
            </a:r>
            <a:r>
              <a:rPr lang="tr-TR" dirty="0"/>
              <a:t> sayıdaki artış ya </a:t>
            </a:r>
            <a:r>
              <a:rPr lang="tr-TR" dirty="0" smtClean="0"/>
              <a:t>da eksilmelerdir</a:t>
            </a:r>
            <a:r>
              <a:rPr lang="tr-TR" dirty="0"/>
              <a:t>. Hücre bölünmesi </a:t>
            </a:r>
            <a:r>
              <a:rPr lang="tr-TR" dirty="0" smtClean="0"/>
              <a:t>sırasında ayrılamama </a:t>
            </a:r>
            <a:r>
              <a:rPr lang="tr-TR" dirty="0"/>
              <a:t>veya kromozom kayıpları </a:t>
            </a:r>
            <a:r>
              <a:rPr lang="tr-TR" dirty="0" smtClean="0"/>
              <a:t>nedeniyle ortaya </a:t>
            </a:r>
            <a:r>
              <a:rPr lang="tr-TR" dirty="0"/>
              <a:t>çıkar.</a:t>
            </a:r>
          </a:p>
        </p:txBody>
      </p:sp>
    </p:spTree>
    <p:extLst>
      <p:ext uri="{BB962C8B-B14F-4D97-AF65-F5344CB8AC3E}">
        <p14:creationId xmlns:p14="http://schemas.microsoft.com/office/powerpoint/2010/main" val="2811002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Sayısal Anomaliler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Trizomiler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Down</a:t>
            </a:r>
            <a:r>
              <a:rPr lang="tr-TR" dirty="0"/>
              <a:t> Sendromu, </a:t>
            </a:r>
            <a:r>
              <a:rPr lang="tr-TR" dirty="0" err="1"/>
              <a:t>Patau</a:t>
            </a:r>
            <a:r>
              <a:rPr lang="tr-TR" dirty="0"/>
              <a:t> Sendromu,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Edwards</a:t>
            </a:r>
            <a:r>
              <a:rPr lang="tr-TR" dirty="0" smtClean="0"/>
              <a:t> </a:t>
            </a:r>
            <a:r>
              <a:rPr lang="tr-TR" dirty="0"/>
              <a:t>Sendromu)</a:t>
            </a:r>
          </a:p>
          <a:p>
            <a:r>
              <a:rPr lang="tr-TR" dirty="0" err="1" smtClean="0"/>
              <a:t>Monozomi</a:t>
            </a:r>
            <a:r>
              <a:rPr lang="tr-TR" dirty="0" smtClean="0"/>
              <a:t> </a:t>
            </a:r>
            <a:r>
              <a:rPr lang="tr-TR" dirty="0"/>
              <a:t>X (</a:t>
            </a:r>
            <a:r>
              <a:rPr lang="tr-TR" dirty="0" err="1"/>
              <a:t>Turner</a:t>
            </a:r>
            <a:r>
              <a:rPr lang="tr-TR" dirty="0"/>
              <a:t> Sendromu)</a:t>
            </a:r>
          </a:p>
          <a:p>
            <a:r>
              <a:rPr lang="tr-TR" dirty="0" err="1" smtClean="0"/>
              <a:t>Klinefelter</a:t>
            </a:r>
            <a:r>
              <a:rPr lang="tr-TR" dirty="0" smtClean="0"/>
              <a:t> </a:t>
            </a:r>
            <a:r>
              <a:rPr lang="tr-TR" dirty="0"/>
              <a:t>Sendromu (XXY)</a:t>
            </a:r>
          </a:p>
          <a:p>
            <a:pPr marL="0" indent="0">
              <a:buNone/>
            </a:pPr>
            <a:r>
              <a:rPr lang="tr-TR" dirty="0" smtClean="0"/>
              <a:t>    XYY</a:t>
            </a:r>
            <a:r>
              <a:rPr lang="tr-TR" dirty="0"/>
              <a:t>, </a:t>
            </a:r>
            <a:r>
              <a:rPr lang="tr-TR" dirty="0" err="1"/>
              <a:t>Triple</a:t>
            </a:r>
            <a:r>
              <a:rPr lang="tr-TR" dirty="0"/>
              <a:t> X, </a:t>
            </a:r>
            <a:r>
              <a:rPr lang="tr-TR" dirty="0" err="1"/>
              <a:t>Tetra</a:t>
            </a:r>
            <a:r>
              <a:rPr lang="tr-TR" dirty="0"/>
              <a:t> X, </a:t>
            </a:r>
            <a:r>
              <a:rPr lang="tr-TR" dirty="0" err="1"/>
              <a:t>Penta</a:t>
            </a:r>
            <a:r>
              <a:rPr lang="tr-TR" dirty="0"/>
              <a:t> X </a:t>
            </a:r>
            <a:r>
              <a:rPr lang="tr-TR" dirty="0" smtClean="0"/>
              <a:t>Sendromu gibi </a:t>
            </a:r>
            <a:r>
              <a:rPr lang="tr-TR" dirty="0"/>
              <a:t>örnekler verilebilir.</a:t>
            </a:r>
          </a:p>
        </p:txBody>
      </p:sp>
    </p:spTree>
    <p:extLst>
      <p:ext uri="{BB962C8B-B14F-4D97-AF65-F5344CB8AC3E}">
        <p14:creationId xmlns:p14="http://schemas.microsoft.com/office/powerpoint/2010/main" val="3983121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Yapısal Anomaliler :</a:t>
            </a:r>
          </a:p>
          <a:p>
            <a:pPr algn="ctr"/>
            <a:r>
              <a:rPr lang="tr-TR" dirty="0" err="1" smtClean="0"/>
              <a:t>Translokasyonlar</a:t>
            </a:r>
            <a:endParaRPr lang="tr-TR" dirty="0"/>
          </a:p>
          <a:p>
            <a:pPr algn="ctr"/>
            <a:r>
              <a:rPr lang="tr-TR" dirty="0" err="1" smtClean="0"/>
              <a:t>Delesyonlar</a:t>
            </a:r>
            <a:endParaRPr lang="tr-TR" dirty="0"/>
          </a:p>
          <a:p>
            <a:pPr algn="ctr"/>
            <a:r>
              <a:rPr lang="tr-TR" dirty="0" err="1" smtClean="0"/>
              <a:t>İnversiyonlar</a:t>
            </a:r>
            <a:endParaRPr lang="tr-TR" dirty="0"/>
          </a:p>
          <a:p>
            <a:pPr algn="ctr"/>
            <a:r>
              <a:rPr lang="tr-TR" dirty="0" err="1" smtClean="0"/>
              <a:t>İzokromozom</a:t>
            </a:r>
            <a:endParaRPr lang="tr-TR" dirty="0"/>
          </a:p>
          <a:p>
            <a:pPr algn="ctr"/>
            <a:r>
              <a:rPr lang="tr-TR" dirty="0" smtClean="0"/>
              <a:t>Ring </a:t>
            </a:r>
            <a:r>
              <a:rPr lang="tr-TR" dirty="0"/>
              <a:t>kromozom</a:t>
            </a:r>
          </a:p>
        </p:txBody>
      </p:sp>
    </p:spTree>
    <p:extLst>
      <p:ext uri="{BB962C8B-B14F-4D97-AF65-F5344CB8AC3E}">
        <p14:creationId xmlns:p14="http://schemas.microsoft.com/office/powerpoint/2010/main" val="61089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Sitogenetik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Tıbbi Genetik; </a:t>
            </a:r>
            <a:r>
              <a:rPr lang="tr-TR" dirty="0" err="1"/>
              <a:t>Sitogenetik</a:t>
            </a:r>
            <a:r>
              <a:rPr lang="tr-TR" dirty="0"/>
              <a:t>,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Moleküler</a:t>
            </a:r>
            <a:r>
              <a:rPr lang="tr-TR" dirty="0"/>
              <a:t> </a:t>
            </a:r>
            <a:r>
              <a:rPr lang="tr-TR" dirty="0" err="1" smtClean="0"/>
              <a:t>sitogenetik</a:t>
            </a:r>
            <a:r>
              <a:rPr lang="tr-TR" dirty="0"/>
              <a:t>, Moleküler genetik ve </a:t>
            </a:r>
            <a:r>
              <a:rPr lang="tr-TR" dirty="0" smtClean="0"/>
              <a:t>Klinik genetik </a:t>
            </a:r>
            <a:r>
              <a:rPr lang="tr-TR" dirty="0"/>
              <a:t>şeklinde alt birimlere ayrılmış </a:t>
            </a:r>
            <a:r>
              <a:rPr lang="tr-TR" dirty="0" smtClean="0"/>
              <a:t>bir bilim dalıdır.</a:t>
            </a:r>
          </a:p>
          <a:p>
            <a:r>
              <a:rPr lang="tr-TR" dirty="0"/>
              <a:t>K</a:t>
            </a:r>
            <a:r>
              <a:rPr lang="tr-TR" dirty="0" smtClean="0"/>
              <a:t>romozomlarını </a:t>
            </a:r>
            <a:r>
              <a:rPr lang="tr-TR" dirty="0"/>
              <a:t>inceleyen </a:t>
            </a:r>
            <a:r>
              <a:rPr lang="tr-TR" dirty="0" smtClean="0"/>
              <a:t>dalına SİTOGENETİK </a:t>
            </a:r>
            <a:r>
              <a:rPr lang="tr-TR" dirty="0"/>
              <a:t>adı verilmektedir.</a:t>
            </a:r>
          </a:p>
        </p:txBody>
      </p:sp>
    </p:spTree>
    <p:extLst>
      <p:ext uri="{BB962C8B-B14F-4D97-AF65-F5344CB8AC3E}">
        <p14:creationId xmlns:p14="http://schemas.microsoft.com/office/powerpoint/2010/main" val="335315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Sitogenetiğin</a:t>
            </a:r>
            <a:r>
              <a:rPr lang="tr-TR" dirty="0" smtClean="0"/>
              <a:t> tarihi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İnsan kromozomları ilk olarak </a:t>
            </a:r>
            <a:r>
              <a:rPr lang="tr-TR" dirty="0" smtClean="0"/>
              <a:t>1879’da Arnold </a:t>
            </a:r>
            <a:r>
              <a:rPr lang="tr-TR" dirty="0"/>
              <a:t>tarafından tümör hücrelerinden </a:t>
            </a:r>
            <a:r>
              <a:rPr lang="tr-TR" dirty="0" smtClean="0"/>
              <a:t>elde edilmiştir.</a:t>
            </a:r>
          </a:p>
          <a:p>
            <a:r>
              <a:rPr lang="tr-TR" dirty="0" smtClean="0"/>
              <a:t>1882’de </a:t>
            </a:r>
            <a:r>
              <a:rPr lang="tr-TR" dirty="0"/>
              <a:t>ilk olarak </a:t>
            </a:r>
            <a:r>
              <a:rPr lang="tr-TR" dirty="0" err="1" smtClean="0"/>
              <a:t>Flemming</a:t>
            </a:r>
            <a:r>
              <a:rPr lang="tr-TR" dirty="0"/>
              <a:t> </a:t>
            </a:r>
            <a:r>
              <a:rPr lang="tr-TR" dirty="0" smtClean="0"/>
              <a:t>tarafından </a:t>
            </a:r>
            <a:r>
              <a:rPr lang="tr-TR" dirty="0"/>
              <a:t>fotoğraflanmıştır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Sonrasında yapılan çalışmalar yavaş ilerlemiş ve elde edilen toplam kromozom sayısı, belirlenen cinsiye kromozomları açısından farklı sonuçlar elde edilmiştir.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84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1923’de </a:t>
            </a:r>
            <a:r>
              <a:rPr lang="tr-TR" dirty="0" err="1"/>
              <a:t>Painter</a:t>
            </a:r>
            <a:r>
              <a:rPr lang="tr-TR" dirty="0"/>
              <a:t> </a:t>
            </a:r>
            <a:r>
              <a:rPr lang="tr-TR" dirty="0" smtClean="0"/>
              <a:t>: insanda </a:t>
            </a:r>
            <a:r>
              <a:rPr lang="sv-SE" dirty="0" smtClean="0"/>
              <a:t>diploid </a:t>
            </a:r>
            <a:r>
              <a:rPr lang="sv-SE" dirty="0"/>
              <a:t>sayıda 48 kromozom olduğu </a:t>
            </a:r>
            <a:r>
              <a:rPr lang="sv-SE" dirty="0" smtClean="0"/>
              <a:t>ileri</a:t>
            </a:r>
            <a:r>
              <a:rPr lang="tr-TR" dirty="0" smtClean="0"/>
              <a:t> sürülmüştür</a:t>
            </a:r>
            <a:r>
              <a:rPr lang="tr-TR" dirty="0"/>
              <a:t>.</a:t>
            </a:r>
          </a:p>
          <a:p>
            <a:r>
              <a:rPr lang="tr-TR" dirty="0" smtClean="0"/>
              <a:t>1949’da </a:t>
            </a:r>
            <a:r>
              <a:rPr lang="tr-TR" dirty="0" err="1"/>
              <a:t>Murray</a:t>
            </a:r>
            <a:r>
              <a:rPr lang="tr-TR" dirty="0"/>
              <a:t> </a:t>
            </a:r>
            <a:r>
              <a:rPr lang="tr-TR" dirty="0" err="1"/>
              <a:t>Barr</a:t>
            </a:r>
            <a:r>
              <a:rPr lang="tr-TR" dirty="0"/>
              <a:t> dişi kedi </a:t>
            </a:r>
            <a:r>
              <a:rPr lang="tr-TR" dirty="0" err="1" smtClean="0"/>
              <a:t>interfaz</a:t>
            </a:r>
            <a:r>
              <a:rPr lang="tr-TR" dirty="0"/>
              <a:t> </a:t>
            </a:r>
            <a:r>
              <a:rPr lang="tr-TR" dirty="0" err="1" smtClean="0"/>
              <a:t>nükleuslarında</a:t>
            </a:r>
            <a:r>
              <a:rPr lang="tr-TR" dirty="0" smtClean="0"/>
              <a:t> </a:t>
            </a:r>
            <a:r>
              <a:rPr lang="tr-TR" dirty="0"/>
              <a:t>X-kromatinini, </a:t>
            </a:r>
            <a:r>
              <a:rPr lang="tr-TR" dirty="0" smtClean="0"/>
              <a:t>diğer adıyla </a:t>
            </a:r>
            <a:r>
              <a:rPr lang="tr-TR" dirty="0" err="1"/>
              <a:t>Barr</a:t>
            </a:r>
            <a:r>
              <a:rPr lang="tr-TR" dirty="0"/>
              <a:t> cisimciğini keşfetmiştir.</a:t>
            </a:r>
          </a:p>
          <a:p>
            <a:r>
              <a:rPr lang="tr-TR" dirty="0" smtClean="0"/>
              <a:t>10 </a:t>
            </a:r>
            <a:r>
              <a:rPr lang="tr-TR" dirty="0"/>
              <a:t>yıl sonra </a:t>
            </a:r>
            <a:r>
              <a:rPr lang="tr-TR" dirty="0" err="1"/>
              <a:t>Klinefelter</a:t>
            </a:r>
            <a:r>
              <a:rPr lang="tr-TR" dirty="0"/>
              <a:t>, </a:t>
            </a:r>
            <a:r>
              <a:rPr lang="tr-TR" dirty="0" err="1" smtClean="0"/>
              <a:t>Turner</a:t>
            </a:r>
            <a:r>
              <a:rPr lang="tr-TR" dirty="0"/>
              <a:t> </a:t>
            </a:r>
            <a:r>
              <a:rPr lang="tr-TR" dirty="0" smtClean="0"/>
              <a:t>sendromu </a:t>
            </a:r>
            <a:r>
              <a:rPr lang="tr-TR" dirty="0"/>
              <a:t>ve diğer 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smtClean="0"/>
              <a:t>kromozom </a:t>
            </a:r>
            <a:r>
              <a:rPr lang="tr-TR" dirty="0" err="1" smtClean="0"/>
              <a:t>anöploidileri</a:t>
            </a:r>
            <a:r>
              <a:rPr lang="tr-TR" dirty="0" smtClean="0"/>
              <a:t> </a:t>
            </a:r>
            <a:r>
              <a:rPr lang="tr-TR" dirty="0"/>
              <a:t>tanımlanmış, 20 yıl </a:t>
            </a:r>
            <a:r>
              <a:rPr lang="tr-TR" dirty="0" smtClean="0"/>
              <a:t>sonra ise </a:t>
            </a:r>
            <a:r>
              <a:rPr lang="tr-TR" dirty="0"/>
              <a:t>Y kromatini keşfedilmiştir.</a:t>
            </a:r>
          </a:p>
        </p:txBody>
      </p:sp>
    </p:spTree>
    <p:extLst>
      <p:ext uri="{BB962C8B-B14F-4D97-AF65-F5344CB8AC3E}">
        <p14:creationId xmlns:p14="http://schemas.microsoft.com/office/powerpoint/2010/main" val="158524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1956’da ise </a:t>
            </a:r>
            <a:r>
              <a:rPr lang="tr-TR" dirty="0" err="1"/>
              <a:t>Tjio</a:t>
            </a:r>
            <a:r>
              <a:rPr lang="tr-TR" dirty="0"/>
              <a:t> ve Levan </a:t>
            </a:r>
            <a:r>
              <a:rPr lang="tr-TR" dirty="0" smtClean="0"/>
              <a:t>: insan</a:t>
            </a:r>
            <a:r>
              <a:rPr lang="tr-TR" dirty="0"/>
              <a:t> </a:t>
            </a:r>
            <a:r>
              <a:rPr lang="tr-TR" dirty="0" smtClean="0"/>
              <a:t>kromozom </a:t>
            </a:r>
            <a:r>
              <a:rPr lang="tr-TR" dirty="0"/>
              <a:t>sayısının 48 değil 46 </a:t>
            </a:r>
            <a:r>
              <a:rPr lang="tr-TR" dirty="0" smtClean="0"/>
              <a:t>olduğu kesin </a:t>
            </a:r>
            <a:r>
              <a:rPr lang="tr-TR" dirty="0"/>
              <a:t>olarak saptanmıştır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it-IT" dirty="0"/>
              <a:t>1970 yılında ise Pardue ve Gall, in </a:t>
            </a:r>
            <a:r>
              <a:rPr lang="it-IT" dirty="0" smtClean="0"/>
              <a:t>situ</a:t>
            </a:r>
            <a:r>
              <a:rPr lang="tr-TR" dirty="0" smtClean="0"/>
              <a:t> </a:t>
            </a:r>
            <a:r>
              <a:rPr lang="tr-TR" dirty="0" err="1" smtClean="0"/>
              <a:t>hibridizasyon</a:t>
            </a:r>
            <a:r>
              <a:rPr lang="tr-TR" dirty="0" smtClean="0"/>
              <a:t> </a:t>
            </a:r>
            <a:r>
              <a:rPr lang="tr-TR" dirty="0"/>
              <a:t>ve C-bantlama </a:t>
            </a:r>
            <a:r>
              <a:rPr lang="tr-TR" dirty="0" smtClean="0"/>
              <a:t>tekniklerini geliştirerek </a:t>
            </a:r>
            <a:r>
              <a:rPr lang="tr-TR" dirty="0"/>
              <a:t>modern </a:t>
            </a:r>
            <a:r>
              <a:rPr lang="tr-TR" dirty="0" err="1"/>
              <a:t>sitogenetik</a:t>
            </a:r>
            <a:r>
              <a:rPr lang="tr-TR" dirty="0"/>
              <a:t> analiz </a:t>
            </a:r>
            <a:r>
              <a:rPr lang="tr-TR" dirty="0" smtClean="0"/>
              <a:t>için önemli </a:t>
            </a:r>
            <a:r>
              <a:rPr lang="tr-TR" dirty="0"/>
              <a:t>adımlar atmıştır.</a:t>
            </a:r>
          </a:p>
        </p:txBody>
      </p:sp>
    </p:spTree>
    <p:extLst>
      <p:ext uri="{BB962C8B-B14F-4D97-AF65-F5344CB8AC3E}">
        <p14:creationId xmlns:p14="http://schemas.microsoft.com/office/powerpoint/2010/main" val="168111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Sitogenetiğin</a:t>
            </a:r>
            <a:r>
              <a:rPr lang="tr-TR" dirty="0" smtClean="0"/>
              <a:t> kullanım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1- Bilinen kromozom sendromlarının </a:t>
            </a:r>
            <a:r>
              <a:rPr lang="tr-TR" dirty="0" smtClean="0"/>
              <a:t>kesin tanısı </a:t>
            </a:r>
            <a:r>
              <a:rPr lang="tr-TR" dirty="0"/>
              <a:t>veya ekarte </a:t>
            </a:r>
            <a:r>
              <a:rPr lang="tr-TR" dirty="0" smtClean="0"/>
              <a:t>edilmesi</a:t>
            </a:r>
          </a:p>
          <a:p>
            <a:pPr marL="0" indent="0">
              <a:buNone/>
            </a:pPr>
            <a:r>
              <a:rPr lang="tr-TR" dirty="0" smtClean="0"/>
              <a:t>2- </a:t>
            </a:r>
            <a:r>
              <a:rPr lang="tr-TR" dirty="0" err="1" smtClean="0"/>
              <a:t>Dismorfik</a:t>
            </a:r>
            <a:r>
              <a:rPr lang="tr-TR" dirty="0" smtClean="0"/>
              <a:t> özellikler ile birlikte olan ya </a:t>
            </a:r>
            <a:r>
              <a:rPr lang="nn-NO" dirty="0" smtClean="0"/>
              <a:t>da </a:t>
            </a:r>
            <a:r>
              <a:rPr lang="nn-NO" dirty="0"/>
              <a:t>tek başına görülen </a:t>
            </a:r>
            <a:r>
              <a:rPr lang="nn-NO" dirty="0" smtClean="0"/>
              <a:t>psikomotor</a:t>
            </a:r>
            <a:r>
              <a:rPr lang="tr-TR" dirty="0" smtClean="0"/>
              <a:t> </a:t>
            </a:r>
            <a:r>
              <a:rPr lang="tr-TR" dirty="0" err="1" smtClean="0"/>
              <a:t>retardasyon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smtClean="0"/>
              <a:t>3- </a:t>
            </a:r>
            <a:r>
              <a:rPr lang="tr-TR" dirty="0"/>
              <a:t>Seksüel değişim ve gelişim anomalileri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4- </a:t>
            </a:r>
            <a:r>
              <a:rPr lang="tr-TR" dirty="0" err="1" smtClean="0"/>
              <a:t>İnfertilite</a:t>
            </a:r>
            <a:endParaRPr lang="tr-TR" dirty="0" smtClean="0"/>
          </a:p>
          <a:p>
            <a:pPr marL="0" indent="0">
              <a:buNone/>
            </a:pPr>
            <a:r>
              <a:rPr lang="es-ES" dirty="0" smtClean="0"/>
              <a:t>5- </a:t>
            </a:r>
            <a:r>
              <a:rPr lang="es-ES" dirty="0"/>
              <a:t>Tekrarlayan abortus ya da ölü </a:t>
            </a:r>
            <a:r>
              <a:rPr lang="es-ES" dirty="0" smtClean="0"/>
              <a:t>doğum</a:t>
            </a:r>
            <a:r>
              <a:rPr lang="tr-TR" dirty="0" smtClean="0"/>
              <a:t> hikayesi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238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6- Mental retardasyon ve/veya </a:t>
            </a:r>
            <a:r>
              <a:rPr lang="es-ES" dirty="0" smtClean="0"/>
              <a:t>dismorfik</a:t>
            </a:r>
            <a:r>
              <a:rPr lang="tr-TR" dirty="0" smtClean="0"/>
              <a:t> özellikler </a:t>
            </a:r>
            <a:r>
              <a:rPr lang="tr-TR" dirty="0"/>
              <a:t>ile birlikte görülen </a:t>
            </a:r>
            <a:r>
              <a:rPr lang="tr-TR" dirty="0" err="1" smtClean="0"/>
              <a:t>monogenik</a:t>
            </a:r>
            <a:r>
              <a:rPr lang="tr-TR" dirty="0"/>
              <a:t> </a:t>
            </a:r>
            <a:r>
              <a:rPr lang="tr-TR" dirty="0" smtClean="0"/>
              <a:t>hastalıklar.</a:t>
            </a:r>
          </a:p>
          <a:p>
            <a:pPr marL="0" indent="0">
              <a:buNone/>
            </a:pPr>
            <a:r>
              <a:rPr lang="pt-BR" dirty="0" smtClean="0"/>
              <a:t>7- </a:t>
            </a:r>
            <a:r>
              <a:rPr lang="pt-BR" dirty="0"/>
              <a:t>Maternal serum tarama testleri ya </a:t>
            </a:r>
            <a:r>
              <a:rPr lang="pt-BR" dirty="0" smtClean="0"/>
              <a:t>da</a:t>
            </a:r>
            <a:r>
              <a:rPr lang="tr-TR" dirty="0"/>
              <a:t> </a:t>
            </a:r>
            <a:r>
              <a:rPr lang="tr-TR" dirty="0" smtClean="0"/>
              <a:t>ultrasonografide </a:t>
            </a:r>
            <a:r>
              <a:rPr lang="tr-TR" dirty="0" err="1"/>
              <a:t>anöploidi</a:t>
            </a:r>
            <a:r>
              <a:rPr lang="tr-TR" dirty="0"/>
              <a:t> riski </a:t>
            </a:r>
            <a:r>
              <a:rPr lang="tr-TR" dirty="0" smtClean="0"/>
              <a:t>olan gebelikler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da-DK" dirty="0" smtClean="0"/>
              <a:t>8- </a:t>
            </a:r>
            <a:r>
              <a:rPr lang="da-DK" dirty="0"/>
              <a:t>Tanı ve takibinde belirleyici kromozomal</a:t>
            </a:r>
          </a:p>
          <a:p>
            <a:pPr marL="0" indent="0">
              <a:buNone/>
            </a:pPr>
            <a:r>
              <a:rPr lang="tr-TR" dirty="0"/>
              <a:t>bozuklukların görüldüğü </a:t>
            </a:r>
            <a:r>
              <a:rPr lang="tr-TR" dirty="0" err="1"/>
              <a:t>malign</a:t>
            </a:r>
            <a:r>
              <a:rPr lang="tr-TR" dirty="0"/>
              <a:t> hastalıklar,</a:t>
            </a:r>
          </a:p>
          <a:p>
            <a:pPr marL="0" indent="0">
              <a:buNone/>
            </a:pPr>
            <a:r>
              <a:rPr lang="tr-TR" dirty="0"/>
              <a:t>özellikle hematolojik </a:t>
            </a:r>
            <a:r>
              <a:rPr lang="tr-TR" dirty="0" err="1"/>
              <a:t>maligniteler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949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Hangi hücreler kullanılır?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Hangi hücreler kullanılır</a:t>
            </a:r>
            <a:r>
              <a:rPr lang="tr-TR" sz="8000" b="1" dirty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041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Kromozom anomalileri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Karyotipleme</a:t>
            </a:r>
            <a:r>
              <a:rPr lang="tr-TR" dirty="0"/>
              <a:t>; kromozomların </a:t>
            </a:r>
            <a:r>
              <a:rPr lang="tr-TR" dirty="0" smtClean="0"/>
              <a:t>yapısal olarak </a:t>
            </a:r>
            <a:r>
              <a:rPr lang="tr-TR" dirty="0"/>
              <a:t>incelenmesi, </a:t>
            </a:r>
            <a:r>
              <a:rPr lang="tr-TR" dirty="0" smtClean="0"/>
              <a:t>anomalilerinin belirlenebilmesi </a:t>
            </a:r>
            <a:r>
              <a:rPr lang="tr-TR" dirty="0"/>
              <a:t>için yapılan işlemdir</a:t>
            </a:r>
            <a:r>
              <a:rPr lang="tr-TR" dirty="0" smtClean="0"/>
              <a:t>.</a:t>
            </a:r>
          </a:p>
          <a:p>
            <a:r>
              <a:rPr lang="tr-TR" dirty="0" err="1"/>
              <a:t>Karyotiplemede</a:t>
            </a:r>
            <a:r>
              <a:rPr lang="tr-TR" dirty="0"/>
              <a:t> kromozomlar, </a:t>
            </a:r>
            <a:r>
              <a:rPr lang="tr-TR" dirty="0" smtClean="0"/>
              <a:t>X kromozomu </a:t>
            </a:r>
            <a:r>
              <a:rPr lang="tr-TR" dirty="0"/>
              <a:t>hariç, büyükten küçüğe </a:t>
            </a:r>
            <a:r>
              <a:rPr lang="tr-TR" dirty="0" smtClean="0"/>
              <a:t>doğru homolog </a:t>
            </a:r>
            <a:r>
              <a:rPr lang="tr-TR" dirty="0"/>
              <a:t>çiftler halinde sıralanırlar.</a:t>
            </a:r>
          </a:p>
          <a:p>
            <a:r>
              <a:rPr lang="tr-TR" dirty="0"/>
              <a:t>Homolog kromozomların </a:t>
            </a:r>
            <a:r>
              <a:rPr lang="tr-TR" dirty="0" err="1"/>
              <a:t>yanyana</a:t>
            </a:r>
            <a:r>
              <a:rPr lang="tr-TR" dirty="0"/>
              <a:t> </a:t>
            </a:r>
            <a:r>
              <a:rPr lang="tr-TR" dirty="0" smtClean="0"/>
              <a:t>olması aralarındaki </a:t>
            </a:r>
            <a:r>
              <a:rPr lang="tr-TR" dirty="0"/>
              <a:t>bant farklılıklarının daha </a:t>
            </a:r>
            <a:r>
              <a:rPr lang="tr-TR" dirty="0" smtClean="0"/>
              <a:t>kolay belirlenebilmesi </a:t>
            </a:r>
            <a:r>
              <a:rPr lang="tr-TR" dirty="0"/>
              <a:t>için gereklidir.</a:t>
            </a:r>
          </a:p>
        </p:txBody>
      </p:sp>
    </p:spTree>
    <p:extLst>
      <p:ext uri="{BB962C8B-B14F-4D97-AF65-F5344CB8AC3E}">
        <p14:creationId xmlns:p14="http://schemas.microsoft.com/office/powerpoint/2010/main" val="3564850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Office PowerPoint</Application>
  <PresentationFormat>Geniş ekran</PresentationFormat>
  <Paragraphs>51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PowerPoint Sunusu</vt:lpstr>
      <vt:lpstr>Sitogenetik</vt:lpstr>
      <vt:lpstr>Sitogenetiğin tarihi</vt:lpstr>
      <vt:lpstr>PowerPoint Sunusu</vt:lpstr>
      <vt:lpstr>PowerPoint Sunusu</vt:lpstr>
      <vt:lpstr>Sitogenetiğin kullanım alanları</vt:lpstr>
      <vt:lpstr>PowerPoint Sunusu</vt:lpstr>
      <vt:lpstr>Hangi hücreler kullanılır?</vt:lpstr>
      <vt:lpstr>Kromozom anomalileri</vt:lpstr>
      <vt:lpstr>PowerPoint Sunusu</vt:lpstr>
      <vt:lpstr>Sayısal Anomaliler:</vt:lpstr>
      <vt:lpstr>Sayısal Anomaliler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Nuket Bilgen</dc:creator>
  <cp:lastModifiedBy>Nuket Bilgen</cp:lastModifiedBy>
  <cp:revision>1</cp:revision>
  <dcterms:created xsi:type="dcterms:W3CDTF">2018-02-09T07:43:34Z</dcterms:created>
  <dcterms:modified xsi:type="dcterms:W3CDTF">2018-02-09T07:43:44Z</dcterms:modified>
</cp:coreProperties>
</file>