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4" r:id="rId7"/>
    <p:sldId id="260" r:id="rId8"/>
    <p:sldId id="263" r:id="rId9"/>
    <p:sldId id="262"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2A051A3-FEB4-4644-8E6D-F7C89ACA231B}"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2804656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A051A3-FEB4-4644-8E6D-F7C89ACA231B}"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314074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A051A3-FEB4-4644-8E6D-F7C89ACA231B}"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1321147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A051A3-FEB4-4644-8E6D-F7C89ACA231B}"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158434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2A051A3-FEB4-4644-8E6D-F7C89ACA231B}"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374416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A051A3-FEB4-4644-8E6D-F7C89ACA231B}"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259643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A051A3-FEB4-4644-8E6D-F7C89ACA231B}"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11641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A051A3-FEB4-4644-8E6D-F7C89ACA231B}"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259595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A051A3-FEB4-4644-8E6D-F7C89ACA231B}"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966426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A051A3-FEB4-4644-8E6D-F7C89ACA231B}"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1398041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A051A3-FEB4-4644-8E6D-F7C89ACA231B}"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2B9B04-B8FC-4380-AE5C-8660B00629E6}" type="slidenum">
              <a:rPr lang="tr-TR" smtClean="0"/>
              <a:t>‹#›</a:t>
            </a:fld>
            <a:endParaRPr lang="tr-TR"/>
          </a:p>
        </p:txBody>
      </p:sp>
    </p:spTree>
    <p:extLst>
      <p:ext uri="{BB962C8B-B14F-4D97-AF65-F5344CB8AC3E}">
        <p14:creationId xmlns:p14="http://schemas.microsoft.com/office/powerpoint/2010/main" val="2548284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051A3-FEB4-4644-8E6D-F7C89ACA231B}"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B9B04-B8FC-4380-AE5C-8660B00629E6}" type="slidenum">
              <a:rPr lang="tr-TR" smtClean="0"/>
              <a:t>‹#›</a:t>
            </a:fld>
            <a:endParaRPr lang="tr-TR"/>
          </a:p>
        </p:txBody>
      </p:sp>
    </p:spTree>
    <p:extLst>
      <p:ext uri="{BB962C8B-B14F-4D97-AF65-F5344CB8AC3E}">
        <p14:creationId xmlns:p14="http://schemas.microsoft.com/office/powerpoint/2010/main" val="866816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Germen kavimlerinin Roma'nın yıkılışına etkileri </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1501084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Julius </a:t>
            </a:r>
            <a:r>
              <a:rPr lang="tr-TR" dirty="0" err="1"/>
              <a:t>Nepos</a:t>
            </a:r>
            <a:r>
              <a:rPr lang="tr-TR" dirty="0"/>
              <a:t> esasına bakacak olursak son dönem Roma İmparatorlarında görülmeyen diplomatik yeteneğe sahipti. Zaten elinde olan tek şey de buydu. Çünkü ordusunun gücü yoktu. Basit isyanlarla dahi baş edemeyecek bir durumdaydı. Hal böyleyken Julius </a:t>
            </a:r>
            <a:r>
              <a:rPr lang="tr-TR" dirty="0" err="1"/>
              <a:t>Nepos</a:t>
            </a:r>
            <a:r>
              <a:rPr lang="tr-TR" dirty="0"/>
              <a:t> tarihi bir hata yaptı ve “</a:t>
            </a:r>
            <a:r>
              <a:rPr lang="tr-TR" dirty="0" err="1"/>
              <a:t>magister</a:t>
            </a:r>
            <a:r>
              <a:rPr lang="tr-TR" dirty="0"/>
              <a:t> </a:t>
            </a:r>
            <a:r>
              <a:rPr lang="tr-TR" dirty="0" err="1"/>
              <a:t>militum</a:t>
            </a:r>
            <a:r>
              <a:rPr lang="tr-TR" dirty="0"/>
              <a:t>” olarak </a:t>
            </a:r>
            <a:r>
              <a:rPr lang="tr-TR" dirty="0" err="1"/>
              <a:t>Orestes’i</a:t>
            </a:r>
            <a:r>
              <a:rPr lang="tr-TR" dirty="0"/>
              <a:t> atadı. Bu onun için tarihi bir hataydı. Bunu neden yaptığı günümüz tarihçileri tarafından anlaşılamamıştır; ayrıca dönemin tarihçileri de bunu neden yaptığı konusunda bir fikir belirtemezler. Muhtemelen </a:t>
            </a:r>
            <a:r>
              <a:rPr lang="tr-TR" dirty="0" err="1"/>
              <a:t>Orestes’in</a:t>
            </a:r>
            <a:r>
              <a:rPr lang="tr-TR" dirty="0"/>
              <a:t> kendisine bağlı olan ordusuyla Roma’ya hizmet edeceğini düşünmüştür. Ancak neden ne olursa olsun </a:t>
            </a:r>
            <a:r>
              <a:rPr lang="tr-TR" dirty="0" err="1"/>
              <a:t>Orestes</a:t>
            </a:r>
            <a:r>
              <a:rPr lang="tr-TR" dirty="0"/>
              <a:t> Roma tahtına hevesli bir kişilikti. Bunu daha önce gerçekleştirdiği bütün hareketlerinde görebiliyoruz. Sonuçta “</a:t>
            </a:r>
            <a:r>
              <a:rPr lang="tr-TR" dirty="0" err="1"/>
              <a:t>magister</a:t>
            </a:r>
            <a:r>
              <a:rPr lang="tr-TR" dirty="0"/>
              <a:t> </a:t>
            </a:r>
            <a:r>
              <a:rPr lang="tr-TR" dirty="0" err="1"/>
              <a:t>militum</a:t>
            </a:r>
            <a:r>
              <a:rPr lang="tr-TR" dirty="0"/>
              <a:t>” gibi önemli bir </a:t>
            </a:r>
            <a:r>
              <a:rPr lang="tr-TR" dirty="0" err="1"/>
              <a:t>mevkiye</a:t>
            </a:r>
            <a:r>
              <a:rPr lang="tr-TR" dirty="0"/>
              <a:t> getirilen </a:t>
            </a:r>
            <a:r>
              <a:rPr lang="tr-TR" dirty="0" err="1"/>
              <a:t>Orestes</a:t>
            </a:r>
            <a:r>
              <a:rPr lang="tr-TR" dirty="0"/>
              <a:t> hemen harekete geçti</a:t>
            </a:r>
            <a:r>
              <a:rPr lang="tr-TR"/>
              <a:t>.</a:t>
            </a:r>
            <a:r>
              <a:rPr lang="tr-TR" smtClean="0">
                <a:effectLst/>
              </a:rPr>
              <a:t> </a:t>
            </a:r>
            <a:endParaRPr lang="tr-TR" dirty="0"/>
          </a:p>
        </p:txBody>
      </p:sp>
    </p:spTree>
    <p:extLst>
      <p:ext uri="{BB962C8B-B14F-4D97-AF65-F5344CB8AC3E}">
        <p14:creationId xmlns:p14="http://schemas.microsoft.com/office/powerpoint/2010/main" val="1065857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Hayatını doğal yollardan kaybettiği yönünde kati bir görüş vardır. Kendisi İmparatorluğu boyunca Doğu Roma İmparatoru I. </a:t>
            </a:r>
            <a:r>
              <a:rPr lang="tr-TR" dirty="0" err="1"/>
              <a:t>Leo</a:t>
            </a:r>
            <a:r>
              <a:rPr lang="tr-TR" dirty="0"/>
              <a:t> tarafından imparator olarak tanınmamıştır. </a:t>
            </a:r>
          </a:p>
          <a:p>
            <a:r>
              <a:rPr lang="tr-TR" dirty="0" err="1"/>
              <a:t>Libius</a:t>
            </a:r>
            <a:r>
              <a:rPr lang="tr-TR" dirty="0"/>
              <a:t> </a:t>
            </a:r>
            <a:r>
              <a:rPr lang="tr-TR" dirty="0" err="1"/>
              <a:t>Severus’un</a:t>
            </a:r>
            <a:r>
              <a:rPr lang="tr-TR" dirty="0"/>
              <a:t> ardından tahta </a:t>
            </a:r>
            <a:r>
              <a:rPr lang="tr-TR" dirty="0" err="1"/>
              <a:t>Anthemius</a:t>
            </a:r>
            <a:r>
              <a:rPr lang="tr-TR" dirty="0"/>
              <a:t> çıkmıştır 12 Nisan 467. </a:t>
            </a:r>
            <a:r>
              <a:rPr lang="tr-TR" dirty="0" err="1"/>
              <a:t>Anthemius’un</a:t>
            </a:r>
            <a:r>
              <a:rPr lang="tr-TR" dirty="0"/>
              <a:t> tahta daha önceki İmparator’un aksine Doğu Roma tarafından </a:t>
            </a:r>
            <a:r>
              <a:rPr lang="tr-TR" dirty="0" smtClean="0"/>
              <a:t>tanınmıştı.</a:t>
            </a:r>
          </a:p>
          <a:p>
            <a:r>
              <a:rPr lang="tr-TR" dirty="0"/>
              <a:t>Ayrıca kendisi İtalya’daki en güçlü kişilik olan </a:t>
            </a:r>
            <a:r>
              <a:rPr lang="tr-TR" dirty="0" err="1"/>
              <a:t>Ricimer</a:t>
            </a:r>
            <a:r>
              <a:rPr lang="tr-TR" dirty="0"/>
              <a:t> ile kızını evlendirmişti. Bu iki gelişme ne kadar güçlü bir şekilde İmparatorluk tahtına çıktığının açık bir kanıtı niteliğindedir. Dönemim görgü tanığı olan </a:t>
            </a:r>
            <a:r>
              <a:rPr lang="tr-TR" dirty="0" err="1"/>
              <a:t>Sidonius</a:t>
            </a:r>
            <a:r>
              <a:rPr lang="tr-TR" dirty="0"/>
              <a:t> </a:t>
            </a:r>
            <a:r>
              <a:rPr lang="tr-TR" dirty="0" err="1"/>
              <a:t>Apollinaris</a:t>
            </a:r>
            <a:r>
              <a:rPr lang="tr-TR" dirty="0"/>
              <a:t> şunları söylemiştir:</a:t>
            </a:r>
          </a:p>
        </p:txBody>
      </p:sp>
    </p:spTree>
    <p:extLst>
      <p:ext uri="{BB962C8B-B14F-4D97-AF65-F5344CB8AC3E}">
        <p14:creationId xmlns:p14="http://schemas.microsoft.com/office/powerpoint/2010/main" val="4210921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t>
            </a:r>
            <a:r>
              <a:rPr lang="tr-TR" dirty="0" err="1"/>
              <a:t>Salve</a:t>
            </a:r>
            <a:r>
              <a:rPr lang="tr-TR" dirty="0"/>
              <a:t> </a:t>
            </a:r>
            <a:r>
              <a:rPr lang="tr-TR" dirty="0" err="1"/>
              <a:t>sceptrorum</a:t>
            </a:r>
            <a:r>
              <a:rPr lang="tr-TR" dirty="0"/>
              <a:t> </a:t>
            </a:r>
            <a:r>
              <a:rPr lang="tr-TR" dirty="0" err="1"/>
              <a:t>columen</a:t>
            </a:r>
            <a:r>
              <a:rPr lang="tr-TR" dirty="0"/>
              <a:t>, </a:t>
            </a:r>
            <a:r>
              <a:rPr lang="tr-TR" dirty="0" err="1"/>
              <a:t>regina</a:t>
            </a:r>
            <a:r>
              <a:rPr lang="tr-TR" dirty="0"/>
              <a:t> </a:t>
            </a:r>
            <a:r>
              <a:rPr lang="tr-TR" dirty="0" err="1"/>
              <a:t>orientis</a:t>
            </a:r>
            <a:r>
              <a:rPr lang="tr-TR" dirty="0"/>
              <a:t>, </a:t>
            </a:r>
            <a:r>
              <a:rPr lang="tr-TR" dirty="0" err="1"/>
              <a:t>orbis</a:t>
            </a:r>
            <a:r>
              <a:rPr lang="tr-TR" dirty="0"/>
              <a:t> Roma </a:t>
            </a:r>
            <a:r>
              <a:rPr lang="tr-TR" dirty="0" err="1"/>
              <a:t>tui</a:t>
            </a:r>
            <a:r>
              <a:rPr lang="tr-TR" dirty="0"/>
              <a:t>” yani “Selam olsun sana İmparatorluk asası, İmparatorluk sütunu, Doğu’nun yöneticisi, Roma senin”</a:t>
            </a:r>
          </a:p>
          <a:p>
            <a:r>
              <a:rPr lang="tr-TR" dirty="0"/>
              <a:t> </a:t>
            </a:r>
            <a:r>
              <a:rPr lang="tr-TR" dirty="0" err="1"/>
              <a:t>Anthemius</a:t>
            </a:r>
            <a:r>
              <a:rPr lang="tr-TR" dirty="0"/>
              <a:t> göreve gelir gelmez Roma’nın geleceğini tehdit eden iki büyük sorunla uğraşmak oldu. Bunlardan birincisi </a:t>
            </a:r>
            <a:r>
              <a:rPr lang="tr-TR" dirty="0" err="1"/>
              <a:t>Galya’nın</a:t>
            </a:r>
            <a:r>
              <a:rPr lang="tr-TR" dirty="0"/>
              <a:t> önemli bir kısmını ve kritik öneme sahip olan bazı büyük </a:t>
            </a:r>
            <a:r>
              <a:rPr lang="tr-TR" dirty="0" err="1"/>
              <a:t>Galya</a:t>
            </a:r>
            <a:r>
              <a:rPr lang="tr-TR" dirty="0"/>
              <a:t> kentlerinin kontrolünü ele geçiren </a:t>
            </a:r>
            <a:r>
              <a:rPr lang="tr-TR" dirty="0" err="1"/>
              <a:t>Vizigot</a:t>
            </a:r>
            <a:r>
              <a:rPr lang="tr-TR" dirty="0"/>
              <a:t> sorunu ve ikincisi Roma’nın başını çok ağrıtan Vandal Kralı </a:t>
            </a:r>
            <a:r>
              <a:rPr lang="tr-TR" dirty="0" err="1"/>
              <a:t>Geiserik</a:t>
            </a:r>
            <a:r>
              <a:rPr lang="tr-TR" dirty="0"/>
              <a:t> sorunuydu</a:t>
            </a:r>
          </a:p>
        </p:txBody>
      </p:sp>
    </p:spTree>
    <p:extLst>
      <p:ext uri="{BB962C8B-B14F-4D97-AF65-F5344CB8AC3E}">
        <p14:creationId xmlns:p14="http://schemas.microsoft.com/office/powerpoint/2010/main" val="291780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İlk problemle uğraşmak için </a:t>
            </a:r>
            <a:r>
              <a:rPr lang="tr-TR" dirty="0" err="1"/>
              <a:t>Anthemius</a:t>
            </a:r>
            <a:r>
              <a:rPr lang="tr-TR" dirty="0"/>
              <a:t> öncelikle kendisine muhalif olanlarla anlaşmak durumundaydı. İlkin </a:t>
            </a:r>
            <a:r>
              <a:rPr lang="tr-TR" dirty="0" err="1"/>
              <a:t>Illyricum’un</a:t>
            </a:r>
            <a:r>
              <a:rPr lang="tr-TR" dirty="0"/>
              <a:t> </a:t>
            </a:r>
            <a:r>
              <a:rPr lang="tr-TR" dirty="0" err="1"/>
              <a:t>Marcellinus’un</a:t>
            </a:r>
            <a:r>
              <a:rPr lang="tr-TR" dirty="0"/>
              <a:t> muhalefetini kırdı ve kendi saflarına katılmasını sağladı daha sonra </a:t>
            </a:r>
            <a:r>
              <a:rPr lang="tr-TR" dirty="0" err="1"/>
              <a:t>Brito</a:t>
            </a:r>
            <a:r>
              <a:rPr lang="tr-TR" dirty="0"/>
              <a:t>-Roma soylusu </a:t>
            </a:r>
            <a:r>
              <a:rPr lang="tr-TR" dirty="0" err="1"/>
              <a:t>Riothamus’un</a:t>
            </a:r>
            <a:r>
              <a:rPr lang="tr-TR" dirty="0"/>
              <a:t> desteğini sağladı</a:t>
            </a:r>
          </a:p>
        </p:txBody>
      </p:sp>
    </p:spTree>
    <p:extLst>
      <p:ext uri="{BB962C8B-B14F-4D97-AF65-F5344CB8AC3E}">
        <p14:creationId xmlns:p14="http://schemas.microsoft.com/office/powerpoint/2010/main" val="405403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Ancak </a:t>
            </a:r>
            <a:r>
              <a:rPr lang="tr-TR" dirty="0" err="1"/>
              <a:t>Riothamus’un</a:t>
            </a:r>
            <a:r>
              <a:rPr lang="tr-TR" dirty="0"/>
              <a:t> desteğinden çok ordusuna ihtiyacı vardı. </a:t>
            </a:r>
            <a:r>
              <a:rPr lang="tr-TR" dirty="0" err="1"/>
              <a:t>Riothamus</a:t>
            </a:r>
            <a:r>
              <a:rPr lang="tr-TR" dirty="0"/>
              <a:t> ordusuyla birlikte </a:t>
            </a:r>
            <a:r>
              <a:rPr lang="tr-TR" dirty="0" err="1"/>
              <a:t>Vizigotlar</a:t>
            </a:r>
            <a:r>
              <a:rPr lang="tr-TR" dirty="0"/>
              <a:t> üzerine </a:t>
            </a:r>
            <a:r>
              <a:rPr lang="tr-TR" dirty="0" err="1"/>
              <a:t>gerçekleştirelecek</a:t>
            </a:r>
            <a:r>
              <a:rPr lang="tr-TR" dirty="0"/>
              <a:t> sefere katıldı. Ancak sonuç hüsrandı. </a:t>
            </a:r>
            <a:r>
              <a:rPr lang="tr-TR" dirty="0" err="1"/>
              <a:t>Vizigot</a:t>
            </a:r>
            <a:r>
              <a:rPr lang="tr-TR" dirty="0"/>
              <a:t> Kralı </a:t>
            </a:r>
            <a:r>
              <a:rPr lang="tr-TR" dirty="0" err="1"/>
              <a:t>Euric</a:t>
            </a:r>
            <a:r>
              <a:rPr lang="tr-TR" dirty="0"/>
              <a:t> son derece ustaca hamlelerle Roma ordusuyla gerçekleştirilen bütün savaşları kazandı ve </a:t>
            </a:r>
            <a:r>
              <a:rPr lang="tr-TR" dirty="0" err="1"/>
              <a:t>Galya’nın</a:t>
            </a:r>
            <a:r>
              <a:rPr lang="tr-TR" dirty="0"/>
              <a:t> önemli bir </a:t>
            </a:r>
            <a:r>
              <a:rPr lang="tr-TR" dirty="0" err="1"/>
              <a:t>kesmini</a:t>
            </a:r>
            <a:r>
              <a:rPr lang="tr-TR" dirty="0"/>
              <a:t> topraklarına kattı</a:t>
            </a:r>
            <a:r>
              <a:rPr lang="tr-TR" dirty="0" smtClean="0">
                <a:effectLst/>
              </a:rPr>
              <a:t> </a:t>
            </a:r>
            <a:r>
              <a:rPr lang="tr-TR" dirty="0"/>
              <a:t>Peter </a:t>
            </a:r>
            <a:r>
              <a:rPr lang="tr-TR" dirty="0" err="1"/>
              <a:t>Heather</a:t>
            </a:r>
            <a:r>
              <a:rPr lang="tr-TR" dirty="0"/>
              <a:t>, “</a:t>
            </a:r>
            <a:r>
              <a:rPr lang="tr-TR" i="1" dirty="0" err="1"/>
              <a:t>The</a:t>
            </a:r>
            <a:r>
              <a:rPr lang="tr-TR" i="1" dirty="0"/>
              <a:t> </a:t>
            </a:r>
            <a:r>
              <a:rPr lang="tr-TR" i="1" dirty="0" err="1"/>
              <a:t>Huns</a:t>
            </a:r>
            <a:r>
              <a:rPr lang="tr-TR" i="1" dirty="0"/>
              <a:t> </a:t>
            </a:r>
            <a:r>
              <a:rPr lang="tr-TR" i="1" dirty="0" err="1"/>
              <a:t>and</a:t>
            </a:r>
            <a:r>
              <a:rPr lang="tr-TR" i="1" dirty="0"/>
              <a:t> </a:t>
            </a:r>
            <a:r>
              <a:rPr lang="tr-TR" i="1" dirty="0" err="1"/>
              <a:t>the</a:t>
            </a:r>
            <a:r>
              <a:rPr lang="tr-TR" i="1" dirty="0"/>
              <a:t> </a:t>
            </a:r>
            <a:r>
              <a:rPr lang="tr-TR" i="1" dirty="0" err="1"/>
              <a:t>End</a:t>
            </a:r>
            <a:r>
              <a:rPr lang="tr-TR" i="1" dirty="0"/>
              <a:t> of </a:t>
            </a:r>
            <a:r>
              <a:rPr lang="tr-TR" i="1" dirty="0" err="1"/>
              <a:t>the</a:t>
            </a:r>
            <a:r>
              <a:rPr lang="tr-TR" i="1" dirty="0"/>
              <a:t> Roman </a:t>
            </a:r>
            <a:r>
              <a:rPr lang="tr-TR" i="1" dirty="0" err="1"/>
              <a:t>Empire</a:t>
            </a:r>
            <a:r>
              <a:rPr lang="tr-TR" i="1" dirty="0"/>
              <a:t> in Western Europe</a:t>
            </a:r>
            <a:r>
              <a:rPr lang="tr-TR" dirty="0"/>
              <a:t>”, </a:t>
            </a:r>
            <a:r>
              <a:rPr lang="tr-TR" dirty="0" err="1"/>
              <a:t>The</a:t>
            </a:r>
            <a:r>
              <a:rPr lang="tr-TR" dirty="0"/>
              <a:t> English </a:t>
            </a:r>
            <a:r>
              <a:rPr lang="tr-TR" dirty="0" err="1"/>
              <a:t>Historical</a:t>
            </a:r>
            <a:r>
              <a:rPr lang="tr-TR" dirty="0"/>
              <a:t> </a:t>
            </a:r>
            <a:r>
              <a:rPr lang="tr-TR" dirty="0" err="1"/>
              <a:t>Review</a:t>
            </a:r>
            <a:r>
              <a:rPr lang="tr-TR" dirty="0"/>
              <a:t>, </a:t>
            </a:r>
            <a:r>
              <a:rPr lang="tr-TR" dirty="0" err="1"/>
              <a:t>Vol</a:t>
            </a:r>
            <a:r>
              <a:rPr lang="tr-TR" dirty="0"/>
              <a:t>. 110, No. 435 </a:t>
            </a:r>
            <a:r>
              <a:rPr lang="tr-TR" dirty="0" err="1"/>
              <a:t>Feb</a:t>
            </a:r>
            <a:r>
              <a:rPr lang="tr-TR" dirty="0"/>
              <a:t>., 1995, s. 4-41, s.30.</a:t>
            </a:r>
          </a:p>
          <a:p>
            <a:endParaRPr lang="tr-TR" dirty="0"/>
          </a:p>
        </p:txBody>
      </p:sp>
    </p:spTree>
    <p:extLst>
      <p:ext uri="{BB962C8B-B14F-4D97-AF65-F5344CB8AC3E}">
        <p14:creationId xmlns:p14="http://schemas.microsoft.com/office/powerpoint/2010/main" val="2310709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Bu başarısızlığın ardından </a:t>
            </a:r>
            <a:r>
              <a:rPr lang="tr-TR" dirty="0" err="1"/>
              <a:t>Anthemius</a:t>
            </a:r>
            <a:r>
              <a:rPr lang="tr-TR" dirty="0"/>
              <a:t> bu sefer </a:t>
            </a:r>
            <a:r>
              <a:rPr lang="tr-TR" dirty="0" err="1"/>
              <a:t>Geiserik’in</a:t>
            </a:r>
            <a:r>
              <a:rPr lang="tr-TR" dirty="0"/>
              <a:t> üzerine bir sefere çıktı. Bunu yaparken Doğu’daki </a:t>
            </a:r>
            <a:r>
              <a:rPr lang="tr-TR" dirty="0" err="1"/>
              <a:t>mevkidaşı</a:t>
            </a:r>
            <a:r>
              <a:rPr lang="tr-TR" dirty="0"/>
              <a:t> I. </a:t>
            </a:r>
            <a:r>
              <a:rPr lang="tr-TR" dirty="0" err="1"/>
              <a:t>Leo’nun</a:t>
            </a:r>
            <a:r>
              <a:rPr lang="tr-TR" dirty="0"/>
              <a:t> da desteğini aldı. 468 yılında Batı ordusunun başında </a:t>
            </a:r>
            <a:r>
              <a:rPr lang="tr-TR" dirty="0" err="1"/>
              <a:t>Marcellinus</a:t>
            </a:r>
            <a:r>
              <a:rPr lang="tr-TR" dirty="0"/>
              <a:t> Doğu ordusunun başında ise bir ara Doğu’da İmparatorluk da yapacak olan </a:t>
            </a:r>
            <a:r>
              <a:rPr lang="tr-TR" dirty="0" err="1"/>
              <a:t>Flavius</a:t>
            </a:r>
            <a:r>
              <a:rPr lang="tr-TR" dirty="0"/>
              <a:t> </a:t>
            </a:r>
            <a:r>
              <a:rPr lang="tr-TR" dirty="0" err="1"/>
              <a:t>Basiliscus</a:t>
            </a:r>
            <a:r>
              <a:rPr lang="tr-TR" dirty="0"/>
              <a:t> vardı. Seferin başlarında birkaç başarı kazanılsa da </a:t>
            </a:r>
            <a:r>
              <a:rPr lang="tr-TR" dirty="0" err="1"/>
              <a:t>Kartaca</a:t>
            </a:r>
            <a:r>
              <a:rPr lang="tr-TR" dirty="0"/>
              <a:t> önlerinde </a:t>
            </a:r>
            <a:r>
              <a:rPr lang="tr-TR" dirty="0" err="1"/>
              <a:t>Flavius</a:t>
            </a:r>
            <a:r>
              <a:rPr lang="tr-TR" dirty="0"/>
              <a:t> </a:t>
            </a:r>
            <a:r>
              <a:rPr lang="tr-TR" dirty="0" err="1"/>
              <a:t>Basiliscus’un</a:t>
            </a:r>
            <a:r>
              <a:rPr lang="tr-TR" dirty="0"/>
              <a:t> donanmasının yok edilmesi ve 1 yıl sonra Sicilya’da </a:t>
            </a:r>
            <a:r>
              <a:rPr lang="tr-TR" dirty="0" err="1"/>
              <a:t>Marcellinus’un</a:t>
            </a:r>
            <a:r>
              <a:rPr lang="tr-TR" dirty="0"/>
              <a:t> öldürülmesi gibi olaylar yüzünden </a:t>
            </a:r>
            <a:r>
              <a:rPr lang="tr-TR" dirty="0" err="1"/>
              <a:t>Anthemius’un</a:t>
            </a:r>
            <a:r>
              <a:rPr lang="tr-TR" dirty="0"/>
              <a:t> iktidarı sarsıldı. </a:t>
            </a:r>
            <a:r>
              <a:rPr lang="tr-TR" dirty="0" err="1"/>
              <a:t>Ricimer</a:t>
            </a:r>
            <a:r>
              <a:rPr lang="tr-TR" dirty="0"/>
              <a:t> olanlardan rahatsızdı. Ancak </a:t>
            </a:r>
            <a:r>
              <a:rPr lang="tr-TR" dirty="0" err="1"/>
              <a:t>Anthemius</a:t>
            </a:r>
            <a:r>
              <a:rPr lang="tr-TR" dirty="0"/>
              <a:t> bu başına gelenleri habis bir büyü yüzünden olduğuna inanmıştı. Çünkü </a:t>
            </a:r>
            <a:r>
              <a:rPr lang="tr-TR" dirty="0" err="1"/>
              <a:t>Anthemius</a:t>
            </a:r>
            <a:r>
              <a:rPr lang="tr-TR" dirty="0"/>
              <a:t> bunu düşünmeden önce 470 yılında ağır bir hastalığa tutulmuştu. Bunun neticesinde büyünün kimler tarafından yapılabileceğine dair bir tahkikat yaptıran </a:t>
            </a:r>
            <a:r>
              <a:rPr lang="tr-TR" dirty="0" err="1"/>
              <a:t>Anthemius</a:t>
            </a:r>
            <a:r>
              <a:rPr lang="tr-TR" dirty="0"/>
              <a:t> bazı önemli Romalı asilzadeyi ve önemli ordu komutanlarını büyü yaptıkları gerekçesiyle idam ettirmeye başladı. </a:t>
            </a:r>
            <a:r>
              <a:rPr lang="tr-TR" dirty="0" err="1"/>
              <a:t>Ricimer’in</a:t>
            </a:r>
            <a:r>
              <a:rPr lang="tr-TR" dirty="0"/>
              <a:t> artık </a:t>
            </a:r>
            <a:r>
              <a:rPr lang="tr-TR" dirty="0" err="1"/>
              <a:t>Anthemius’a</a:t>
            </a:r>
            <a:r>
              <a:rPr lang="tr-TR" dirty="0"/>
              <a:t> olan sabrı bitmişti. Aynı yıl </a:t>
            </a:r>
            <a:r>
              <a:rPr lang="tr-TR" dirty="0" err="1"/>
              <a:t>Ricimer</a:t>
            </a:r>
            <a:r>
              <a:rPr lang="tr-TR" dirty="0"/>
              <a:t> Milano kentinde kendisine bağlı olan </a:t>
            </a:r>
            <a:r>
              <a:rPr lang="tr-TR" dirty="0" err="1"/>
              <a:t>ordusyla</a:t>
            </a:r>
            <a:r>
              <a:rPr lang="tr-TR" dirty="0"/>
              <a:t> birlikte Roma’ya yürüdü. </a:t>
            </a:r>
            <a:r>
              <a:rPr lang="tr-TR" dirty="0" err="1"/>
              <a:t>Anthemius’un</a:t>
            </a:r>
            <a:r>
              <a:rPr lang="tr-TR" dirty="0"/>
              <a:t> direnişi 5 ay sürdü ancak sonuçta </a:t>
            </a:r>
            <a:r>
              <a:rPr lang="tr-TR" dirty="0" err="1"/>
              <a:t>Ricimer</a:t>
            </a:r>
            <a:r>
              <a:rPr lang="tr-TR" dirty="0"/>
              <a:t> şehre girdi ve </a:t>
            </a:r>
            <a:r>
              <a:rPr lang="tr-TR" dirty="0" err="1"/>
              <a:t>Anthemius’u</a:t>
            </a:r>
            <a:r>
              <a:rPr lang="tr-TR" dirty="0"/>
              <a:t> idam ettirdi (11 Temmuz 472</a:t>
            </a:r>
            <a:r>
              <a:rPr lang="tr-TR" dirty="0" smtClean="0"/>
              <a:t>).</a:t>
            </a:r>
            <a:endParaRPr lang="tr-TR" dirty="0"/>
          </a:p>
        </p:txBody>
      </p:sp>
    </p:spTree>
    <p:extLst>
      <p:ext uri="{BB962C8B-B14F-4D97-AF65-F5344CB8AC3E}">
        <p14:creationId xmlns:p14="http://schemas.microsoft.com/office/powerpoint/2010/main" val="2608105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I. </a:t>
            </a:r>
            <a:r>
              <a:rPr lang="tr-TR" dirty="0" err="1"/>
              <a:t>Leo</a:t>
            </a:r>
            <a:r>
              <a:rPr lang="tr-TR" dirty="0"/>
              <a:t> Batı’da olanlardan rahatsızdı bu nedenle </a:t>
            </a:r>
            <a:r>
              <a:rPr lang="tr-TR" dirty="0" err="1"/>
              <a:t>Constantinopolis’te</a:t>
            </a:r>
            <a:r>
              <a:rPr lang="tr-TR" dirty="0"/>
              <a:t> soylu bir aileden gelen </a:t>
            </a:r>
            <a:r>
              <a:rPr lang="tr-TR" dirty="0" err="1"/>
              <a:t>Olybrius’u</a:t>
            </a:r>
            <a:r>
              <a:rPr lang="tr-TR" dirty="0"/>
              <a:t> Roma’ya gönderdi. Muhtemelen I. </a:t>
            </a:r>
            <a:r>
              <a:rPr lang="tr-TR" dirty="0" err="1"/>
              <a:t>Leo’nun</a:t>
            </a:r>
            <a:r>
              <a:rPr lang="tr-TR" dirty="0"/>
              <a:t> amacı </a:t>
            </a:r>
            <a:r>
              <a:rPr lang="tr-TR" dirty="0" err="1"/>
              <a:t>Anthemius’un</a:t>
            </a:r>
            <a:r>
              <a:rPr lang="tr-TR" dirty="0"/>
              <a:t> hayatını kurtarmak ve </a:t>
            </a:r>
            <a:r>
              <a:rPr lang="tr-TR" dirty="0" err="1"/>
              <a:t>Ricimer</a:t>
            </a:r>
            <a:r>
              <a:rPr lang="tr-TR" dirty="0"/>
              <a:t> ile anlaşmasını sağlamaktı. Ancak </a:t>
            </a:r>
            <a:r>
              <a:rPr lang="tr-TR" dirty="0" err="1"/>
              <a:t>Olybrius</a:t>
            </a:r>
            <a:r>
              <a:rPr lang="tr-TR" dirty="0"/>
              <a:t> Roma’ya ulaştığında Roma, </a:t>
            </a:r>
            <a:r>
              <a:rPr lang="tr-TR" dirty="0" err="1"/>
              <a:t>Ricimer</a:t>
            </a:r>
            <a:r>
              <a:rPr lang="tr-TR" dirty="0"/>
              <a:t> tarafından kuşatılmıştı. Artık </a:t>
            </a:r>
            <a:r>
              <a:rPr lang="tr-TR" dirty="0" err="1"/>
              <a:t>Ricimer</a:t>
            </a:r>
            <a:r>
              <a:rPr lang="tr-TR" dirty="0"/>
              <a:t> ve </a:t>
            </a:r>
            <a:r>
              <a:rPr lang="tr-TR" dirty="0" err="1"/>
              <a:t>Anthemius</a:t>
            </a:r>
            <a:r>
              <a:rPr lang="tr-TR" dirty="0"/>
              <a:t> arasında arabuluculuk yapmak imkânsızdı. </a:t>
            </a:r>
            <a:r>
              <a:rPr lang="tr-TR" dirty="0" err="1"/>
              <a:t>Olybrius</a:t>
            </a:r>
            <a:r>
              <a:rPr lang="tr-TR" dirty="0"/>
              <a:t>, </a:t>
            </a:r>
            <a:r>
              <a:rPr lang="tr-TR" dirty="0" err="1"/>
              <a:t>Ricimer</a:t>
            </a:r>
            <a:r>
              <a:rPr lang="tr-TR" dirty="0"/>
              <a:t> ile görüştükten sonra onunla anlaşarak İmparatorluk tahtına çıkmayı kabul etti. </a:t>
            </a:r>
            <a:r>
              <a:rPr lang="tr-TR" dirty="0" err="1"/>
              <a:t>Anthemius</a:t>
            </a:r>
            <a:r>
              <a:rPr lang="tr-TR" dirty="0"/>
              <a:t> idam edildikten kısa bir süre sonra </a:t>
            </a:r>
            <a:r>
              <a:rPr lang="tr-TR" dirty="0" err="1"/>
              <a:t>Olybrius</a:t>
            </a:r>
            <a:r>
              <a:rPr lang="tr-TR" dirty="0"/>
              <a:t> 23 Ekim 472 tarihinde tahta çıktı. </a:t>
            </a:r>
            <a:r>
              <a:rPr lang="tr-TR" dirty="0" err="1"/>
              <a:t>Olybrius’un</a:t>
            </a:r>
            <a:r>
              <a:rPr lang="tr-TR" dirty="0"/>
              <a:t> hükümdarlığı kısa süreliydi ve hükümdarlığı sırasında pek de kayda değer bir şey yaşanmamıştı. Ancak I. </a:t>
            </a:r>
            <a:r>
              <a:rPr lang="tr-TR" dirty="0" err="1"/>
              <a:t>Leo</a:t>
            </a:r>
            <a:r>
              <a:rPr lang="tr-TR" dirty="0"/>
              <a:t>, </a:t>
            </a:r>
            <a:r>
              <a:rPr lang="tr-TR" dirty="0" err="1"/>
              <a:t>Olybrius’un</a:t>
            </a:r>
            <a:r>
              <a:rPr lang="tr-TR" dirty="0"/>
              <a:t> tahta çıkmasına karşı çıkıyordu. Bunun temel nedeni </a:t>
            </a:r>
            <a:r>
              <a:rPr lang="tr-TR" dirty="0" err="1"/>
              <a:t>Olybrius’un</a:t>
            </a:r>
            <a:r>
              <a:rPr lang="tr-TR" dirty="0"/>
              <a:t> Roma’nın düşmanı olan Vandal Kralı </a:t>
            </a:r>
            <a:r>
              <a:rPr lang="tr-TR" dirty="0" err="1"/>
              <a:t>Geiserik</a:t>
            </a:r>
            <a:r>
              <a:rPr lang="tr-TR" dirty="0"/>
              <a:t> ile olan akrabalık bağıydı. Hatta kaynaklardan I. </a:t>
            </a:r>
            <a:r>
              <a:rPr lang="tr-TR" dirty="0" err="1"/>
              <a:t>Leo’nun</a:t>
            </a:r>
            <a:r>
              <a:rPr lang="tr-TR" dirty="0"/>
              <a:t> </a:t>
            </a:r>
            <a:r>
              <a:rPr lang="tr-TR" dirty="0" err="1"/>
              <a:t>Anthemius’a</a:t>
            </a:r>
            <a:r>
              <a:rPr lang="tr-TR" dirty="0"/>
              <a:t> bir mektup göndererek </a:t>
            </a:r>
            <a:r>
              <a:rPr lang="tr-TR" dirty="0" err="1"/>
              <a:t>Olybrius’u</a:t>
            </a:r>
            <a:r>
              <a:rPr lang="tr-TR" dirty="0"/>
              <a:t> idam ettirmesini istediği bilinmektedir. Ancak </a:t>
            </a:r>
            <a:r>
              <a:rPr lang="tr-TR" dirty="0" err="1"/>
              <a:t>adu</a:t>
            </a:r>
            <a:r>
              <a:rPr lang="tr-TR" dirty="0"/>
              <a:t> geçen mektup, </a:t>
            </a:r>
            <a:r>
              <a:rPr lang="tr-TR" dirty="0" err="1"/>
              <a:t>Anthemius’un</a:t>
            </a:r>
            <a:r>
              <a:rPr lang="tr-TR" dirty="0"/>
              <a:t> yerine </a:t>
            </a:r>
            <a:r>
              <a:rPr lang="tr-TR" dirty="0" err="1"/>
              <a:t>Ricimer’in</a:t>
            </a:r>
            <a:r>
              <a:rPr lang="tr-TR" dirty="0"/>
              <a:t> eline geçmiştir. Dolayısıyla I. </a:t>
            </a:r>
            <a:r>
              <a:rPr lang="tr-TR" dirty="0" err="1"/>
              <a:t>Leo’nun</a:t>
            </a:r>
            <a:r>
              <a:rPr lang="tr-TR" dirty="0"/>
              <a:t> bu girişimi de başarısızlıkla sonuçlanmıştır. </a:t>
            </a:r>
            <a:r>
              <a:rPr lang="tr-TR" dirty="0" err="1"/>
              <a:t>Olybrius</a:t>
            </a:r>
            <a:r>
              <a:rPr lang="tr-TR" dirty="0"/>
              <a:t>, III. </a:t>
            </a:r>
            <a:r>
              <a:rPr lang="tr-TR" dirty="0" err="1"/>
              <a:t>Valentianus’un</a:t>
            </a:r>
            <a:r>
              <a:rPr lang="tr-TR" dirty="0"/>
              <a:t> kızı </a:t>
            </a:r>
            <a:r>
              <a:rPr lang="tr-TR" dirty="0" err="1"/>
              <a:t>Galla</a:t>
            </a:r>
            <a:r>
              <a:rPr lang="tr-TR" dirty="0"/>
              <a:t> </a:t>
            </a:r>
            <a:r>
              <a:rPr lang="tr-TR" dirty="0" err="1"/>
              <a:t>Placidia</a:t>
            </a:r>
            <a:r>
              <a:rPr lang="tr-TR" dirty="0"/>
              <a:t> ile evliydi. Vandal Kralı </a:t>
            </a:r>
            <a:r>
              <a:rPr lang="tr-TR" dirty="0" err="1"/>
              <a:t>Geiserik’in</a:t>
            </a:r>
            <a:r>
              <a:rPr lang="tr-TR" dirty="0"/>
              <a:t> oğlu </a:t>
            </a:r>
            <a:r>
              <a:rPr lang="tr-TR" dirty="0" err="1"/>
              <a:t>Huneric</a:t>
            </a:r>
            <a:r>
              <a:rPr lang="tr-TR" dirty="0"/>
              <a:t> ise </a:t>
            </a:r>
            <a:r>
              <a:rPr lang="tr-TR" dirty="0" err="1"/>
              <a:t>Galla</a:t>
            </a:r>
            <a:r>
              <a:rPr lang="tr-TR" dirty="0"/>
              <a:t> </a:t>
            </a:r>
            <a:r>
              <a:rPr lang="tr-TR" dirty="0" err="1"/>
              <a:t>Placidia’nın</a:t>
            </a:r>
            <a:r>
              <a:rPr lang="tr-TR" dirty="0"/>
              <a:t> ablası </a:t>
            </a:r>
            <a:r>
              <a:rPr lang="tr-TR" dirty="0" err="1"/>
              <a:t>Eudocia</a:t>
            </a:r>
            <a:r>
              <a:rPr lang="tr-TR" dirty="0"/>
              <a:t> ile evliydi. Dolayasıyla arada bir akrabalık bağı vardı. Bu da I. </a:t>
            </a:r>
            <a:r>
              <a:rPr lang="tr-TR" dirty="0" err="1"/>
              <a:t>Leo’yu</a:t>
            </a:r>
            <a:r>
              <a:rPr lang="tr-TR" dirty="0"/>
              <a:t> korkutmuştu. Ancak tüm bunlar olurken </a:t>
            </a:r>
            <a:r>
              <a:rPr lang="tr-TR" dirty="0" err="1"/>
              <a:t>Ricimer</a:t>
            </a:r>
            <a:r>
              <a:rPr lang="tr-TR" dirty="0"/>
              <a:t> 18 Ağustos 472 yılında hayatını kaybetti. </a:t>
            </a:r>
          </a:p>
        </p:txBody>
      </p:sp>
    </p:spTree>
    <p:extLst>
      <p:ext uri="{BB962C8B-B14F-4D97-AF65-F5344CB8AC3E}">
        <p14:creationId xmlns:p14="http://schemas.microsoft.com/office/powerpoint/2010/main" val="1027745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Ricimer’in</a:t>
            </a:r>
            <a:r>
              <a:rPr lang="tr-TR" dirty="0"/>
              <a:t> ölümünün ardından onun yerine genç yeğeni </a:t>
            </a:r>
            <a:r>
              <a:rPr lang="tr-TR" dirty="0" err="1"/>
              <a:t>Burgond</a:t>
            </a:r>
            <a:r>
              <a:rPr lang="tr-TR" dirty="0"/>
              <a:t> </a:t>
            </a:r>
            <a:r>
              <a:rPr lang="tr-TR" dirty="0" err="1"/>
              <a:t>Gundobod</a:t>
            </a:r>
            <a:r>
              <a:rPr lang="tr-TR" dirty="0"/>
              <a:t> geçti. </a:t>
            </a:r>
            <a:r>
              <a:rPr lang="tr-TR" dirty="0" err="1"/>
              <a:t>Gundobad’ın</a:t>
            </a:r>
            <a:r>
              <a:rPr lang="tr-TR" dirty="0"/>
              <a:t> ilk yapması gereken kendine hizmet edebilecek kukla bir İmparator yaratmaktı bunun için </a:t>
            </a:r>
            <a:r>
              <a:rPr lang="tr-TR" dirty="0" err="1"/>
              <a:t>Glycerius’u</a:t>
            </a:r>
            <a:r>
              <a:rPr lang="tr-TR" dirty="0"/>
              <a:t> seçti. </a:t>
            </a:r>
            <a:r>
              <a:rPr lang="tr-TR" dirty="0" err="1"/>
              <a:t>Glycerius’un</a:t>
            </a:r>
            <a:r>
              <a:rPr lang="tr-TR" dirty="0"/>
              <a:t> görevi de “</a:t>
            </a:r>
            <a:r>
              <a:rPr lang="tr-TR" i="1" dirty="0" err="1"/>
              <a:t>comes</a:t>
            </a:r>
            <a:r>
              <a:rPr lang="tr-TR" i="1" dirty="0"/>
              <a:t> </a:t>
            </a:r>
            <a:r>
              <a:rPr lang="tr-TR" i="1" dirty="0" err="1"/>
              <a:t>domesticorum</a:t>
            </a:r>
            <a:r>
              <a:rPr lang="tr-TR" i="1" dirty="0"/>
              <a:t>” </a:t>
            </a:r>
            <a:r>
              <a:rPr lang="tr-TR" dirty="0"/>
              <a:t>idi.</a:t>
            </a:r>
            <a:r>
              <a:rPr lang="tr-TR" i="1" dirty="0"/>
              <a:t> </a:t>
            </a:r>
            <a:r>
              <a:rPr lang="tr-TR" dirty="0"/>
              <a:t>Ancak I. </a:t>
            </a:r>
            <a:r>
              <a:rPr lang="tr-TR" dirty="0" err="1"/>
              <a:t>Leo’nun</a:t>
            </a:r>
            <a:r>
              <a:rPr lang="tr-TR" dirty="0"/>
              <a:t> bu olaya tepkisi don derece sert oldu. </a:t>
            </a:r>
            <a:r>
              <a:rPr lang="tr-TR" dirty="0" err="1"/>
              <a:t>Glycerius’u</a:t>
            </a:r>
            <a:r>
              <a:rPr lang="tr-TR" dirty="0"/>
              <a:t> imparator olarak tanımadığı gibi kendi akrabası olan </a:t>
            </a:r>
            <a:r>
              <a:rPr lang="tr-TR" dirty="0" err="1"/>
              <a:t>olan</a:t>
            </a:r>
            <a:r>
              <a:rPr lang="tr-TR" dirty="0"/>
              <a:t> Julius </a:t>
            </a:r>
            <a:r>
              <a:rPr lang="tr-TR" dirty="0" err="1"/>
              <a:t>Nepos’u</a:t>
            </a:r>
            <a:r>
              <a:rPr lang="tr-TR" dirty="0"/>
              <a:t> İtalya’ya gönderdi. </a:t>
            </a:r>
            <a:r>
              <a:rPr lang="tr-TR" dirty="0" err="1"/>
              <a:t>Burgond</a:t>
            </a:r>
            <a:r>
              <a:rPr lang="tr-TR" dirty="0"/>
              <a:t> hanedanlığında ani gerçekleşen bir ölüm </a:t>
            </a:r>
            <a:r>
              <a:rPr lang="tr-TR" dirty="0" err="1"/>
              <a:t>Glycerius’un</a:t>
            </a:r>
            <a:r>
              <a:rPr lang="tr-TR" dirty="0"/>
              <a:t> kaderini de değiştirdi. </a:t>
            </a:r>
            <a:r>
              <a:rPr lang="tr-TR" dirty="0" err="1"/>
              <a:t>Nepos</a:t>
            </a:r>
            <a:r>
              <a:rPr lang="tr-TR" dirty="0"/>
              <a:t>, </a:t>
            </a:r>
            <a:r>
              <a:rPr lang="tr-TR" dirty="0" err="1"/>
              <a:t>Constantinopolis’ten</a:t>
            </a:r>
            <a:r>
              <a:rPr lang="tr-TR" dirty="0"/>
              <a:t> yolca çıktığında </a:t>
            </a:r>
            <a:r>
              <a:rPr lang="tr-TR" dirty="0" err="1"/>
              <a:t>Burgond</a:t>
            </a:r>
            <a:r>
              <a:rPr lang="tr-TR" dirty="0"/>
              <a:t> kralı hayatını kaybetmişti. </a:t>
            </a:r>
            <a:r>
              <a:rPr lang="tr-TR" dirty="0" err="1"/>
              <a:t>Gundobad</a:t>
            </a:r>
            <a:r>
              <a:rPr lang="tr-TR" dirty="0"/>
              <a:t> hızlı hareket edip tahtı diğer 3 kardeşinin elinden almak zorundaydı. Acilen ülkesine döndü ve döner dönmez 3 kardeşini </a:t>
            </a:r>
            <a:r>
              <a:rPr lang="tr-TR" dirty="0" err="1"/>
              <a:t>Godegisel</a:t>
            </a:r>
            <a:r>
              <a:rPr lang="tr-TR" dirty="0"/>
              <a:t>, </a:t>
            </a:r>
            <a:r>
              <a:rPr lang="tr-TR" dirty="0" err="1"/>
              <a:t>Chilperic</a:t>
            </a:r>
            <a:r>
              <a:rPr lang="tr-TR" dirty="0"/>
              <a:t> II ve </a:t>
            </a:r>
            <a:r>
              <a:rPr lang="tr-TR" dirty="0" err="1"/>
              <a:t>Gundoma’yı</a:t>
            </a:r>
            <a:r>
              <a:rPr lang="tr-TR" dirty="0"/>
              <a:t> öldürdü. </a:t>
            </a:r>
            <a:r>
              <a:rPr lang="tr-TR" dirty="0" err="1"/>
              <a:t>Glycerius</a:t>
            </a:r>
            <a:r>
              <a:rPr lang="tr-TR" dirty="0"/>
              <a:t>, Julius </a:t>
            </a:r>
            <a:r>
              <a:rPr lang="tr-TR" dirty="0" err="1"/>
              <a:t>Nepos’un</a:t>
            </a:r>
            <a:r>
              <a:rPr lang="tr-TR" dirty="0"/>
              <a:t> İtalya’ya geldiğini öğrenince, </a:t>
            </a:r>
            <a:r>
              <a:rPr lang="tr-TR" dirty="0" err="1"/>
              <a:t>Gundobad’ında</a:t>
            </a:r>
            <a:r>
              <a:rPr lang="tr-TR" dirty="0"/>
              <a:t> çok uzaklarda olduğunu ve kendisine yardım edemeyeceğini bildiğinden direnişin sonuçsuz kalacağını fark ederek </a:t>
            </a:r>
            <a:r>
              <a:rPr lang="tr-TR" dirty="0" err="1"/>
              <a:t>Ravenna’da</a:t>
            </a:r>
            <a:r>
              <a:rPr lang="tr-TR" dirty="0"/>
              <a:t> Julius </a:t>
            </a:r>
            <a:r>
              <a:rPr lang="tr-TR" dirty="0" err="1"/>
              <a:t>Nepos’a</a:t>
            </a:r>
            <a:r>
              <a:rPr lang="tr-TR" dirty="0"/>
              <a:t> terslim olmayı ve kaderini onun ellerine bırakmayı tercih etti. Julius </a:t>
            </a:r>
            <a:r>
              <a:rPr lang="tr-TR" dirty="0" err="1"/>
              <a:t>Nepos</a:t>
            </a:r>
            <a:r>
              <a:rPr lang="tr-TR" dirty="0"/>
              <a:t> ilginç bir şekilde </a:t>
            </a:r>
            <a:r>
              <a:rPr lang="tr-TR" dirty="0" err="1"/>
              <a:t>Glycerius’u</a:t>
            </a:r>
            <a:r>
              <a:rPr lang="tr-TR" dirty="0"/>
              <a:t> affetti ve onu </a:t>
            </a:r>
            <a:r>
              <a:rPr lang="tr-TR" dirty="0" err="1"/>
              <a:t>Dalmaçya’da</a:t>
            </a:r>
            <a:r>
              <a:rPr lang="tr-TR" dirty="0"/>
              <a:t> yer alan Salona kentinin Başpiskoposu olarak atadı. </a:t>
            </a:r>
            <a:r>
              <a:rPr lang="tr-TR" dirty="0" err="1"/>
              <a:t>Nepos</a:t>
            </a:r>
            <a:r>
              <a:rPr lang="tr-TR" dirty="0"/>
              <a:t> artık Batı Roma tacı için alternatifsiz kalmıştı. I. </a:t>
            </a:r>
            <a:r>
              <a:rPr lang="tr-TR" dirty="0" err="1"/>
              <a:t>Leo’nun</a:t>
            </a:r>
            <a:r>
              <a:rPr lang="tr-TR" dirty="0"/>
              <a:t> hamlesi de burada son derece önemliydi. İlkin Batı’da kendisine müttefik bir İmparator yaratmıştı, ikinci olarak da kendi tahtına olabilecek muhtemel bir meydan okumayı bertaraf etmişti.</a:t>
            </a:r>
          </a:p>
          <a:p>
            <a:endParaRPr lang="tr-TR" dirty="0"/>
          </a:p>
        </p:txBody>
      </p:sp>
    </p:spTree>
    <p:extLst>
      <p:ext uri="{BB962C8B-B14F-4D97-AF65-F5344CB8AC3E}">
        <p14:creationId xmlns:p14="http://schemas.microsoft.com/office/powerpoint/2010/main" val="3086794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Haziran 474 yılında tahta çıkan </a:t>
            </a:r>
            <a:r>
              <a:rPr lang="tr-TR" dirty="0" err="1"/>
              <a:t>Nepos’u</a:t>
            </a:r>
            <a:r>
              <a:rPr lang="tr-TR" dirty="0"/>
              <a:t> pek çok sorun beklemekteydi. Başta </a:t>
            </a:r>
            <a:r>
              <a:rPr lang="tr-TR" dirty="0" err="1"/>
              <a:t>Vizigot</a:t>
            </a:r>
            <a:r>
              <a:rPr lang="tr-TR" dirty="0"/>
              <a:t> ve </a:t>
            </a:r>
            <a:r>
              <a:rPr lang="tr-TR" dirty="0" err="1"/>
              <a:t>Ostrogot</a:t>
            </a:r>
            <a:r>
              <a:rPr lang="tr-TR" dirty="0"/>
              <a:t> tehditleri vardı. Özellikle İmparatorluğun aciz durumundan faydalanmak isteyen </a:t>
            </a:r>
            <a:r>
              <a:rPr lang="tr-TR" dirty="0" err="1"/>
              <a:t>Vizigotlar</a:t>
            </a:r>
            <a:r>
              <a:rPr lang="tr-TR" dirty="0"/>
              <a:t>, </a:t>
            </a:r>
            <a:r>
              <a:rPr lang="tr-TR" dirty="0" err="1"/>
              <a:t>Galya’ya</a:t>
            </a:r>
            <a:r>
              <a:rPr lang="tr-TR" dirty="0"/>
              <a:t> sürekli olarak akınlar yapıyor önemli kentleri denetimleri altında tutuyorlardı. </a:t>
            </a:r>
            <a:r>
              <a:rPr lang="tr-TR" dirty="0" err="1"/>
              <a:t>Euric</a:t>
            </a:r>
            <a:r>
              <a:rPr lang="tr-TR" dirty="0"/>
              <a:t> daha fazlasını istemekteydi. Ancak Julius </a:t>
            </a:r>
            <a:r>
              <a:rPr lang="tr-TR" dirty="0" err="1"/>
              <a:t>Nepos</a:t>
            </a:r>
            <a:r>
              <a:rPr lang="tr-TR" dirty="0"/>
              <a:t> son derece başarılı bir siyaset izleyerek artık asla hükmedemeyeceği toprakların bir kısmını </a:t>
            </a:r>
            <a:r>
              <a:rPr lang="tr-TR" dirty="0" err="1"/>
              <a:t>Vizigotlara</a:t>
            </a:r>
            <a:r>
              <a:rPr lang="tr-TR" dirty="0"/>
              <a:t> bıraktı. Bunun karşılığında </a:t>
            </a:r>
            <a:r>
              <a:rPr lang="tr-TR" dirty="0" err="1"/>
              <a:t>Provence</a:t>
            </a:r>
            <a:r>
              <a:rPr lang="tr-TR" dirty="0"/>
              <a:t> bölgesindeki topraklarını biraz daha genişlettiği ve denetimde tutulabilecek bir kıvama getirdi. Ancak İmparatorluğu pek çok parçadan oluşmaktaydı. </a:t>
            </a:r>
            <a:r>
              <a:rPr lang="tr-TR" dirty="0" err="1"/>
              <a:t>Galya</a:t>
            </a:r>
            <a:r>
              <a:rPr lang="tr-TR" dirty="0"/>
              <a:t> problemini ustaca siyasi manevralarla kontrol altına almış oldu. Ancak Batı Roma’nın canını her zaman sıkmayı başarmış olan </a:t>
            </a:r>
            <a:r>
              <a:rPr lang="tr-TR" dirty="0" err="1"/>
              <a:t>Geiserik</a:t>
            </a:r>
            <a:r>
              <a:rPr lang="tr-TR" dirty="0"/>
              <a:t> yine rahat durmadı ve korsanlık faaliyetlerine devam etti. Onunla da görüşmelerde bulundu, fakat </a:t>
            </a:r>
            <a:r>
              <a:rPr lang="tr-TR" dirty="0" err="1"/>
              <a:t>Geiserik</a:t>
            </a:r>
            <a:r>
              <a:rPr lang="tr-TR" dirty="0"/>
              <a:t> tarafından ciddiye alınmadı. Bu esasında İmparatorluğun geldiği durumu gözler önüne seren bir hareketti. Artık Batı, Vandal Krallığı tarafından dahi ciddiye alınmıyordu. Çünkü </a:t>
            </a:r>
            <a:r>
              <a:rPr lang="tr-TR" dirty="0" err="1"/>
              <a:t>Geiserik</a:t>
            </a:r>
            <a:r>
              <a:rPr lang="tr-TR" dirty="0"/>
              <a:t>, </a:t>
            </a:r>
            <a:r>
              <a:rPr lang="tr-TR" dirty="0" err="1"/>
              <a:t>Nepos</a:t>
            </a:r>
            <a:r>
              <a:rPr lang="tr-TR" dirty="0"/>
              <a:t> ile temaslara başlamadan önce Doğu Roma İmparatorluğu ile anlaşmıştı. </a:t>
            </a:r>
          </a:p>
          <a:p>
            <a:endParaRPr lang="tr-TR" dirty="0"/>
          </a:p>
        </p:txBody>
      </p:sp>
    </p:spTree>
    <p:extLst>
      <p:ext uri="{BB962C8B-B14F-4D97-AF65-F5344CB8AC3E}">
        <p14:creationId xmlns:p14="http://schemas.microsoft.com/office/powerpoint/2010/main" val="298020635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1134</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Germen kavimlerinin Roma'nın yıkılışına etkileri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Germen kavimlerinin Roma'nın yıkılışına etkileri </dc:title>
  <dc:creator>Mert</dc:creator>
  <cp:lastModifiedBy>Mert</cp:lastModifiedBy>
  <cp:revision>1</cp:revision>
  <dcterms:created xsi:type="dcterms:W3CDTF">2018-01-31T12:15:32Z</dcterms:created>
  <dcterms:modified xsi:type="dcterms:W3CDTF">2018-01-31T12:18:01Z</dcterms:modified>
</cp:coreProperties>
</file>