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308" r:id="rId2"/>
    <p:sldId id="302" r:id="rId3"/>
    <p:sldId id="304" r:id="rId4"/>
    <p:sldId id="305" r:id="rId5"/>
    <p:sldId id="306" r:id="rId6"/>
    <p:sldId id="307" r:id="rId7"/>
    <p:sldId id="63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216" y="1371078"/>
            <a:ext cx="8229600" cy="1219200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 flipV="1">
            <a:off x="2678460" y="4464175"/>
            <a:ext cx="8229599" cy="45719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25000" lnSpcReduction="200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335560" y="5024430"/>
            <a:ext cx="8915400" cy="124269"/>
          </a:xfrm>
        </p:spPr>
        <p:txBody>
          <a:bodyPr>
            <a:normAutofit fontScale="25000" lnSpcReduction="20000"/>
          </a:bodyPr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748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53698" y="1806448"/>
            <a:ext cx="9810818" cy="4418264"/>
          </a:xfrm>
        </p:spPr>
        <p:txBody>
          <a:bodyPr>
            <a:noAutofit/>
          </a:bodyPr>
          <a:lstStyle/>
          <a:p>
            <a:r>
              <a:rPr lang="tr-TR" sz="2800" b="1" dirty="0"/>
              <a:t>Şemalar: </a:t>
            </a:r>
            <a:r>
              <a:rPr lang="tr-TR" sz="2800" dirty="0"/>
              <a:t> Bilişsel yapılardır.</a:t>
            </a:r>
          </a:p>
          <a:p>
            <a:r>
              <a:rPr lang="tr-TR" sz="2800" b="1" dirty="0"/>
              <a:t>Olgunlaşma: </a:t>
            </a:r>
            <a:r>
              <a:rPr lang="tr-TR" sz="2800" dirty="0"/>
              <a:t>Bilişsel gelişim </a:t>
            </a:r>
            <a:r>
              <a:rPr lang="tr-TR" sz="2800" b="1" dirty="0">
                <a:solidFill>
                  <a:srgbClr val="C00000"/>
                </a:solidFill>
              </a:rPr>
              <a:t>olgunlaşma</a:t>
            </a:r>
            <a:r>
              <a:rPr lang="tr-TR" sz="2800" dirty="0"/>
              <a:t> ve </a:t>
            </a:r>
            <a:r>
              <a:rPr lang="tr-TR" sz="2800" b="1" dirty="0">
                <a:solidFill>
                  <a:srgbClr val="C00000"/>
                </a:solidFill>
              </a:rPr>
              <a:t>yaşantı</a:t>
            </a:r>
            <a:r>
              <a:rPr lang="tr-TR" sz="2800" dirty="0"/>
              <a:t> kazanma arasındaki sürekli etkileşimin bir ürünüdür.</a:t>
            </a:r>
          </a:p>
          <a:p>
            <a:r>
              <a:rPr lang="tr-TR" sz="2800" b="1" dirty="0"/>
              <a:t>Olgunlaşma</a:t>
            </a:r>
            <a:r>
              <a:rPr lang="tr-TR" sz="2800" dirty="0"/>
              <a:t>, daha çok fiziksel gelişimi ifade etmektedir. </a:t>
            </a:r>
          </a:p>
          <a:p>
            <a:r>
              <a:rPr lang="tr-TR" sz="2800" dirty="0"/>
              <a:t>Bebek biyolojik olarak olgunlaştıkça ve çevresiyle etkileşimleri sonucu </a:t>
            </a:r>
            <a:r>
              <a:rPr lang="tr-TR" sz="2800" b="1" dirty="0"/>
              <a:t>yaşantı </a:t>
            </a:r>
            <a:r>
              <a:rPr lang="tr-TR" sz="2800" dirty="0"/>
              <a:t>kazandıkça refleksler değişikliğe uğrar. Refleksler yerlerini bilinçli, istemli hareketlere bırakır.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Piaget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2485212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65760" y="1755648"/>
            <a:ext cx="11460480" cy="4937760"/>
          </a:xfrm>
        </p:spPr>
        <p:txBody>
          <a:bodyPr>
            <a:normAutofit lnSpcReduction="10000"/>
          </a:bodyPr>
          <a:lstStyle/>
          <a:p>
            <a:r>
              <a:rPr lang="tr-TR" sz="2800" b="1" dirty="0"/>
              <a:t>Örgütleme</a:t>
            </a:r>
            <a:r>
              <a:rPr lang="tr-TR" sz="2800" dirty="0"/>
              <a:t>: </a:t>
            </a:r>
            <a:r>
              <a:rPr lang="tr-TR" sz="2800" dirty="0" err="1"/>
              <a:t>Piaget’e</a:t>
            </a:r>
            <a:r>
              <a:rPr lang="tr-TR" sz="2800" dirty="0"/>
              <a:t> göre, insanlar kendi düşünme süreçlerini organize etme eğilimi ile doğarlar. </a:t>
            </a:r>
          </a:p>
          <a:p>
            <a:endParaRPr lang="tr-TR" sz="2800" dirty="0"/>
          </a:p>
          <a:p>
            <a:r>
              <a:rPr lang="tr-TR" sz="2800" b="1" dirty="0"/>
              <a:t>Özümleme ve uyma</a:t>
            </a:r>
            <a:r>
              <a:rPr lang="tr-TR" sz="2800" dirty="0"/>
              <a:t>, şemaların oluşumu ve gelişimini açıklar. </a:t>
            </a:r>
          </a:p>
          <a:p>
            <a:endParaRPr lang="tr-TR" sz="2800" dirty="0"/>
          </a:p>
          <a:p>
            <a:r>
              <a:rPr lang="tr-TR" sz="2800" b="1" dirty="0"/>
              <a:t>Özümleme,</a:t>
            </a:r>
            <a:r>
              <a:rPr lang="tr-TR" sz="2800" dirty="0"/>
              <a:t> insanların kendi dünyalarındaki olayları anlamak için kendilerinde var olan şemaları kullanmalarıdır. </a:t>
            </a:r>
          </a:p>
          <a:p>
            <a:endParaRPr lang="tr-TR" sz="2800" dirty="0"/>
          </a:p>
          <a:p>
            <a:r>
              <a:rPr lang="tr-TR" sz="2800" b="1" dirty="0"/>
              <a:t>Uyma: </a:t>
            </a:r>
            <a:r>
              <a:rPr lang="tr-TR" sz="2800" dirty="0"/>
              <a:t>Birey yeni bir duruma tepki vermek için kendisinde var olan şemaları değiştirmesi gerektiğinde </a:t>
            </a:r>
            <a:r>
              <a:rPr lang="tr-TR" sz="2800" b="1" dirty="0">
                <a:solidFill>
                  <a:srgbClr val="C00000"/>
                </a:solidFill>
              </a:rPr>
              <a:t>uyum</a:t>
            </a:r>
            <a:r>
              <a:rPr lang="tr-TR" sz="2800" dirty="0"/>
              <a:t> ortaya çıkar.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Piaget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1786051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71500" y="2794000"/>
            <a:ext cx="11254740" cy="3442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/>
              <a:t>Dengeleme:</a:t>
            </a:r>
            <a:r>
              <a:rPr lang="tr-TR" sz="2800" dirty="0"/>
              <a:t> Bireyin özümleme ve uyma yoluyla çevresine uyum sağlayarak dinamik bir dengeye ulaşma süreci dengeleme olarak ifade edilir. </a:t>
            </a:r>
          </a:p>
          <a:p>
            <a:pPr marL="0" indent="0">
              <a:buNone/>
            </a:pP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	</a:t>
            </a:r>
            <a:r>
              <a:rPr lang="tr-TR" sz="2800" dirty="0">
                <a:solidFill>
                  <a:srgbClr val="C00000"/>
                </a:solidFill>
              </a:rPr>
              <a:t>DENGE</a:t>
            </a:r>
            <a:r>
              <a:rPr lang="tr-TR" sz="2800" dirty="0"/>
              <a:t>	</a:t>
            </a:r>
            <a:r>
              <a:rPr lang="tr-TR" sz="2800" dirty="0">
                <a:solidFill>
                  <a:srgbClr val="3A911A"/>
                </a:solidFill>
              </a:rPr>
              <a:t>DENGESİZLİK </a:t>
            </a:r>
            <a:r>
              <a:rPr lang="tr-TR" sz="2800" dirty="0"/>
              <a:t>	</a:t>
            </a:r>
            <a:r>
              <a:rPr lang="tr-TR" sz="2800" dirty="0">
                <a:solidFill>
                  <a:srgbClr val="7030A0"/>
                </a:solidFill>
              </a:rPr>
              <a:t>YENİDEN DENGE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Piaget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1394075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879600"/>
            <a:ext cx="10899140" cy="38613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Bilişsel gelişim kuramında bazı temel kurallar vardır. Bunlar;</a:t>
            </a:r>
            <a:endParaRPr lang="en-US" sz="2800" dirty="0">
              <a:solidFill>
                <a:srgbClr val="FF0000"/>
              </a:solidFill>
            </a:endParaRPr>
          </a:p>
          <a:p>
            <a:pPr lvl="0"/>
            <a:r>
              <a:rPr lang="tr-TR" sz="2800" dirty="0"/>
              <a:t>Dönemler değişmez bir şekilde </a:t>
            </a:r>
            <a:r>
              <a:rPr lang="tr-TR" sz="2800" dirty="0">
                <a:solidFill>
                  <a:srgbClr val="7030A0"/>
                </a:solidFill>
              </a:rPr>
              <a:t>belli bir sıra </a:t>
            </a:r>
            <a:r>
              <a:rPr lang="tr-TR" sz="2800" dirty="0"/>
              <a:t>ile ortaya çıkarlar. Evrelerin sırasını değiştirmek mümkün değildir.</a:t>
            </a:r>
            <a:endParaRPr lang="en-US" sz="2800" dirty="0"/>
          </a:p>
          <a:p>
            <a:pPr lvl="0"/>
            <a:r>
              <a:rPr lang="tr-TR" sz="2800" dirty="0"/>
              <a:t>Dönemler arasında </a:t>
            </a:r>
            <a:r>
              <a:rPr lang="tr-TR" sz="2800" dirty="0">
                <a:solidFill>
                  <a:srgbClr val="7030A0"/>
                </a:solidFill>
              </a:rPr>
              <a:t>hiyerarşik bir sıralama </a:t>
            </a:r>
            <a:r>
              <a:rPr lang="tr-TR" sz="2800" dirty="0"/>
              <a:t>vardır. Her bir dönem kendisinden önceki evrelerin kazanımlarını da içermektedir.</a:t>
            </a:r>
            <a:endParaRPr lang="en-US" sz="2800" dirty="0"/>
          </a:p>
          <a:p>
            <a:pPr lvl="0"/>
            <a:r>
              <a:rPr lang="tr-TR" sz="2800" dirty="0">
                <a:solidFill>
                  <a:srgbClr val="7030A0"/>
                </a:solidFill>
              </a:rPr>
              <a:t>Bireysel farklılıklar</a:t>
            </a:r>
            <a:r>
              <a:rPr lang="tr-TR" sz="2800" dirty="0"/>
              <a:t> söz konusudur. Her birey kendisine göre bir gelişim gösterir.</a:t>
            </a:r>
            <a:endParaRPr lang="en-US" sz="2800" dirty="0"/>
          </a:p>
          <a:p>
            <a:pPr lvl="0"/>
            <a:r>
              <a:rPr lang="tr-TR" sz="2800" dirty="0"/>
              <a:t>Her dönem için </a:t>
            </a:r>
            <a:r>
              <a:rPr lang="tr-TR" sz="2800" dirty="0">
                <a:solidFill>
                  <a:srgbClr val="7030A0"/>
                </a:solidFill>
              </a:rPr>
              <a:t>tipik olan gelişim özellikleri </a:t>
            </a:r>
            <a:r>
              <a:rPr lang="tr-TR" sz="2800" dirty="0"/>
              <a:t>vardır.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Piaget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1050510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135189" y="2420938"/>
            <a:ext cx="8281987" cy="3675062"/>
          </a:xfrm>
        </p:spPr>
        <p:txBody>
          <a:bodyPr>
            <a:normAutofit/>
          </a:bodyPr>
          <a:lstStyle/>
          <a:p>
            <a:pPr marL="609600" indent="-609600">
              <a:buFont typeface="Symbol" panose="05050102010706020507" pitchFamily="18" charset="2"/>
              <a:buAutoNum type="arabicPeriod"/>
            </a:pPr>
            <a:r>
              <a:rPr lang="tr-TR" sz="2800" b="1" dirty="0"/>
              <a:t>Duyu-motor dönem (0-2 yaş), </a:t>
            </a:r>
          </a:p>
          <a:p>
            <a:pPr marL="609600" indent="-609600">
              <a:buFont typeface="Symbol" panose="05050102010706020507" pitchFamily="18" charset="2"/>
              <a:buAutoNum type="arabicPeriod"/>
            </a:pPr>
            <a:r>
              <a:rPr lang="tr-TR" sz="2800" b="1" dirty="0">
                <a:solidFill>
                  <a:schemeClr val="tx1"/>
                </a:solidFill>
              </a:rPr>
              <a:t>İşlem öncesi dönem (2-6 yaş), </a:t>
            </a:r>
          </a:p>
          <a:p>
            <a:pPr marL="609600" indent="-609600">
              <a:buFont typeface="Symbol" panose="05050102010706020507" pitchFamily="18" charset="2"/>
              <a:buAutoNum type="arabicPeriod"/>
            </a:pPr>
            <a:r>
              <a:rPr lang="tr-TR" sz="2800" b="1" dirty="0">
                <a:solidFill>
                  <a:schemeClr val="tx1"/>
                </a:solidFill>
              </a:rPr>
              <a:t>Somut işlemler dönemi (6-12 yaş)</a:t>
            </a:r>
          </a:p>
          <a:p>
            <a:pPr marL="609600" indent="-609600">
              <a:buFont typeface="Symbol" panose="05050102010706020507" pitchFamily="18" charset="2"/>
              <a:buAutoNum type="arabicPeriod"/>
            </a:pPr>
            <a:r>
              <a:rPr lang="tr-TR" sz="2800" b="1" dirty="0"/>
              <a:t>Soyut işlemler dönemi (12 yaş ve sonrası)</a:t>
            </a:r>
            <a:r>
              <a:rPr lang="tr-TR" sz="2800" dirty="0"/>
              <a:t> 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tr-TR" sz="6000" b="1" dirty="0" err="1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Piaget</a:t>
            </a:r>
            <a:r>
              <a:rPr lang="tr-TR" sz="6000" b="1" dirty="0">
                <a:solidFill>
                  <a:srgbClr val="3A911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ve Bilişsel Gelişim</a:t>
            </a:r>
          </a:p>
        </p:txBody>
      </p:sp>
    </p:spTree>
    <p:extLst>
      <p:ext uri="{BB962C8B-B14F-4D97-AF65-F5344CB8AC3E}">
        <p14:creationId xmlns:p14="http://schemas.microsoft.com/office/powerpoint/2010/main" val="1556670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310</TotalTime>
  <Words>343</Words>
  <Application>Microsoft Office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Symbol</vt:lpstr>
      <vt:lpstr>Wingdings 3</vt:lpstr>
      <vt:lpstr>Duman</vt:lpstr>
      <vt:lpstr> ÇOCUK GELİŞİMİNDE KURAMLARI</vt:lpstr>
      <vt:lpstr>Piaget ve Bilişsel Gelişim</vt:lpstr>
      <vt:lpstr>Piaget ve Bilişsel Gelişim</vt:lpstr>
      <vt:lpstr>Piaget ve Bilişsel Gelişim</vt:lpstr>
      <vt:lpstr>Piaget ve Bilişsel Gelişim</vt:lpstr>
      <vt:lpstr>Piaget ve Bilişsel Gelişim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34</cp:revision>
  <dcterms:created xsi:type="dcterms:W3CDTF">2017-09-25T14:34:57Z</dcterms:created>
  <dcterms:modified xsi:type="dcterms:W3CDTF">2020-05-04T21:18:48Z</dcterms:modified>
</cp:coreProperties>
</file>