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80" d="100"/>
          <a:sy n="80" d="100"/>
        </p:scale>
        <p:origin x="354" y="-1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673F6ED3-CB39-43EE-BE65-856A2853041D}"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5BB96CA-8A50-4319-8BEC-4284385F1191}"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948089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73F6ED3-CB39-43EE-BE65-856A2853041D}"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5BB96CA-8A50-4319-8BEC-4284385F1191}" type="slidenum">
              <a:rPr lang="tr-TR" smtClean="0"/>
              <a:t>‹#›</a:t>
            </a:fld>
            <a:endParaRPr lang="tr-TR"/>
          </a:p>
        </p:txBody>
      </p:sp>
    </p:spTree>
    <p:extLst>
      <p:ext uri="{BB962C8B-B14F-4D97-AF65-F5344CB8AC3E}">
        <p14:creationId xmlns:p14="http://schemas.microsoft.com/office/powerpoint/2010/main" val="1304426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73F6ED3-CB39-43EE-BE65-856A2853041D}"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5BB96CA-8A50-4319-8BEC-4284385F1191}" type="slidenum">
              <a:rPr lang="tr-TR" smtClean="0"/>
              <a:t>‹#›</a:t>
            </a:fld>
            <a:endParaRPr lang="tr-TR"/>
          </a:p>
        </p:txBody>
      </p:sp>
    </p:spTree>
    <p:extLst>
      <p:ext uri="{BB962C8B-B14F-4D97-AF65-F5344CB8AC3E}">
        <p14:creationId xmlns:p14="http://schemas.microsoft.com/office/powerpoint/2010/main" val="37845896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73F6ED3-CB39-43EE-BE65-856A2853041D}"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5BB96CA-8A50-4319-8BEC-4284385F1191}" type="slidenum">
              <a:rPr lang="tr-TR" smtClean="0"/>
              <a:t>‹#›</a:t>
            </a:fld>
            <a:endParaRPr lang="tr-TR"/>
          </a:p>
        </p:txBody>
      </p:sp>
    </p:spTree>
    <p:extLst>
      <p:ext uri="{BB962C8B-B14F-4D97-AF65-F5344CB8AC3E}">
        <p14:creationId xmlns:p14="http://schemas.microsoft.com/office/powerpoint/2010/main" val="1908982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673F6ED3-CB39-43EE-BE65-856A2853041D}"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5BB96CA-8A50-4319-8BEC-4284385F1191}"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66835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673F6ED3-CB39-43EE-BE65-856A2853041D}" type="datetimeFigureOut">
              <a:rPr lang="tr-TR" smtClean="0"/>
              <a:t>24.04.2020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5BB96CA-8A50-4319-8BEC-4284385F1191}" type="slidenum">
              <a:rPr lang="tr-TR" smtClean="0"/>
              <a:t>‹#›</a:t>
            </a:fld>
            <a:endParaRPr lang="tr-TR"/>
          </a:p>
        </p:txBody>
      </p:sp>
    </p:spTree>
    <p:extLst>
      <p:ext uri="{BB962C8B-B14F-4D97-AF65-F5344CB8AC3E}">
        <p14:creationId xmlns:p14="http://schemas.microsoft.com/office/powerpoint/2010/main" val="23546323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1097280" y="2582334"/>
            <a:ext cx="4937760" cy="33782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6217920" y="2582334"/>
            <a:ext cx="4937760" cy="33782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673F6ED3-CB39-43EE-BE65-856A2853041D}" type="datetimeFigureOut">
              <a:rPr lang="tr-TR" smtClean="0"/>
              <a:t>24.04.2020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5BB96CA-8A50-4319-8BEC-4284385F1191}" type="slidenum">
              <a:rPr lang="tr-TR" smtClean="0"/>
              <a:t>‹#›</a:t>
            </a:fld>
            <a:endParaRPr lang="tr-TR"/>
          </a:p>
        </p:txBody>
      </p:sp>
    </p:spTree>
    <p:extLst>
      <p:ext uri="{BB962C8B-B14F-4D97-AF65-F5344CB8AC3E}">
        <p14:creationId xmlns:p14="http://schemas.microsoft.com/office/powerpoint/2010/main" val="10545625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673F6ED3-CB39-43EE-BE65-856A2853041D}" type="datetimeFigureOut">
              <a:rPr lang="tr-TR" smtClean="0"/>
              <a:t>24.04.2020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5BB96CA-8A50-4319-8BEC-4284385F1191}" type="slidenum">
              <a:rPr lang="tr-TR" smtClean="0"/>
              <a:t>‹#›</a:t>
            </a:fld>
            <a:endParaRPr lang="tr-TR"/>
          </a:p>
        </p:txBody>
      </p:sp>
    </p:spTree>
    <p:extLst>
      <p:ext uri="{BB962C8B-B14F-4D97-AF65-F5344CB8AC3E}">
        <p14:creationId xmlns:p14="http://schemas.microsoft.com/office/powerpoint/2010/main" val="3393183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673F6ED3-CB39-43EE-BE65-856A2853041D}" type="datetimeFigureOut">
              <a:rPr lang="tr-TR" smtClean="0"/>
              <a:t>24.04.2020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55BB96CA-8A50-4319-8BEC-4284385F1191}" type="slidenum">
              <a:rPr lang="tr-TR" smtClean="0"/>
              <a:t>‹#›</a:t>
            </a:fld>
            <a:endParaRPr lang="tr-TR"/>
          </a:p>
        </p:txBody>
      </p:sp>
    </p:spTree>
    <p:extLst>
      <p:ext uri="{BB962C8B-B14F-4D97-AF65-F5344CB8AC3E}">
        <p14:creationId xmlns:p14="http://schemas.microsoft.com/office/powerpoint/2010/main" val="4023801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673F6ED3-CB39-43EE-BE65-856A2853041D}" type="datetimeFigureOut">
              <a:rPr lang="tr-TR" smtClean="0"/>
              <a:t>24.04.2020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5BB96CA-8A50-4319-8BEC-4284385F1191}" type="slidenum">
              <a:rPr lang="tr-TR" smtClean="0"/>
              <a:t>‹#›</a:t>
            </a:fld>
            <a:endParaRPr lang="tr-TR"/>
          </a:p>
        </p:txBody>
      </p:sp>
    </p:spTree>
    <p:extLst>
      <p:ext uri="{BB962C8B-B14F-4D97-AF65-F5344CB8AC3E}">
        <p14:creationId xmlns:p14="http://schemas.microsoft.com/office/powerpoint/2010/main" val="7272924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673F6ED3-CB39-43EE-BE65-856A2853041D}" type="datetimeFigureOut">
              <a:rPr lang="tr-TR" smtClean="0"/>
              <a:t>24.04.2020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5BB96CA-8A50-4319-8BEC-4284385F1191}" type="slidenum">
              <a:rPr lang="tr-TR" smtClean="0"/>
              <a:t>‹#›</a:t>
            </a:fld>
            <a:endParaRPr lang="tr-TR"/>
          </a:p>
        </p:txBody>
      </p:sp>
    </p:spTree>
    <p:extLst>
      <p:ext uri="{BB962C8B-B14F-4D97-AF65-F5344CB8AC3E}">
        <p14:creationId xmlns:p14="http://schemas.microsoft.com/office/powerpoint/2010/main" val="35549753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673F6ED3-CB39-43EE-BE65-856A2853041D}" type="datetimeFigureOut">
              <a:rPr lang="tr-TR" smtClean="0"/>
              <a:t>24.04.2020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55BB96CA-8A50-4319-8BEC-4284385F1191}"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68991140"/>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a:t>SPOR NEDİR</a:t>
            </a:r>
          </a:p>
        </p:txBody>
      </p:sp>
      <p:sp>
        <p:nvSpPr>
          <p:cNvPr id="5" name="İçerik Yer Tutucusu 4"/>
          <p:cNvSpPr>
            <a:spLocks noGrp="1"/>
          </p:cNvSpPr>
          <p:nvPr>
            <p:ph idx="1"/>
          </p:nvPr>
        </p:nvSpPr>
        <p:spPr/>
        <p:txBody>
          <a:bodyPr>
            <a:normAutofit/>
          </a:bodyPr>
          <a:lstStyle/>
          <a:p>
            <a:pPr algn="just"/>
            <a:r>
              <a:rPr lang="tr-TR" dirty="0"/>
              <a:t>Spor, belli bir disipline ve kurallara uyarak yöntemli çalışmalara dayanan, eğlenme, güç har­cama, mücadele yoluyla yapılan beden uğraşıdır. Sporun amacı insanın ruh ve beden sağlığını korumak, insanları birbirine kaynaştırmaktadır. Spor ulusal ve uluslararası barış, dostluk, hoşgörü ve işbirliğini sağlar. Spor bireysel bir eylem ve sağlıklı bir toplum için gerekli olmanın yanında, toplumsal barış ve hoşgörüyü oluşturmanın da aracıdır. Başka bir tanıma göre ise, spor, insanla­rın tek başına ya da toplu olarak fiziksel, psikolojik ve düşünsel yeteneklerini, önceden saptanmış bir düzen ve belli kurallar içinde geliştirip ortaya koymaya yönelik eylemlerinin tümüne denir.</a:t>
            </a:r>
          </a:p>
          <a:p>
            <a:endParaRPr lang="tr-TR" dirty="0"/>
          </a:p>
        </p:txBody>
      </p:sp>
    </p:spTree>
    <p:extLst>
      <p:ext uri="{BB962C8B-B14F-4D97-AF65-F5344CB8AC3E}">
        <p14:creationId xmlns:p14="http://schemas.microsoft.com/office/powerpoint/2010/main" val="17786380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Ahlaki Gelişim</a:t>
            </a:r>
            <a:endParaRPr lang="tr-TR"/>
          </a:p>
        </p:txBody>
      </p:sp>
      <p:sp>
        <p:nvSpPr>
          <p:cNvPr id="3" name="İçerik Yer Tutucusu 2"/>
          <p:cNvSpPr>
            <a:spLocks noGrp="1"/>
          </p:cNvSpPr>
          <p:nvPr>
            <p:ph idx="1"/>
          </p:nvPr>
        </p:nvSpPr>
        <p:spPr/>
        <p:txBody>
          <a:bodyPr/>
          <a:lstStyle/>
          <a:p>
            <a:pPr algn="just"/>
            <a:r>
              <a:rPr lang="tr-TR" dirty="0">
                <a:solidFill>
                  <a:schemeClr val="tx1"/>
                </a:solidFill>
              </a:rPr>
              <a:t>Freud duygusal-</a:t>
            </a:r>
            <a:r>
              <a:rPr lang="tr-TR" dirty="0" err="1">
                <a:solidFill>
                  <a:schemeClr val="tx1"/>
                </a:solidFill>
              </a:rPr>
              <a:t>güdüsel</a:t>
            </a:r>
            <a:r>
              <a:rPr lang="tr-TR" dirty="0">
                <a:solidFill>
                  <a:schemeClr val="tx1"/>
                </a:solidFill>
              </a:rPr>
              <a:t> ahlak gelişmesini, </a:t>
            </a:r>
            <a:r>
              <a:rPr lang="tr-TR" dirty="0" err="1">
                <a:solidFill>
                  <a:schemeClr val="tx1"/>
                </a:solidFill>
              </a:rPr>
              <a:t>id</a:t>
            </a:r>
            <a:r>
              <a:rPr lang="tr-TR" dirty="0">
                <a:solidFill>
                  <a:schemeClr val="tx1"/>
                </a:solidFill>
              </a:rPr>
              <a:t>, ego ve </a:t>
            </a:r>
            <a:r>
              <a:rPr lang="tr-TR" dirty="0" err="1">
                <a:solidFill>
                  <a:schemeClr val="tx1"/>
                </a:solidFill>
              </a:rPr>
              <a:t>süperego</a:t>
            </a:r>
            <a:r>
              <a:rPr lang="tr-TR" dirty="0">
                <a:solidFill>
                  <a:schemeClr val="tx1"/>
                </a:solidFill>
              </a:rPr>
              <a:t> ilişkilerindeki denge kavramına bağlayarak, ahlaki gelişimin belirli </a:t>
            </a:r>
            <a:r>
              <a:rPr lang="tr-TR" dirty="0" err="1">
                <a:solidFill>
                  <a:schemeClr val="tx1"/>
                </a:solidFill>
              </a:rPr>
              <a:t>psiko</a:t>
            </a:r>
            <a:r>
              <a:rPr lang="tr-TR" dirty="0">
                <a:solidFill>
                  <a:schemeClr val="tx1"/>
                </a:solidFill>
              </a:rPr>
              <a:t>-seksüel devrelerden geçerek oluştuğunu ileri sürer. Freud, kişilik ve ahlak gelişiminin ilk beş yılda tamamlandığını ve altı yaşından sonra önemli bir gelişme olmadığını savunur. Oysa daha sonra ileri sürülen kuramlar ve yapılan araştırmalara göre, kişilik ve ahlaki gelişim ileri yaşlarda da devam etmektedir  (</a:t>
            </a:r>
            <a:r>
              <a:rPr lang="tr-TR" dirty="0" err="1">
                <a:solidFill>
                  <a:schemeClr val="tx1"/>
                </a:solidFill>
              </a:rPr>
              <a:t>Kağıtçıbaşı</a:t>
            </a:r>
            <a:r>
              <a:rPr lang="tr-TR" dirty="0">
                <a:solidFill>
                  <a:schemeClr val="tx1"/>
                </a:solidFill>
              </a:rPr>
              <a:t>, 1988, 247-250).</a:t>
            </a:r>
          </a:p>
        </p:txBody>
      </p:sp>
    </p:spTree>
    <p:extLst>
      <p:ext uri="{BB962C8B-B14F-4D97-AF65-F5344CB8AC3E}">
        <p14:creationId xmlns:p14="http://schemas.microsoft.com/office/powerpoint/2010/main" val="15963661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SPOR NEDİR</a:t>
            </a:r>
          </a:p>
        </p:txBody>
      </p:sp>
      <p:sp>
        <p:nvSpPr>
          <p:cNvPr id="3" name="İçerik Yer Tutucusu 2"/>
          <p:cNvSpPr>
            <a:spLocks noGrp="1"/>
          </p:cNvSpPr>
          <p:nvPr>
            <p:ph idx="1"/>
          </p:nvPr>
        </p:nvSpPr>
        <p:spPr>
          <a:xfrm>
            <a:off x="1097280" y="2504858"/>
            <a:ext cx="10058400" cy="1583266"/>
          </a:xfrm>
        </p:spPr>
        <p:txBody>
          <a:bodyPr/>
          <a:lstStyle/>
          <a:p>
            <a:pPr algn="just"/>
            <a:r>
              <a:rPr lang="tr-TR" dirty="0"/>
              <a:t>Spor oyun özelliği gösterir. Oyun olarak spor, insanın bilinmezle karşı karşıya gelmesi, yeni olanı araması ve kendini aşmasıdır. Spor kavramından, özündeki oyun, oyalanma işlevi dı­şında yarışma belirli yeteneklerin nesnel olarak karşılaştırılması ve bu yetenekleri en üst düzeyi­ne kadar kullanabilme anlaşılmaktadır. Bu etkinlikler bireysel sporlar, takım sporları ve gösteri­lerden oluşur.</a:t>
            </a:r>
          </a:p>
        </p:txBody>
      </p:sp>
    </p:spTree>
    <p:extLst>
      <p:ext uri="{BB962C8B-B14F-4D97-AF65-F5344CB8AC3E}">
        <p14:creationId xmlns:p14="http://schemas.microsoft.com/office/powerpoint/2010/main" val="23297589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Etik Kavramı</a:t>
            </a:r>
            <a:br>
              <a:rPr lang="tr-TR" dirty="0"/>
            </a:br>
            <a:endParaRPr lang="tr-TR" dirty="0"/>
          </a:p>
        </p:txBody>
      </p:sp>
      <p:sp>
        <p:nvSpPr>
          <p:cNvPr id="3" name="İçerik Yer Tutucusu 2"/>
          <p:cNvSpPr>
            <a:spLocks noGrp="1"/>
          </p:cNvSpPr>
          <p:nvPr>
            <p:ph idx="1"/>
          </p:nvPr>
        </p:nvSpPr>
        <p:spPr>
          <a:xfrm>
            <a:off x="1209822" y="2571112"/>
            <a:ext cx="10058400" cy="1450757"/>
          </a:xfrm>
        </p:spPr>
        <p:txBody>
          <a:bodyPr>
            <a:normAutofit lnSpcReduction="10000"/>
          </a:bodyPr>
          <a:lstStyle/>
          <a:p>
            <a:pPr algn="just"/>
            <a:r>
              <a:rPr lang="tr-TR" dirty="0"/>
              <a:t>Etik,  </a:t>
            </a:r>
            <a:r>
              <a:rPr lang="tr-TR" dirty="0" err="1"/>
              <a:t>insanlararası</a:t>
            </a:r>
            <a:r>
              <a:rPr lang="tr-TR" dirty="0"/>
              <a:t> ilişkilerde eylemin ne olduğunu inceler, insan davranışlarını ahlaki niteliği yönünden değerlendirmeye tabi tutar. Etik, felsefenin </a:t>
            </a:r>
            <a:r>
              <a:rPr lang="tr-TR" dirty="0" err="1"/>
              <a:t>insanlararası</a:t>
            </a:r>
            <a:r>
              <a:rPr lang="tr-TR" dirty="0"/>
              <a:t> ilişkilerde değer sorunlarını inceleyen bilim dalıdır ya da ahlakı konu edinen felsefe dalıdır (Kuçuradi,1997,34). Etik, iyi yaşamın nasıl olduğunu saptamak amacıyla, nesne ve olayların insanca önemini  inceler (</a:t>
            </a:r>
            <a:r>
              <a:rPr lang="tr-TR" dirty="0" err="1"/>
              <a:t>Haynes</a:t>
            </a:r>
            <a:r>
              <a:rPr lang="tr-TR" dirty="0"/>
              <a:t>, 2002, 20). </a:t>
            </a:r>
          </a:p>
          <a:p>
            <a:endParaRPr lang="tr-TR" dirty="0"/>
          </a:p>
        </p:txBody>
      </p:sp>
    </p:spTree>
    <p:extLst>
      <p:ext uri="{BB962C8B-B14F-4D97-AF65-F5344CB8AC3E}">
        <p14:creationId xmlns:p14="http://schemas.microsoft.com/office/powerpoint/2010/main" val="7798933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Etik ve ahlak</a:t>
            </a:r>
          </a:p>
        </p:txBody>
      </p:sp>
      <p:sp>
        <p:nvSpPr>
          <p:cNvPr id="3" name="İçerik Yer Tutucusu 2"/>
          <p:cNvSpPr>
            <a:spLocks noGrp="1"/>
          </p:cNvSpPr>
          <p:nvPr>
            <p:ph idx="1"/>
          </p:nvPr>
        </p:nvSpPr>
        <p:spPr>
          <a:xfrm>
            <a:off x="1097280" y="1845734"/>
            <a:ext cx="10058400" cy="2487115"/>
          </a:xfrm>
        </p:spPr>
        <p:txBody>
          <a:bodyPr>
            <a:normAutofit lnSpcReduction="10000"/>
          </a:bodyPr>
          <a:lstStyle/>
          <a:p>
            <a:pPr algn="just"/>
            <a:r>
              <a:rPr lang="tr-TR" dirty="0"/>
              <a:t>Etik ve ahlak birbirinin yerine çok kullanılan iki kavramdır. Oysa bu iki kavram birbirinden farklı anlam ifade ederler. “Etik  doğru ve yanlış davranış teorisidir. Ahlak ise onun pratiğidir” (Billington,1997,45). Ahlak  davranışlarımızın doğru yanlış, iyi ve kötü, erdem ve kusur olup olmadığını değerlendirme ile ilgilidir. Ahlak felsefesi ya da etik; kullandığımız ahlak terimlerini ve ahlaki yargılarımızı inceleyerek, ahlaki tutumlarımızın ardında yatan yargılarımızı ele alır (Nuttall,1997,15). Ahlak (moral) toplum içerisinde yerleşmiş kabul görmüş, uyulması beklenen düşünce  ve tutumları ifade eder. Felsefenin bir alt disiplini olan etik ise, ahlaki nitelemelerin çözemediği değerler çatışması durumunda insan  davranışlarını özgür sorular sorarak yargılar (</a:t>
            </a:r>
            <a:r>
              <a:rPr lang="tr-TR" dirty="0" err="1"/>
              <a:t>Namal</a:t>
            </a:r>
            <a:r>
              <a:rPr lang="tr-TR" dirty="0"/>
              <a:t>, 2002, 15). </a:t>
            </a:r>
          </a:p>
          <a:p>
            <a:endParaRPr lang="tr-TR" dirty="0"/>
          </a:p>
        </p:txBody>
      </p:sp>
    </p:spTree>
    <p:extLst>
      <p:ext uri="{BB962C8B-B14F-4D97-AF65-F5344CB8AC3E}">
        <p14:creationId xmlns:p14="http://schemas.microsoft.com/office/powerpoint/2010/main" val="27971017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Ahlak</a:t>
            </a:r>
          </a:p>
        </p:txBody>
      </p:sp>
      <p:sp>
        <p:nvSpPr>
          <p:cNvPr id="3" name="İçerik Yer Tutucusu 2"/>
          <p:cNvSpPr>
            <a:spLocks noGrp="1"/>
          </p:cNvSpPr>
          <p:nvPr>
            <p:ph idx="1"/>
          </p:nvPr>
        </p:nvSpPr>
        <p:spPr>
          <a:xfrm>
            <a:off x="1097280" y="1845734"/>
            <a:ext cx="10058400" cy="2135423"/>
          </a:xfrm>
        </p:spPr>
        <p:txBody>
          <a:bodyPr/>
          <a:lstStyle/>
          <a:p>
            <a:pPr algn="just"/>
            <a:r>
              <a:rPr lang="tr-TR" dirty="0"/>
              <a:t>Ahlak, toplum için iyi olarak benimsenen ve uyulması beklenen davranışlardır. Bu davranışlar belirli zamanda ve belirli yerde geçerli olan değer yargılarını örf, adet, norm ve kuralları oluşturur (Aktan,1999a, 18).</a:t>
            </a:r>
            <a:r>
              <a:rPr lang="tr-TR" b="1" dirty="0"/>
              <a:t> </a:t>
            </a:r>
            <a:r>
              <a:rPr lang="tr-TR" dirty="0"/>
              <a:t> Kişinin bu davranışlara uyup uymaması onun ahlaki bilinciyle ilişkilidir. Ahlaki  bilinç insanın kendi davranışlarını, kendi ahlak değerlerinin denetiminden geçirme yeterliğidir. Ahlaki bilincin, ahlak değerlerine uygun bulduğu bir davranış kişiyi  rahatlatır ve bu davranışın yapılmasını süreklileştirir. Ahlaki bilince uygun olmayan davranış, kişiyi rahatsız eder ve aynı davranışın yinelenmesini  engellemeye çalışır (Başaran,1991,136). </a:t>
            </a:r>
          </a:p>
          <a:p>
            <a:endParaRPr lang="tr-TR" dirty="0"/>
          </a:p>
        </p:txBody>
      </p:sp>
    </p:spTree>
    <p:extLst>
      <p:ext uri="{BB962C8B-B14F-4D97-AF65-F5344CB8AC3E}">
        <p14:creationId xmlns:p14="http://schemas.microsoft.com/office/powerpoint/2010/main" val="22987898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İYİ NEDİR</a:t>
            </a:r>
          </a:p>
        </p:txBody>
      </p:sp>
      <p:sp>
        <p:nvSpPr>
          <p:cNvPr id="3" name="İçerik Yer Tutucusu 2"/>
          <p:cNvSpPr>
            <a:spLocks noGrp="1"/>
          </p:cNvSpPr>
          <p:nvPr>
            <p:ph idx="1"/>
          </p:nvPr>
        </p:nvSpPr>
        <p:spPr>
          <a:xfrm>
            <a:off x="1097280" y="2394374"/>
            <a:ext cx="10058400" cy="1450757"/>
          </a:xfrm>
        </p:spPr>
        <p:txBody>
          <a:bodyPr>
            <a:normAutofit fontScale="92500" lnSpcReduction="10000"/>
          </a:bodyPr>
          <a:lstStyle/>
          <a:p>
            <a:pPr algn="just"/>
            <a:r>
              <a:rPr lang="tr-TR" dirty="0"/>
              <a:t>İnsan eylemlerini ahlak bakımından değerli   olduğunu söyleyebilmek için, eylemi gerçekleştiren kişinin iyi düşünceyle hareket etmiş olması ve eylem sonucunun iyi olması gerekir. Burada iyi kavramının ne olduğu tanımlanması gereği ortaya çıkmaktadır. İyinin tanımı  her ahlak öğretisine göre değişiktir. İyi mutluluk verendir, doğruluktur, sevgidir ya da ödevi yerine getirmedir (Akarsu,1998,8-9)</a:t>
            </a:r>
          </a:p>
          <a:p>
            <a:pPr algn="just"/>
            <a:r>
              <a:rPr lang="tr-TR" dirty="0"/>
              <a:t> </a:t>
            </a:r>
          </a:p>
        </p:txBody>
      </p:sp>
    </p:spTree>
    <p:extLst>
      <p:ext uri="{BB962C8B-B14F-4D97-AF65-F5344CB8AC3E}">
        <p14:creationId xmlns:p14="http://schemas.microsoft.com/office/powerpoint/2010/main" val="15661878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Etik kavramının gelişimi</a:t>
            </a:r>
          </a:p>
        </p:txBody>
      </p:sp>
      <p:sp>
        <p:nvSpPr>
          <p:cNvPr id="3" name="İçerik Yer Tutucusu 2"/>
          <p:cNvSpPr>
            <a:spLocks noGrp="1"/>
          </p:cNvSpPr>
          <p:nvPr>
            <p:ph idx="1"/>
          </p:nvPr>
        </p:nvSpPr>
        <p:spPr/>
        <p:txBody>
          <a:bodyPr/>
          <a:lstStyle/>
          <a:p>
            <a:r>
              <a:rPr lang="tr-TR" dirty="0"/>
              <a:t>Etik kavramının gelişimi incelendiğinde neyin “iyi” ya da neyin “doğru”   ve neyin “kötü”  ya da “yanlış” olduğunun sürekli değişime uğradığı görülür. Eski Antik Çağ Ahlakı, ahlaki değer yargılarını mutluluk amacına yönelik olarak belirlemeye çalışmıştır. Antik Çağ düşünürleri, mutlu olmak için insanın davranışının, yaşamının  nasıl olması gerektiği  ile ilgilenmişlerdir. Bu nedenle eski Antik Çağ ahlak  anlayışı Mutluluk Ahlakı  (</a:t>
            </a:r>
            <a:r>
              <a:rPr lang="tr-TR" dirty="0" err="1"/>
              <a:t>Eudaimonism</a:t>
            </a:r>
            <a:r>
              <a:rPr lang="tr-TR" dirty="0"/>
              <a:t>) olarak isimlendirilir (Aktan,1999a, 22). </a:t>
            </a:r>
          </a:p>
        </p:txBody>
      </p:sp>
    </p:spTree>
    <p:extLst>
      <p:ext uri="{BB962C8B-B14F-4D97-AF65-F5344CB8AC3E}">
        <p14:creationId xmlns:p14="http://schemas.microsoft.com/office/powerpoint/2010/main" val="19581897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a:t>
            </a:r>
          </a:p>
          <a:p>
            <a:pPr algn="just"/>
            <a:r>
              <a:rPr lang="tr-TR" dirty="0"/>
              <a:t>           Eski Yunanlı hekim Hipokrat ile başlayan  etik tartışmaları (Aydın,2001,13),  II. Dünya Savaşında Nazi Almanya’sında tıp doktorları tarafından  yapılan insanlık dışı uygulamalar sonunda hızlanmıştır. Diğer ülkelerdeki gelişmelerle birlikte insan haklarının farkına varılması, etiği sürekli gündemde tutmuştur (Pritchard,1988, 528).         </a:t>
            </a:r>
          </a:p>
        </p:txBody>
      </p:sp>
    </p:spTree>
    <p:extLst>
      <p:ext uri="{BB962C8B-B14F-4D97-AF65-F5344CB8AC3E}">
        <p14:creationId xmlns:p14="http://schemas.microsoft.com/office/powerpoint/2010/main" val="4813474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Ahlaki Gelişim</a:t>
            </a:r>
            <a:endParaRPr lang="tr-TR" dirty="0"/>
          </a:p>
        </p:txBody>
      </p:sp>
      <p:sp>
        <p:nvSpPr>
          <p:cNvPr id="3" name="İçerik Yer Tutucusu 2"/>
          <p:cNvSpPr>
            <a:spLocks noGrp="1"/>
          </p:cNvSpPr>
          <p:nvPr>
            <p:ph idx="1"/>
          </p:nvPr>
        </p:nvSpPr>
        <p:spPr/>
        <p:txBody>
          <a:bodyPr/>
          <a:lstStyle/>
          <a:p>
            <a:r>
              <a:rPr lang="tr-TR" b="1" dirty="0"/>
              <a:t> </a:t>
            </a:r>
          </a:p>
          <a:p>
            <a:pPr algn="just"/>
            <a:r>
              <a:rPr lang="tr-TR" dirty="0"/>
              <a:t>İnsanın ahlaki gelişimi ya da etik  düşünme süreci   insanın psikolojik yapısı ile ilgilidir (Aydın,2001, 10). Ahlaki gelişimle ile ilgilenen psikologlar,  Freud’un duygusal-</a:t>
            </a:r>
            <a:r>
              <a:rPr lang="tr-TR" dirty="0" err="1"/>
              <a:t>güdüsel</a:t>
            </a:r>
            <a:r>
              <a:rPr lang="tr-TR" dirty="0"/>
              <a:t> etkeni temel alan ya da </a:t>
            </a:r>
            <a:r>
              <a:rPr lang="tr-TR" dirty="0" err="1"/>
              <a:t>Kohlberg’in</a:t>
            </a:r>
            <a:r>
              <a:rPr lang="tr-TR" dirty="0"/>
              <a:t> bilişsel etkeni temel alan kuramına önem vermektedirler (</a:t>
            </a:r>
            <a:r>
              <a:rPr lang="tr-TR" dirty="0" err="1"/>
              <a:t>Kağıtçıbaşı</a:t>
            </a:r>
            <a:r>
              <a:rPr lang="tr-TR" dirty="0"/>
              <a:t>, 1988, 247). </a:t>
            </a:r>
            <a:endParaRPr lang="tr-TR" b="1" dirty="0"/>
          </a:p>
        </p:txBody>
      </p:sp>
    </p:spTree>
    <p:extLst>
      <p:ext uri="{BB962C8B-B14F-4D97-AF65-F5344CB8AC3E}">
        <p14:creationId xmlns:p14="http://schemas.microsoft.com/office/powerpoint/2010/main" val="3648769853"/>
      </p:ext>
    </p:extLst>
  </p:cSld>
  <p:clrMapOvr>
    <a:masterClrMapping/>
  </p:clrMapOvr>
</p:sld>
</file>

<file path=ppt/theme/theme1.xml><?xml version="1.0" encoding="utf-8"?>
<a:theme xmlns:a="http://schemas.openxmlformats.org/drawingml/2006/main" name="Geçmişe bakış">
  <a:themeElements>
    <a:clrScheme name="Yeşil">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55</TotalTime>
  <Words>696</Words>
  <Application>Microsoft Office PowerPoint</Application>
  <PresentationFormat>Geniş ekran</PresentationFormat>
  <Paragraphs>22</Paragraphs>
  <Slides>10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10</vt:i4>
      </vt:variant>
    </vt:vector>
  </HeadingPairs>
  <TitlesOfParts>
    <vt:vector size="13" baseType="lpstr">
      <vt:lpstr>Calibri</vt:lpstr>
      <vt:lpstr>Calibri Light</vt:lpstr>
      <vt:lpstr>Geçmişe bakış</vt:lpstr>
      <vt:lpstr>SPOR NEDİR</vt:lpstr>
      <vt:lpstr>SPOR NEDİR</vt:lpstr>
      <vt:lpstr>Etik Kavramı </vt:lpstr>
      <vt:lpstr>Etik ve ahlak</vt:lpstr>
      <vt:lpstr>Ahlak</vt:lpstr>
      <vt:lpstr>İYİ NEDİR</vt:lpstr>
      <vt:lpstr>Etik kavramının gelişimi</vt:lpstr>
      <vt:lpstr>PowerPoint Sunusu</vt:lpstr>
      <vt:lpstr>Ahlaki Gelişim</vt:lpstr>
      <vt:lpstr>Ahlaki Gelişim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SPOR NEDİR</dc:title>
  <dc:creator>Oğuz Özbek</dc:creator>
  <cp:lastModifiedBy>Oguz.Ozbek</cp:lastModifiedBy>
  <cp:revision>6</cp:revision>
  <dcterms:created xsi:type="dcterms:W3CDTF">2018-05-07T19:55:27Z</dcterms:created>
  <dcterms:modified xsi:type="dcterms:W3CDTF">2020-04-24T12:09:11Z</dcterms:modified>
</cp:coreProperties>
</file>