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DBA9-5AA3-4A9A-9BCE-B5022A7330BE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A6008-92E0-42B9-8C38-904EA3A92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1781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DBA9-5AA3-4A9A-9BCE-B5022A7330BE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A6008-92E0-42B9-8C38-904EA3A92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187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DBA9-5AA3-4A9A-9BCE-B5022A7330BE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A6008-92E0-42B9-8C38-904EA3A92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8663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DBA9-5AA3-4A9A-9BCE-B5022A7330BE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A6008-92E0-42B9-8C38-904EA3A92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9651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DBA9-5AA3-4A9A-9BCE-B5022A7330BE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A6008-92E0-42B9-8C38-904EA3A92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9923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DBA9-5AA3-4A9A-9BCE-B5022A7330BE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A6008-92E0-42B9-8C38-904EA3A92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7215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DBA9-5AA3-4A9A-9BCE-B5022A7330BE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A6008-92E0-42B9-8C38-904EA3A92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824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DBA9-5AA3-4A9A-9BCE-B5022A7330BE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A6008-92E0-42B9-8C38-904EA3A92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873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DBA9-5AA3-4A9A-9BCE-B5022A7330BE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A6008-92E0-42B9-8C38-904EA3A92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9562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DBA9-5AA3-4A9A-9BCE-B5022A7330BE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A6008-92E0-42B9-8C38-904EA3A92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298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DBA9-5AA3-4A9A-9BCE-B5022A7330BE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A6008-92E0-42B9-8C38-904EA3A92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86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0DBA9-5AA3-4A9A-9BCE-B5022A7330BE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A6008-92E0-42B9-8C38-904EA3A92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47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8.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Şibli</a:t>
            </a:r>
            <a:r>
              <a:rPr lang="tr-TR" dirty="0" smtClean="0"/>
              <a:t> </a:t>
            </a:r>
            <a:r>
              <a:rPr lang="tr-TR" dirty="0" err="1" smtClean="0"/>
              <a:t>Numani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5790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/>
              <a:t>c) </a:t>
            </a:r>
            <a:r>
              <a:rPr lang="tr-TR" dirty="0" err="1"/>
              <a:t>Şibli</a:t>
            </a:r>
            <a:r>
              <a:rPr lang="tr-TR" dirty="0"/>
              <a:t> </a:t>
            </a:r>
            <a:r>
              <a:rPr lang="tr-TR" dirty="0" err="1"/>
              <a:t>Numani</a:t>
            </a:r>
            <a:r>
              <a:rPr lang="tr-TR" dirty="0"/>
              <a:t>: (1857-1914) </a:t>
            </a:r>
          </a:p>
          <a:p>
            <a:r>
              <a:rPr lang="tr-TR" dirty="0"/>
              <a:t>           1857’de </a:t>
            </a:r>
            <a:r>
              <a:rPr lang="tr-TR" dirty="0" err="1"/>
              <a:t>Azimgarh’da</a:t>
            </a:r>
            <a:r>
              <a:rPr lang="tr-TR" dirty="0"/>
              <a:t> (</a:t>
            </a:r>
            <a:r>
              <a:rPr lang="tr-TR" dirty="0" err="1"/>
              <a:t>Bandul</a:t>
            </a:r>
            <a:r>
              <a:rPr lang="tr-TR" dirty="0"/>
              <a:t> bölgesine bağlı) dünyaya geldi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Babası Şeyh </a:t>
            </a:r>
            <a:r>
              <a:rPr lang="tr-TR" dirty="0" err="1"/>
              <a:t>Habibullah’ın</a:t>
            </a:r>
            <a:r>
              <a:rPr lang="tr-TR" dirty="0"/>
              <a:t> eğitiminden geçti. ‘‘İlk eğitiminden sonra </a:t>
            </a:r>
            <a:r>
              <a:rPr lang="tr-TR" dirty="0" err="1"/>
              <a:t>Gazipur’a</a:t>
            </a:r>
            <a:r>
              <a:rPr lang="tr-TR" dirty="0"/>
              <a:t> giderek burada Mevlana Muhammed Faruk </a:t>
            </a:r>
            <a:r>
              <a:rPr lang="tr-TR" dirty="0" err="1"/>
              <a:t>Çirya</a:t>
            </a:r>
            <a:r>
              <a:rPr lang="tr-TR" dirty="0"/>
              <a:t> </a:t>
            </a:r>
            <a:r>
              <a:rPr lang="tr-TR" dirty="0" err="1"/>
              <a:t>Koti’den</a:t>
            </a:r>
            <a:r>
              <a:rPr lang="tr-TR" dirty="0"/>
              <a:t> mantık, felsefe, riyazi ve edebiyat eğitimi, </a:t>
            </a:r>
            <a:r>
              <a:rPr lang="tr-TR" dirty="0" err="1"/>
              <a:t>Rampur’da</a:t>
            </a:r>
            <a:r>
              <a:rPr lang="tr-TR" dirty="0"/>
              <a:t> Mevlana </a:t>
            </a:r>
            <a:r>
              <a:rPr lang="tr-TR" dirty="0" err="1"/>
              <a:t>Reşad</a:t>
            </a:r>
            <a:r>
              <a:rPr lang="tr-TR" dirty="0"/>
              <a:t> Hüseyin’den fıkıh ve hadis dersleri aldı. </a:t>
            </a:r>
            <a:r>
              <a:rPr lang="tr-TR" dirty="0" smtClean="0"/>
              <a:t>,</a:t>
            </a:r>
          </a:p>
          <a:p>
            <a:r>
              <a:rPr lang="tr-TR" dirty="0" smtClean="0"/>
              <a:t>Lahor’da </a:t>
            </a:r>
            <a:r>
              <a:rPr lang="tr-TR" dirty="0" err="1"/>
              <a:t>Oriential</a:t>
            </a:r>
            <a:r>
              <a:rPr lang="tr-TR" dirty="0"/>
              <a:t> Kolej’in meşhur hocası Mevlana Feyz-</a:t>
            </a:r>
            <a:r>
              <a:rPr lang="tr-TR" dirty="0" err="1"/>
              <a:t>ul</a:t>
            </a:r>
            <a:r>
              <a:rPr lang="tr-TR" dirty="0"/>
              <a:t> Hasan </a:t>
            </a:r>
            <a:r>
              <a:rPr lang="tr-TR" dirty="0" err="1"/>
              <a:t>Suha</a:t>
            </a:r>
            <a:r>
              <a:rPr lang="tr-TR" dirty="0"/>
              <a:t> </a:t>
            </a:r>
            <a:r>
              <a:rPr lang="tr-TR" dirty="0" err="1"/>
              <a:t>Ranpuri’nin</a:t>
            </a:r>
            <a:r>
              <a:rPr lang="tr-TR" dirty="0"/>
              <a:t> Arap edebiyatı, güzel sanatlar eğitiminden geçti. </a:t>
            </a:r>
            <a:r>
              <a:rPr lang="tr-TR" dirty="0" err="1"/>
              <a:t>Suharanpur’a</a:t>
            </a:r>
            <a:r>
              <a:rPr lang="tr-TR" dirty="0"/>
              <a:t> varınca tekmil-i </a:t>
            </a:r>
            <a:r>
              <a:rPr lang="tr-TR" dirty="0" err="1"/>
              <a:t>hadis’i</a:t>
            </a:r>
            <a:r>
              <a:rPr lang="tr-TR" dirty="0"/>
              <a:t> Mevlevi </a:t>
            </a:r>
            <a:r>
              <a:rPr lang="tr-TR" dirty="0" err="1"/>
              <a:t>Ahmed</a:t>
            </a:r>
            <a:r>
              <a:rPr lang="tr-TR" dirty="0"/>
              <a:t> Ali’yle yaptı. On dokuz yaşında eğitimini tamamlayarak hacca gitti. Döndükten sonra vekillik sınavına girerek vekillik yapmaya başladı.1882’de küçük kardeşi Mehdi’yle görüşmek için </a:t>
            </a:r>
            <a:r>
              <a:rPr lang="tr-TR" dirty="0" err="1"/>
              <a:t>Aligarh’a</a:t>
            </a:r>
            <a:r>
              <a:rPr lang="tr-TR" dirty="0"/>
              <a:t> gitti.’’ </a:t>
            </a:r>
          </a:p>
          <a:p>
            <a:r>
              <a:rPr lang="tr-TR" dirty="0"/>
              <a:t>     </a:t>
            </a:r>
            <a:r>
              <a:rPr lang="tr-TR" dirty="0" err="1"/>
              <a:t>Aligarh’da</a:t>
            </a:r>
            <a:r>
              <a:rPr lang="tr-TR" dirty="0"/>
              <a:t> </a:t>
            </a:r>
            <a:r>
              <a:rPr lang="tr-TR" dirty="0" err="1"/>
              <a:t>Seyyid</a:t>
            </a:r>
            <a:r>
              <a:rPr lang="tr-TR" dirty="0"/>
              <a:t> </a:t>
            </a:r>
            <a:r>
              <a:rPr lang="tr-TR" dirty="0" err="1"/>
              <a:t>Ahmed</a:t>
            </a:r>
            <a:r>
              <a:rPr lang="tr-TR" dirty="0"/>
              <a:t> Han’la tanıştı ve </a:t>
            </a:r>
            <a:r>
              <a:rPr lang="tr-TR" dirty="0" err="1"/>
              <a:t>Ahmed</a:t>
            </a:r>
            <a:r>
              <a:rPr lang="tr-TR" dirty="0"/>
              <a:t> Han’ın isteğiyle burada Farsça ve Arapça derslerini vermeye başladı. </a:t>
            </a:r>
            <a:endParaRPr lang="tr-TR" dirty="0" smtClean="0"/>
          </a:p>
          <a:p>
            <a:r>
              <a:rPr lang="tr-TR" dirty="0" err="1" smtClean="0"/>
              <a:t>Şibli</a:t>
            </a:r>
            <a:r>
              <a:rPr lang="tr-TR" dirty="0" smtClean="0"/>
              <a:t> </a:t>
            </a:r>
            <a:r>
              <a:rPr lang="tr-TR" dirty="0"/>
              <a:t>yaklaşık on beş on altı yıl boyunca burada görev yaptı. ‘‘</a:t>
            </a:r>
            <a:r>
              <a:rPr lang="tr-TR" dirty="0" err="1"/>
              <a:t>Aligarh’da</a:t>
            </a:r>
            <a:r>
              <a:rPr lang="tr-TR" dirty="0"/>
              <a:t> Prof. Arnold’dan Batı felsefesine ilaveten Fransızca da öğrendi. İngilizce bildiği için </a:t>
            </a:r>
            <a:r>
              <a:rPr lang="tr-TR" dirty="0" err="1"/>
              <a:t>Sir</a:t>
            </a:r>
            <a:r>
              <a:rPr lang="tr-TR" dirty="0"/>
              <a:t> </a:t>
            </a:r>
            <a:r>
              <a:rPr lang="tr-TR" dirty="0" err="1"/>
              <a:t>Seyyid’in</a:t>
            </a:r>
            <a:r>
              <a:rPr lang="tr-TR" dirty="0"/>
              <a:t> kütüphanesinden yararlanabilmişti. Bu sayede, Hali ile karşılaştırıldığında </a:t>
            </a:r>
            <a:r>
              <a:rPr lang="tr-TR" dirty="0" err="1"/>
              <a:t>Şibli’nin</a:t>
            </a:r>
            <a:r>
              <a:rPr lang="tr-TR" dirty="0"/>
              <a:t> </a:t>
            </a:r>
            <a:r>
              <a:rPr lang="tr-TR" dirty="0" err="1"/>
              <a:t>mütaalasının</a:t>
            </a:r>
            <a:r>
              <a:rPr lang="tr-TR" dirty="0"/>
              <a:t> dar değil renkli olduğu, daha çok biyografi ve tarih kitaplarında, inceleme yazılarında ün kazanmış olsa da iyi bir eleştirici olduğu, şiir beğenisinin ve sorunları ortaya koyma konusunda </a:t>
            </a:r>
            <a:r>
              <a:rPr lang="tr-TR" dirty="0" err="1"/>
              <a:t>Hali’den</a:t>
            </a:r>
            <a:r>
              <a:rPr lang="tr-TR" dirty="0"/>
              <a:t> iyi olduğu görülür. </a:t>
            </a:r>
            <a:r>
              <a:rPr lang="tr-TR" dirty="0" err="1"/>
              <a:t>Şibli</a:t>
            </a:r>
            <a:r>
              <a:rPr lang="tr-TR" dirty="0"/>
              <a:t> tarihi ve biyografi kitaplar dizisini Müslümanlara kendi şanlı geçmişlerini ve </a:t>
            </a:r>
            <a:r>
              <a:rPr lang="tr-TR" dirty="0" err="1"/>
              <a:t>islamın</a:t>
            </a:r>
            <a:r>
              <a:rPr lang="tr-TR" dirty="0"/>
              <a:t> yüceliğini tanıtmak amacıyla başlatmıştı. </a:t>
            </a:r>
          </a:p>
        </p:txBody>
      </p:sp>
    </p:spTree>
    <p:extLst>
      <p:ext uri="{BB962C8B-B14F-4D97-AF65-F5344CB8AC3E}">
        <p14:creationId xmlns:p14="http://schemas.microsoft.com/office/powerpoint/2010/main" val="610559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Bu amaçla </a:t>
            </a:r>
            <a:r>
              <a:rPr lang="tr-TR" i="1" dirty="0" smtClean="0"/>
              <a:t>El </a:t>
            </a:r>
            <a:r>
              <a:rPr lang="tr-TR" i="1" dirty="0" err="1" smtClean="0"/>
              <a:t>Mamun</a:t>
            </a:r>
            <a:r>
              <a:rPr lang="tr-TR" i="1" dirty="0" smtClean="0"/>
              <a:t> </a:t>
            </a:r>
            <a:r>
              <a:rPr lang="tr-TR" dirty="0" smtClean="0"/>
              <a:t>ve </a:t>
            </a:r>
            <a:r>
              <a:rPr lang="tr-TR" i="1" dirty="0" err="1" smtClean="0"/>
              <a:t>Siret-ul</a:t>
            </a:r>
            <a:r>
              <a:rPr lang="tr-TR" i="1" dirty="0" smtClean="0"/>
              <a:t> Numan</a:t>
            </a:r>
            <a:r>
              <a:rPr lang="tr-TR" dirty="0" smtClean="0"/>
              <a:t>’ı yazmıştı…’’</a:t>
            </a:r>
            <a:r>
              <a:rPr lang="tr-TR" dirty="0" err="1" smtClean="0"/>
              <a:t>Şibli</a:t>
            </a:r>
            <a:r>
              <a:rPr lang="tr-TR" dirty="0" smtClean="0"/>
              <a:t> Anadolu, Mısır ve Şam’a seyahatler yapmış, buralarda kendi çalışmaları için kütüphanelerden kaynaklar edinmeye çalışmıştı. </a:t>
            </a:r>
          </a:p>
          <a:p>
            <a:r>
              <a:rPr lang="tr-TR" dirty="0" smtClean="0"/>
              <a:t>Prof. Thomas Arnold’la beraber Anadolu, Mısır ve Şam’a yaptıkları seyahatleri (1892) </a:t>
            </a:r>
            <a:r>
              <a:rPr lang="tr-TR" i="1" dirty="0" err="1" smtClean="0"/>
              <a:t>Sefername</a:t>
            </a:r>
            <a:r>
              <a:rPr lang="tr-TR" i="1" dirty="0" smtClean="0"/>
              <a:t>-i Rum u Mısır u Şam </a:t>
            </a:r>
            <a:r>
              <a:rPr lang="tr-TR" dirty="0" smtClean="0"/>
              <a:t>adlı eserde anlatmıştır.</a:t>
            </a:r>
          </a:p>
          <a:p>
            <a:r>
              <a:rPr lang="tr-TR" dirty="0" smtClean="0"/>
              <a:t> Anadolu’da kaldıkları zaman diliminde </a:t>
            </a:r>
            <a:r>
              <a:rPr lang="tr-TR" dirty="0" err="1" smtClean="0"/>
              <a:t>Şibli’ye</a:t>
            </a:r>
            <a:r>
              <a:rPr lang="tr-TR" dirty="0" smtClean="0"/>
              <a:t> ilmi çalışmalarından dolayı Osmanlı sultanı II. Abdülhamit tarafından </a:t>
            </a:r>
            <a:r>
              <a:rPr lang="tr-TR" dirty="0" err="1" smtClean="0"/>
              <a:t>Mecidi</a:t>
            </a:r>
            <a:r>
              <a:rPr lang="tr-TR" dirty="0" smtClean="0"/>
              <a:t> Nişanı verilmiştir. Bu, </a:t>
            </a:r>
            <a:r>
              <a:rPr lang="tr-TR" dirty="0" err="1" smtClean="0"/>
              <a:t>Şibli</a:t>
            </a:r>
            <a:r>
              <a:rPr lang="tr-TR" dirty="0" smtClean="0"/>
              <a:t> </a:t>
            </a:r>
            <a:r>
              <a:rPr lang="tr-TR" dirty="0" err="1" smtClean="0"/>
              <a:t>Numani</a:t>
            </a:r>
            <a:r>
              <a:rPr lang="tr-TR" dirty="0" smtClean="0"/>
              <a:t> ile ilgili her eserde önemli bir ayrıntı olarak yer alır.</a:t>
            </a:r>
          </a:p>
          <a:p>
            <a:r>
              <a:rPr lang="tr-TR" dirty="0" smtClean="0"/>
              <a:t>     </a:t>
            </a:r>
            <a:r>
              <a:rPr lang="tr-TR" dirty="0" err="1" smtClean="0"/>
              <a:t>Şibli</a:t>
            </a:r>
            <a:r>
              <a:rPr lang="tr-TR" dirty="0" smtClean="0"/>
              <a:t> 1898’de </a:t>
            </a:r>
            <a:r>
              <a:rPr lang="tr-TR" dirty="0" err="1" smtClean="0"/>
              <a:t>Seyyid</a:t>
            </a:r>
            <a:r>
              <a:rPr lang="tr-TR" dirty="0" smtClean="0"/>
              <a:t> </a:t>
            </a:r>
            <a:r>
              <a:rPr lang="tr-TR" dirty="0" err="1" smtClean="0"/>
              <a:t>Ahmed’in</a:t>
            </a:r>
            <a:r>
              <a:rPr lang="tr-TR" dirty="0" smtClean="0"/>
              <a:t> ölümünün ardından </a:t>
            </a:r>
            <a:r>
              <a:rPr lang="tr-TR" dirty="0" err="1" smtClean="0"/>
              <a:t>Haydarabad’da</a:t>
            </a:r>
            <a:r>
              <a:rPr lang="tr-TR" dirty="0" smtClean="0"/>
              <a:t> eğitim işlerinin idareciliğini ve dini okulların müfredat programlarını yapmakla hayatına devam eder. </a:t>
            </a:r>
          </a:p>
          <a:p>
            <a:r>
              <a:rPr lang="tr-TR" dirty="0" smtClean="0"/>
              <a:t>Ancak yönetim işlerinden zevk almaz. Doğduğu yere </a:t>
            </a:r>
            <a:r>
              <a:rPr lang="tr-TR" dirty="0" err="1" smtClean="0"/>
              <a:t>Azimgarh’a</a:t>
            </a:r>
            <a:r>
              <a:rPr lang="tr-TR" dirty="0" smtClean="0"/>
              <a:t> geri döner ve burada 1913 yılında </a:t>
            </a:r>
            <a:r>
              <a:rPr lang="tr-TR" i="1" dirty="0" smtClean="0"/>
              <a:t>Dar-</a:t>
            </a:r>
            <a:r>
              <a:rPr lang="tr-TR" i="1" dirty="0" err="1" smtClean="0"/>
              <a:t>ul</a:t>
            </a:r>
            <a:r>
              <a:rPr lang="tr-TR" i="1" dirty="0" smtClean="0"/>
              <a:t> Musannifin </a:t>
            </a:r>
            <a:r>
              <a:rPr lang="tr-TR" dirty="0" smtClean="0"/>
              <a:t>adıyla bilim ve araştırma idaresini kurar ve malvarlığının tümünü buraya bağışlar.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Şibli’nin</a:t>
            </a:r>
            <a:r>
              <a:rPr lang="tr-TR" dirty="0" smtClean="0"/>
              <a:t> kurduğu bu seçkin idare alt kıtada hala ilmi eserler yayımlayan bir kurum olarak varlığını sürdürmektedir. </a:t>
            </a:r>
            <a:r>
              <a:rPr lang="tr-TR" dirty="0" err="1" smtClean="0"/>
              <a:t>Şibli</a:t>
            </a:r>
            <a:r>
              <a:rPr lang="tr-TR" dirty="0" smtClean="0"/>
              <a:t> vatanına döndükten sonra, 1914 yılında vefat etmiştir.</a:t>
            </a:r>
          </a:p>
          <a:p>
            <a:pPr marL="0" indent="0">
              <a:buNone/>
            </a:pPr>
            <a:r>
              <a:rPr lang="tr-TR" dirty="0" smtClean="0"/>
              <a:t>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077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 Bilindiği gibi sonraları yolunu ayırmış olsa da, </a:t>
            </a:r>
            <a:r>
              <a:rPr lang="tr-TR" dirty="0" err="1" smtClean="0"/>
              <a:t>Şibli</a:t>
            </a:r>
            <a:r>
              <a:rPr lang="tr-TR" dirty="0" smtClean="0"/>
              <a:t> de </a:t>
            </a:r>
            <a:r>
              <a:rPr lang="tr-TR" dirty="0" err="1" smtClean="0"/>
              <a:t>Aligarh</a:t>
            </a:r>
            <a:r>
              <a:rPr lang="tr-TR" dirty="0" smtClean="0"/>
              <a:t> hareketine mensup edebiyatçı ve ilim adamıydı. </a:t>
            </a:r>
          </a:p>
          <a:p>
            <a:r>
              <a:rPr lang="tr-TR" dirty="0" smtClean="0"/>
              <a:t>Nesir türünde </a:t>
            </a:r>
            <a:r>
              <a:rPr lang="tr-TR" dirty="0" err="1" smtClean="0"/>
              <a:t>Şibli’nin</a:t>
            </a:r>
            <a:r>
              <a:rPr lang="tr-TR" dirty="0" smtClean="0"/>
              <a:t> iki önemli sıfatı vardı. </a:t>
            </a:r>
          </a:p>
          <a:p>
            <a:r>
              <a:rPr lang="tr-TR" dirty="0" smtClean="0"/>
              <a:t>Birincisi edebiyat eleştiricisiydi. Diğeri ikinci büyük biyografi yazarı olmasıydı. Hali gibi, yazdığı biyografilerin model alınmasını amaçlamıştı. Islah için özellikle ahlakın ıslahı için en doğru ve sahici yöntemin bu olduğuna inanıyordu.</a:t>
            </a:r>
          </a:p>
          <a:p>
            <a:r>
              <a:rPr lang="tr-TR" dirty="0" smtClean="0"/>
              <a:t> Aşağıda kısaca değineceğimiz biyografi türündeki eserlerinde genellikle İslam dünyasının çok önemli bazı şahıslarına yer vermiştir. Bunlarla iyi bir araştırmacı olduğunun yanında iyi bir nesir yazarı olduğunu da kanıtlar.</a:t>
            </a:r>
          </a:p>
          <a:p>
            <a:r>
              <a:rPr lang="tr-TR" dirty="0" smtClean="0"/>
              <a:t>     Tarihi biyografi olarak da nitelendirilebilecek </a:t>
            </a:r>
            <a:r>
              <a:rPr lang="tr-TR" i="1" dirty="0" smtClean="0"/>
              <a:t>El-</a:t>
            </a:r>
            <a:r>
              <a:rPr lang="tr-TR" i="1" dirty="0" err="1" smtClean="0"/>
              <a:t>Mamun</a:t>
            </a:r>
            <a:r>
              <a:rPr lang="tr-TR" i="1" dirty="0" smtClean="0"/>
              <a:t> </a:t>
            </a:r>
            <a:r>
              <a:rPr lang="tr-TR" dirty="0" smtClean="0"/>
              <a:t>adlı eserde ünlü Abbasi halifesi </a:t>
            </a:r>
            <a:r>
              <a:rPr lang="tr-TR" dirty="0" err="1" smtClean="0"/>
              <a:t>Mamun-ul</a:t>
            </a:r>
            <a:r>
              <a:rPr lang="tr-TR" dirty="0" smtClean="0"/>
              <a:t> </a:t>
            </a:r>
            <a:r>
              <a:rPr lang="tr-TR" dirty="0" err="1" smtClean="0"/>
              <a:t>Reşid’in</a:t>
            </a:r>
            <a:r>
              <a:rPr lang="tr-TR" dirty="0" smtClean="0"/>
              <a:t> hayatı anlatılır. </a:t>
            </a:r>
          </a:p>
          <a:p>
            <a:r>
              <a:rPr lang="tr-TR" dirty="0" smtClean="0"/>
              <a:t>Bunun yanında şah ailelerinin durumları işlenir. Ayrıca o dönem Bağdat’ının kültürel ve sosyal yaşamını da aktarması eserin önemli özelliğidir.</a:t>
            </a:r>
          </a:p>
          <a:p>
            <a:r>
              <a:rPr lang="tr-TR" dirty="0" smtClean="0"/>
              <a:t>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0332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 </a:t>
            </a:r>
            <a:r>
              <a:rPr lang="tr-TR" i="1" dirty="0" smtClean="0"/>
              <a:t>El-Gazali </a:t>
            </a:r>
            <a:r>
              <a:rPr lang="tr-TR" dirty="0" smtClean="0"/>
              <a:t>, ünlü İslam filozof ve </a:t>
            </a:r>
            <a:r>
              <a:rPr lang="tr-TR" dirty="0" err="1" smtClean="0"/>
              <a:t>teologu</a:t>
            </a:r>
            <a:r>
              <a:rPr lang="tr-TR" dirty="0" smtClean="0"/>
              <a:t> İmam Gazali’nin biyografisini ve tarihi kariyerini anlatan eseridir. </a:t>
            </a:r>
          </a:p>
          <a:p>
            <a:r>
              <a:rPr lang="tr-TR" dirty="0" smtClean="0"/>
              <a:t>Biyografi bölümü zayıf kalan eserde Gazali’nin dinle ilgili çalışılmasını gerekli gördüğü konulara ilişkin görüşlerinin yer aldığı bölüm önemli kabul edilir.</a:t>
            </a:r>
          </a:p>
          <a:p>
            <a:r>
              <a:rPr lang="tr-TR" dirty="0" smtClean="0"/>
              <a:t>     </a:t>
            </a:r>
            <a:r>
              <a:rPr lang="tr-TR" i="1" dirty="0" smtClean="0"/>
              <a:t>El-Faruk </a:t>
            </a:r>
            <a:r>
              <a:rPr lang="tr-TR" dirty="0" smtClean="0"/>
              <a:t>Hz. Ömer’in hayatını anlatan eseridir. Bu eseri yazabilmek için Mısır, Şam ve Anadolu’ya gitmiş, buralardaki kütüphanelerde çalışmalar yapmış ve eseri için kaynak toplamıştı.</a:t>
            </a:r>
          </a:p>
          <a:p>
            <a:r>
              <a:rPr lang="tr-TR" dirty="0" smtClean="0"/>
              <a:t> Hz. Ömer’in yaşamının yanı sıra O’nun idare sistemini, adalet işlerinin işleyişi gibi konuları da ele almıştır. Bu bakımdan da önemli eserleri arasında sayılır. </a:t>
            </a:r>
          </a:p>
          <a:p>
            <a:r>
              <a:rPr lang="tr-TR" dirty="0" smtClean="0"/>
              <a:t>     </a:t>
            </a:r>
            <a:r>
              <a:rPr lang="tr-TR" i="1" dirty="0" err="1" smtClean="0"/>
              <a:t>Siyret-ul</a:t>
            </a:r>
            <a:r>
              <a:rPr lang="tr-TR" i="1" dirty="0" smtClean="0"/>
              <a:t> Numan </a:t>
            </a:r>
            <a:r>
              <a:rPr lang="tr-TR" dirty="0" smtClean="0"/>
              <a:t>Hanefi mezhebinin kurucusu İmam Ebu Hanefi’nin biyografisidir. </a:t>
            </a:r>
            <a:r>
              <a:rPr lang="tr-TR" dirty="0" err="1" smtClean="0"/>
              <a:t>Şibli</a:t>
            </a:r>
            <a:r>
              <a:rPr lang="tr-TR" dirty="0" smtClean="0"/>
              <a:t> bu eserinde fıkıh sorunlarına da değinmiştir.</a:t>
            </a:r>
          </a:p>
          <a:p>
            <a:r>
              <a:rPr lang="tr-TR" dirty="0" smtClean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1215753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i="1" dirty="0" err="1" smtClean="0"/>
              <a:t>Savanih</a:t>
            </a:r>
            <a:r>
              <a:rPr lang="tr-TR" i="1" dirty="0" smtClean="0"/>
              <a:t>-i Mevlana Rumi</a:t>
            </a:r>
            <a:r>
              <a:rPr lang="tr-TR" dirty="0" smtClean="0"/>
              <a:t>, Mevlana </a:t>
            </a:r>
            <a:r>
              <a:rPr lang="tr-TR" dirty="0" err="1" smtClean="0"/>
              <a:t>Celaleddin</a:t>
            </a:r>
            <a:r>
              <a:rPr lang="tr-TR" dirty="0" smtClean="0"/>
              <a:t> Rumi’nin yaşamına dair bir eserdir.</a:t>
            </a:r>
          </a:p>
          <a:p>
            <a:r>
              <a:rPr lang="tr-TR" dirty="0" smtClean="0"/>
              <a:t> Ayrıca </a:t>
            </a:r>
            <a:r>
              <a:rPr lang="tr-TR" i="1" dirty="0" smtClean="0"/>
              <a:t>Mesnevi Manevi </a:t>
            </a:r>
            <a:r>
              <a:rPr lang="tr-TR" dirty="0" smtClean="0"/>
              <a:t>adlı eseri de inceleyerek değerlendirmiştir.</a:t>
            </a:r>
          </a:p>
          <a:p>
            <a:r>
              <a:rPr lang="tr-TR" dirty="0" smtClean="0"/>
              <a:t>     </a:t>
            </a:r>
            <a:r>
              <a:rPr lang="tr-TR" i="1" dirty="0" err="1" smtClean="0"/>
              <a:t>Siyret-ul</a:t>
            </a:r>
            <a:r>
              <a:rPr lang="tr-TR" i="1" dirty="0" smtClean="0"/>
              <a:t> Nebi, </a:t>
            </a:r>
            <a:r>
              <a:rPr lang="tr-TR" dirty="0" smtClean="0"/>
              <a:t>Hz. Muhammed’in yaşamını anlattığı eseridir. Ancak iki cildini yazdıktan sonra vefat etmiştir. </a:t>
            </a:r>
          </a:p>
          <a:p>
            <a:r>
              <a:rPr lang="tr-TR" dirty="0" smtClean="0"/>
              <a:t>Eseri </a:t>
            </a:r>
            <a:r>
              <a:rPr lang="tr-TR" dirty="0" err="1" smtClean="0"/>
              <a:t>Şibli’nin</a:t>
            </a:r>
            <a:r>
              <a:rPr lang="tr-TR" dirty="0" smtClean="0"/>
              <a:t> ölümünden sonra </a:t>
            </a:r>
            <a:r>
              <a:rPr lang="tr-TR" dirty="0" err="1" smtClean="0"/>
              <a:t>Seyyid</a:t>
            </a:r>
            <a:r>
              <a:rPr lang="tr-TR" dirty="0" smtClean="0"/>
              <a:t> Süleyman </a:t>
            </a:r>
            <a:r>
              <a:rPr lang="tr-TR" dirty="0" err="1" smtClean="0"/>
              <a:t>Nedvi</a:t>
            </a:r>
            <a:r>
              <a:rPr lang="tr-TR" dirty="0" smtClean="0"/>
              <a:t> tamamlamıştı. </a:t>
            </a:r>
          </a:p>
          <a:p>
            <a:r>
              <a:rPr lang="tr-TR" dirty="0" smtClean="0"/>
              <a:t>Arabistan’ın durumunun ve Kabe’nin tarihçesinin de anlatıldığı bu eser kendi alanı içinde çok önemli kabul edilir.</a:t>
            </a:r>
          </a:p>
          <a:p>
            <a:r>
              <a:rPr lang="tr-TR" dirty="0" smtClean="0"/>
              <a:t>     </a:t>
            </a:r>
            <a:r>
              <a:rPr lang="tr-TR" i="1" dirty="0" smtClean="0"/>
              <a:t>Beyan-i Hüsrev, </a:t>
            </a:r>
            <a:r>
              <a:rPr lang="tr-TR" dirty="0" smtClean="0"/>
              <a:t>Şair Emir Hüsrev </a:t>
            </a:r>
            <a:r>
              <a:rPr lang="tr-TR" dirty="0" err="1" smtClean="0"/>
              <a:t>Dehlevi’nin</a:t>
            </a:r>
            <a:r>
              <a:rPr lang="tr-TR" dirty="0" smtClean="0"/>
              <a:t> yaşamıyla ilgili bilgi veren küçük bir eserdir.</a:t>
            </a:r>
          </a:p>
          <a:p>
            <a:r>
              <a:rPr lang="tr-TR" dirty="0" smtClean="0"/>
              <a:t> Diğer eserleri arasında </a:t>
            </a:r>
            <a:r>
              <a:rPr lang="tr-TR" i="1" dirty="0" err="1" smtClean="0"/>
              <a:t>İlm-ul</a:t>
            </a:r>
            <a:r>
              <a:rPr lang="tr-TR" i="1" dirty="0" smtClean="0"/>
              <a:t> Kelam, </a:t>
            </a:r>
            <a:r>
              <a:rPr lang="tr-TR" i="1" dirty="0" err="1" smtClean="0"/>
              <a:t>Mekatib</a:t>
            </a:r>
            <a:r>
              <a:rPr lang="tr-TR" i="1" dirty="0" smtClean="0"/>
              <a:t>-i </a:t>
            </a:r>
            <a:r>
              <a:rPr lang="tr-TR" i="1" dirty="0" err="1" smtClean="0"/>
              <a:t>Şibli</a:t>
            </a:r>
            <a:r>
              <a:rPr lang="tr-TR" i="1" dirty="0" smtClean="0"/>
              <a:t>, </a:t>
            </a:r>
            <a:r>
              <a:rPr lang="tr-TR" i="1" dirty="0" err="1" smtClean="0"/>
              <a:t>Makalat</a:t>
            </a:r>
            <a:r>
              <a:rPr lang="tr-TR" i="1" dirty="0" smtClean="0"/>
              <a:t>-i </a:t>
            </a:r>
            <a:r>
              <a:rPr lang="tr-TR" i="1" dirty="0" err="1" smtClean="0"/>
              <a:t>Şibli</a:t>
            </a:r>
            <a:r>
              <a:rPr lang="tr-TR" i="1" dirty="0" smtClean="0"/>
              <a:t> </a:t>
            </a:r>
            <a:r>
              <a:rPr lang="tr-TR" dirty="0" smtClean="0"/>
              <a:t>sayılabilir.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7828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 </a:t>
            </a:r>
            <a:r>
              <a:rPr lang="tr-TR" dirty="0" err="1" smtClean="0"/>
              <a:t>Şibli</a:t>
            </a:r>
            <a:r>
              <a:rPr lang="tr-TR" dirty="0" smtClean="0"/>
              <a:t> bütün ilimlerin Müslümanlardan kaldığını düşünür ve </a:t>
            </a:r>
            <a:r>
              <a:rPr lang="tr-TR" dirty="0" err="1" smtClean="0"/>
              <a:t>İslamın</a:t>
            </a:r>
            <a:r>
              <a:rPr lang="tr-TR" dirty="0" smtClean="0"/>
              <a:t> yüceliğinin Müslümanlara daima anlatılması gerektiğini savunurdu. </a:t>
            </a:r>
          </a:p>
          <a:p>
            <a:r>
              <a:rPr lang="tr-TR" dirty="0" err="1" smtClean="0"/>
              <a:t>Sir</a:t>
            </a:r>
            <a:r>
              <a:rPr lang="tr-TR" dirty="0" smtClean="0"/>
              <a:t> </a:t>
            </a:r>
            <a:r>
              <a:rPr lang="tr-TR" dirty="0" err="1" smtClean="0"/>
              <a:t>Seyyid’in</a:t>
            </a:r>
            <a:r>
              <a:rPr lang="tr-TR" dirty="0" smtClean="0"/>
              <a:t> grubunda yer alan alim ve edebiyatçıların hepsinden farklı bir anlatımı benimsemişti. </a:t>
            </a:r>
          </a:p>
          <a:p>
            <a:r>
              <a:rPr lang="tr-TR" dirty="0" smtClean="0"/>
              <a:t>Güç anlaşılan sözcük ya da cümleler mutlaka kullanılıyordu ve bu bakımdan Muhammed Hüseyin Azad ve </a:t>
            </a:r>
            <a:r>
              <a:rPr lang="tr-TR" dirty="0" err="1" smtClean="0"/>
              <a:t>Sir</a:t>
            </a:r>
            <a:r>
              <a:rPr lang="tr-TR" dirty="0" smtClean="0"/>
              <a:t> </a:t>
            </a:r>
            <a:r>
              <a:rPr lang="tr-TR" dirty="0" err="1" smtClean="0"/>
              <a:t>Seyyid’le</a:t>
            </a:r>
            <a:r>
              <a:rPr lang="tr-TR" dirty="0" smtClean="0"/>
              <a:t> benzerlik taşıyordu. Ancak yazdığı eserler genel olarak değerlendirildiğinde, </a:t>
            </a:r>
            <a:r>
              <a:rPr lang="tr-TR" dirty="0" err="1" smtClean="0"/>
              <a:t>Şibli’nin</a:t>
            </a:r>
            <a:r>
              <a:rPr lang="tr-TR" dirty="0" smtClean="0"/>
              <a:t> ilmi amaçlı yapıtlar ortaya koyma gayretinde olduğu görülür. </a:t>
            </a:r>
          </a:p>
          <a:p>
            <a:r>
              <a:rPr lang="tr-TR" dirty="0" smtClean="0"/>
              <a:t>Nesirleri sade sayılmaz. Farsça terkipleri kullanırdı. </a:t>
            </a:r>
            <a:r>
              <a:rPr lang="tr-TR" dirty="0" err="1" smtClean="0"/>
              <a:t>Şibli’nin</a:t>
            </a:r>
            <a:r>
              <a:rPr lang="tr-TR" dirty="0" smtClean="0"/>
              <a:t> nesirlerinde şairane bir üslup daima varlığını hissettirir</a:t>
            </a:r>
            <a:r>
              <a:rPr lang="tr-TR" smtClean="0"/>
              <a:t>. </a:t>
            </a:r>
          </a:p>
          <a:p>
            <a:r>
              <a:rPr lang="tr-TR" smtClean="0"/>
              <a:t>Bu </a:t>
            </a:r>
            <a:r>
              <a:rPr lang="tr-TR" dirty="0" smtClean="0"/>
              <a:t>grubu oluşturan diğer edebiyatçılar gibi </a:t>
            </a:r>
            <a:r>
              <a:rPr lang="tr-TR" dirty="0" err="1" smtClean="0"/>
              <a:t>Şibli</a:t>
            </a:r>
            <a:r>
              <a:rPr lang="tr-TR" dirty="0" smtClean="0"/>
              <a:t> de yapıtlarında şiir olsun ya da nesir mutlaka okuyucusuna mesaj verme kaygısı taşımıştır.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0357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839</Words>
  <Application>Microsoft Office PowerPoint</Application>
  <PresentationFormat>Geniş ekran</PresentationFormat>
  <Paragraphs>40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8.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 Hafta</dc:title>
  <dc:creator>USER</dc:creator>
  <cp:lastModifiedBy>USER</cp:lastModifiedBy>
  <cp:revision>1</cp:revision>
  <dcterms:created xsi:type="dcterms:W3CDTF">2020-04-06T17:17:35Z</dcterms:created>
  <dcterms:modified xsi:type="dcterms:W3CDTF">2020-04-06T17:17:51Z</dcterms:modified>
</cp:coreProperties>
</file>