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71" r:id="rId8"/>
    <p:sldId id="270" r:id="rId9"/>
    <p:sldId id="269" r:id="rId10"/>
    <p:sldId id="267"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900" b="1" dirty="0" smtClean="0"/>
              <a:t/>
            </a:r>
            <a:br>
              <a:rPr lang="tr-TR" sz="4900" b="1" dirty="0" smtClean="0"/>
            </a:br>
            <a:r>
              <a:rPr lang="tr-TR" sz="4900" b="1" dirty="0" smtClean="0"/>
              <a:t>İNSAN HAKLARI ALANINDA GEÇEN TEMEL KAVRAMLAR</a:t>
            </a:r>
            <a:br>
              <a:rPr lang="tr-TR" sz="4900" b="1" dirty="0" smtClean="0"/>
            </a:br>
            <a:r>
              <a:rPr lang="tr-TR" sz="4000" b="1" dirty="0" smtClean="0"/>
              <a:t>«</a:t>
            </a:r>
            <a:r>
              <a:rPr lang="tr-TR" sz="4000" b="1" u="sng" dirty="0" smtClean="0"/>
              <a:t>İNSAN</a:t>
            </a:r>
            <a:r>
              <a:rPr lang="tr-TR" sz="4000" b="1" dirty="0" smtClean="0"/>
              <a:t>» </a:t>
            </a:r>
            <a:r>
              <a:rPr lang="tr-TR" sz="4000" b="1" dirty="0" smtClean="0"/>
              <a:t>VE </a:t>
            </a:r>
            <a:r>
              <a:rPr lang="tr-TR" sz="4000" b="1" dirty="0" smtClean="0"/>
              <a:t>«</a:t>
            </a:r>
            <a:r>
              <a:rPr lang="tr-TR" sz="4000" b="1" u="sng" dirty="0" smtClean="0"/>
              <a:t>VATANDAŞ</a:t>
            </a:r>
            <a:r>
              <a:rPr lang="tr-TR" sz="4000" b="1" dirty="0" smtClean="0"/>
              <a:t>» KAVRAMLARI</a:t>
            </a:r>
            <a:r>
              <a:rPr lang="tr-TR" b="1" dirty="0" smtClean="0"/>
              <a:t/>
            </a:r>
            <a:br>
              <a:rPr lang="tr-TR"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p>
        </p:txBody>
      </p:sp>
      <p:sp>
        <p:nvSpPr>
          <p:cNvPr id="3" name="2 İçerik Yer Tutucusu"/>
          <p:cNvSpPr>
            <a:spLocks noGrp="1"/>
          </p:cNvSpPr>
          <p:nvPr>
            <p:ph idx="1"/>
          </p:nvPr>
        </p:nvSpPr>
        <p:spPr/>
        <p:txBody>
          <a:bodyPr>
            <a:normAutofit/>
          </a:bodyPr>
          <a:lstStyle/>
          <a:p>
            <a:pPr marL="0" indent="0">
              <a:buNone/>
            </a:pPr>
            <a:r>
              <a:rPr lang="tr-TR" dirty="0"/>
              <a:t>İnsan iki açıdan inceleme konusu olabilir. Bunlardan birisi; maddi ve manevi dünyası ile insan; diğeri ise toplum ve devlet karşısında insandır. İnsan hakları dendiği zaman, daha çok toplum ve devlet karşısında insan anlaşılır. Çünkü insan soyut ve tek boyutlu bir varlık değildir.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pPr marL="0" indent="360363" algn="just">
              <a:buNone/>
            </a:pPr>
            <a:r>
              <a:rPr lang="tr-TR" dirty="0"/>
              <a:t>Düşünen, düşündüklerini açıklamak isteyen, belli bir toplumsal, ekonomik, kültürel ve siyasal çevrede yaşayan; bu çevreyi etkileşime girerek geliştirmek, yönetmek isteyen ve daha birçok istek ve gereksinimleri olan bir </a:t>
            </a:r>
            <a:r>
              <a:rPr lang="tr-TR" dirty="0" smtClean="0"/>
              <a:t>varlıktır.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0" indent="0" algn="just">
              <a:buNone/>
            </a:pPr>
            <a:r>
              <a:rPr lang="tr-TR" dirty="0"/>
              <a:t>Bir kişiyi bir devlete bağlayan uyrukluk (tabiiyet) bağına “vatandaşlık”, bir ülkeye uyrukluk bağı ile bağlı olan kişiye de “vatandaş” denir. Uyrukluk, bir kişi ile bir devlet arasındaki hukuksal bağdır, kişinin etnik kökeniyle ilgili değildir</a:t>
            </a:r>
            <a:endParaRPr lang="tr-TR" dirty="0" smtClean="0">
              <a:sym typeface="Symbol" pitchFamily="18" charset="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a:bodyPr>
          <a:lstStyle/>
          <a:p>
            <a:pPr indent="342900" algn="ctr" eaLnBrk="0" hangingPunct="0"/>
            <a:endParaRPr lang="tr-TR" dirty="0" smtClean="0">
              <a:latin typeface="Arial" charset="0"/>
            </a:endParaRPr>
          </a:p>
          <a:p>
            <a:pPr marL="0" indent="0">
              <a:buNone/>
            </a:pPr>
            <a:r>
              <a:rPr lang="tr-TR" dirty="0"/>
              <a:t>Vatandaşlık kavramı ilk kez 1789 Fransız İnsan ve Vatandaş Hakları Bildirgesi ile gündeme gelmiştir. Bu Bildirge ile kişiler vatandaş statüsüne yükseltilerek eşit haklara sahip olmuştur.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pPr marL="0" indent="0">
              <a:buNone/>
            </a:pPr>
            <a:r>
              <a:rPr lang="en-GB" dirty="0" err="1"/>
              <a:t>Türkiye’de</a:t>
            </a:r>
            <a:r>
              <a:rPr lang="en-GB" dirty="0"/>
              <a:t> </a:t>
            </a:r>
            <a:r>
              <a:rPr lang="en-GB" dirty="0" err="1"/>
              <a:t>Osmanlı</a:t>
            </a:r>
            <a:r>
              <a:rPr lang="en-GB" dirty="0"/>
              <a:t> </a:t>
            </a:r>
            <a:r>
              <a:rPr lang="en-GB" dirty="0" err="1"/>
              <a:t>İmparatorluğu’ndan</a:t>
            </a:r>
            <a:r>
              <a:rPr lang="en-GB" dirty="0"/>
              <a:t> </a:t>
            </a:r>
            <a:r>
              <a:rPr lang="en-GB" dirty="0" err="1"/>
              <a:t>başlayarak</a:t>
            </a:r>
            <a:r>
              <a:rPr lang="en-GB" dirty="0"/>
              <a:t> </a:t>
            </a:r>
            <a:r>
              <a:rPr lang="en-GB" dirty="0" err="1"/>
              <a:t>vatandaşlık</a:t>
            </a:r>
            <a:r>
              <a:rPr lang="en-GB" dirty="0"/>
              <a:t> </a:t>
            </a:r>
            <a:r>
              <a:rPr lang="en-GB" dirty="0" err="1"/>
              <a:t>anlayışının</a:t>
            </a:r>
            <a:r>
              <a:rPr lang="en-GB" dirty="0"/>
              <a:t> </a:t>
            </a:r>
            <a:r>
              <a:rPr lang="en-GB" dirty="0" err="1"/>
              <a:t>gelişimi</a:t>
            </a:r>
            <a:r>
              <a:rPr lang="en-GB" dirty="0"/>
              <a:t> </a:t>
            </a:r>
            <a:r>
              <a:rPr lang="en-GB" dirty="0" err="1"/>
              <a:t>diğer</a:t>
            </a:r>
            <a:r>
              <a:rPr lang="en-GB" dirty="0"/>
              <a:t> </a:t>
            </a:r>
            <a:r>
              <a:rPr lang="en-GB" dirty="0" err="1"/>
              <a:t>dünya</a:t>
            </a:r>
            <a:r>
              <a:rPr lang="en-GB" dirty="0"/>
              <a:t> </a:t>
            </a:r>
            <a:r>
              <a:rPr lang="en-GB" dirty="0" err="1"/>
              <a:t>ülkelerindekinden</a:t>
            </a:r>
            <a:r>
              <a:rPr lang="en-GB" dirty="0"/>
              <a:t> </a:t>
            </a:r>
            <a:r>
              <a:rPr lang="en-GB" dirty="0" err="1"/>
              <a:t>daha</a:t>
            </a:r>
            <a:r>
              <a:rPr lang="en-GB" dirty="0"/>
              <a:t> </a:t>
            </a:r>
            <a:r>
              <a:rPr lang="en-GB" dirty="0" err="1"/>
              <a:t>farklı</a:t>
            </a:r>
            <a:r>
              <a:rPr lang="en-GB" dirty="0"/>
              <a:t> </a:t>
            </a:r>
            <a:r>
              <a:rPr lang="en-GB" dirty="0" err="1" smtClean="0"/>
              <a:t>olmuştur</a:t>
            </a:r>
            <a:r>
              <a:rPr lang="tr-TR" dirty="0" smtClean="0"/>
              <a:t>.</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«Y</a:t>
            </a:r>
            <a:r>
              <a:rPr lang="en-GB" dirty="0" err="1" smtClean="0"/>
              <a:t>alnızca</a:t>
            </a:r>
            <a:r>
              <a:rPr lang="en-GB" dirty="0" smtClean="0"/>
              <a:t> </a:t>
            </a:r>
            <a:r>
              <a:rPr lang="en-GB" dirty="0" err="1"/>
              <a:t>Osmanlı</a:t>
            </a:r>
            <a:r>
              <a:rPr lang="en-GB" dirty="0"/>
              <a:t> </a:t>
            </a:r>
            <a:r>
              <a:rPr lang="en-GB" dirty="0" err="1"/>
              <a:t>ülkesinde</a:t>
            </a:r>
            <a:r>
              <a:rPr lang="en-GB" dirty="0"/>
              <a:t> </a:t>
            </a:r>
            <a:r>
              <a:rPr lang="en-GB" dirty="0" err="1"/>
              <a:t>yaşıyor</a:t>
            </a:r>
            <a:r>
              <a:rPr lang="en-GB" dirty="0"/>
              <a:t> </a:t>
            </a:r>
            <a:r>
              <a:rPr lang="en-GB" dirty="0" err="1"/>
              <a:t>olmak</a:t>
            </a:r>
            <a:r>
              <a:rPr lang="en-GB" dirty="0"/>
              <a:t>” </a:t>
            </a:r>
            <a:r>
              <a:rPr lang="en-GB" dirty="0" err="1"/>
              <a:t>vatandaş</a:t>
            </a:r>
            <a:r>
              <a:rPr lang="en-GB" dirty="0"/>
              <a:t> </a:t>
            </a:r>
            <a:r>
              <a:rPr lang="en-GB" dirty="0" err="1"/>
              <a:t>olabilmek</a:t>
            </a:r>
            <a:r>
              <a:rPr lang="en-GB" dirty="0"/>
              <a:t> </a:t>
            </a:r>
            <a:r>
              <a:rPr lang="en-GB" dirty="0" err="1"/>
              <a:t>için</a:t>
            </a:r>
            <a:r>
              <a:rPr lang="en-GB" dirty="0"/>
              <a:t> </a:t>
            </a:r>
            <a:r>
              <a:rPr lang="en-GB" dirty="0" err="1"/>
              <a:t>yeterli</a:t>
            </a:r>
            <a:r>
              <a:rPr lang="en-GB" dirty="0"/>
              <a:t> </a:t>
            </a:r>
            <a:r>
              <a:rPr lang="en-GB" dirty="0" err="1"/>
              <a:t>bir</a:t>
            </a:r>
            <a:r>
              <a:rPr lang="en-GB" dirty="0"/>
              <a:t> </a:t>
            </a:r>
            <a:r>
              <a:rPr lang="en-GB" dirty="0" err="1"/>
              <a:t>koşul</a:t>
            </a:r>
            <a:r>
              <a:rPr lang="en-GB" dirty="0"/>
              <a:t> </a:t>
            </a:r>
            <a:r>
              <a:rPr lang="en-GB" dirty="0" err="1"/>
              <a:t>olarak</a:t>
            </a:r>
            <a:r>
              <a:rPr lang="en-GB" dirty="0"/>
              <a:t> </a:t>
            </a:r>
            <a:r>
              <a:rPr lang="en-GB" dirty="0" err="1"/>
              <a:t>görülmüştür</a:t>
            </a:r>
            <a:r>
              <a:rPr lang="en-GB" dirty="0"/>
              <a:t>. Her ne </a:t>
            </a:r>
            <a:r>
              <a:rPr lang="en-GB" dirty="0" err="1"/>
              <a:t>kadar</a:t>
            </a:r>
            <a:r>
              <a:rPr lang="en-GB" dirty="0"/>
              <a:t> </a:t>
            </a:r>
            <a:r>
              <a:rPr lang="en-GB" dirty="0" err="1"/>
              <a:t>ulusal</a:t>
            </a:r>
            <a:r>
              <a:rPr lang="en-GB" dirty="0"/>
              <a:t> </a:t>
            </a:r>
            <a:r>
              <a:rPr lang="en-GB" dirty="0" err="1"/>
              <a:t>sınırlar</a:t>
            </a:r>
            <a:r>
              <a:rPr lang="en-GB" dirty="0"/>
              <a:t> </a:t>
            </a:r>
            <a:r>
              <a:rPr lang="en-GB" dirty="0" err="1"/>
              <a:t>içerisinde</a:t>
            </a:r>
            <a:r>
              <a:rPr lang="en-GB" dirty="0"/>
              <a:t> </a:t>
            </a:r>
            <a:r>
              <a:rPr lang="en-GB" dirty="0" err="1"/>
              <a:t>yaşayanlar</a:t>
            </a:r>
            <a:r>
              <a:rPr lang="en-GB" dirty="0"/>
              <a:t> </a:t>
            </a:r>
            <a:r>
              <a:rPr lang="en-GB" dirty="0" err="1"/>
              <a:t>arasında</a:t>
            </a:r>
            <a:r>
              <a:rPr lang="en-GB" dirty="0"/>
              <a:t> </a:t>
            </a:r>
            <a:r>
              <a:rPr lang="en-GB" dirty="0" err="1"/>
              <a:t>müslim</a:t>
            </a:r>
            <a:r>
              <a:rPr lang="en-GB" dirty="0"/>
              <a:t> </a:t>
            </a:r>
            <a:r>
              <a:rPr lang="en-GB" dirty="0" err="1"/>
              <a:t>ve</a:t>
            </a:r>
            <a:r>
              <a:rPr lang="en-GB" dirty="0"/>
              <a:t> </a:t>
            </a:r>
            <a:r>
              <a:rPr lang="en-GB" dirty="0" err="1"/>
              <a:t>gayrimüslim</a:t>
            </a:r>
            <a:r>
              <a:rPr lang="en-GB" dirty="0"/>
              <a:t> </a:t>
            </a:r>
            <a:r>
              <a:rPr lang="en-GB" dirty="0" err="1"/>
              <a:t>biçiminde</a:t>
            </a:r>
            <a:r>
              <a:rPr lang="en-GB" dirty="0"/>
              <a:t> </a:t>
            </a:r>
            <a:r>
              <a:rPr lang="en-GB" dirty="0" err="1"/>
              <a:t>bir</a:t>
            </a:r>
            <a:r>
              <a:rPr lang="en-GB" dirty="0"/>
              <a:t> </a:t>
            </a:r>
            <a:r>
              <a:rPr lang="en-GB" dirty="0" err="1"/>
              <a:t>ayrım</a:t>
            </a:r>
            <a:r>
              <a:rPr lang="en-GB" dirty="0"/>
              <a:t> </a:t>
            </a:r>
            <a:r>
              <a:rPr lang="en-GB" dirty="0" err="1"/>
              <a:t>söz</a:t>
            </a:r>
            <a:r>
              <a:rPr lang="en-GB" dirty="0"/>
              <a:t> </a:t>
            </a:r>
            <a:r>
              <a:rPr lang="en-GB" dirty="0" err="1"/>
              <a:t>konusu</a:t>
            </a:r>
            <a:r>
              <a:rPr lang="en-GB" dirty="0"/>
              <a:t> </a:t>
            </a:r>
            <a:r>
              <a:rPr lang="en-GB" dirty="0" err="1"/>
              <a:t>edilmiş</a:t>
            </a:r>
            <a:r>
              <a:rPr lang="en-GB" dirty="0"/>
              <a:t> </a:t>
            </a:r>
            <a:r>
              <a:rPr lang="en-GB" dirty="0" err="1"/>
              <a:t>ise</a:t>
            </a:r>
            <a:r>
              <a:rPr lang="en-GB" dirty="0"/>
              <a:t> de, </a:t>
            </a:r>
            <a:r>
              <a:rPr lang="en-GB" dirty="0" err="1"/>
              <a:t>bu</a:t>
            </a:r>
            <a:r>
              <a:rPr lang="en-GB" dirty="0"/>
              <a:t> </a:t>
            </a:r>
            <a:r>
              <a:rPr lang="en-GB" dirty="0" err="1"/>
              <a:t>ayrım</a:t>
            </a:r>
            <a:r>
              <a:rPr lang="en-GB" dirty="0"/>
              <a:t>, </a:t>
            </a:r>
            <a:r>
              <a:rPr lang="en-GB" dirty="0" err="1"/>
              <a:t>kişinin</a:t>
            </a:r>
            <a:r>
              <a:rPr lang="en-GB" dirty="0"/>
              <a:t> </a:t>
            </a:r>
            <a:r>
              <a:rPr lang="en-GB" dirty="0" err="1"/>
              <a:t>vatandaşlığından</a:t>
            </a:r>
            <a:r>
              <a:rPr lang="en-GB" dirty="0"/>
              <a:t> </a:t>
            </a:r>
            <a:r>
              <a:rPr lang="en-GB" dirty="0" err="1"/>
              <a:t>çok</a:t>
            </a:r>
            <a:r>
              <a:rPr lang="en-GB" dirty="0"/>
              <a:t>, </a:t>
            </a:r>
            <a:r>
              <a:rPr lang="en-GB" dirty="0" err="1"/>
              <a:t>statüsü</a:t>
            </a:r>
            <a:r>
              <a:rPr lang="en-GB" dirty="0"/>
              <a:t> </a:t>
            </a:r>
            <a:r>
              <a:rPr lang="en-GB" dirty="0" err="1"/>
              <a:t>ile</a:t>
            </a:r>
            <a:r>
              <a:rPr lang="en-GB" dirty="0"/>
              <a:t> </a:t>
            </a:r>
            <a:r>
              <a:rPr lang="en-GB" dirty="0" err="1"/>
              <a:t>ilgili</a:t>
            </a:r>
            <a:r>
              <a:rPr lang="en-GB" dirty="0"/>
              <a:t> </a:t>
            </a:r>
            <a:r>
              <a:rPr lang="en-GB" dirty="0" err="1"/>
              <a:t>bir</a:t>
            </a:r>
            <a:r>
              <a:rPr lang="en-GB" dirty="0"/>
              <a:t> </a:t>
            </a:r>
            <a:r>
              <a:rPr lang="en-GB" dirty="0" err="1"/>
              <a:t>konu</a:t>
            </a:r>
            <a:r>
              <a:rPr lang="en-GB" dirty="0"/>
              <a:t> </a:t>
            </a:r>
            <a:r>
              <a:rPr lang="en-GB" dirty="0" err="1" smtClean="0"/>
              <a:t>olmuştur</a:t>
            </a:r>
            <a:r>
              <a:rPr lang="tr-TR" dirty="0" smtClean="0"/>
              <a:t>.</a:t>
            </a:r>
            <a:endParaRPr lang="tr-TR" dirty="0"/>
          </a:p>
        </p:txBody>
      </p:sp>
    </p:spTree>
    <p:extLst>
      <p:ext uri="{BB962C8B-B14F-4D97-AF65-F5344CB8AC3E}">
        <p14:creationId xmlns:p14="http://schemas.microsoft.com/office/powerpoint/2010/main" val="4066387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a:t>1982 Anayasası da bireyin devletle ilişkisini kurmada vatandaşlık bağını ön plana çıkarmış olup Türk Devleti’ne vatandaşlık bağı ile bağlı olan herkesi Türk kabul etmiştir (m. 66). Buna göre Türk babanın ya da Türk ananın çocuğu Türk’tür. Vatandaşlık, yasanın gösterdiği koşullarla kazanılır ve ancak yasada belirtilen durumlarda kaybedilir. Vatana bağlılıkla bağdaşmayan bir eylemde bulunmadığı sürece hiçbir Türk, vatandaşlıktan </a:t>
            </a:r>
            <a:r>
              <a:rPr lang="tr-TR" dirty="0" smtClean="0"/>
              <a:t>çıkarılamaz.</a:t>
            </a:r>
            <a:endParaRPr lang="tr-TR" dirty="0"/>
          </a:p>
        </p:txBody>
      </p:sp>
    </p:spTree>
    <p:extLst>
      <p:ext uri="{BB962C8B-B14F-4D97-AF65-F5344CB8AC3E}">
        <p14:creationId xmlns:p14="http://schemas.microsoft.com/office/powerpoint/2010/main" val="301829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en-GB" dirty="0"/>
              <a:t>11 </a:t>
            </a:r>
            <a:r>
              <a:rPr lang="en-GB" dirty="0" err="1"/>
              <a:t>Şubat</a:t>
            </a:r>
            <a:r>
              <a:rPr lang="en-GB" dirty="0"/>
              <a:t> 1964 </a:t>
            </a:r>
            <a:r>
              <a:rPr lang="en-GB" dirty="0" err="1"/>
              <a:t>tarih</a:t>
            </a:r>
            <a:r>
              <a:rPr lang="en-GB" dirty="0"/>
              <a:t> </a:t>
            </a:r>
            <a:r>
              <a:rPr lang="en-GB" dirty="0" err="1"/>
              <a:t>ve</a:t>
            </a:r>
            <a:r>
              <a:rPr lang="en-GB" dirty="0"/>
              <a:t> 403 </a:t>
            </a:r>
            <a:r>
              <a:rPr lang="en-GB" dirty="0" err="1"/>
              <a:t>sayılı</a:t>
            </a:r>
            <a:r>
              <a:rPr lang="en-GB" dirty="0"/>
              <a:t> </a:t>
            </a:r>
            <a:r>
              <a:rPr lang="en-GB" dirty="0" err="1"/>
              <a:t>Türk</a:t>
            </a:r>
            <a:r>
              <a:rPr lang="en-GB" dirty="0"/>
              <a:t> </a:t>
            </a:r>
            <a:r>
              <a:rPr lang="en-GB" dirty="0" err="1"/>
              <a:t>Vatandaşlığı</a:t>
            </a:r>
            <a:r>
              <a:rPr lang="en-GB" dirty="0"/>
              <a:t> </a:t>
            </a:r>
            <a:r>
              <a:rPr lang="en-GB" dirty="0" err="1"/>
              <a:t>Yasası</a:t>
            </a:r>
            <a:r>
              <a:rPr lang="en-GB" dirty="0"/>
              <a:t>, </a:t>
            </a:r>
            <a:r>
              <a:rPr lang="en-GB" dirty="0" err="1"/>
              <a:t>Türk</a:t>
            </a:r>
            <a:r>
              <a:rPr lang="en-GB" dirty="0"/>
              <a:t> </a:t>
            </a:r>
            <a:r>
              <a:rPr lang="en-GB" dirty="0" err="1"/>
              <a:t>vatandaşlığının</a:t>
            </a:r>
            <a:r>
              <a:rPr lang="en-GB" dirty="0"/>
              <a:t> </a:t>
            </a:r>
            <a:r>
              <a:rPr lang="en-GB" dirty="0" err="1"/>
              <a:t>kazanılması</a:t>
            </a:r>
            <a:r>
              <a:rPr lang="en-GB" dirty="0"/>
              <a:t> </a:t>
            </a:r>
            <a:r>
              <a:rPr lang="en-GB" dirty="0" err="1"/>
              <a:t>ve</a:t>
            </a:r>
            <a:r>
              <a:rPr lang="en-GB" dirty="0"/>
              <a:t> </a:t>
            </a:r>
            <a:r>
              <a:rPr lang="en-GB" dirty="0" err="1"/>
              <a:t>kaybına</a:t>
            </a:r>
            <a:r>
              <a:rPr lang="en-GB" dirty="0"/>
              <a:t> </a:t>
            </a:r>
            <a:r>
              <a:rPr lang="en-GB" dirty="0" err="1"/>
              <a:t>ilişkin</a:t>
            </a:r>
            <a:r>
              <a:rPr lang="en-GB" dirty="0"/>
              <a:t> </a:t>
            </a:r>
            <a:r>
              <a:rPr lang="en-GB" dirty="0" err="1"/>
              <a:t>ilkeleri</a:t>
            </a:r>
            <a:r>
              <a:rPr lang="en-GB" dirty="0"/>
              <a:t> </a:t>
            </a:r>
            <a:r>
              <a:rPr lang="en-GB" dirty="0" err="1"/>
              <a:t>belirlemek</a:t>
            </a:r>
            <a:r>
              <a:rPr lang="en-GB" dirty="0"/>
              <a:t> </a:t>
            </a:r>
            <a:r>
              <a:rPr lang="en-GB" dirty="0" err="1"/>
              <a:t>amacıyla</a:t>
            </a:r>
            <a:r>
              <a:rPr lang="en-GB" dirty="0"/>
              <a:t> </a:t>
            </a:r>
            <a:r>
              <a:rPr lang="en-GB" dirty="0" err="1"/>
              <a:t>hazırlanmıştır</a:t>
            </a:r>
            <a:r>
              <a:rPr lang="en-GB" dirty="0"/>
              <a:t>. Bu </a:t>
            </a:r>
            <a:r>
              <a:rPr lang="en-GB" dirty="0" err="1"/>
              <a:t>Yasa’ya</a:t>
            </a:r>
            <a:r>
              <a:rPr lang="en-GB" dirty="0"/>
              <a:t> </a:t>
            </a:r>
            <a:r>
              <a:rPr lang="en-GB" dirty="0" err="1"/>
              <a:t>göre</a:t>
            </a:r>
            <a:r>
              <a:rPr lang="en-GB" dirty="0"/>
              <a:t> </a:t>
            </a:r>
            <a:r>
              <a:rPr lang="en-GB" dirty="0" err="1"/>
              <a:t>vatandaşlık</a:t>
            </a:r>
            <a:r>
              <a:rPr lang="en-GB" dirty="0"/>
              <a:t> “</a:t>
            </a:r>
            <a:r>
              <a:rPr lang="en-GB" dirty="0" err="1"/>
              <a:t>yasa</a:t>
            </a:r>
            <a:r>
              <a:rPr lang="en-GB" dirty="0"/>
              <a:t> </a:t>
            </a:r>
            <a:r>
              <a:rPr lang="en-GB" dirty="0" err="1"/>
              <a:t>yolu</a:t>
            </a:r>
            <a:r>
              <a:rPr lang="en-GB" dirty="0"/>
              <a:t>” </a:t>
            </a:r>
            <a:r>
              <a:rPr lang="en-GB" dirty="0" err="1"/>
              <a:t>ile</a:t>
            </a:r>
            <a:r>
              <a:rPr lang="en-GB" dirty="0"/>
              <a:t> </a:t>
            </a:r>
            <a:r>
              <a:rPr lang="en-GB" dirty="0" err="1"/>
              <a:t>kazanılabilir</a:t>
            </a:r>
            <a:r>
              <a:rPr lang="en-GB" dirty="0"/>
              <a:t>. </a:t>
            </a:r>
            <a:r>
              <a:rPr lang="en-GB" dirty="0" err="1"/>
              <a:t>Yasa</a:t>
            </a:r>
            <a:r>
              <a:rPr lang="en-GB" dirty="0"/>
              <a:t> </a:t>
            </a:r>
            <a:r>
              <a:rPr lang="en-GB" dirty="0" err="1"/>
              <a:t>yolu</a:t>
            </a:r>
            <a:r>
              <a:rPr lang="en-GB" dirty="0"/>
              <a:t> </a:t>
            </a:r>
            <a:r>
              <a:rPr lang="en-GB" dirty="0" err="1"/>
              <a:t>ile</a:t>
            </a:r>
            <a:r>
              <a:rPr lang="en-GB" dirty="0"/>
              <a:t> </a:t>
            </a:r>
            <a:r>
              <a:rPr lang="en-GB" dirty="0" err="1"/>
              <a:t>vatandaşlığın</a:t>
            </a:r>
            <a:r>
              <a:rPr lang="en-GB" dirty="0"/>
              <a:t> </a:t>
            </a:r>
            <a:r>
              <a:rPr lang="en-GB" dirty="0" err="1"/>
              <a:t>kazanılmasında</a:t>
            </a:r>
            <a:r>
              <a:rPr lang="en-GB" dirty="0"/>
              <a:t> “soy </a:t>
            </a:r>
            <a:r>
              <a:rPr lang="en-GB" dirty="0" err="1"/>
              <a:t>bağı</a:t>
            </a:r>
            <a:r>
              <a:rPr lang="en-GB" dirty="0"/>
              <a:t>” </a:t>
            </a:r>
            <a:r>
              <a:rPr lang="en-GB" dirty="0" err="1"/>
              <a:t>ön</a:t>
            </a:r>
            <a:r>
              <a:rPr lang="en-GB" dirty="0"/>
              <a:t> </a:t>
            </a:r>
            <a:r>
              <a:rPr lang="en-GB" dirty="0" err="1"/>
              <a:t>plana</a:t>
            </a:r>
            <a:r>
              <a:rPr lang="en-GB" dirty="0"/>
              <a:t> </a:t>
            </a:r>
            <a:r>
              <a:rPr lang="en-GB" dirty="0" err="1"/>
              <a:t>çıkarılmış</a:t>
            </a:r>
            <a:r>
              <a:rPr lang="en-GB" dirty="0"/>
              <a:t> </a:t>
            </a:r>
            <a:r>
              <a:rPr lang="en-GB" dirty="0" err="1"/>
              <a:t>olup</a:t>
            </a:r>
            <a:r>
              <a:rPr lang="en-GB" dirty="0"/>
              <a:t> </a:t>
            </a:r>
            <a:r>
              <a:rPr lang="en-GB" dirty="0" err="1"/>
              <a:t>Türkiye</a:t>
            </a:r>
            <a:r>
              <a:rPr lang="en-GB" dirty="0"/>
              <a:t> </a:t>
            </a:r>
            <a:r>
              <a:rPr lang="en-GB" dirty="0" err="1"/>
              <a:t>içinde</a:t>
            </a:r>
            <a:r>
              <a:rPr lang="en-GB" dirty="0"/>
              <a:t> </a:t>
            </a:r>
            <a:r>
              <a:rPr lang="en-GB" dirty="0" err="1"/>
              <a:t>ya</a:t>
            </a:r>
            <a:r>
              <a:rPr lang="en-GB" dirty="0"/>
              <a:t> da </a:t>
            </a:r>
            <a:r>
              <a:rPr lang="en-GB" dirty="0" err="1"/>
              <a:t>dışında</a:t>
            </a:r>
            <a:r>
              <a:rPr lang="en-GB" dirty="0"/>
              <a:t> </a:t>
            </a:r>
            <a:r>
              <a:rPr lang="en-GB" dirty="0" err="1"/>
              <a:t>Türk</a:t>
            </a:r>
            <a:r>
              <a:rPr lang="en-GB" dirty="0"/>
              <a:t> </a:t>
            </a:r>
            <a:r>
              <a:rPr lang="en-GB" dirty="0" err="1"/>
              <a:t>babadan</a:t>
            </a:r>
            <a:r>
              <a:rPr lang="en-GB" dirty="0"/>
              <a:t> </a:t>
            </a:r>
            <a:r>
              <a:rPr lang="en-GB" dirty="0" err="1"/>
              <a:t>olan</a:t>
            </a:r>
            <a:r>
              <a:rPr lang="en-GB" dirty="0"/>
              <a:t> </a:t>
            </a:r>
            <a:r>
              <a:rPr lang="en-GB" dirty="0" err="1"/>
              <a:t>ya</a:t>
            </a:r>
            <a:r>
              <a:rPr lang="en-GB" dirty="0"/>
              <a:t> da </a:t>
            </a:r>
            <a:r>
              <a:rPr lang="en-GB" dirty="0" err="1"/>
              <a:t>Türk</a:t>
            </a:r>
            <a:r>
              <a:rPr lang="en-GB" dirty="0"/>
              <a:t> </a:t>
            </a:r>
            <a:r>
              <a:rPr lang="en-GB" dirty="0" err="1"/>
              <a:t>anadan</a:t>
            </a:r>
            <a:r>
              <a:rPr lang="en-GB" dirty="0"/>
              <a:t> </a:t>
            </a:r>
            <a:r>
              <a:rPr lang="en-GB" dirty="0" err="1"/>
              <a:t>doğan</a:t>
            </a:r>
            <a:r>
              <a:rPr lang="en-GB" dirty="0"/>
              <a:t> </a:t>
            </a:r>
            <a:r>
              <a:rPr lang="en-GB" dirty="0" err="1"/>
              <a:t>çocuklar</a:t>
            </a:r>
            <a:r>
              <a:rPr lang="en-GB" dirty="0"/>
              <a:t> </a:t>
            </a:r>
            <a:r>
              <a:rPr lang="en-GB" dirty="0" err="1"/>
              <a:t>doğumlarından</a:t>
            </a:r>
            <a:r>
              <a:rPr lang="en-GB" dirty="0"/>
              <a:t> </a:t>
            </a:r>
            <a:r>
              <a:rPr lang="en-GB" dirty="0" err="1"/>
              <a:t>başlayarak</a:t>
            </a:r>
            <a:r>
              <a:rPr lang="en-GB" dirty="0"/>
              <a:t> </a:t>
            </a:r>
            <a:r>
              <a:rPr lang="en-GB" dirty="0" err="1"/>
              <a:t>Türk</a:t>
            </a:r>
            <a:r>
              <a:rPr lang="en-GB" dirty="0"/>
              <a:t> </a:t>
            </a:r>
            <a:r>
              <a:rPr lang="en-GB" dirty="0" err="1"/>
              <a:t>vatandaşı</a:t>
            </a:r>
            <a:r>
              <a:rPr lang="en-GB" dirty="0"/>
              <a:t> </a:t>
            </a:r>
            <a:r>
              <a:rPr lang="en-GB" dirty="0" err="1"/>
              <a:t>sayılmışlardır</a:t>
            </a:r>
            <a:r>
              <a:rPr lang="en-GB" dirty="0"/>
              <a:t> (m. 1). </a:t>
            </a:r>
            <a:endParaRPr lang="tr-TR" dirty="0"/>
          </a:p>
        </p:txBody>
      </p:sp>
    </p:spTree>
    <p:extLst>
      <p:ext uri="{BB962C8B-B14F-4D97-AF65-F5344CB8AC3E}">
        <p14:creationId xmlns:p14="http://schemas.microsoft.com/office/powerpoint/2010/main" val="17811079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385</Words>
  <Application>Microsoft Office PowerPoint</Application>
  <PresentationFormat>Ekran Gösterisi (4:3)</PresentationFormat>
  <Paragraphs>17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Symbol</vt:lpstr>
      <vt:lpstr>Ofis Teması</vt:lpstr>
      <vt:lpstr> İNSAN HAKLARI ALANINDA GEÇEN TEMEL KAVRAMLAR «İNSAN» VE «VATANDAŞ» KAVRAMLARI  Prof. Dr. Yasemin KARAMAN KEPENEKCİ Ankara Üniversitesi Eğitim Bilimleri Fakültesi</vt:lpstr>
      <vt:lpstr>PowerPoint Sunusu</vt:lpstr>
      <vt:lpstr> </vt:lpstr>
      <vt:lpstr>PowerPoint Sunusu</vt:lpstr>
      <vt:lpstr>PowerPoint Sunusu</vt:lpstr>
      <vt:lpstr>  </vt:lpstr>
      <vt:lpstr>PowerPoint Sunusu</vt:lpstr>
      <vt:lpstr>PowerPoint Sunusu</vt:lpstr>
      <vt:lpstr>PowerPoint Sunusu</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26</cp:revision>
  <dcterms:created xsi:type="dcterms:W3CDTF">2014-12-02T07:20:17Z</dcterms:created>
  <dcterms:modified xsi:type="dcterms:W3CDTF">2020-05-01T08:22:54Z</dcterms:modified>
</cp:coreProperties>
</file>