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5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418D1A26-F171-445F-96E5-579C43F667C0}" type="datetimeFigureOut">
              <a:rPr lang="tr-TR" smtClean="0"/>
              <a:t>22.11.2019</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D43CDD8-6E3C-4A17-91D5-70164E0B9AAC}"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418D1A26-F171-445F-96E5-579C43F667C0}" type="datetimeFigureOut">
              <a:rPr lang="tr-TR" smtClean="0"/>
              <a:t>22.11.2019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43CDD8-6E3C-4A17-91D5-70164E0B9AAC}"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418D1A26-F171-445F-96E5-579C43F667C0}" type="datetimeFigureOut">
              <a:rPr lang="tr-TR" smtClean="0"/>
              <a:t>22.11.2019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43CDD8-6E3C-4A17-91D5-70164E0B9AAC}"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418D1A26-F171-445F-96E5-579C43F667C0}" type="datetimeFigureOut">
              <a:rPr lang="tr-TR" smtClean="0"/>
              <a:t>22.11.2019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43CDD8-6E3C-4A17-91D5-70164E0B9AAC}" type="slidenum">
              <a:rPr lang="tr-TR" smtClean="0"/>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18D1A26-F171-445F-96E5-579C43F667C0}" type="datetimeFigureOut">
              <a:rPr lang="tr-TR" smtClean="0"/>
              <a:t>22.11.2019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43CDD8-6E3C-4A17-91D5-70164E0B9AAC}"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18D1A26-F171-445F-96E5-579C43F667C0}" type="datetimeFigureOut">
              <a:rPr lang="tr-TR" smtClean="0"/>
              <a:t>22.11.2019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D43CDD8-6E3C-4A17-91D5-70164E0B9AAC}"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18D1A26-F171-445F-96E5-579C43F667C0}" type="datetimeFigureOut">
              <a:rPr lang="tr-TR" smtClean="0"/>
              <a:t>22.11.2019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D43CDD8-6E3C-4A17-91D5-70164E0B9AAC}"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18D1A26-F171-445F-96E5-579C43F667C0}" type="datetimeFigureOut">
              <a:rPr lang="tr-TR" smtClean="0"/>
              <a:t>22.11.2019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D43CDD8-6E3C-4A17-91D5-70164E0B9AAC}"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8D1A26-F171-445F-96E5-579C43F667C0}" type="datetimeFigureOut">
              <a:rPr lang="tr-TR" smtClean="0"/>
              <a:t>22.11.2019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D43CDD8-6E3C-4A17-91D5-70164E0B9AAC}"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18D1A26-F171-445F-96E5-579C43F667C0}" type="datetimeFigureOut">
              <a:rPr lang="tr-TR" smtClean="0"/>
              <a:t>22.11.2019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D43CDD8-6E3C-4A17-91D5-70164E0B9AAC}"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18D1A26-F171-445F-96E5-579C43F667C0}" type="datetimeFigureOut">
              <a:rPr lang="tr-TR" smtClean="0"/>
              <a:t>22.11.2019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D43CDD8-6E3C-4A17-91D5-70164E0B9AAC}"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418D1A26-F171-445F-96E5-579C43F667C0}" type="datetimeFigureOut">
              <a:rPr lang="tr-TR" smtClean="0"/>
              <a:t>22.11.2019</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D43CDD8-6E3C-4A17-91D5-70164E0B9AAC}"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smtClean="0"/>
              <a:t>Mülkiyet-1</a:t>
            </a:r>
            <a:endParaRPr lang="tr-TR"/>
          </a:p>
        </p:txBody>
      </p:sp>
    </p:spTree>
    <p:extLst>
      <p:ext uri="{BB962C8B-B14F-4D97-AF65-F5344CB8AC3E}">
        <p14:creationId xmlns:p14="http://schemas.microsoft.com/office/powerpoint/2010/main" val="17096881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248347"/>
            <a:ext cx="8712967" cy="4349005"/>
          </a:xfrm>
        </p:spPr>
        <p:txBody>
          <a:bodyPr>
            <a:normAutofit fontScale="92500" lnSpcReduction="10000"/>
          </a:bodyPr>
          <a:lstStyle/>
          <a:p>
            <a:pPr algn="just"/>
            <a:r>
              <a:rPr lang="tr-TR" dirty="0" smtClean="0"/>
              <a:t>Mülkiyetin konusu eşyadır.</a:t>
            </a:r>
          </a:p>
          <a:p>
            <a:pPr algn="just"/>
            <a:r>
              <a:rPr lang="tr-TR" dirty="0" smtClean="0"/>
              <a:t>Mülkiyetin eşya üzerindeki kapsamına gelince, bu eşyanın fiziki yapısının ve görünümünün mülkiyete etkisiyle çok yakından ilgilidir.</a:t>
            </a:r>
          </a:p>
          <a:p>
            <a:pPr algn="just"/>
            <a:r>
              <a:rPr lang="tr-TR" dirty="0" smtClean="0"/>
              <a:t>Belirlilik ilkesi gereğince mülkiyet hakkı eşyanın tümünü kapsar.</a:t>
            </a:r>
          </a:p>
          <a:p>
            <a:pPr marL="0" indent="0" algn="just">
              <a:buNone/>
            </a:pPr>
            <a:r>
              <a:rPr lang="tr-TR" b="1" dirty="0" smtClean="0"/>
              <a:t>I. Bütünleyici Parça</a:t>
            </a:r>
          </a:p>
          <a:p>
            <a:pPr marL="457200" indent="-457200" algn="just">
              <a:buAutoNum type="alphaUcPeriod"/>
            </a:pPr>
            <a:r>
              <a:rPr lang="tr-TR" b="1" dirty="0" smtClean="0"/>
              <a:t>Tanım</a:t>
            </a:r>
          </a:p>
          <a:p>
            <a:pPr marL="0" indent="0" algn="just">
              <a:buNone/>
            </a:pPr>
            <a:r>
              <a:rPr lang="tr-TR" dirty="0" smtClean="0"/>
              <a:t>TMK m. 684/2’de bütünleyici parça şöyle tanımlanır: </a:t>
            </a:r>
            <a:r>
              <a:rPr lang="tr-TR" i="1" dirty="0" smtClean="0"/>
              <a:t>‘Bütünleyici </a:t>
            </a:r>
            <a:r>
              <a:rPr lang="tr-TR" i="1" dirty="0"/>
              <a:t>parça, yerel âdetlere göre asıl şeyin temel unsuru olan ve o şey yok </a:t>
            </a:r>
            <a:r>
              <a:rPr lang="tr-TR" i="1" dirty="0" smtClean="0"/>
              <a:t>edilmedikçe, zarara </a:t>
            </a:r>
            <a:r>
              <a:rPr lang="tr-TR" i="1" dirty="0"/>
              <a:t>uğratılmadıkça veya yapısı değiştirilmedikçe ondan ayrılmasına olanak bulunmayan parçadır</a:t>
            </a:r>
            <a:r>
              <a:rPr lang="tr-TR" i="1" dirty="0" smtClean="0"/>
              <a:t>.’</a:t>
            </a:r>
          </a:p>
          <a:p>
            <a:pPr marL="0" indent="0" algn="just">
              <a:buNone/>
            </a:pPr>
            <a:r>
              <a:rPr lang="tr-TR" dirty="0" smtClean="0"/>
              <a:t>Maddi varlığı olan şeyler bütünleyici parça olabilir.</a:t>
            </a:r>
            <a:endParaRPr lang="tr-TR" dirty="0"/>
          </a:p>
        </p:txBody>
      </p:sp>
      <p:sp>
        <p:nvSpPr>
          <p:cNvPr id="3" name="Başlık 2"/>
          <p:cNvSpPr>
            <a:spLocks noGrp="1"/>
          </p:cNvSpPr>
          <p:nvPr>
            <p:ph type="title"/>
          </p:nvPr>
        </p:nvSpPr>
        <p:spPr>
          <a:xfrm>
            <a:off x="107504" y="116632"/>
            <a:ext cx="8928992" cy="1512168"/>
          </a:xfrm>
        </p:spPr>
        <p:txBody>
          <a:bodyPr/>
          <a:lstStyle/>
          <a:p>
            <a:r>
              <a:rPr lang="tr-TR" dirty="0" smtClean="0"/>
              <a:t>4. </a:t>
            </a:r>
            <a:r>
              <a:rPr lang="tr-TR" dirty="0" smtClean="0"/>
              <a:t>Mülkiyetin Konusu ve Kapsamı</a:t>
            </a:r>
            <a:endParaRPr lang="tr-TR" dirty="0"/>
          </a:p>
        </p:txBody>
      </p:sp>
    </p:spTree>
    <p:extLst>
      <p:ext uri="{BB962C8B-B14F-4D97-AF65-F5344CB8AC3E}">
        <p14:creationId xmlns:p14="http://schemas.microsoft.com/office/powerpoint/2010/main" val="319398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1" y="2248347"/>
            <a:ext cx="8193232" cy="3877815"/>
          </a:xfrm>
        </p:spPr>
        <p:txBody>
          <a:bodyPr>
            <a:normAutofit lnSpcReduction="10000"/>
          </a:bodyPr>
          <a:lstStyle/>
          <a:p>
            <a:pPr marL="0" indent="0" algn="just">
              <a:buNone/>
            </a:pPr>
            <a:r>
              <a:rPr lang="tr-TR" b="1" dirty="0" smtClean="0"/>
              <a:t>B. Bütünleyici Parça Niteliğinin Kazanılması İçin Gerekli Olan Şartlar</a:t>
            </a:r>
          </a:p>
          <a:p>
            <a:pPr marL="0" indent="0" algn="just">
              <a:buNone/>
            </a:pPr>
            <a:r>
              <a:rPr lang="tr-TR" dirty="0" smtClean="0"/>
              <a:t>TMK m. 684/2’ye göre üç şartın varlığı aranır.</a:t>
            </a:r>
          </a:p>
          <a:p>
            <a:pPr algn="just"/>
            <a:r>
              <a:rPr lang="tr-TR" dirty="0" smtClean="0"/>
              <a:t>Bütünleyici parça ile asıl şey arasında dıştan görülebilen maddi bir bağlılık olmalıdır. (Dış bağlılık)</a:t>
            </a:r>
          </a:p>
          <a:p>
            <a:pPr algn="just"/>
            <a:r>
              <a:rPr lang="tr-TR" dirty="0" smtClean="0"/>
              <a:t>Bütünleyici parça asıl şeyin varlığına dahil olmalı, bütünleyici parça ile asıl şey arasında içten, sürekli bir bağlılık bulunmalıdır. (İç bağlılık)</a:t>
            </a:r>
          </a:p>
          <a:p>
            <a:pPr algn="just"/>
            <a:r>
              <a:rPr lang="tr-TR" dirty="0" smtClean="0"/>
              <a:t>Bütünleyici parça ile asıl şey arasındaki dış ve iç bağlılık yerel adetlere göre de mevcut sayılmalıdır.</a:t>
            </a:r>
            <a:endParaRPr lang="tr-TR" dirty="0"/>
          </a:p>
        </p:txBody>
      </p:sp>
    </p:spTree>
    <p:extLst>
      <p:ext uri="{BB962C8B-B14F-4D97-AF65-F5344CB8AC3E}">
        <p14:creationId xmlns:p14="http://schemas.microsoft.com/office/powerpoint/2010/main" val="3045170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1" y="2248347"/>
            <a:ext cx="8193232" cy="3877815"/>
          </a:xfrm>
        </p:spPr>
        <p:txBody>
          <a:bodyPr/>
          <a:lstStyle/>
          <a:p>
            <a:pPr marL="0" indent="0" algn="just">
              <a:buNone/>
            </a:pPr>
            <a:r>
              <a:rPr lang="tr-TR" b="1" dirty="0" smtClean="0"/>
              <a:t>C. Bütünleyici Parça Sayılmanın Hukuki Sonuçları</a:t>
            </a:r>
          </a:p>
          <a:p>
            <a:pPr algn="just"/>
            <a:r>
              <a:rPr lang="tr-TR" dirty="0"/>
              <a:t>Bir şeye malik olan kimse, o şeyin bütünleyici parçalarına da malik </a:t>
            </a:r>
            <a:r>
              <a:rPr lang="tr-TR" dirty="0" smtClean="0"/>
              <a:t>olur. (TMK m. 684/1)</a:t>
            </a:r>
          </a:p>
          <a:p>
            <a:pPr algn="just"/>
            <a:r>
              <a:rPr lang="tr-TR" dirty="0" smtClean="0"/>
              <a:t>TMK m. 684/1 hükmü emredici niteliktedir.</a:t>
            </a:r>
          </a:p>
          <a:p>
            <a:pPr marL="0" indent="0" algn="just">
              <a:buNone/>
            </a:pPr>
            <a:r>
              <a:rPr lang="tr-TR" b="1" dirty="0" smtClean="0"/>
              <a:t>D. Bütünleyici Parça Niteliğinin Kaybedilmesi</a:t>
            </a:r>
          </a:p>
          <a:p>
            <a:pPr algn="just"/>
            <a:r>
              <a:rPr lang="tr-TR" dirty="0" smtClean="0"/>
              <a:t>Malikin iradesiyle veya irade dışında asıl şeyden ayrılarak eşya niteliğini kazanan bütünleyici parça üzerinde kural olarak, asıl şeyin malikinin mülkiyet hakkı doğar.</a:t>
            </a:r>
            <a:endParaRPr lang="tr-TR" dirty="0" smtClean="0"/>
          </a:p>
          <a:p>
            <a:pPr marL="0" indent="0" algn="just">
              <a:buNone/>
            </a:pPr>
            <a:endParaRPr lang="tr-TR" dirty="0"/>
          </a:p>
        </p:txBody>
      </p:sp>
    </p:spTree>
    <p:extLst>
      <p:ext uri="{BB962C8B-B14F-4D97-AF65-F5344CB8AC3E}">
        <p14:creationId xmlns:p14="http://schemas.microsoft.com/office/powerpoint/2010/main" val="1167571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1" y="2248347"/>
            <a:ext cx="8193232" cy="3877815"/>
          </a:xfrm>
        </p:spPr>
        <p:txBody>
          <a:bodyPr/>
          <a:lstStyle/>
          <a:p>
            <a:pPr marL="0" indent="0">
              <a:buNone/>
            </a:pPr>
            <a:r>
              <a:rPr lang="tr-TR" b="1" dirty="0" smtClean="0"/>
              <a:t>E. Kanun Gereği Bütünleyici Parça Sayılan Şeyler</a:t>
            </a:r>
          </a:p>
          <a:p>
            <a:pPr marL="0" indent="0">
              <a:buNone/>
            </a:pPr>
            <a:r>
              <a:rPr lang="tr-TR" dirty="0" smtClean="0"/>
              <a:t>TMK m. </a:t>
            </a:r>
            <a:r>
              <a:rPr lang="tr-TR" dirty="0"/>
              <a:t>718/2’ye göre, ‘</a:t>
            </a:r>
            <a:r>
              <a:rPr lang="tr-TR" i="1" dirty="0"/>
              <a:t>Bu mülkiyetin kapsamına, yasal sınırlamalar saklı kalmak üzere yapılar, bitkiler ve </a:t>
            </a:r>
            <a:r>
              <a:rPr lang="tr-TR" i="1" dirty="0" smtClean="0"/>
              <a:t>kaynaklar da </a:t>
            </a:r>
            <a:r>
              <a:rPr lang="tr-TR" i="1" dirty="0"/>
              <a:t>girer</a:t>
            </a:r>
            <a:r>
              <a:rPr lang="tr-TR" i="1" dirty="0" smtClean="0"/>
              <a:t>.’</a:t>
            </a:r>
          </a:p>
          <a:p>
            <a:pPr marL="0" indent="0">
              <a:buNone/>
            </a:pPr>
            <a:r>
              <a:rPr lang="tr-TR" dirty="0" smtClean="0"/>
              <a:t>TMK m. </a:t>
            </a:r>
            <a:r>
              <a:rPr lang="tr-TR" dirty="0"/>
              <a:t>685/3’e göre, </a:t>
            </a:r>
            <a:r>
              <a:rPr lang="tr-TR" i="1" dirty="0"/>
              <a:t>‘Doğal ürünler asıl şeyden ayrılıncaya kadar onun bütünleyici </a:t>
            </a:r>
            <a:r>
              <a:rPr lang="tr-TR" i="1" dirty="0" smtClean="0"/>
              <a:t>parçasıdır.’</a:t>
            </a:r>
          </a:p>
          <a:p>
            <a:r>
              <a:rPr lang="tr-TR" dirty="0" smtClean="0"/>
              <a:t>Yapılar, dikili bitkiler ve kaynaklar</a:t>
            </a:r>
          </a:p>
          <a:p>
            <a:r>
              <a:rPr lang="tr-TR" dirty="0" smtClean="0"/>
              <a:t>Doğal Ürünler</a:t>
            </a:r>
          </a:p>
          <a:p>
            <a:pPr marL="0" indent="0">
              <a:buNone/>
            </a:pPr>
            <a:endParaRPr lang="tr-TR" dirty="0"/>
          </a:p>
        </p:txBody>
      </p:sp>
    </p:spTree>
    <p:extLst>
      <p:ext uri="{BB962C8B-B14F-4D97-AF65-F5344CB8AC3E}">
        <p14:creationId xmlns:p14="http://schemas.microsoft.com/office/powerpoint/2010/main" val="21509920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7503" y="1988841"/>
            <a:ext cx="8784977" cy="4536504"/>
          </a:xfrm>
        </p:spPr>
        <p:txBody>
          <a:bodyPr>
            <a:normAutofit/>
          </a:bodyPr>
          <a:lstStyle/>
          <a:p>
            <a:pPr marL="0" indent="0" algn="just">
              <a:buNone/>
            </a:pPr>
            <a:r>
              <a:rPr lang="tr-TR" sz="3200" b="1" dirty="0" smtClean="0"/>
              <a:t>II. Eklenti</a:t>
            </a:r>
          </a:p>
          <a:p>
            <a:pPr marL="0" indent="0" algn="just">
              <a:buNone/>
            </a:pPr>
            <a:r>
              <a:rPr lang="tr-TR" dirty="0" smtClean="0"/>
              <a:t>TMK m. 686/2’de eklenti şu şekilde tanımlanmaktadır</a:t>
            </a:r>
            <a:r>
              <a:rPr lang="tr-TR" dirty="0"/>
              <a:t>. </a:t>
            </a:r>
            <a:r>
              <a:rPr lang="tr-TR" i="1" dirty="0"/>
              <a:t>‘Eklenti, asıl şey malikinin anlaşılabilen arzusuna veya yerel âdetlere göre, </a:t>
            </a:r>
            <a:r>
              <a:rPr lang="tr-TR" i="1" dirty="0" smtClean="0"/>
              <a:t>işletilmesi, korunması </a:t>
            </a:r>
            <a:r>
              <a:rPr lang="tr-TR" i="1" dirty="0"/>
              <a:t>veya yarar sağlaması için asıl şeye sürekli olarak özgülenen ve kullanılmasında </a:t>
            </a:r>
            <a:r>
              <a:rPr lang="tr-TR" i="1" dirty="0" smtClean="0"/>
              <a:t>birleştirme, takma </a:t>
            </a:r>
            <a:r>
              <a:rPr lang="tr-TR" i="1" dirty="0"/>
              <a:t>veya başka bir biçimde asıl şeye bağlı kılınan taşınır maldır. </a:t>
            </a:r>
            <a:r>
              <a:rPr lang="tr-TR" i="1" dirty="0" smtClean="0"/>
              <a:t>’</a:t>
            </a:r>
          </a:p>
          <a:p>
            <a:pPr marL="0" indent="0" algn="just">
              <a:buNone/>
            </a:pPr>
            <a:r>
              <a:rPr lang="tr-TR" b="1" dirty="0" smtClean="0"/>
              <a:t>B. Eklenti Niteliğinin Kazanılması İçin Gerekli Olan Şartlar</a:t>
            </a:r>
          </a:p>
          <a:p>
            <a:pPr algn="just"/>
            <a:r>
              <a:rPr lang="tr-TR" dirty="0" smtClean="0"/>
              <a:t>Taşınır mal</a:t>
            </a:r>
          </a:p>
          <a:p>
            <a:pPr algn="just"/>
            <a:r>
              <a:rPr lang="tr-TR" dirty="0" smtClean="0"/>
              <a:t>Dış bağlılık</a:t>
            </a:r>
          </a:p>
          <a:p>
            <a:pPr algn="just"/>
            <a:r>
              <a:rPr lang="tr-TR" dirty="0" smtClean="0"/>
              <a:t>Özgüleme</a:t>
            </a:r>
            <a:endParaRPr lang="tr-TR" dirty="0"/>
          </a:p>
        </p:txBody>
      </p:sp>
    </p:spTree>
    <p:extLst>
      <p:ext uri="{BB962C8B-B14F-4D97-AF65-F5344CB8AC3E}">
        <p14:creationId xmlns:p14="http://schemas.microsoft.com/office/powerpoint/2010/main" val="17513999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1" y="2248347"/>
            <a:ext cx="8193232" cy="3877815"/>
          </a:xfrm>
        </p:spPr>
        <p:txBody>
          <a:bodyPr/>
          <a:lstStyle/>
          <a:p>
            <a:pPr marL="0" indent="0" algn="just">
              <a:buNone/>
            </a:pPr>
            <a:r>
              <a:rPr lang="tr-TR" b="1" dirty="0" smtClean="0"/>
              <a:t>C. Eklenti Sayılmanın Hukuki Sonuçları</a:t>
            </a:r>
          </a:p>
          <a:p>
            <a:pPr algn="just"/>
            <a:r>
              <a:rPr lang="tr-TR" dirty="0" smtClean="0"/>
              <a:t>Bütünleyici parça bağımsız eşya olmadığından, ayrı ayni hak konusu yapılamadığı halde, eklenti asıl şeyden bağımsız bir hukuki varlık olarak ayrı ayni hak konusudur.</a:t>
            </a:r>
          </a:p>
          <a:p>
            <a:pPr algn="just"/>
            <a:r>
              <a:rPr lang="tr-TR" dirty="0" smtClean="0"/>
              <a:t>Aksi belirtilmedikçe asıl şey başkasına temlik edilirse veya üzerinde ayni hak kurulursa eklentide temlik edilmiş veya üzerinde ayni hak kurulmuş sayılır.</a:t>
            </a:r>
            <a:endParaRPr lang="tr-TR" dirty="0"/>
          </a:p>
        </p:txBody>
      </p:sp>
    </p:spTree>
    <p:extLst>
      <p:ext uri="{BB962C8B-B14F-4D97-AF65-F5344CB8AC3E}">
        <p14:creationId xmlns:p14="http://schemas.microsoft.com/office/powerpoint/2010/main" val="563718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smtClean="0"/>
              <a:t>Mülkiyetin hukukumuzda yasal bir tanımı yoktur.</a:t>
            </a:r>
          </a:p>
          <a:p>
            <a:pPr algn="just"/>
            <a:r>
              <a:rPr lang="tr-TR" dirty="0" smtClean="0"/>
              <a:t>Mülkiyet hakkı, eşya üzerinde en geniş yetkiler sağlayan ayni haktır.</a:t>
            </a:r>
          </a:p>
          <a:p>
            <a:pPr algn="just"/>
            <a:r>
              <a:rPr lang="tr-TR" dirty="0" smtClean="0"/>
              <a:t>Mülkiyet hakkının içeriği sadece yetkilerden değil aynı zamanda ödevlerden de oluşmuştur.</a:t>
            </a:r>
            <a:endParaRPr lang="tr-TR" dirty="0"/>
          </a:p>
        </p:txBody>
      </p:sp>
      <p:sp>
        <p:nvSpPr>
          <p:cNvPr id="3" name="Başlık 2"/>
          <p:cNvSpPr>
            <a:spLocks noGrp="1"/>
          </p:cNvSpPr>
          <p:nvPr>
            <p:ph type="title"/>
          </p:nvPr>
        </p:nvSpPr>
        <p:spPr/>
        <p:txBody>
          <a:bodyPr/>
          <a:lstStyle/>
          <a:p>
            <a:r>
              <a:rPr lang="tr-TR" dirty="0" smtClean="0"/>
              <a:t>1. Mülkiyet Kavramı</a:t>
            </a:r>
            <a:endParaRPr lang="tr-TR" dirty="0"/>
          </a:p>
        </p:txBody>
      </p:sp>
    </p:spTree>
    <p:extLst>
      <p:ext uri="{BB962C8B-B14F-4D97-AF65-F5344CB8AC3E}">
        <p14:creationId xmlns:p14="http://schemas.microsoft.com/office/powerpoint/2010/main" val="3075278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248347"/>
            <a:ext cx="8640959" cy="3877815"/>
          </a:xfrm>
        </p:spPr>
        <p:txBody>
          <a:bodyPr>
            <a:normAutofit fontScale="92500" lnSpcReduction="20000"/>
          </a:bodyPr>
          <a:lstStyle/>
          <a:p>
            <a:pPr marL="0" indent="0" algn="just">
              <a:buNone/>
            </a:pPr>
            <a:r>
              <a:rPr lang="tr-TR" sz="2800" dirty="0"/>
              <a:t>Bir şeye malik olan kimse, hukuk düzeninin sınırları içinde, o şey </a:t>
            </a:r>
            <a:r>
              <a:rPr lang="tr-TR" sz="2800" dirty="0" smtClean="0"/>
              <a:t>üzerinde dilediği </a:t>
            </a:r>
            <a:r>
              <a:rPr lang="tr-TR" sz="2800" dirty="0"/>
              <a:t>gibi kullanma, yararlanma ve tasarrufta bulunma yetkisine sahiptir</a:t>
            </a:r>
            <a:r>
              <a:rPr lang="tr-TR" sz="2800" dirty="0" smtClean="0"/>
              <a:t>. (TMK m. 683/1)</a:t>
            </a:r>
            <a:endParaRPr lang="tr-TR" sz="2800" dirty="0" smtClean="0"/>
          </a:p>
          <a:p>
            <a:pPr marL="0" indent="0" algn="just">
              <a:buNone/>
            </a:pPr>
            <a:endParaRPr lang="tr-TR" sz="2800" b="1" dirty="0"/>
          </a:p>
          <a:p>
            <a:pPr marL="0" indent="0" algn="just">
              <a:buNone/>
            </a:pPr>
            <a:r>
              <a:rPr lang="tr-TR" sz="2800" b="1" dirty="0" smtClean="0"/>
              <a:t>I</a:t>
            </a:r>
            <a:r>
              <a:rPr lang="tr-TR" sz="2800" b="1" dirty="0" smtClean="0"/>
              <a:t>. Malikin Yetkileri</a:t>
            </a:r>
          </a:p>
          <a:p>
            <a:pPr algn="just"/>
            <a:r>
              <a:rPr lang="tr-TR" sz="2000" dirty="0" smtClean="0"/>
              <a:t>Olumlu Yetkiler</a:t>
            </a:r>
          </a:p>
          <a:p>
            <a:pPr algn="just"/>
            <a:r>
              <a:rPr lang="tr-TR" sz="2000" dirty="0" smtClean="0"/>
              <a:t>Koruyucu Yetkiler</a:t>
            </a:r>
          </a:p>
          <a:p>
            <a:pPr marL="0" indent="0" algn="just">
              <a:buNone/>
            </a:pPr>
            <a:r>
              <a:rPr lang="tr-TR" sz="2800" b="1" dirty="0" smtClean="0"/>
              <a:t>II. Malikin Ödevleri (Yükümlülükleri)</a:t>
            </a:r>
          </a:p>
          <a:p>
            <a:pPr algn="just"/>
            <a:r>
              <a:rPr lang="tr-TR" sz="2000" dirty="0" smtClean="0"/>
              <a:t>Yapmama(Kaçınma ) Ödevi</a:t>
            </a:r>
          </a:p>
          <a:p>
            <a:pPr algn="just"/>
            <a:r>
              <a:rPr lang="tr-TR" sz="2000" dirty="0" smtClean="0"/>
              <a:t>Katlanma Ödevi</a:t>
            </a:r>
          </a:p>
          <a:p>
            <a:pPr algn="just"/>
            <a:r>
              <a:rPr lang="tr-TR" sz="2000" dirty="0" smtClean="0"/>
              <a:t>Yapma Ödevi</a:t>
            </a:r>
            <a:endParaRPr lang="tr-TR" sz="2000" dirty="0"/>
          </a:p>
        </p:txBody>
      </p:sp>
      <p:sp>
        <p:nvSpPr>
          <p:cNvPr id="3" name="Başlık 2"/>
          <p:cNvSpPr>
            <a:spLocks noGrp="1"/>
          </p:cNvSpPr>
          <p:nvPr>
            <p:ph type="title"/>
          </p:nvPr>
        </p:nvSpPr>
        <p:spPr>
          <a:xfrm>
            <a:off x="0" y="570156"/>
            <a:ext cx="9036496" cy="1054250"/>
          </a:xfrm>
        </p:spPr>
        <p:txBody>
          <a:bodyPr/>
          <a:lstStyle/>
          <a:p>
            <a:r>
              <a:rPr lang="tr-TR" dirty="0" smtClean="0"/>
              <a:t>2. Mülkiyet Hakkının İçeriği</a:t>
            </a:r>
            <a:endParaRPr lang="tr-TR" dirty="0"/>
          </a:p>
        </p:txBody>
      </p:sp>
    </p:spTree>
    <p:extLst>
      <p:ext uri="{BB962C8B-B14F-4D97-AF65-F5344CB8AC3E}">
        <p14:creationId xmlns:p14="http://schemas.microsoft.com/office/powerpoint/2010/main" val="51853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9" y="2248347"/>
            <a:ext cx="8121224" cy="3877815"/>
          </a:xfrm>
        </p:spPr>
        <p:txBody>
          <a:bodyPr>
            <a:normAutofit fontScale="92500" lnSpcReduction="20000"/>
          </a:bodyPr>
          <a:lstStyle/>
          <a:p>
            <a:pPr marL="0" indent="0" algn="just">
              <a:buNone/>
            </a:pPr>
            <a:r>
              <a:rPr lang="tr-TR" b="1" dirty="0" smtClean="0"/>
              <a:t>I. İstihkak </a:t>
            </a:r>
            <a:r>
              <a:rPr lang="tr-TR" b="1" dirty="0" smtClean="0"/>
              <a:t>Davası</a:t>
            </a:r>
          </a:p>
          <a:p>
            <a:pPr marL="0" indent="0" algn="just">
              <a:buNone/>
            </a:pPr>
            <a:r>
              <a:rPr lang="tr-TR" b="1" dirty="0" smtClean="0"/>
              <a:t>A. Konusu ve Şartları</a:t>
            </a:r>
          </a:p>
          <a:p>
            <a:pPr algn="just"/>
            <a:r>
              <a:rPr lang="tr-TR" dirty="0" smtClean="0"/>
              <a:t>İstihkak davası, dolaysız zilyet durumunda olmayan malikin malik olmayan zilyede karşı mülkiyet hakkına dayanarak açabildiği ve haksız olarak ele geçirilen veya alıkonulan eşyanın geri verilmesini sağlama amacını güden, ayni nitelikte bir eda davasıdır.</a:t>
            </a:r>
          </a:p>
          <a:p>
            <a:pPr algn="just"/>
            <a:r>
              <a:rPr lang="tr-TR" dirty="0" smtClean="0"/>
              <a:t>İstihkak davası hem taşınmaz hem de taşınırlar için açılabilir.</a:t>
            </a:r>
          </a:p>
          <a:p>
            <a:pPr algn="just"/>
            <a:r>
              <a:rPr lang="tr-TR" dirty="0"/>
              <a:t>Malik, malını haksız olarak elinde bulunduran kimseye karşı istihkak davası açabileceği </a:t>
            </a:r>
            <a:r>
              <a:rPr lang="tr-TR" dirty="0" smtClean="0"/>
              <a:t>gibi, her </a:t>
            </a:r>
            <a:r>
              <a:rPr lang="tr-TR" dirty="0"/>
              <a:t>türlü haksız </a:t>
            </a:r>
            <a:r>
              <a:rPr lang="tr-TR" dirty="0" err="1"/>
              <a:t>elatmanın</a:t>
            </a:r>
            <a:r>
              <a:rPr lang="tr-TR" dirty="0"/>
              <a:t> önlenmesini de dava </a:t>
            </a:r>
            <a:r>
              <a:rPr lang="tr-TR" dirty="0" smtClean="0"/>
              <a:t>edebilir. (TMK m. 683/2)</a:t>
            </a:r>
            <a:endParaRPr lang="tr-TR" dirty="0" smtClean="0"/>
          </a:p>
          <a:p>
            <a:pPr marL="0" indent="0" algn="just">
              <a:buNone/>
            </a:pPr>
            <a:endParaRPr lang="tr-TR" b="1" dirty="0"/>
          </a:p>
        </p:txBody>
      </p:sp>
      <p:sp>
        <p:nvSpPr>
          <p:cNvPr id="3" name="Başlık 2"/>
          <p:cNvSpPr>
            <a:spLocks noGrp="1"/>
          </p:cNvSpPr>
          <p:nvPr>
            <p:ph type="title"/>
          </p:nvPr>
        </p:nvSpPr>
        <p:spPr>
          <a:xfrm>
            <a:off x="251520" y="260648"/>
            <a:ext cx="8640960" cy="1363758"/>
          </a:xfrm>
        </p:spPr>
        <p:txBody>
          <a:bodyPr/>
          <a:lstStyle/>
          <a:p>
            <a:r>
              <a:rPr lang="tr-TR" dirty="0" smtClean="0"/>
              <a:t>3. Mülkiyet Hakkının Korunması</a:t>
            </a:r>
            <a:endParaRPr lang="tr-TR" dirty="0"/>
          </a:p>
        </p:txBody>
      </p:sp>
    </p:spTree>
    <p:extLst>
      <p:ext uri="{BB962C8B-B14F-4D97-AF65-F5344CB8AC3E}">
        <p14:creationId xmlns:p14="http://schemas.microsoft.com/office/powerpoint/2010/main" val="1294571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3" y="2248347"/>
            <a:ext cx="8265240" cy="3877815"/>
          </a:xfrm>
        </p:spPr>
        <p:txBody>
          <a:bodyPr>
            <a:normAutofit lnSpcReduction="10000"/>
          </a:bodyPr>
          <a:lstStyle/>
          <a:p>
            <a:pPr marL="0" indent="0" algn="just">
              <a:buNone/>
            </a:pPr>
            <a:r>
              <a:rPr lang="tr-TR" b="1" dirty="0" smtClean="0"/>
              <a:t>B. Davanın Niteliği</a:t>
            </a:r>
          </a:p>
          <a:p>
            <a:pPr algn="just"/>
            <a:r>
              <a:rPr lang="tr-TR" dirty="0" smtClean="0"/>
              <a:t>İstihkak davası bir eda davasıdır.</a:t>
            </a:r>
          </a:p>
          <a:p>
            <a:pPr algn="just"/>
            <a:r>
              <a:rPr lang="tr-TR" dirty="0" smtClean="0"/>
              <a:t>Dava sonunda hakim davalının el koyduğu malın zilyetliğinin davacıya geri verilmesine karar verir.</a:t>
            </a:r>
          </a:p>
          <a:p>
            <a:pPr marL="0" indent="0" algn="just">
              <a:buNone/>
            </a:pPr>
            <a:r>
              <a:rPr lang="tr-TR" b="1" dirty="0" smtClean="0"/>
              <a:t>C. </a:t>
            </a:r>
            <a:r>
              <a:rPr lang="tr-TR" b="1" dirty="0" smtClean="0"/>
              <a:t>Davanın Tarafları</a:t>
            </a:r>
          </a:p>
          <a:p>
            <a:pPr algn="just"/>
            <a:r>
              <a:rPr lang="tr-TR" dirty="0" smtClean="0"/>
              <a:t>Davacı, çekişmeli malın dolaysız zilyedi olmayan malikidir. Davanın açıldığı sırada davacının malik sıfatına haiz olması gerekir.</a:t>
            </a:r>
          </a:p>
          <a:p>
            <a:pPr algn="just"/>
            <a:r>
              <a:rPr lang="tr-TR" dirty="0" smtClean="0"/>
              <a:t>Davalı, eşyaya haksız olarak el koyan onu halen zilyetliğinde bulunduran kişidir.</a:t>
            </a:r>
            <a:endParaRPr lang="tr-TR" dirty="0"/>
          </a:p>
        </p:txBody>
      </p:sp>
    </p:spTree>
    <p:extLst>
      <p:ext uri="{BB962C8B-B14F-4D97-AF65-F5344CB8AC3E}">
        <p14:creationId xmlns:p14="http://schemas.microsoft.com/office/powerpoint/2010/main" val="824167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5" y="2248347"/>
            <a:ext cx="7977208" cy="4276997"/>
          </a:xfrm>
        </p:spPr>
        <p:txBody>
          <a:bodyPr>
            <a:normAutofit fontScale="85000" lnSpcReduction="10000"/>
          </a:bodyPr>
          <a:lstStyle/>
          <a:p>
            <a:pPr marL="0" indent="0" algn="just">
              <a:buNone/>
            </a:pPr>
            <a:r>
              <a:rPr lang="tr-TR" b="1" dirty="0" smtClean="0"/>
              <a:t>D. İspat Yükü</a:t>
            </a:r>
          </a:p>
          <a:p>
            <a:pPr algn="just"/>
            <a:r>
              <a:rPr lang="tr-TR" dirty="0" smtClean="0"/>
              <a:t>İstihkak davasında ispat yükü kural olarak davacıya aittir. Davacı mülkiyet hakkına sahip olduğunu ispat etmelidir.</a:t>
            </a:r>
          </a:p>
          <a:p>
            <a:pPr algn="just"/>
            <a:r>
              <a:rPr lang="tr-TR" dirty="0" smtClean="0"/>
              <a:t>Davalı ancak davacının malik olmadığını vey</a:t>
            </a:r>
            <a:r>
              <a:rPr lang="tr-TR" dirty="0" smtClean="0"/>
              <a:t>a dava konusu malı zilyetliğinde bulundurmaya hakkı olduğunu ispat etmek suretiyle davanın reddini sağlayabilir.</a:t>
            </a:r>
          </a:p>
          <a:p>
            <a:pPr marL="0" indent="0" algn="just">
              <a:buNone/>
            </a:pPr>
            <a:r>
              <a:rPr lang="tr-TR" b="1" dirty="0" smtClean="0"/>
              <a:t>E. Talebin Devri</a:t>
            </a:r>
            <a:endParaRPr lang="tr-TR" dirty="0" smtClean="0"/>
          </a:p>
          <a:p>
            <a:pPr algn="just"/>
            <a:r>
              <a:rPr lang="tr-TR" dirty="0" smtClean="0"/>
              <a:t>İstihkak talebi mülkiyet hakkından ayrı olarak devredilemez.</a:t>
            </a:r>
          </a:p>
          <a:p>
            <a:pPr marL="0" indent="0" algn="just">
              <a:buNone/>
            </a:pPr>
            <a:r>
              <a:rPr lang="tr-TR" b="1" dirty="0" smtClean="0"/>
              <a:t>F. Görevli ve Yetkili Mahkeme</a:t>
            </a:r>
          </a:p>
          <a:p>
            <a:pPr algn="just"/>
            <a:r>
              <a:rPr lang="tr-TR" dirty="0" smtClean="0"/>
              <a:t>Görevli mahkeme asliye hukuk mahkemesidir.</a:t>
            </a:r>
          </a:p>
          <a:p>
            <a:pPr algn="just"/>
            <a:r>
              <a:rPr lang="tr-TR" dirty="0" smtClean="0"/>
              <a:t>Yetkili mahkeme ise, taşınmazlarda malın bulunduğu yer, taşınırlarda ise kural olarak davalının davanın açıldığı tarihteki yerleşim yeri mahkemesidir.</a:t>
            </a:r>
            <a:endParaRPr lang="tr-TR" dirty="0"/>
          </a:p>
        </p:txBody>
      </p:sp>
    </p:spTree>
    <p:extLst>
      <p:ext uri="{BB962C8B-B14F-4D97-AF65-F5344CB8AC3E}">
        <p14:creationId xmlns:p14="http://schemas.microsoft.com/office/powerpoint/2010/main" val="3211343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48347"/>
            <a:ext cx="8568951" cy="4349005"/>
          </a:xfrm>
        </p:spPr>
        <p:txBody>
          <a:bodyPr>
            <a:normAutofit lnSpcReduction="10000"/>
          </a:bodyPr>
          <a:lstStyle/>
          <a:p>
            <a:pPr marL="0" indent="0" algn="just">
              <a:buNone/>
            </a:pPr>
            <a:r>
              <a:rPr lang="tr-TR" sz="3200" b="1" dirty="0"/>
              <a:t>III. </a:t>
            </a:r>
            <a:r>
              <a:rPr lang="tr-TR" sz="3200" b="1" dirty="0" err="1"/>
              <a:t>Elatmanın</a:t>
            </a:r>
            <a:r>
              <a:rPr lang="tr-TR" sz="3200" b="1" dirty="0"/>
              <a:t> Önlenmesi Davası</a:t>
            </a:r>
          </a:p>
          <a:p>
            <a:pPr marL="457200" indent="-457200" algn="just">
              <a:buAutoNum type="alphaUcPeriod"/>
            </a:pPr>
            <a:r>
              <a:rPr lang="tr-TR" b="1" dirty="0" smtClean="0"/>
              <a:t>Konusu ve Şartları</a:t>
            </a:r>
          </a:p>
          <a:p>
            <a:pPr algn="just"/>
            <a:r>
              <a:rPr lang="tr-TR" dirty="0" err="1" smtClean="0"/>
              <a:t>Elatmanın</a:t>
            </a:r>
            <a:r>
              <a:rPr lang="tr-TR" dirty="0" smtClean="0"/>
              <a:t> önlenmesi davası malike, mülkiyet hakkından doğan yetkilerinin kullanılmasının haksız olarak engellenmesi, kısıtlanması veya zorlaştırılması durumunda kendisini koruma imkanı verir.</a:t>
            </a:r>
          </a:p>
          <a:p>
            <a:pPr algn="just"/>
            <a:r>
              <a:rPr lang="tr-TR" dirty="0" err="1" smtClean="0"/>
              <a:t>Elatmanın</a:t>
            </a:r>
            <a:r>
              <a:rPr lang="tr-TR" dirty="0" smtClean="0"/>
              <a:t> önlenmes</a:t>
            </a:r>
            <a:r>
              <a:rPr lang="tr-TR" dirty="0" smtClean="0"/>
              <a:t>i davasının açılabilmesi için temel şart, davanın açılacağı sırada haksız </a:t>
            </a:r>
            <a:r>
              <a:rPr lang="tr-TR" dirty="0" err="1" smtClean="0"/>
              <a:t>elatmanın</a:t>
            </a:r>
            <a:r>
              <a:rPr lang="tr-TR" dirty="0" smtClean="0"/>
              <a:t> sürmesi veya ileride böyle bir </a:t>
            </a:r>
            <a:r>
              <a:rPr lang="tr-TR" dirty="0" err="1" smtClean="0"/>
              <a:t>elatmanın</a:t>
            </a:r>
            <a:r>
              <a:rPr lang="tr-TR" dirty="0" smtClean="0"/>
              <a:t> gerçeklemesi ihtimalinin mevcut olmasıdır.</a:t>
            </a:r>
          </a:p>
          <a:p>
            <a:pPr algn="just"/>
            <a:r>
              <a:rPr lang="tr-TR" dirty="0" smtClean="0"/>
              <a:t>Hem taşınmaz hem de taşınır mallar için açılabilir.</a:t>
            </a:r>
            <a:endParaRPr lang="tr-TR" dirty="0"/>
          </a:p>
        </p:txBody>
      </p:sp>
    </p:spTree>
    <p:extLst>
      <p:ext uri="{BB962C8B-B14F-4D97-AF65-F5344CB8AC3E}">
        <p14:creationId xmlns:p14="http://schemas.microsoft.com/office/powerpoint/2010/main" val="3085206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7" y="2248347"/>
            <a:ext cx="8049216" cy="4493021"/>
          </a:xfrm>
        </p:spPr>
        <p:txBody>
          <a:bodyPr>
            <a:normAutofit fontScale="92500" lnSpcReduction="10000"/>
          </a:bodyPr>
          <a:lstStyle/>
          <a:p>
            <a:pPr marL="0" indent="0" algn="just">
              <a:buNone/>
            </a:pPr>
            <a:r>
              <a:rPr lang="tr-TR" b="1" dirty="0" smtClean="0"/>
              <a:t>B. Davanın Niteliği</a:t>
            </a:r>
          </a:p>
          <a:p>
            <a:pPr algn="just"/>
            <a:r>
              <a:rPr lang="tr-TR" dirty="0" err="1" smtClean="0"/>
              <a:t>Elatmanın</a:t>
            </a:r>
            <a:r>
              <a:rPr lang="tr-TR" dirty="0" smtClean="0"/>
              <a:t> önlenmesi davası mülkiyet hakkına dayandığı için ayni bir davadır; bu nedenle zamanaşımına uğramaz.</a:t>
            </a:r>
          </a:p>
          <a:p>
            <a:pPr algn="just"/>
            <a:r>
              <a:rPr lang="tr-TR" dirty="0" err="1" smtClean="0"/>
              <a:t>Elatmanın</a:t>
            </a:r>
            <a:r>
              <a:rPr lang="tr-TR" dirty="0" smtClean="0"/>
              <a:t> önlenmesi sonucunda verilen kararla davalı mevcut </a:t>
            </a:r>
            <a:r>
              <a:rPr lang="tr-TR" dirty="0" err="1" smtClean="0"/>
              <a:t>elatmaya</a:t>
            </a:r>
            <a:r>
              <a:rPr lang="tr-TR" dirty="0" smtClean="0"/>
              <a:t> son vermeye veya ileride gerçekleşecek </a:t>
            </a:r>
            <a:r>
              <a:rPr lang="tr-TR" dirty="0" err="1" smtClean="0"/>
              <a:t>elatmadan</a:t>
            </a:r>
            <a:r>
              <a:rPr lang="tr-TR" dirty="0" smtClean="0"/>
              <a:t> kaçınmaya mahkum edildiğinden, bu dava aynı zamanda bir eda davasıdır.</a:t>
            </a:r>
          </a:p>
          <a:p>
            <a:pPr marL="0" indent="0" algn="just">
              <a:buNone/>
            </a:pPr>
            <a:r>
              <a:rPr lang="tr-TR" b="1" dirty="0" smtClean="0"/>
              <a:t>C. Davanın Tarafları</a:t>
            </a:r>
          </a:p>
          <a:p>
            <a:pPr algn="just"/>
            <a:r>
              <a:rPr lang="tr-TR" dirty="0" smtClean="0"/>
              <a:t>Davacı m</a:t>
            </a:r>
            <a:r>
              <a:rPr lang="tr-TR" dirty="0" smtClean="0"/>
              <a:t>ülkiyet hakkına </a:t>
            </a:r>
            <a:r>
              <a:rPr lang="tr-TR" dirty="0" err="1" smtClean="0"/>
              <a:t>elatılan</a:t>
            </a:r>
            <a:r>
              <a:rPr lang="tr-TR" dirty="0" smtClean="0"/>
              <a:t> taşınır veya taşınmaz bir malın malikidir.</a:t>
            </a:r>
          </a:p>
          <a:p>
            <a:pPr algn="just"/>
            <a:r>
              <a:rPr lang="tr-TR" dirty="0" smtClean="0"/>
              <a:t>Dava, eşyaya haksız olarak </a:t>
            </a:r>
            <a:r>
              <a:rPr lang="tr-TR" dirty="0" err="1" smtClean="0"/>
              <a:t>elatan</a:t>
            </a:r>
            <a:r>
              <a:rPr lang="tr-TR" dirty="0" smtClean="0"/>
              <a:t> kişiye karşı açılır. </a:t>
            </a:r>
            <a:r>
              <a:rPr lang="tr-TR" dirty="0" err="1" smtClean="0"/>
              <a:t>Dvalı</a:t>
            </a:r>
            <a:r>
              <a:rPr lang="tr-TR" dirty="0" smtClean="0"/>
              <a:t> doğrudan doğruya </a:t>
            </a:r>
            <a:r>
              <a:rPr lang="tr-TR" dirty="0" err="1" smtClean="0"/>
              <a:t>elatan</a:t>
            </a:r>
            <a:r>
              <a:rPr lang="tr-TR" dirty="0" smtClean="0"/>
              <a:t> kişi olabileceği gibi, </a:t>
            </a:r>
            <a:r>
              <a:rPr lang="tr-TR" dirty="0" err="1" smtClean="0"/>
              <a:t>elatmaya</a:t>
            </a:r>
            <a:r>
              <a:rPr lang="tr-TR" dirty="0" smtClean="0"/>
              <a:t> teşvik eden kişi de olabilir.</a:t>
            </a:r>
          </a:p>
        </p:txBody>
      </p:sp>
    </p:spTree>
    <p:extLst>
      <p:ext uri="{BB962C8B-B14F-4D97-AF65-F5344CB8AC3E}">
        <p14:creationId xmlns:p14="http://schemas.microsoft.com/office/powerpoint/2010/main" val="3564910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1" y="2248347"/>
            <a:ext cx="8193232" cy="3877815"/>
          </a:xfrm>
        </p:spPr>
        <p:txBody>
          <a:bodyPr>
            <a:normAutofit fontScale="85000" lnSpcReduction="10000"/>
          </a:bodyPr>
          <a:lstStyle/>
          <a:p>
            <a:pPr marL="0" indent="0" algn="just">
              <a:buNone/>
            </a:pPr>
            <a:r>
              <a:rPr lang="tr-TR" b="1" dirty="0" smtClean="0"/>
              <a:t>D. İspat Yükü</a:t>
            </a:r>
          </a:p>
          <a:p>
            <a:pPr algn="just"/>
            <a:r>
              <a:rPr lang="tr-TR" dirty="0" smtClean="0"/>
              <a:t>İspat yükü kural olarak davacıdadır.</a:t>
            </a:r>
          </a:p>
          <a:p>
            <a:pPr algn="just"/>
            <a:r>
              <a:rPr lang="tr-TR" dirty="0" smtClean="0"/>
              <a:t>Davalı, ayni veya kişisel bir hakka dayanarak </a:t>
            </a:r>
            <a:r>
              <a:rPr lang="tr-TR" dirty="0" err="1" smtClean="0"/>
              <a:t>elatmakta</a:t>
            </a:r>
            <a:r>
              <a:rPr lang="tr-TR" dirty="0" smtClean="0"/>
              <a:t> haklı olduğunu ispat ederek davanın reddini sağlayabilir.</a:t>
            </a:r>
          </a:p>
          <a:p>
            <a:pPr marL="0" indent="0" algn="just">
              <a:buNone/>
            </a:pPr>
            <a:r>
              <a:rPr lang="tr-TR" b="1" dirty="0" smtClean="0"/>
              <a:t>E. Talebin Devri</a:t>
            </a:r>
          </a:p>
          <a:p>
            <a:pPr algn="just"/>
            <a:r>
              <a:rPr lang="tr-TR" dirty="0" err="1" smtClean="0"/>
              <a:t>Elatmanın</a:t>
            </a:r>
            <a:r>
              <a:rPr lang="tr-TR" dirty="0" smtClean="0"/>
              <a:t> önlenmesi talebi, mülkiyet hakkına dayandığından, bu haktan ayrı ve bağımsız olarak üçüncü bir kişiye devredilemez.</a:t>
            </a:r>
          </a:p>
          <a:p>
            <a:pPr marL="0" indent="0" algn="just">
              <a:buNone/>
            </a:pPr>
            <a:r>
              <a:rPr lang="tr-TR" b="1" dirty="0" smtClean="0"/>
              <a:t>F. Görevli ve Yetkili Mahkeme</a:t>
            </a:r>
          </a:p>
          <a:p>
            <a:pPr algn="just"/>
            <a:r>
              <a:rPr lang="tr-TR" dirty="0"/>
              <a:t>Görevli mahkeme asliye hukuk mahkemesidir.</a:t>
            </a:r>
          </a:p>
          <a:p>
            <a:pPr algn="just"/>
            <a:r>
              <a:rPr lang="tr-TR" dirty="0"/>
              <a:t>Yetkili mahkeme ise, taşınmazlarda malın bulunduğu yer, taşınırlarda ise kural olarak davalının davanın açıldığı tarihteki yerleşim yeri mahkemesidir.</a:t>
            </a:r>
          </a:p>
          <a:p>
            <a:pPr algn="just"/>
            <a:endParaRPr lang="tr-TR" dirty="0"/>
          </a:p>
        </p:txBody>
      </p:sp>
    </p:spTree>
    <p:extLst>
      <p:ext uri="{BB962C8B-B14F-4D97-AF65-F5344CB8AC3E}">
        <p14:creationId xmlns:p14="http://schemas.microsoft.com/office/powerpoint/2010/main" val="128908376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71</TotalTime>
  <Words>973</Words>
  <Application>Microsoft Office PowerPoint</Application>
  <PresentationFormat>Ekran Gösterisi (4:3)</PresentationFormat>
  <Paragraphs>86</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Cilt</vt:lpstr>
      <vt:lpstr>Mülkiyet-1</vt:lpstr>
      <vt:lpstr>1. Mülkiyet Kavramı</vt:lpstr>
      <vt:lpstr>2. Mülkiyet Hakkının İçeriği</vt:lpstr>
      <vt:lpstr>3. Mülkiyet Hakkının Korunması</vt:lpstr>
      <vt:lpstr>PowerPoint Sunusu</vt:lpstr>
      <vt:lpstr>PowerPoint Sunusu</vt:lpstr>
      <vt:lpstr>PowerPoint Sunusu</vt:lpstr>
      <vt:lpstr>PowerPoint Sunusu</vt:lpstr>
      <vt:lpstr>PowerPoint Sunusu</vt:lpstr>
      <vt:lpstr>4. Mülkiyetin Konusu ve Kapsamı</vt:lpstr>
      <vt:lpstr>PowerPoint Sunusu</vt:lpstr>
      <vt:lpstr>PowerPoint Sunusu</vt:lpstr>
      <vt:lpstr>PowerPoint Sunusu</vt:lpstr>
      <vt:lpstr>PowerPoint Sunusu</vt:lpstr>
      <vt:lpstr>PowerPoint Sunusu</vt:lpstr>
    </vt:vector>
  </TitlesOfParts>
  <Company>Katilimsiz.Com @ necooy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Mülkiyet-1</dc:title>
  <dc:creator>Acer</dc:creator>
  <cp:lastModifiedBy>Acer</cp:lastModifiedBy>
  <cp:revision>9</cp:revision>
  <dcterms:created xsi:type="dcterms:W3CDTF">2019-11-21T18:01:07Z</dcterms:created>
  <dcterms:modified xsi:type="dcterms:W3CDTF">2019-11-22T05:31:26Z</dcterms:modified>
</cp:coreProperties>
</file>