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9BF4E2A-70E5-42D3-948D-4908E8F75370}"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D66E80-5356-4D71-A977-35D900516530}" type="slidenum">
              <a:rPr lang="tr-TR" smtClean="0"/>
              <a:t>‹#›</a:t>
            </a:fld>
            <a:endParaRPr lang="tr-TR"/>
          </a:p>
        </p:txBody>
      </p:sp>
    </p:spTree>
    <p:extLst>
      <p:ext uri="{BB962C8B-B14F-4D97-AF65-F5344CB8AC3E}">
        <p14:creationId xmlns:p14="http://schemas.microsoft.com/office/powerpoint/2010/main" val="2939485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9BF4E2A-70E5-42D3-948D-4908E8F75370}"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D66E80-5356-4D71-A977-35D900516530}" type="slidenum">
              <a:rPr lang="tr-TR" smtClean="0"/>
              <a:t>‹#›</a:t>
            </a:fld>
            <a:endParaRPr lang="tr-TR"/>
          </a:p>
        </p:txBody>
      </p:sp>
    </p:spTree>
    <p:extLst>
      <p:ext uri="{BB962C8B-B14F-4D97-AF65-F5344CB8AC3E}">
        <p14:creationId xmlns:p14="http://schemas.microsoft.com/office/powerpoint/2010/main" val="3665122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9BF4E2A-70E5-42D3-948D-4908E8F75370}"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D66E80-5356-4D71-A977-35D900516530}" type="slidenum">
              <a:rPr lang="tr-TR" smtClean="0"/>
              <a:t>‹#›</a:t>
            </a:fld>
            <a:endParaRPr lang="tr-TR"/>
          </a:p>
        </p:txBody>
      </p:sp>
    </p:spTree>
    <p:extLst>
      <p:ext uri="{BB962C8B-B14F-4D97-AF65-F5344CB8AC3E}">
        <p14:creationId xmlns:p14="http://schemas.microsoft.com/office/powerpoint/2010/main" val="179840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9BF4E2A-70E5-42D3-948D-4908E8F75370}"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D66E80-5356-4D71-A977-35D900516530}" type="slidenum">
              <a:rPr lang="tr-TR" smtClean="0"/>
              <a:t>‹#›</a:t>
            </a:fld>
            <a:endParaRPr lang="tr-TR"/>
          </a:p>
        </p:txBody>
      </p:sp>
    </p:spTree>
    <p:extLst>
      <p:ext uri="{BB962C8B-B14F-4D97-AF65-F5344CB8AC3E}">
        <p14:creationId xmlns:p14="http://schemas.microsoft.com/office/powerpoint/2010/main" val="3776192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9BF4E2A-70E5-42D3-948D-4908E8F75370}"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D66E80-5356-4D71-A977-35D900516530}" type="slidenum">
              <a:rPr lang="tr-TR" smtClean="0"/>
              <a:t>‹#›</a:t>
            </a:fld>
            <a:endParaRPr lang="tr-TR"/>
          </a:p>
        </p:txBody>
      </p:sp>
    </p:spTree>
    <p:extLst>
      <p:ext uri="{BB962C8B-B14F-4D97-AF65-F5344CB8AC3E}">
        <p14:creationId xmlns:p14="http://schemas.microsoft.com/office/powerpoint/2010/main" val="1006998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9BF4E2A-70E5-42D3-948D-4908E8F75370}"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7D66E80-5356-4D71-A977-35D900516530}" type="slidenum">
              <a:rPr lang="tr-TR" smtClean="0"/>
              <a:t>‹#›</a:t>
            </a:fld>
            <a:endParaRPr lang="tr-TR"/>
          </a:p>
        </p:txBody>
      </p:sp>
    </p:spTree>
    <p:extLst>
      <p:ext uri="{BB962C8B-B14F-4D97-AF65-F5344CB8AC3E}">
        <p14:creationId xmlns:p14="http://schemas.microsoft.com/office/powerpoint/2010/main" val="1619676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9BF4E2A-70E5-42D3-948D-4908E8F75370}"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7D66E80-5356-4D71-A977-35D900516530}" type="slidenum">
              <a:rPr lang="tr-TR" smtClean="0"/>
              <a:t>‹#›</a:t>
            </a:fld>
            <a:endParaRPr lang="tr-TR"/>
          </a:p>
        </p:txBody>
      </p:sp>
    </p:spTree>
    <p:extLst>
      <p:ext uri="{BB962C8B-B14F-4D97-AF65-F5344CB8AC3E}">
        <p14:creationId xmlns:p14="http://schemas.microsoft.com/office/powerpoint/2010/main" val="2298147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9BF4E2A-70E5-42D3-948D-4908E8F75370}"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7D66E80-5356-4D71-A977-35D900516530}" type="slidenum">
              <a:rPr lang="tr-TR" smtClean="0"/>
              <a:t>‹#›</a:t>
            </a:fld>
            <a:endParaRPr lang="tr-TR"/>
          </a:p>
        </p:txBody>
      </p:sp>
    </p:spTree>
    <p:extLst>
      <p:ext uri="{BB962C8B-B14F-4D97-AF65-F5344CB8AC3E}">
        <p14:creationId xmlns:p14="http://schemas.microsoft.com/office/powerpoint/2010/main" val="1824060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9BF4E2A-70E5-42D3-948D-4908E8F75370}"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7D66E80-5356-4D71-A977-35D900516530}" type="slidenum">
              <a:rPr lang="tr-TR" smtClean="0"/>
              <a:t>‹#›</a:t>
            </a:fld>
            <a:endParaRPr lang="tr-TR"/>
          </a:p>
        </p:txBody>
      </p:sp>
    </p:spTree>
    <p:extLst>
      <p:ext uri="{BB962C8B-B14F-4D97-AF65-F5344CB8AC3E}">
        <p14:creationId xmlns:p14="http://schemas.microsoft.com/office/powerpoint/2010/main" val="3895094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9BF4E2A-70E5-42D3-948D-4908E8F75370}"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7D66E80-5356-4D71-A977-35D900516530}" type="slidenum">
              <a:rPr lang="tr-TR" smtClean="0"/>
              <a:t>‹#›</a:t>
            </a:fld>
            <a:endParaRPr lang="tr-TR"/>
          </a:p>
        </p:txBody>
      </p:sp>
    </p:spTree>
    <p:extLst>
      <p:ext uri="{BB962C8B-B14F-4D97-AF65-F5344CB8AC3E}">
        <p14:creationId xmlns:p14="http://schemas.microsoft.com/office/powerpoint/2010/main" val="294521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9BF4E2A-70E5-42D3-948D-4908E8F75370}"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7D66E80-5356-4D71-A977-35D900516530}" type="slidenum">
              <a:rPr lang="tr-TR" smtClean="0"/>
              <a:t>‹#›</a:t>
            </a:fld>
            <a:endParaRPr lang="tr-TR"/>
          </a:p>
        </p:txBody>
      </p:sp>
    </p:spTree>
    <p:extLst>
      <p:ext uri="{BB962C8B-B14F-4D97-AF65-F5344CB8AC3E}">
        <p14:creationId xmlns:p14="http://schemas.microsoft.com/office/powerpoint/2010/main" val="2262006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F4E2A-70E5-42D3-948D-4908E8F75370}"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D66E80-5356-4D71-A977-35D900516530}" type="slidenum">
              <a:rPr lang="tr-TR" smtClean="0"/>
              <a:t>‹#›</a:t>
            </a:fld>
            <a:endParaRPr lang="tr-TR"/>
          </a:p>
        </p:txBody>
      </p:sp>
    </p:spTree>
    <p:extLst>
      <p:ext uri="{BB962C8B-B14F-4D97-AF65-F5344CB8AC3E}">
        <p14:creationId xmlns:p14="http://schemas.microsoft.com/office/powerpoint/2010/main" val="3699797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youtube.com/watch?v=SNuZ4OE6vCk" TargetMode="External"/><Relationship Id="rId2" Type="http://schemas.openxmlformats.org/officeDocument/2006/relationships/hyperlink" Target="https://www.youtube.com/watch?v=u4T8ZeZy22M" TargetMode="External"/><Relationship Id="rId1" Type="http://schemas.openxmlformats.org/officeDocument/2006/relationships/slideLayout" Target="../slideLayouts/slideLayout3.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hyperlink" Target="https://www.youtube.com/watch?v=fk4fvPN7F-8"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4. ders: hayvanlar ve dil</a:t>
            </a:r>
            <a:endParaRPr lang="tr-TR" dirty="0"/>
          </a:p>
        </p:txBody>
      </p:sp>
      <p:sp>
        <p:nvSpPr>
          <p:cNvPr id="3" name="2 İçerik Yer Tutucusu"/>
          <p:cNvSpPr>
            <a:spLocks noGrp="1"/>
          </p:cNvSpPr>
          <p:nvPr>
            <p:ph idx="1"/>
          </p:nvPr>
        </p:nvSpPr>
        <p:spPr/>
        <p:txBody>
          <a:bodyPr/>
          <a:lstStyle/>
          <a:p>
            <a:pPr marL="0" indent="0">
              <a:buNone/>
            </a:pPr>
            <a:endParaRPr lang="tr-TR" dirty="0"/>
          </a:p>
        </p:txBody>
      </p:sp>
    </p:spTree>
    <p:extLst>
      <p:ext uri="{BB962C8B-B14F-4D97-AF65-F5344CB8AC3E}">
        <p14:creationId xmlns:p14="http://schemas.microsoft.com/office/powerpoint/2010/main" val="110593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buNone/>
            </a:pPr>
            <a:r>
              <a:rPr lang="tr-TR" dirty="0" smtClean="0"/>
              <a:t>	Eğer </a:t>
            </a:r>
            <a:r>
              <a:rPr lang="tr-TR" dirty="0"/>
              <a:t>insan dili,insanlara özgü bir haberleşme aracı ise hayvanlar bunu anlamayacak </a:t>
            </a:r>
            <a:r>
              <a:rPr lang="tr-TR" dirty="0" smtClean="0"/>
              <a:t>ve kullanamayacaklardır.Bir </a:t>
            </a:r>
            <a:r>
              <a:rPr lang="tr-TR" dirty="0"/>
              <a:t>köpeğin otur,yat,yuvarlan komutlarını anlaması o dili anladığını değil sesin farklılıklarına göre uyarıcı aldıklarındandır.Bu kesinlikle kelimeyi anladıkları anlamına gelmez.</a:t>
            </a:r>
          </a:p>
          <a:p>
            <a:pPr algn="just">
              <a:buNone/>
            </a:pPr>
            <a:r>
              <a:rPr lang="tr-TR" dirty="0" smtClean="0"/>
              <a:t>	</a:t>
            </a:r>
            <a:endParaRPr lang="tr-TR" dirty="0"/>
          </a:p>
        </p:txBody>
      </p:sp>
    </p:spTree>
    <p:extLst>
      <p:ext uri="{BB962C8B-B14F-4D97-AF65-F5344CB8AC3E}">
        <p14:creationId xmlns:p14="http://schemas.microsoft.com/office/powerpoint/2010/main" val="31690194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Eğer hayvanlar insan dilini anlayabilselerdi bu dilin “üretkenlik” özelliğini kullanabilirlerdi.Dahası bir hayvan türünün sinyallerini başka hayvan türleri kullanmaz.Mesela bir at senelerce bir sığır çiftliğinde yaşasa bile kişneyecektir.</a:t>
            </a:r>
            <a:endParaRPr lang="tr-TR" dirty="0"/>
          </a:p>
        </p:txBody>
      </p:sp>
    </p:spTree>
    <p:extLst>
      <p:ext uri="{BB962C8B-B14F-4D97-AF65-F5344CB8AC3E}">
        <p14:creationId xmlns:p14="http://schemas.microsoft.com/office/powerpoint/2010/main" val="3513980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sz="3600" dirty="0" smtClean="0"/>
              <a:t>Doğal dilleri olmasa da hayvanlara insan dili öğretilebilir mi?</a:t>
            </a:r>
            <a:br>
              <a:rPr lang="tr-TR" sz="3600" dirty="0" smtClean="0"/>
            </a:br>
            <a:endParaRPr lang="tr-TR" sz="3600" dirty="0"/>
          </a:p>
        </p:txBody>
      </p:sp>
      <p:sp>
        <p:nvSpPr>
          <p:cNvPr id="3" name="2 İçerik Yer Tutucusu"/>
          <p:cNvSpPr>
            <a:spLocks noGrp="1"/>
          </p:cNvSpPr>
          <p:nvPr>
            <p:ph idx="1"/>
          </p:nvPr>
        </p:nvSpPr>
        <p:spPr/>
        <p:txBody>
          <a:bodyPr>
            <a:normAutofit/>
          </a:bodyPr>
          <a:lstStyle/>
          <a:p>
            <a:pPr algn="just">
              <a:buNone/>
            </a:pPr>
            <a:r>
              <a:rPr lang="tr-TR" dirty="0" smtClean="0"/>
              <a:t>	Papağan </a:t>
            </a:r>
            <a:r>
              <a:rPr lang="tr-TR" dirty="0"/>
              <a:t>ve </a:t>
            </a:r>
            <a:r>
              <a:rPr lang="tr-TR" dirty="0" err="1"/>
              <a:t>Mynas</a:t>
            </a:r>
            <a:r>
              <a:rPr lang="tr-TR" dirty="0"/>
              <a:t> kuşu gibi bazı kuşlar insan konuşmasını oldukça iyi taklit edebilirler ancak bunları </a:t>
            </a:r>
            <a:r>
              <a:rPr lang="tr-TR" b="1" dirty="0"/>
              <a:t>anlamlı semboller</a:t>
            </a:r>
            <a:r>
              <a:rPr lang="tr-TR" dirty="0"/>
              <a:t> olarak kullanamazlar</a:t>
            </a:r>
            <a:r>
              <a:rPr lang="tr-TR" dirty="0" smtClean="0"/>
              <a:t>. Kuşlara </a:t>
            </a:r>
            <a:r>
              <a:rPr lang="tr-TR" dirty="0"/>
              <a:t>sözcükleri bir gramer düzeni içerisinde kullanmaları öğretilseydi bu bir dil olurdu.Bu konuda da bir girişimde bulunulmuş ancak başarılı olunamamıştır.</a:t>
            </a:r>
          </a:p>
          <a:p>
            <a:pPr lvl="0">
              <a:buNone/>
            </a:pPr>
            <a:endParaRPr lang="tr-TR" dirty="0"/>
          </a:p>
        </p:txBody>
      </p:sp>
    </p:spTree>
    <p:extLst>
      <p:ext uri="{BB962C8B-B14F-4D97-AF65-F5344CB8AC3E}">
        <p14:creationId xmlns:p14="http://schemas.microsoft.com/office/powerpoint/2010/main" val="1421817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lgn="just">
              <a:buNone/>
            </a:pPr>
            <a:r>
              <a:rPr lang="tr-TR" dirty="0" smtClean="0"/>
              <a:t>	Eğer </a:t>
            </a:r>
            <a:r>
              <a:rPr lang="tr-TR" dirty="0"/>
              <a:t>insan dilini öğrenemezlerse bu hayvanların zekadan mı;yoksa sadece insanların doğuştan getirdikleri  dil yetisinden mi yoksun oldukları anlamına gelir?</a:t>
            </a:r>
          </a:p>
          <a:p>
            <a:pPr algn="just">
              <a:buNone/>
            </a:pPr>
            <a:r>
              <a:rPr lang="tr-TR" dirty="0" smtClean="0"/>
              <a:t>	</a:t>
            </a:r>
            <a:endParaRPr lang="tr-TR" dirty="0"/>
          </a:p>
        </p:txBody>
      </p:sp>
    </p:spTree>
    <p:extLst>
      <p:ext uri="{BB962C8B-B14F-4D97-AF65-F5344CB8AC3E}">
        <p14:creationId xmlns:p14="http://schemas.microsoft.com/office/powerpoint/2010/main" val="19658178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Bazı kuşlar konuşma seslerini çıkarmak için gerekli motor aygıtlarına sahip olmalarına rağmen beyinlerinin bu sesleri anlamlı olarak kullanabilecek kadar örgütlenmiş olmadıkları görülmektedir.</a:t>
            </a:r>
          </a:p>
          <a:p>
            <a:pPr lvl="0" algn="just">
              <a:buNone/>
            </a:pPr>
            <a:r>
              <a:rPr lang="tr-TR" dirty="0" smtClean="0"/>
              <a:t>	</a:t>
            </a:r>
          </a:p>
          <a:p>
            <a:pPr>
              <a:buNone/>
            </a:pPr>
            <a:endParaRPr lang="tr-TR" dirty="0"/>
          </a:p>
        </p:txBody>
      </p:sp>
    </p:spTree>
    <p:extLst>
      <p:ext uri="{BB962C8B-B14F-4D97-AF65-F5344CB8AC3E}">
        <p14:creationId xmlns:p14="http://schemas.microsoft.com/office/powerpoint/2010/main" val="27930132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Tüm bu hayvanlar içinde yapısı ve büyüklüğü bakımından insan beynine en çok benzeyen beyne sahip olan hayvanlar şempanzelerdir.Bu onların insan dilini öğrenebilecekleri anlamına gelir mi?</a:t>
            </a:r>
            <a:endParaRPr lang="tr-TR" dirty="0"/>
          </a:p>
        </p:txBody>
      </p:sp>
    </p:spTree>
    <p:extLst>
      <p:ext uri="{BB962C8B-B14F-4D97-AF65-F5344CB8AC3E}">
        <p14:creationId xmlns:p14="http://schemas.microsoft.com/office/powerpoint/2010/main" val="3040492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Şempanzelere Dil Öğretimi</a:t>
            </a:r>
            <a:br>
              <a:rPr lang="tr-TR" dirty="0" smtClean="0"/>
            </a:br>
            <a:endParaRPr lang="tr-TR" dirty="0"/>
          </a:p>
        </p:txBody>
      </p:sp>
      <p:sp>
        <p:nvSpPr>
          <p:cNvPr id="3" name="2 İçerik Yer Tutucusu"/>
          <p:cNvSpPr>
            <a:spLocks noGrp="1"/>
          </p:cNvSpPr>
          <p:nvPr>
            <p:ph idx="1"/>
          </p:nvPr>
        </p:nvSpPr>
        <p:spPr/>
        <p:txBody>
          <a:bodyPr>
            <a:normAutofit/>
          </a:bodyPr>
          <a:lstStyle/>
          <a:p>
            <a:pPr>
              <a:buNone/>
            </a:pPr>
            <a:r>
              <a:rPr lang="tr-TR" dirty="0" smtClean="0"/>
              <a:t>	Şempanzeler </a:t>
            </a:r>
            <a:r>
              <a:rPr lang="tr-TR" dirty="0"/>
              <a:t>%99 oranında kalıtımsal olarak benzerler.1930’da </a:t>
            </a:r>
            <a:r>
              <a:rPr lang="tr-TR" dirty="0" err="1"/>
              <a:t>Luella</a:t>
            </a:r>
            <a:r>
              <a:rPr lang="tr-TR" dirty="0"/>
              <a:t>-</a:t>
            </a:r>
            <a:r>
              <a:rPr lang="tr-TR" dirty="0" err="1"/>
              <a:t>Winthrop</a:t>
            </a:r>
            <a:r>
              <a:rPr lang="tr-TR" dirty="0"/>
              <a:t> </a:t>
            </a:r>
            <a:r>
              <a:rPr lang="tr-TR" dirty="0" err="1"/>
              <a:t>Kellogg</a:t>
            </a:r>
            <a:r>
              <a:rPr lang="tr-TR" dirty="0"/>
              <a:t> adlarında iki bilim adamı ,bebekleriyle birlikte yavru bir şempanze büyütmeye başlarlar.</a:t>
            </a:r>
            <a:r>
              <a:rPr lang="tr-TR" dirty="0" err="1"/>
              <a:t>Gua</a:t>
            </a:r>
            <a:r>
              <a:rPr lang="tr-TR" dirty="0"/>
              <a:t> adındaki şempanzenin yaklaşık 100 kelime anladığı fakat onları telaffuz edemediği anlaşılır.Buradan hayvanların insan  seslerini çıkartacak yapıya sahip olmadıklarını anlıyoruz.Maymun,goril ve şempanzeler de iletişim kurarlar fakat konuşamazlar.</a:t>
            </a:r>
          </a:p>
          <a:p>
            <a:pPr>
              <a:buNone/>
            </a:pPr>
            <a:endParaRPr lang="tr-TR" dirty="0"/>
          </a:p>
        </p:txBody>
      </p:sp>
    </p:spTree>
    <p:extLst>
      <p:ext uri="{BB962C8B-B14F-4D97-AF65-F5344CB8AC3E}">
        <p14:creationId xmlns:p14="http://schemas.microsoft.com/office/powerpoint/2010/main" val="14436690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smtClean="0"/>
              <a:t>Sarah</a:t>
            </a:r>
            <a:r>
              <a:rPr lang="tr-TR" dirty="0" smtClean="0"/>
              <a:t> </a:t>
            </a:r>
            <a:r>
              <a:rPr lang="tr-TR" dirty="0"/>
              <a:t>ve </a:t>
            </a:r>
            <a:r>
              <a:rPr lang="tr-TR" dirty="0" err="1"/>
              <a:t>Lana</a:t>
            </a:r>
            <a:r>
              <a:rPr lang="tr-TR" dirty="0"/>
              <a:t> Şempanzeleri</a:t>
            </a:r>
            <a:br>
              <a:rPr lang="tr-TR" dirty="0"/>
            </a:br>
            <a:endParaRPr lang="tr-TR" dirty="0"/>
          </a:p>
        </p:txBody>
      </p:sp>
      <p:sp>
        <p:nvSpPr>
          <p:cNvPr id="3" name="2 İçerik Yer Tutucusu"/>
          <p:cNvSpPr>
            <a:spLocks noGrp="1"/>
          </p:cNvSpPr>
          <p:nvPr>
            <p:ph idx="1"/>
          </p:nvPr>
        </p:nvSpPr>
        <p:spPr/>
        <p:txBody>
          <a:bodyPr>
            <a:normAutofit/>
          </a:bodyPr>
          <a:lstStyle/>
          <a:p>
            <a:pPr algn="just">
              <a:buNone/>
            </a:pPr>
            <a:r>
              <a:rPr lang="tr-TR" dirty="0"/>
              <a:t>	</a:t>
            </a:r>
            <a:r>
              <a:rPr lang="tr-TR" dirty="0" err="1" smtClean="0"/>
              <a:t>Ann</a:t>
            </a:r>
            <a:r>
              <a:rPr lang="tr-TR" dirty="0" smtClean="0"/>
              <a:t> </a:t>
            </a:r>
            <a:r>
              <a:rPr lang="tr-TR" dirty="0"/>
              <a:t>ve </a:t>
            </a:r>
            <a:r>
              <a:rPr lang="tr-TR" dirty="0" err="1"/>
              <a:t>David</a:t>
            </a:r>
            <a:r>
              <a:rPr lang="tr-TR" dirty="0"/>
              <a:t> </a:t>
            </a:r>
            <a:r>
              <a:rPr lang="tr-TR" dirty="0" err="1"/>
              <a:t>Premack</a:t>
            </a:r>
            <a:r>
              <a:rPr lang="tr-TR" dirty="0"/>
              <a:t> tarafından </a:t>
            </a:r>
            <a:r>
              <a:rPr lang="tr-TR" dirty="0" err="1"/>
              <a:t>Sarah</a:t>
            </a:r>
            <a:r>
              <a:rPr lang="tr-TR" dirty="0"/>
              <a:t> adında bir şempanzeye insanlarla iletişim kurabilmesi için plastik şekiller öğretilir.Bu şekillerin her biri kelime yerine geçecek ve cümle oluşturacaktır</a:t>
            </a:r>
            <a:r>
              <a:rPr lang="tr-TR" dirty="0" smtClean="0"/>
              <a:t>.</a:t>
            </a:r>
          </a:p>
          <a:p>
            <a:pPr algn="just">
              <a:buNone/>
            </a:pPr>
            <a:r>
              <a:rPr lang="tr-TR" dirty="0" smtClean="0"/>
              <a:t>	</a:t>
            </a:r>
          </a:p>
          <a:p>
            <a:pPr algn="just">
              <a:buNone/>
            </a:pPr>
            <a:r>
              <a:rPr lang="tr-TR" dirty="0" smtClean="0"/>
              <a:t>	Önce </a:t>
            </a:r>
            <a:r>
              <a:rPr lang="tr-TR" dirty="0" err="1"/>
              <a:t>Sarah</a:t>
            </a:r>
            <a:r>
              <a:rPr lang="tr-TR" dirty="0"/>
              <a:t> bu şekiller ile eğitilir.Mavi bir plastik elma yerine geçiyordur,şekiller ve anlamlar bağımsızdır ama şempanze elmayı istemeyi başarır.Şempanze şekillerle cümle kurup anlamayı da başarır.</a:t>
            </a:r>
          </a:p>
          <a:p>
            <a:pPr>
              <a:buNone/>
            </a:pPr>
            <a:r>
              <a:rPr lang="tr-TR" dirty="0" smtClean="0"/>
              <a:t>	</a:t>
            </a:r>
            <a:endParaRPr lang="tr-TR" dirty="0"/>
          </a:p>
          <a:p>
            <a:pPr>
              <a:buNone/>
            </a:pPr>
            <a:r>
              <a:rPr lang="tr-TR" dirty="0" smtClean="0"/>
              <a:t>	</a:t>
            </a:r>
            <a:endParaRPr lang="tr-TR" dirty="0"/>
          </a:p>
          <a:p>
            <a:pPr>
              <a:buNone/>
            </a:pPr>
            <a:endParaRPr lang="tr-TR" dirty="0"/>
          </a:p>
          <a:p>
            <a:pPr>
              <a:buNone/>
            </a:pPr>
            <a:endParaRPr lang="tr-TR" dirty="0"/>
          </a:p>
        </p:txBody>
      </p:sp>
    </p:spTree>
    <p:extLst>
      <p:ext uri="{BB962C8B-B14F-4D97-AF65-F5344CB8AC3E}">
        <p14:creationId xmlns:p14="http://schemas.microsoft.com/office/powerpoint/2010/main" val="34114647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Benzer bir teknik </a:t>
            </a:r>
            <a:r>
              <a:rPr lang="tr-TR" dirty="0" err="1" smtClean="0"/>
              <a:t>Duane</a:t>
            </a:r>
            <a:r>
              <a:rPr lang="tr-TR" dirty="0" smtClean="0"/>
              <a:t> </a:t>
            </a:r>
            <a:r>
              <a:rPr lang="tr-TR" dirty="0" err="1" smtClean="0"/>
              <a:t>Rumbauh</a:t>
            </a:r>
            <a:r>
              <a:rPr lang="tr-TR" dirty="0" smtClean="0"/>
              <a:t> tarafından </a:t>
            </a:r>
            <a:r>
              <a:rPr lang="tr-TR" dirty="0" err="1" smtClean="0"/>
              <a:t>Lana</a:t>
            </a:r>
            <a:r>
              <a:rPr lang="tr-TR" dirty="0" smtClean="0"/>
              <a:t> adlı şempanzeye öğretilir.Öğretilen dile “</a:t>
            </a:r>
            <a:r>
              <a:rPr lang="tr-TR" dirty="0" err="1" smtClean="0"/>
              <a:t>Yerkish”adı</a:t>
            </a:r>
            <a:r>
              <a:rPr lang="tr-TR" dirty="0" smtClean="0"/>
              <a:t> verilir ve büyük bir klavyenin bilgisayara bağlanması ile oluşan düzenektir.</a:t>
            </a:r>
            <a:endParaRPr lang="tr-TR" dirty="0"/>
          </a:p>
        </p:txBody>
      </p:sp>
    </p:spTree>
    <p:extLst>
      <p:ext uri="{BB962C8B-B14F-4D97-AF65-F5344CB8AC3E}">
        <p14:creationId xmlns:p14="http://schemas.microsoft.com/office/powerpoint/2010/main" val="14583459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Şempanze “makine lütfen su ver” demek için doğru sırayla 4 tuşa basmak zorundadır fakat şempanzenin “lütfen” kelimesinin anlamını bilmemesi doğaldır. Biz bu kelimeyi istediğimizde tümceden çıkarabiliriz ama şempanze bu kelimenin tuşunu diğer tuşlarla eşit görür.</a:t>
            </a:r>
            <a:endParaRPr lang="tr-TR" dirty="0"/>
          </a:p>
        </p:txBody>
      </p:sp>
    </p:spTree>
    <p:extLst>
      <p:ext uri="{BB962C8B-B14F-4D97-AF65-F5344CB8AC3E}">
        <p14:creationId xmlns:p14="http://schemas.microsoft.com/office/powerpoint/2010/main" val="2323182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r>
              <a:rPr lang="tr-TR" dirty="0"/>
              <a:t>İnsanlar dile sahiptir peki ya hayvanlar?</a:t>
            </a:r>
          </a:p>
          <a:p>
            <a:pPr lvl="0"/>
            <a:r>
              <a:rPr lang="tr-TR" dirty="0"/>
              <a:t>Hayvanlar da insanlar gibi birbirleriyle iletişim kurabilirler mi?</a:t>
            </a:r>
          </a:p>
          <a:p>
            <a:endParaRPr lang="tr-TR" dirty="0"/>
          </a:p>
        </p:txBody>
      </p:sp>
    </p:spTree>
    <p:extLst>
      <p:ext uri="{BB962C8B-B14F-4D97-AF65-F5344CB8AC3E}">
        <p14:creationId xmlns:p14="http://schemas.microsoft.com/office/powerpoint/2010/main" val="5733885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Nim  </a:t>
            </a:r>
            <a:r>
              <a:rPr lang="tr-TR" dirty="0" err="1" smtClean="0"/>
              <a:t>Chimpsky</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buNone/>
            </a:pPr>
            <a:r>
              <a:rPr lang="tr-TR" dirty="0" smtClean="0"/>
              <a:t>	 								</a:t>
            </a:r>
            <a:endParaRPr lang="tr-TR" dirty="0"/>
          </a:p>
          <a:p>
            <a:pPr>
              <a:buNone/>
            </a:pPr>
            <a:r>
              <a:rPr lang="tr-TR" dirty="0" smtClean="0"/>
              <a:t>	</a:t>
            </a:r>
            <a:r>
              <a:rPr lang="tr-TR" dirty="0" err="1" smtClean="0"/>
              <a:t>Terrace</a:t>
            </a:r>
            <a:r>
              <a:rPr lang="tr-TR" dirty="0" smtClean="0"/>
              <a:t>,hayvanlara </a:t>
            </a:r>
            <a:r>
              <a:rPr lang="tr-TR" dirty="0"/>
              <a:t>dil öğretilemeyeceğini söyleyen,dilin tabii ve insanlara özgü bir yetenek olduğunu savunan ünlü dilbilimci </a:t>
            </a:r>
            <a:r>
              <a:rPr lang="tr-TR" dirty="0" err="1"/>
              <a:t>Noam</a:t>
            </a:r>
            <a:r>
              <a:rPr lang="tr-TR" dirty="0"/>
              <a:t> </a:t>
            </a:r>
            <a:r>
              <a:rPr lang="tr-TR" dirty="0" err="1"/>
              <a:t>Choamsky’nin</a:t>
            </a:r>
            <a:r>
              <a:rPr lang="tr-TR" dirty="0"/>
              <a:t> yanıldığını göstermek için adını Nim </a:t>
            </a:r>
            <a:r>
              <a:rPr lang="tr-TR" dirty="0" err="1"/>
              <a:t>Chimpsky</a:t>
            </a:r>
            <a:r>
              <a:rPr lang="tr-TR" dirty="0"/>
              <a:t> koyduğu şempanze ile çalışmaya başladı.</a:t>
            </a:r>
          </a:p>
          <a:p>
            <a:pPr>
              <a:buNone/>
            </a:pPr>
            <a:r>
              <a:rPr lang="tr-TR" dirty="0" smtClean="0"/>
              <a:t>	</a:t>
            </a:r>
            <a:endParaRPr lang="tr-TR" dirty="0"/>
          </a:p>
          <a:p>
            <a:pPr>
              <a:buNone/>
            </a:pPr>
            <a:endParaRPr lang="tr-TR" dirty="0"/>
          </a:p>
        </p:txBody>
      </p:sp>
    </p:spTree>
    <p:extLst>
      <p:ext uri="{BB962C8B-B14F-4D97-AF65-F5344CB8AC3E}">
        <p14:creationId xmlns:p14="http://schemas.microsoft.com/office/powerpoint/2010/main" val="41880997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smtClean="0"/>
              <a:t>Nim </a:t>
            </a:r>
            <a:r>
              <a:rPr lang="tr-TR" dirty="0" err="1" smtClean="0"/>
              <a:t>Chimpsky</a:t>
            </a:r>
            <a:r>
              <a:rPr lang="tr-TR" dirty="0" smtClean="0"/>
              <a:t>,1973’te videolarla ağır bir takip altında işaret dilinde eğitilmeye başlanır.İki yıl sonra Nim bir çok kelime öğrenmeyi ve “muz ver”,”içecek getir” gibi basit tümceler kurmayı başarmıştır fakat Nim’in ifadeleri basit yapılardan ileri gidememiştir.Bir diğer fark ise öğrendiği dili öğretmeniyle karşılıklı etkileşim dışında gösterememiştir.Nim </a:t>
            </a:r>
            <a:r>
              <a:rPr lang="tr-TR" dirty="0" err="1" smtClean="0"/>
              <a:t>Chimpsky’nin</a:t>
            </a:r>
            <a:r>
              <a:rPr lang="tr-TR" dirty="0" smtClean="0"/>
              <a:t> tek yaptığı taklit etmek ve rastgele sözcük seçmek olmuştur.</a:t>
            </a:r>
            <a:endParaRPr lang="tr-TR" dirty="0"/>
          </a:p>
        </p:txBody>
      </p:sp>
    </p:spTree>
    <p:extLst>
      <p:ext uri="{BB962C8B-B14F-4D97-AF65-F5344CB8AC3E}">
        <p14:creationId xmlns:p14="http://schemas.microsoft.com/office/powerpoint/2010/main" val="2884788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Washoe</a:t>
            </a:r>
            <a:r>
              <a:rPr lang="tr-TR" dirty="0" smtClean="0"/>
              <a:t> </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endParaRPr lang="tr-TR" dirty="0"/>
          </a:p>
          <a:p>
            <a:pPr algn="just">
              <a:buNone/>
            </a:pPr>
            <a:r>
              <a:rPr lang="tr-TR" dirty="0" smtClean="0"/>
              <a:t>	</a:t>
            </a:r>
            <a:r>
              <a:rPr lang="tr-TR" dirty="0" err="1" smtClean="0"/>
              <a:t>Beatrix</a:t>
            </a:r>
            <a:r>
              <a:rPr lang="tr-TR" dirty="0" smtClean="0"/>
              <a:t>-</a:t>
            </a:r>
            <a:r>
              <a:rPr lang="tr-TR" dirty="0" err="1" smtClean="0"/>
              <a:t>Allen</a:t>
            </a:r>
            <a:r>
              <a:rPr lang="tr-TR" dirty="0" smtClean="0"/>
              <a:t> </a:t>
            </a:r>
            <a:r>
              <a:rPr lang="tr-TR" dirty="0" err="1"/>
              <a:t>Gardner</a:t>
            </a:r>
            <a:r>
              <a:rPr lang="tr-TR" dirty="0"/>
              <a:t> adında iki bilim adamı </a:t>
            </a:r>
            <a:r>
              <a:rPr lang="tr-TR" dirty="0" err="1"/>
              <a:t>Washoe</a:t>
            </a:r>
            <a:r>
              <a:rPr lang="tr-TR" dirty="0"/>
              <a:t> adını verdikleri dişi bir şempanzeye sağırlar tarafından kullanılan Amerikan İşaret Dilini öğretmeye çalışırlar.Çalışmalara Haziran 1966’da başladılar ve </a:t>
            </a:r>
            <a:r>
              <a:rPr lang="tr-TR" dirty="0" err="1"/>
              <a:t>Washoe</a:t>
            </a:r>
            <a:r>
              <a:rPr lang="tr-TR" dirty="0"/>
              <a:t> için ev ortamı hazırlarlar.3,5 yıl sonra </a:t>
            </a:r>
            <a:r>
              <a:rPr lang="tr-TR" dirty="0" err="1"/>
              <a:t>Washoe</a:t>
            </a:r>
            <a:r>
              <a:rPr lang="tr-TR" dirty="0"/>
              <a:t> 100’den fazla kelimenin işaretini öğrenir.Kendi cümlelerini kurar.”meyve ver”,”yiyeceği aç” gibi.Bütün bunlar onun dilinin üretkenlik özelliğine sahip olduğunu kanıtlamıştır.Ayrıca </a:t>
            </a:r>
            <a:r>
              <a:rPr lang="tr-TR" dirty="0" err="1"/>
              <a:t>Washoe</a:t>
            </a:r>
            <a:r>
              <a:rPr lang="tr-TR" dirty="0"/>
              <a:t> çok sayıda işareti anladığını kanıtlamıştır.</a:t>
            </a:r>
          </a:p>
        </p:txBody>
      </p:sp>
    </p:spTree>
    <p:extLst>
      <p:ext uri="{BB962C8B-B14F-4D97-AF65-F5344CB8AC3E}">
        <p14:creationId xmlns:p14="http://schemas.microsoft.com/office/powerpoint/2010/main" val="1488526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İşaretleşen Goril </a:t>
            </a:r>
            <a:r>
              <a:rPr lang="tr-TR" dirty="0" err="1" smtClean="0"/>
              <a:t>Koko</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lgn="just">
              <a:buNone/>
            </a:pPr>
            <a:r>
              <a:rPr lang="tr-TR" dirty="0" smtClean="0"/>
              <a:t>	</a:t>
            </a:r>
            <a:r>
              <a:rPr lang="tr-TR" dirty="0" err="1" smtClean="0"/>
              <a:t>Francine</a:t>
            </a:r>
            <a:r>
              <a:rPr lang="tr-TR" dirty="0" smtClean="0"/>
              <a:t> </a:t>
            </a:r>
            <a:r>
              <a:rPr lang="tr-TR" dirty="0" err="1"/>
              <a:t>Patterson</a:t>
            </a:r>
            <a:r>
              <a:rPr lang="tr-TR" dirty="0"/>
              <a:t>,</a:t>
            </a:r>
            <a:r>
              <a:rPr lang="tr-TR" dirty="0" err="1"/>
              <a:t>Koko’ya</a:t>
            </a:r>
            <a:r>
              <a:rPr lang="tr-TR" dirty="0"/>
              <a:t> Amerikan İşaret Dilini öğretti.Bu öğretim süresince </a:t>
            </a:r>
            <a:r>
              <a:rPr lang="tr-TR" dirty="0" err="1"/>
              <a:t>Francine</a:t>
            </a:r>
            <a:r>
              <a:rPr lang="tr-TR" dirty="0"/>
              <a:t>,</a:t>
            </a:r>
            <a:r>
              <a:rPr lang="tr-TR" dirty="0" err="1"/>
              <a:t>Koko’nun</a:t>
            </a:r>
            <a:r>
              <a:rPr lang="tr-TR" dirty="0"/>
              <a:t> işaret dilini üretebildiğini keşfetti.</a:t>
            </a:r>
            <a:r>
              <a:rPr lang="tr-TR" dirty="0" err="1"/>
              <a:t>Koko’nun</a:t>
            </a:r>
            <a:r>
              <a:rPr lang="tr-TR" dirty="0"/>
              <a:t> kendisinin bazı sözcükler yerine yeni sözcükler ürettiğini keşfetti.Maske için “</a:t>
            </a:r>
            <a:r>
              <a:rPr lang="tr-TR" dirty="0" err="1"/>
              <a:t>eye</a:t>
            </a:r>
            <a:r>
              <a:rPr lang="tr-TR" dirty="0"/>
              <a:t> </a:t>
            </a:r>
            <a:r>
              <a:rPr lang="tr-TR" dirty="0" err="1"/>
              <a:t>head</a:t>
            </a:r>
            <a:r>
              <a:rPr lang="tr-TR" dirty="0"/>
              <a:t>”,zebra için “</a:t>
            </a:r>
            <a:r>
              <a:rPr lang="tr-TR" dirty="0" err="1"/>
              <a:t>white</a:t>
            </a:r>
            <a:r>
              <a:rPr lang="tr-TR" dirty="0"/>
              <a:t> </a:t>
            </a:r>
            <a:r>
              <a:rPr lang="tr-TR" dirty="0" err="1"/>
              <a:t>tiger</a:t>
            </a:r>
            <a:r>
              <a:rPr lang="tr-TR" dirty="0"/>
              <a:t>” gibi sözcükler üretmiştir.4,5 yıl sonra </a:t>
            </a:r>
            <a:r>
              <a:rPr lang="tr-TR" dirty="0" err="1"/>
              <a:t>Koko</a:t>
            </a:r>
            <a:r>
              <a:rPr lang="tr-TR" dirty="0"/>
              <a:t>,132 sözcük öğrendi ve 10 yıl sonra sözcük sayısını 500’e yükseltti.Kelime haznesinde bulundurduğu bini aşkın kelime yardımıyla Amerikan İşaret Dilini konuşan goril </a:t>
            </a:r>
            <a:r>
              <a:rPr lang="tr-TR" dirty="0" err="1"/>
              <a:t>Koko’nun</a:t>
            </a:r>
            <a:r>
              <a:rPr lang="tr-TR" dirty="0"/>
              <a:t> şarkı sözlerini yazdığı </a:t>
            </a:r>
            <a:r>
              <a:rPr lang="tr-TR" dirty="0" err="1"/>
              <a:t>cd</a:t>
            </a:r>
            <a:r>
              <a:rPr lang="tr-TR" dirty="0"/>
              <a:t> piyasada</a:t>
            </a:r>
            <a:r>
              <a:rPr lang="tr-TR" dirty="0" smtClean="0"/>
              <a:t>… Kendisine </a:t>
            </a:r>
            <a:r>
              <a:rPr lang="tr-TR" dirty="0"/>
              <a:t>işaret dilini öğreten </a:t>
            </a:r>
            <a:r>
              <a:rPr lang="tr-TR" dirty="0" err="1"/>
              <a:t>Dr.Peterson’a</a:t>
            </a:r>
            <a:r>
              <a:rPr lang="tr-TR" dirty="0"/>
              <a:t>  “</a:t>
            </a:r>
            <a:r>
              <a:rPr lang="tr-TR" dirty="0" err="1"/>
              <a:t>Penny</a:t>
            </a:r>
            <a:r>
              <a:rPr lang="tr-TR" dirty="0"/>
              <a:t>” diye hitap etmektedir</a:t>
            </a:r>
            <a:r>
              <a:rPr lang="tr-TR" dirty="0" smtClean="0"/>
              <a:t>. </a:t>
            </a:r>
            <a:r>
              <a:rPr lang="tr-TR" dirty="0" err="1" smtClean="0"/>
              <a:t>Koko’nun</a:t>
            </a:r>
            <a:r>
              <a:rPr lang="tr-TR" dirty="0" smtClean="0"/>
              <a:t> </a:t>
            </a:r>
            <a:r>
              <a:rPr lang="tr-TR" dirty="0" err="1"/>
              <a:t>cd’sinde</a:t>
            </a:r>
            <a:r>
              <a:rPr lang="tr-TR" dirty="0"/>
              <a:t> bakıcılarıyla konuşmalarından derlenmiş parçalar var</a:t>
            </a:r>
            <a:r>
              <a:rPr lang="tr-TR" dirty="0" smtClean="0"/>
              <a:t>. Bu </a:t>
            </a:r>
            <a:r>
              <a:rPr lang="tr-TR" dirty="0"/>
              <a:t>parçaları seslendirecek sanatçıları da </a:t>
            </a:r>
            <a:r>
              <a:rPr lang="tr-TR" dirty="0" err="1"/>
              <a:t>Koko</a:t>
            </a:r>
            <a:r>
              <a:rPr lang="tr-TR" dirty="0"/>
              <a:t> bizzat kendisi seçti.</a:t>
            </a:r>
          </a:p>
          <a:p>
            <a:pPr>
              <a:buNone/>
            </a:pPr>
            <a:endParaRPr lang="tr-TR" dirty="0"/>
          </a:p>
        </p:txBody>
      </p:sp>
    </p:spTree>
    <p:extLst>
      <p:ext uri="{BB962C8B-B14F-4D97-AF65-F5344CB8AC3E}">
        <p14:creationId xmlns:p14="http://schemas.microsoft.com/office/powerpoint/2010/main" val="7996475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Konuşan Şempanze </a:t>
            </a:r>
            <a:r>
              <a:rPr lang="tr-TR" dirty="0" err="1" smtClean="0"/>
              <a:t>Vicki</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lgn="just">
              <a:buNone/>
            </a:pPr>
            <a:r>
              <a:rPr lang="tr-TR" dirty="0" smtClean="0"/>
              <a:t>	Psikolog </a:t>
            </a:r>
            <a:r>
              <a:rPr lang="tr-TR" dirty="0"/>
              <a:t>çift </a:t>
            </a:r>
            <a:r>
              <a:rPr lang="tr-TR" dirty="0" err="1"/>
              <a:t>Cathy</a:t>
            </a:r>
            <a:r>
              <a:rPr lang="tr-TR" dirty="0"/>
              <a:t> ve </a:t>
            </a:r>
            <a:r>
              <a:rPr lang="tr-TR" dirty="0" err="1"/>
              <a:t>Keith</a:t>
            </a:r>
            <a:r>
              <a:rPr lang="tr-TR" dirty="0"/>
              <a:t> Hayes tarafından oğullarıyla eş zamanlı olarak yetiştirilen dişi şempanze bütün çabalara rağmen üç yıl sonrasında sadece 4 sözcük çıkarabildi:mama,papa,</a:t>
            </a:r>
            <a:r>
              <a:rPr lang="tr-TR" dirty="0" err="1"/>
              <a:t>up</a:t>
            </a:r>
            <a:r>
              <a:rPr lang="tr-TR" dirty="0"/>
              <a:t> ve cup.</a:t>
            </a:r>
          </a:p>
          <a:p>
            <a:pPr>
              <a:buNone/>
            </a:pPr>
            <a:endParaRPr lang="tr-TR" dirty="0"/>
          </a:p>
        </p:txBody>
      </p:sp>
    </p:spTree>
    <p:extLst>
      <p:ext uri="{BB962C8B-B14F-4D97-AF65-F5344CB8AC3E}">
        <p14:creationId xmlns:p14="http://schemas.microsoft.com/office/powerpoint/2010/main" val="32507368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000" dirty="0" smtClean="0"/>
              <a:t/>
            </a:r>
            <a:br>
              <a:rPr lang="tr-TR" sz="4000" dirty="0" smtClean="0"/>
            </a:br>
            <a:r>
              <a:rPr lang="tr-TR" sz="4000" dirty="0" smtClean="0"/>
              <a:t>Yunuslara Dil Öğretimi</a:t>
            </a:r>
            <a:br>
              <a:rPr lang="tr-TR" sz="4000" dirty="0" smtClean="0"/>
            </a:br>
            <a:r>
              <a:rPr lang="tr-TR" sz="4000" dirty="0" smtClean="0"/>
              <a:t>İşaretlerin Ve Seslerin Öğretilmesi</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a:buNone/>
            </a:pPr>
            <a:endParaRPr lang="tr-TR" dirty="0" smtClean="0"/>
          </a:p>
          <a:p>
            <a:pPr algn="just">
              <a:buNone/>
            </a:pPr>
            <a:r>
              <a:rPr lang="tr-TR" dirty="0" smtClean="0"/>
              <a:t>	1964’te </a:t>
            </a:r>
            <a:r>
              <a:rPr lang="tr-TR" dirty="0"/>
              <a:t>yapılan bir çalışmada </a:t>
            </a:r>
            <a:r>
              <a:rPr lang="tr-TR" dirty="0" err="1"/>
              <a:t>Lilly</a:t>
            </a:r>
            <a:r>
              <a:rPr lang="tr-TR" dirty="0"/>
              <a:t> yunuslara kafaları üzerindeki delikleri kullanarak insan sesine benzeyen sesler çıkarmayı öğretmeye çalışmıştır.</a:t>
            </a:r>
            <a:r>
              <a:rPr lang="tr-TR" dirty="0" err="1"/>
              <a:t>Elvar</a:t>
            </a:r>
            <a:r>
              <a:rPr lang="tr-TR" dirty="0"/>
              <a:t> adındaki dişi yunus fışkırmak(</a:t>
            </a:r>
            <a:r>
              <a:rPr lang="tr-TR" dirty="0" err="1"/>
              <a:t>skuirt</a:t>
            </a:r>
            <a:r>
              <a:rPr lang="tr-TR" dirty="0"/>
              <a:t>)sesine benzer sesler çıkarmıştır.</a:t>
            </a:r>
          </a:p>
          <a:p>
            <a:pPr algn="just">
              <a:buNone/>
            </a:pPr>
            <a:r>
              <a:rPr lang="tr-TR" dirty="0" smtClean="0"/>
              <a:t>	</a:t>
            </a:r>
          </a:p>
          <a:p>
            <a:pPr algn="just">
              <a:buNone/>
            </a:pPr>
            <a:r>
              <a:rPr lang="tr-TR" dirty="0" smtClean="0"/>
              <a:t>	</a:t>
            </a:r>
            <a:endParaRPr lang="tr-TR" dirty="0"/>
          </a:p>
        </p:txBody>
      </p:sp>
    </p:spTree>
    <p:extLst>
      <p:ext uri="{BB962C8B-B14F-4D97-AF65-F5344CB8AC3E}">
        <p14:creationId xmlns:p14="http://schemas.microsoft.com/office/powerpoint/2010/main" val="31863159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1979’da </a:t>
            </a:r>
            <a:r>
              <a:rPr lang="tr-TR" dirty="0" err="1" smtClean="0"/>
              <a:t>Poenix</a:t>
            </a:r>
            <a:r>
              <a:rPr lang="tr-TR" dirty="0" smtClean="0"/>
              <a:t> ve </a:t>
            </a:r>
            <a:r>
              <a:rPr lang="tr-TR" dirty="0" err="1" smtClean="0"/>
              <a:t>Akeakamai</a:t>
            </a:r>
            <a:r>
              <a:rPr lang="tr-TR" dirty="0" smtClean="0"/>
              <a:t> adlı iki yunusa dil öğretme programı başlamıştır.</a:t>
            </a:r>
            <a:r>
              <a:rPr lang="tr-TR" dirty="0" err="1" smtClean="0"/>
              <a:t>Akeakamai’ye</a:t>
            </a:r>
            <a:r>
              <a:rPr lang="tr-TR" dirty="0" smtClean="0"/>
              <a:t> işaret tabanlı dil,</a:t>
            </a:r>
            <a:r>
              <a:rPr lang="tr-TR" dirty="0" err="1" smtClean="0"/>
              <a:t>Phoenix’e</a:t>
            </a:r>
            <a:r>
              <a:rPr lang="tr-TR" dirty="0" smtClean="0"/>
              <a:t> ses tabanlı dil öğretilmiştir.Her birine çoğunlukla nesne ismi olan otuz sözcük öğretilmiştir.Bu iki yunus suda verilen emirleri de öğrenmişlerdir.Bu emirler iki,üç,dört hatta bazen beş sözcüklü emirlerdir.</a:t>
            </a:r>
          </a:p>
          <a:p>
            <a:pPr>
              <a:buNone/>
            </a:pPr>
            <a:endParaRPr lang="tr-TR" dirty="0"/>
          </a:p>
        </p:txBody>
      </p:sp>
    </p:spTree>
    <p:extLst>
      <p:ext uri="{BB962C8B-B14F-4D97-AF65-F5344CB8AC3E}">
        <p14:creationId xmlns:p14="http://schemas.microsoft.com/office/powerpoint/2010/main" val="24592314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Değerlendirme</a:t>
            </a:r>
            <a:endParaRPr lang="tr-TR" dirty="0"/>
          </a:p>
        </p:txBody>
      </p:sp>
      <p:sp>
        <p:nvSpPr>
          <p:cNvPr id="3" name="2 İçerik Yer Tutucusu"/>
          <p:cNvSpPr>
            <a:spLocks noGrp="1"/>
          </p:cNvSpPr>
          <p:nvPr>
            <p:ph idx="1"/>
          </p:nvPr>
        </p:nvSpPr>
        <p:spPr/>
        <p:txBody>
          <a:bodyPr>
            <a:normAutofit/>
          </a:bodyPr>
          <a:lstStyle/>
          <a:p>
            <a:pPr algn="just">
              <a:buNone/>
            </a:pPr>
            <a:r>
              <a:rPr lang="tr-TR" dirty="0" smtClean="0"/>
              <a:t>	Bütün </a:t>
            </a:r>
            <a:r>
              <a:rPr lang="tr-TR" dirty="0"/>
              <a:t>bu deneyler hayvanların dil-benzeri bir iletişim yaratabileceklerini açıklar.</a:t>
            </a:r>
            <a:r>
              <a:rPr lang="tr-TR" dirty="0" err="1"/>
              <a:t>Washoe’nun</a:t>
            </a:r>
            <a:r>
              <a:rPr lang="tr-TR" dirty="0"/>
              <a:t> sahipleri </a:t>
            </a:r>
            <a:r>
              <a:rPr lang="tr-TR" dirty="0" err="1"/>
              <a:t>Gardnerlar</a:t>
            </a:r>
            <a:r>
              <a:rPr lang="tr-TR" dirty="0"/>
              <a:t> kendilerini eğitmen olarak görmezler ve </a:t>
            </a:r>
            <a:r>
              <a:rPr lang="tr-TR" dirty="0" err="1"/>
              <a:t>Washoe’ya</a:t>
            </a:r>
            <a:r>
              <a:rPr lang="tr-TR" dirty="0"/>
              <a:t> bir şey öğretmeden uygun cevaplar almayı başarmışlardır</a:t>
            </a:r>
            <a:r>
              <a:rPr lang="tr-TR" dirty="0" smtClean="0"/>
              <a:t>. </a:t>
            </a:r>
            <a:r>
              <a:rPr lang="tr-TR" dirty="0" err="1" smtClean="0"/>
              <a:t>Washoe</a:t>
            </a:r>
            <a:r>
              <a:rPr lang="tr-TR" dirty="0" smtClean="0"/>
              <a:t>,insan </a:t>
            </a:r>
            <a:r>
              <a:rPr lang="tr-TR" dirty="0"/>
              <a:t>olmadan da resimdeki nesnelerle işaretlerini eşlemeyi ve işaretleri iletişim için kullanmayı başarır fakat iletişimi tam olarak dilsel değildir.</a:t>
            </a:r>
          </a:p>
          <a:p>
            <a:pPr>
              <a:buNone/>
            </a:pPr>
            <a:endParaRPr lang="tr-TR" dirty="0"/>
          </a:p>
        </p:txBody>
      </p:sp>
    </p:spTree>
    <p:extLst>
      <p:ext uri="{BB962C8B-B14F-4D97-AF65-F5344CB8AC3E}">
        <p14:creationId xmlns:p14="http://schemas.microsoft.com/office/powerpoint/2010/main" val="13345247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Nim ise bir deney hayvanıydı ve eğitmeni </a:t>
            </a:r>
            <a:r>
              <a:rPr lang="tr-TR" dirty="0" err="1" smtClean="0"/>
              <a:t>Terrace</a:t>
            </a:r>
            <a:r>
              <a:rPr lang="tr-TR" dirty="0" smtClean="0"/>
              <a:t> yardımıyla Amerikan İşaret Dili öğretilmeye çalışıldı.Nim’in iki,üç veya dört işaretle belirttiği ifadelerden yola çıkılarak onun tek yaptığının taklit etmek olduğu ve rastgele sözcük seçtiği söylendi.</a:t>
            </a:r>
          </a:p>
          <a:p>
            <a:pPr>
              <a:buNone/>
            </a:pPr>
            <a:endParaRPr lang="tr-TR" dirty="0"/>
          </a:p>
        </p:txBody>
      </p:sp>
    </p:spTree>
    <p:extLst>
      <p:ext uri="{BB962C8B-B14F-4D97-AF65-F5344CB8AC3E}">
        <p14:creationId xmlns:p14="http://schemas.microsoft.com/office/powerpoint/2010/main" val="33669020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a:t>
            </a:r>
            <a:r>
              <a:rPr lang="tr-TR" dirty="0" err="1" smtClean="0"/>
              <a:t>Gardnerlar</a:t>
            </a:r>
            <a:r>
              <a:rPr lang="tr-TR" dirty="0" smtClean="0"/>
              <a:t> </a:t>
            </a:r>
            <a:r>
              <a:rPr lang="tr-TR" dirty="0"/>
              <a:t>ise şempanze için doğal bir ortam </a:t>
            </a:r>
            <a:r>
              <a:rPr lang="tr-TR" dirty="0" smtClean="0"/>
              <a:t>oluşturmuşlardır.Yaratıcı oyunlar </a:t>
            </a:r>
            <a:r>
              <a:rPr lang="tr-TR" dirty="0"/>
              <a:t>oynayabileceği bir ortamda başka şempanzeler ile insan olmayan ortamlara da bırakılmıştır</a:t>
            </a:r>
            <a:r>
              <a:rPr lang="tr-TR" dirty="0" smtClean="0"/>
              <a:t>. Böyle </a:t>
            </a:r>
            <a:r>
              <a:rPr lang="tr-TR" dirty="0"/>
              <a:t>bir ortamda </a:t>
            </a:r>
            <a:r>
              <a:rPr lang="tr-TR" dirty="0" err="1"/>
              <a:t>Washoe</a:t>
            </a:r>
            <a:r>
              <a:rPr lang="tr-TR" dirty="0" smtClean="0"/>
              <a:t>, </a:t>
            </a:r>
            <a:r>
              <a:rPr lang="tr-TR" dirty="0" err="1" smtClean="0"/>
              <a:t>Loulis</a:t>
            </a:r>
            <a:r>
              <a:rPr lang="tr-TR" dirty="0" smtClean="0"/>
              <a:t> </a:t>
            </a:r>
            <a:r>
              <a:rPr lang="tr-TR" dirty="0"/>
              <a:t>adında bir şempanzeye insan eğitimi olmadan 50 işaret öğretmeyi başarmıştır.</a:t>
            </a:r>
          </a:p>
          <a:p>
            <a:pPr>
              <a:buNone/>
            </a:pPr>
            <a:endParaRPr lang="tr-TR" dirty="0"/>
          </a:p>
        </p:txBody>
      </p:sp>
    </p:spTree>
    <p:extLst>
      <p:ext uri="{BB962C8B-B14F-4D97-AF65-F5344CB8AC3E}">
        <p14:creationId xmlns:p14="http://schemas.microsoft.com/office/powerpoint/2010/main" val="3888522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Hayvan İletişimi</a:t>
            </a:r>
            <a:endParaRPr lang="tr-TR" dirty="0"/>
          </a:p>
        </p:txBody>
      </p:sp>
      <p:sp>
        <p:nvSpPr>
          <p:cNvPr id="3" name="2 İçerik Yer Tutucusu"/>
          <p:cNvSpPr>
            <a:spLocks noGrp="1"/>
          </p:cNvSpPr>
          <p:nvPr>
            <p:ph idx="1"/>
          </p:nvPr>
        </p:nvSpPr>
        <p:spPr/>
        <p:txBody>
          <a:bodyPr/>
          <a:lstStyle/>
          <a:p>
            <a:pPr marL="457200" indent="-457200">
              <a:buFont typeface="+mj-lt"/>
              <a:buAutoNum type="arabicParenR"/>
            </a:pPr>
            <a:r>
              <a:rPr lang="tr-TR" dirty="0" smtClean="0"/>
              <a:t>Hayvan İletişimi nedir?</a:t>
            </a:r>
          </a:p>
          <a:p>
            <a:pPr marL="457200" indent="-457200">
              <a:buFont typeface="+mj-lt"/>
              <a:buAutoNum type="arabicParenR"/>
            </a:pPr>
            <a:r>
              <a:rPr lang="tr-TR" dirty="0" smtClean="0"/>
              <a:t>Türe Özgülük Nedir?</a:t>
            </a:r>
          </a:p>
          <a:p>
            <a:pPr marL="457200" indent="-457200">
              <a:buFont typeface="+mj-lt"/>
              <a:buAutoNum type="arabicParenR"/>
            </a:pPr>
            <a:r>
              <a:rPr lang="tr-TR" dirty="0" smtClean="0"/>
              <a:t>Hayvanlar arası İletişim Nasıl Gerçekleştirilir?</a:t>
            </a:r>
          </a:p>
          <a:p>
            <a:pPr marL="457200" indent="-457200">
              <a:buFont typeface="+mj-lt"/>
              <a:buAutoNum type="arabicParenR"/>
            </a:pPr>
            <a:r>
              <a:rPr lang="tr-TR" dirty="0" smtClean="0"/>
              <a:t>Dil Nasıl Karakterize Edilir?</a:t>
            </a:r>
          </a:p>
          <a:p>
            <a:pPr marL="457200" indent="-457200">
              <a:buFont typeface="+mj-lt"/>
              <a:buAutoNum type="arabicParenR"/>
            </a:pPr>
            <a:r>
              <a:rPr lang="tr-TR" i="1" dirty="0" err="1" smtClean="0">
                <a:effectLst>
                  <a:outerShdw blurRad="38100" dist="38100" dir="2700000" algn="tl">
                    <a:srgbClr val="000000">
                      <a:alpha val="43137"/>
                    </a:srgbClr>
                  </a:outerShdw>
                </a:effectLst>
              </a:rPr>
              <a:t>Sesletim</a:t>
            </a:r>
            <a:r>
              <a:rPr lang="tr-TR" dirty="0" smtClean="0"/>
              <a:t> Nedir? Hayvanlarda ve İnsanlarda </a:t>
            </a:r>
            <a:r>
              <a:rPr lang="tr-TR" dirty="0" err="1" smtClean="0"/>
              <a:t>Sesletim</a:t>
            </a:r>
            <a:r>
              <a:rPr lang="tr-TR" dirty="0" smtClean="0"/>
              <a:t> Benzer midir?</a:t>
            </a:r>
          </a:p>
          <a:p>
            <a:pPr marL="457200" indent="-457200">
              <a:buFont typeface="+mj-lt"/>
              <a:buAutoNum type="arabicParenR"/>
            </a:pPr>
            <a:r>
              <a:rPr lang="tr-TR" dirty="0" smtClean="0"/>
              <a:t>Hayvanlar benzer bilişsel modellere sahip olsaydı İnsan Dilini Edinebilir miydi?</a:t>
            </a:r>
            <a:endParaRPr lang="tr-TR" dirty="0"/>
          </a:p>
        </p:txBody>
      </p:sp>
    </p:spTree>
    <p:extLst>
      <p:ext uri="{BB962C8B-B14F-4D97-AF65-F5344CB8AC3E}">
        <p14:creationId xmlns:p14="http://schemas.microsoft.com/office/powerpoint/2010/main" val="38035310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buNone/>
            </a:pPr>
            <a:r>
              <a:rPr lang="tr-TR" dirty="0" smtClean="0"/>
              <a:t>	</a:t>
            </a:r>
            <a:r>
              <a:rPr lang="tr-TR" dirty="0" err="1" smtClean="0"/>
              <a:t>Washoe</a:t>
            </a:r>
            <a:r>
              <a:rPr lang="tr-TR" dirty="0" smtClean="0"/>
              <a:t>, Nim </a:t>
            </a:r>
            <a:r>
              <a:rPr lang="tr-TR" dirty="0"/>
              <a:t>ve </a:t>
            </a:r>
            <a:r>
              <a:rPr lang="tr-TR" dirty="0" err="1"/>
              <a:t>Kanzi</a:t>
            </a:r>
            <a:r>
              <a:rPr lang="tr-TR" dirty="0"/>
              <a:t> gibi şempanzeler sonuç olarak</a:t>
            </a:r>
            <a:r>
              <a:rPr lang="tr-TR" dirty="0" smtClean="0"/>
              <a:t>, insanlar </a:t>
            </a:r>
            <a:r>
              <a:rPr lang="tr-TR" dirty="0"/>
              <a:t>tarafından seçilen bir işaret sistemiyle iletişim kurmayı başarabilmişlerdir ancak bu şempanzeler aynı yaşlardaki </a:t>
            </a:r>
            <a:r>
              <a:rPr lang="tr-TR" dirty="0" smtClean="0"/>
              <a:t>insanlar gibi bir dilsel başarı sağlayamamışlardır. </a:t>
            </a:r>
            <a:endParaRPr lang="tr-TR" dirty="0"/>
          </a:p>
          <a:p>
            <a:pPr algn="just">
              <a:buNone/>
            </a:pPr>
            <a:r>
              <a:rPr lang="tr-TR" dirty="0" smtClean="0"/>
              <a:t>	</a:t>
            </a:r>
          </a:p>
          <a:p>
            <a:pPr algn="just">
              <a:buNone/>
            </a:pPr>
            <a:r>
              <a:rPr lang="tr-TR" dirty="0" smtClean="0"/>
              <a:t>	</a:t>
            </a:r>
            <a:endParaRPr lang="tr-TR" dirty="0"/>
          </a:p>
          <a:p>
            <a:pPr>
              <a:buNone/>
            </a:pPr>
            <a:endParaRPr lang="tr-TR" dirty="0"/>
          </a:p>
        </p:txBody>
      </p:sp>
    </p:spTree>
    <p:extLst>
      <p:ext uri="{BB962C8B-B14F-4D97-AF65-F5344CB8AC3E}">
        <p14:creationId xmlns:p14="http://schemas.microsoft.com/office/powerpoint/2010/main" val="612225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Şempanzelerle yaptığı deneylerde </a:t>
            </a:r>
            <a:r>
              <a:rPr lang="tr-TR" dirty="0" err="1" smtClean="0"/>
              <a:t>Terrace</a:t>
            </a:r>
            <a:r>
              <a:rPr lang="tr-TR" dirty="0" smtClean="0"/>
              <a:t> anlar ki bu akıllı hayvanlar belirli bir davranış karşısında ödüllendirileceklerini anladıklarında o davranışa benzer durumlar, davranışlar yaratabilirler, hile de yapabilmektedirler. Örneğin;şarkı söylemek öğretildiğinde öğretilenden farklı ama ezgisel sesler çıkarmak gibi…</a:t>
            </a:r>
            <a:endParaRPr lang="tr-TR" dirty="0"/>
          </a:p>
        </p:txBody>
      </p:sp>
    </p:spTree>
    <p:extLst>
      <p:ext uri="{BB962C8B-B14F-4D97-AF65-F5344CB8AC3E}">
        <p14:creationId xmlns:p14="http://schemas.microsoft.com/office/powerpoint/2010/main" val="28601511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buNone/>
            </a:pPr>
            <a:r>
              <a:rPr lang="tr-TR" dirty="0" smtClean="0"/>
              <a:t>	İnsanlar </a:t>
            </a:r>
            <a:r>
              <a:rPr lang="tr-TR" dirty="0"/>
              <a:t>tarafından hayvanlara dil öğretilse bile hayvanlarda dilin üretici olma ve karmaşık olma özelliğinin görülmediği </a:t>
            </a:r>
            <a:r>
              <a:rPr lang="tr-TR" dirty="0" smtClean="0"/>
              <a:t>açık bir </a:t>
            </a:r>
            <a:r>
              <a:rPr lang="tr-TR" dirty="0"/>
              <a:t>gerçektir</a:t>
            </a:r>
            <a:r>
              <a:rPr lang="tr-TR" dirty="0" smtClean="0"/>
              <a:t>. </a:t>
            </a:r>
            <a:r>
              <a:rPr lang="tr-TR" dirty="0" err="1" smtClean="0"/>
              <a:t>Vicki</a:t>
            </a:r>
            <a:r>
              <a:rPr lang="tr-TR" dirty="0" smtClean="0"/>
              <a:t>, </a:t>
            </a:r>
            <a:r>
              <a:rPr lang="tr-TR" dirty="0" err="1" smtClean="0"/>
              <a:t>Koko</a:t>
            </a:r>
            <a:r>
              <a:rPr lang="tr-TR" dirty="0" smtClean="0"/>
              <a:t>, </a:t>
            </a:r>
            <a:r>
              <a:rPr lang="tr-TR" dirty="0" err="1" smtClean="0"/>
              <a:t>Washoe</a:t>
            </a:r>
            <a:r>
              <a:rPr lang="tr-TR" dirty="0" smtClean="0"/>
              <a:t>, </a:t>
            </a:r>
            <a:r>
              <a:rPr lang="tr-TR" dirty="0" err="1" smtClean="0"/>
              <a:t>Sarah</a:t>
            </a:r>
            <a:r>
              <a:rPr lang="tr-TR" dirty="0" smtClean="0"/>
              <a:t> </a:t>
            </a:r>
            <a:r>
              <a:rPr lang="tr-TR" dirty="0"/>
              <a:t>ve yunuslarla yapılan araştırmalar sadece küçük derecede bir başarı sağlandığını göstermiştir</a:t>
            </a:r>
            <a:r>
              <a:rPr lang="tr-TR" dirty="0" smtClean="0"/>
              <a:t>. Bu </a:t>
            </a:r>
            <a:r>
              <a:rPr lang="tr-TR" dirty="0"/>
              <a:t>hayvanlar sadece basit yapıları anlayabilmişlerdir</a:t>
            </a:r>
            <a:r>
              <a:rPr lang="tr-TR" dirty="0" smtClean="0"/>
              <a:t>. </a:t>
            </a:r>
            <a:endParaRPr lang="tr-TR" dirty="0"/>
          </a:p>
        </p:txBody>
      </p:sp>
    </p:spTree>
    <p:extLst>
      <p:ext uri="{BB962C8B-B14F-4D97-AF65-F5344CB8AC3E}">
        <p14:creationId xmlns:p14="http://schemas.microsoft.com/office/powerpoint/2010/main" val="29732804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Ne doğal ortamda ne de araştırma ortamında hiçbir hayvan 1,5 veya 2 yaşındaki sıradan bir çocuğun ötesinde dilsel bir yeti göstermeyi başaramamıştır. </a:t>
            </a:r>
          </a:p>
          <a:p>
            <a:pPr>
              <a:buNone/>
            </a:pPr>
            <a:endParaRPr lang="tr-TR" dirty="0"/>
          </a:p>
        </p:txBody>
      </p:sp>
    </p:spTree>
    <p:extLst>
      <p:ext uri="{BB962C8B-B14F-4D97-AF65-F5344CB8AC3E}">
        <p14:creationId xmlns:p14="http://schemas.microsoft.com/office/powerpoint/2010/main" val="9582865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buNone/>
            </a:pPr>
            <a:r>
              <a:rPr lang="tr-TR" dirty="0" smtClean="0"/>
              <a:t>	Öğrenmiş oldukları işaretleri iletişim için kullanmayı az da olsa başarmalarına rağmen iletişimleri tam anlamıyla dilsel değildir.Bütün bu hayvanlara ya birkaç sözcük,ya birkaç sözcüklü sözce,ya sembollerle iletişim kurma ya da işaret dili öğretilebildi ama konuşma yetisi öğretilemedi. </a:t>
            </a:r>
            <a:endParaRPr lang="tr-TR" dirty="0"/>
          </a:p>
        </p:txBody>
      </p:sp>
    </p:spTree>
    <p:extLst>
      <p:ext uri="{BB962C8B-B14F-4D97-AF65-F5344CB8AC3E}">
        <p14:creationId xmlns:p14="http://schemas.microsoft.com/office/powerpoint/2010/main" val="29262305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Sadece taklit yollu ve rastgele sözcük seçerek iletişim kurma çabaları ve insan konuşmasını oldukça iyi taklit ettikleri gözlendi ancak anlamlı semboller olarak sözcükleri kullanamadıkları anlaşıldı.</a:t>
            </a:r>
            <a:endParaRPr lang="tr-TR" dirty="0"/>
          </a:p>
        </p:txBody>
      </p:sp>
    </p:spTree>
    <p:extLst>
      <p:ext uri="{BB962C8B-B14F-4D97-AF65-F5344CB8AC3E}">
        <p14:creationId xmlns:p14="http://schemas.microsoft.com/office/powerpoint/2010/main" val="14690254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72279" y="285306"/>
            <a:ext cx="8930747" cy="2110382"/>
          </a:xfrm>
        </p:spPr>
        <p:txBody>
          <a:bodyPr anchor="ctr">
            <a:normAutofit/>
          </a:bodyPr>
          <a:lstStyle/>
          <a:p>
            <a:pPr algn="l"/>
            <a:r>
              <a:rPr lang="tr-TR" sz="3200" dirty="0"/>
              <a:t>6)  Hayvanlar benzer bilişsel modellere sahip olsaydı İnsan Dilini Edinebilir miydi?</a:t>
            </a:r>
            <a:br>
              <a:rPr lang="tr-TR" sz="3200" dirty="0"/>
            </a:br>
            <a:endParaRPr lang="tr-TR" sz="3200" dirty="0"/>
          </a:p>
        </p:txBody>
      </p:sp>
      <p:sp>
        <p:nvSpPr>
          <p:cNvPr id="3" name="Metin Yer Tutucusu 2"/>
          <p:cNvSpPr>
            <a:spLocks noGrp="1"/>
          </p:cNvSpPr>
          <p:nvPr>
            <p:ph type="body" idx="1"/>
          </p:nvPr>
        </p:nvSpPr>
        <p:spPr>
          <a:xfrm>
            <a:off x="2572278" y="1965488"/>
            <a:ext cx="8930748" cy="4286456"/>
          </a:xfrm>
        </p:spPr>
        <p:txBody>
          <a:bodyPr/>
          <a:lstStyle/>
          <a:p>
            <a:pPr marL="342900" indent="-342900" algn="l">
              <a:buFont typeface="Arial" panose="020B0604020202020204" pitchFamily="34" charset="0"/>
              <a:buChar char="•"/>
            </a:pPr>
            <a:r>
              <a:rPr lang="tr-TR" dirty="0"/>
              <a:t>Bu konuda yapılan bazı araştırmalar şunlardır:</a:t>
            </a:r>
          </a:p>
          <a:p>
            <a:pPr algn="l"/>
            <a:endParaRPr lang="tr-TR" dirty="0"/>
          </a:p>
          <a:p>
            <a:pPr algn="l"/>
            <a:r>
              <a:rPr lang="tr-TR" dirty="0"/>
              <a:t>Nim CHİMPSKY</a:t>
            </a:r>
          </a:p>
          <a:p>
            <a:pPr algn="l"/>
            <a:r>
              <a:rPr lang="tr-TR" dirty="0">
                <a:hlinkClick r:id="rId2"/>
              </a:rPr>
              <a:t>https://www.youtube.com/watch?v=u4T8ZeZy22M</a:t>
            </a:r>
            <a:endParaRPr lang="tr-TR" dirty="0"/>
          </a:p>
          <a:p>
            <a:pPr algn="l"/>
            <a:endParaRPr lang="tr-TR" dirty="0"/>
          </a:p>
          <a:p>
            <a:pPr algn="l"/>
            <a:endParaRPr lang="tr-TR" dirty="0"/>
          </a:p>
          <a:p>
            <a:pPr algn="l"/>
            <a:r>
              <a:rPr lang="tr-TR" dirty="0"/>
              <a:t>KOKO</a:t>
            </a:r>
          </a:p>
          <a:p>
            <a:pPr algn="l"/>
            <a:r>
              <a:rPr lang="tr-TR" dirty="0">
                <a:hlinkClick r:id="rId3"/>
              </a:rPr>
              <a:t>https://www.youtube.com/watch?v=SNuZ4OE6vCk</a:t>
            </a:r>
            <a:endParaRPr lang="tr-TR" dirty="0"/>
          </a:p>
          <a:p>
            <a:pPr algn="l"/>
            <a:r>
              <a:rPr lang="tr-TR" dirty="0">
                <a:hlinkClick r:id="rId4"/>
              </a:rPr>
              <a:t>https://www.youtube.com/watch?v=fk4fvPN7F-8</a:t>
            </a:r>
            <a:endParaRPr lang="tr-TR" dirty="0"/>
          </a:p>
          <a:p>
            <a:pPr algn="l"/>
            <a:endParaRPr lang="tr-TR" dirty="0"/>
          </a:p>
          <a:p>
            <a:pPr algn="l"/>
            <a:endParaRPr lang="tr-TR" dirty="0"/>
          </a:p>
        </p:txBody>
      </p:sp>
      <p:pic>
        <p:nvPicPr>
          <p:cNvPr id="4" name="Resim 3"/>
          <p:cNvPicPr>
            <a:picLocks noChangeAspect="1"/>
          </p:cNvPicPr>
          <p:nvPr/>
        </p:nvPicPr>
        <p:blipFill>
          <a:blip r:embed="rId5" cstate="print"/>
          <a:stretch>
            <a:fillRect/>
          </a:stretch>
        </p:blipFill>
        <p:spPr>
          <a:xfrm>
            <a:off x="8724900" y="2395690"/>
            <a:ext cx="2057400" cy="1457325"/>
          </a:xfrm>
          <a:prstGeom prst="rect">
            <a:avLst/>
          </a:prstGeom>
        </p:spPr>
      </p:pic>
      <p:pic>
        <p:nvPicPr>
          <p:cNvPr id="5" name="Resim 4"/>
          <p:cNvPicPr>
            <a:picLocks noChangeAspect="1"/>
          </p:cNvPicPr>
          <p:nvPr/>
        </p:nvPicPr>
        <p:blipFill>
          <a:blip r:embed="rId6" cstate="print"/>
          <a:stretch>
            <a:fillRect/>
          </a:stretch>
        </p:blipFill>
        <p:spPr>
          <a:xfrm>
            <a:off x="8358294" y="4108716"/>
            <a:ext cx="3042079" cy="2405270"/>
          </a:xfrm>
          <a:prstGeom prst="rect">
            <a:avLst/>
          </a:prstGeom>
        </p:spPr>
      </p:pic>
    </p:spTree>
    <p:extLst>
      <p:ext uri="{BB962C8B-B14F-4D97-AF65-F5344CB8AC3E}">
        <p14:creationId xmlns:p14="http://schemas.microsoft.com/office/powerpoint/2010/main" val="3186323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İnsanlarda olduğuna benzer ancak daha çok sesçil/ses ile gerçekleştirilen ileti alışverişi sayesinde Hayvanlar arasında anlaşmayı sağlayan bir tür iletişim yoludur.</a:t>
            </a:r>
          </a:p>
          <a:p>
            <a:r>
              <a:rPr lang="tr-TR" dirty="0" smtClean="0"/>
              <a:t>Şempanzelerin çığlık seslerini andırır seslerle,</a:t>
            </a:r>
          </a:p>
          <a:p>
            <a:r>
              <a:rPr lang="tr-TR" dirty="0" smtClean="0"/>
              <a:t>Arıların dans ederek kanat çırpışlarından çıkan seslerle,</a:t>
            </a:r>
          </a:p>
          <a:p>
            <a:r>
              <a:rPr lang="tr-TR" dirty="0" smtClean="0"/>
              <a:t>Yunusların ıslık seslerine benzer insan kulağının algılayamayacağı şiddette yüksek frekanslı sesler ile haberleşmeleri yukarıdaki açıklamayı destekleyen birkaç Hayvanlar arası iletişim yoludur. </a:t>
            </a:r>
          </a:p>
          <a:p>
            <a:pPr>
              <a:buNone/>
            </a:pPr>
            <a:endParaRPr lang="tr-TR" dirty="0"/>
          </a:p>
        </p:txBody>
      </p:sp>
    </p:spTree>
    <p:extLst>
      <p:ext uri="{BB962C8B-B14F-4D97-AF65-F5344CB8AC3E}">
        <p14:creationId xmlns:p14="http://schemas.microsoft.com/office/powerpoint/2010/main" val="3865111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72280" y="710609"/>
            <a:ext cx="8930747" cy="2110382"/>
          </a:xfrm>
        </p:spPr>
        <p:txBody>
          <a:bodyPr anchor="ctr">
            <a:normAutofit fontScale="90000"/>
          </a:bodyPr>
          <a:lstStyle/>
          <a:p>
            <a:pPr algn="l"/>
            <a:r>
              <a:rPr lang="tr-TR" dirty="0"/>
              <a:t>2)  Türe Özgülük Nedir?</a:t>
            </a:r>
            <a:br>
              <a:rPr lang="tr-TR" dirty="0"/>
            </a:br>
            <a:r>
              <a:rPr lang="tr-TR" dirty="0"/>
              <a:t/>
            </a:r>
            <a:br>
              <a:rPr lang="tr-TR" dirty="0"/>
            </a:br>
            <a:endParaRPr lang="tr-TR" dirty="0"/>
          </a:p>
        </p:txBody>
      </p:sp>
      <p:sp>
        <p:nvSpPr>
          <p:cNvPr id="3" name="Metin Yer Tutucusu 2"/>
          <p:cNvSpPr>
            <a:spLocks noGrp="1"/>
          </p:cNvSpPr>
          <p:nvPr>
            <p:ph type="body" idx="1"/>
          </p:nvPr>
        </p:nvSpPr>
        <p:spPr>
          <a:xfrm>
            <a:off x="2572279" y="2438219"/>
            <a:ext cx="8930748" cy="3494749"/>
          </a:xfrm>
        </p:spPr>
        <p:txBody>
          <a:bodyPr>
            <a:normAutofit/>
          </a:bodyPr>
          <a:lstStyle/>
          <a:p>
            <a:pPr marL="342900" indent="-342900" algn="l">
              <a:buFont typeface="Arial" panose="020B0604020202020204" pitchFamily="34" charset="0"/>
              <a:buChar char="•"/>
            </a:pPr>
            <a:r>
              <a:rPr lang="tr-TR" dirty="0"/>
              <a:t>Türe özgülük, var olan bir özelliğin (konuşma ve üretim vb.) yalnızca belirli bir canlı türü tarafından gerçekleştirilmesidir.</a:t>
            </a:r>
          </a:p>
          <a:p>
            <a:pPr marL="342900" indent="-342900" algn="l">
              <a:buFont typeface="Arial" panose="020B0604020202020204" pitchFamily="34" charset="0"/>
              <a:buChar char="•"/>
            </a:pPr>
            <a:r>
              <a:rPr lang="tr-TR" dirty="0"/>
              <a:t>Hayvanların İnsan gibi düşünüp dilsel çıktı üretip üretemeyeceğini merak eden Psikologlar ve Nörologların yaptığı bir dizi araştırma bulunmaktadır.</a:t>
            </a:r>
          </a:p>
          <a:p>
            <a:pPr marL="342900" indent="-342900" algn="l">
              <a:buFont typeface="Arial" panose="020B0604020202020204" pitchFamily="34" charset="0"/>
              <a:buChar char="•"/>
            </a:pPr>
            <a:r>
              <a:rPr lang="tr-TR" dirty="0"/>
              <a:t>Bu araştırmalarda Şempanzeler, </a:t>
            </a:r>
            <a:r>
              <a:rPr lang="tr-TR" dirty="0" err="1"/>
              <a:t>Bonobolar</a:t>
            </a:r>
            <a:r>
              <a:rPr lang="tr-TR" dirty="0"/>
              <a:t>  ve Orangutanlara İnsan dili öğretilmeye ve kazandırılmaya çalışılmıştır.  </a:t>
            </a:r>
          </a:p>
          <a:p>
            <a:pPr marL="342900" indent="-342900" algn="l">
              <a:buFont typeface="Arial" panose="020B0604020202020204" pitchFamily="34" charset="0"/>
              <a:buChar char="•"/>
            </a:pPr>
            <a:endParaRPr lang="tr-TR" dirty="0"/>
          </a:p>
          <a:p>
            <a:pPr marL="342900" indent="-342900" algn="l">
              <a:buFont typeface="Arial" panose="020B0604020202020204" pitchFamily="34" charset="0"/>
              <a:buChar char="•"/>
            </a:pPr>
            <a:endParaRPr lang="tr-TR" dirty="0"/>
          </a:p>
        </p:txBody>
      </p:sp>
      <p:pic>
        <p:nvPicPr>
          <p:cNvPr id="4" name="Resim 3"/>
          <p:cNvPicPr>
            <a:picLocks noChangeAspect="1"/>
          </p:cNvPicPr>
          <p:nvPr/>
        </p:nvPicPr>
        <p:blipFill>
          <a:blip r:embed="rId2" cstate="print"/>
          <a:stretch>
            <a:fillRect/>
          </a:stretch>
        </p:blipFill>
        <p:spPr>
          <a:xfrm>
            <a:off x="8664576" y="828494"/>
            <a:ext cx="2838451" cy="1609725"/>
          </a:xfrm>
          <a:prstGeom prst="rect">
            <a:avLst/>
          </a:prstGeom>
        </p:spPr>
      </p:pic>
      <p:pic>
        <p:nvPicPr>
          <p:cNvPr id="5" name="Resim 4"/>
          <p:cNvPicPr>
            <a:picLocks noChangeAspect="1"/>
          </p:cNvPicPr>
          <p:nvPr/>
        </p:nvPicPr>
        <p:blipFill>
          <a:blip r:embed="rId3" cstate="print"/>
          <a:stretch>
            <a:fillRect/>
          </a:stretch>
        </p:blipFill>
        <p:spPr>
          <a:xfrm>
            <a:off x="335361" y="4797153"/>
            <a:ext cx="2619375" cy="1743075"/>
          </a:xfrm>
          <a:prstGeom prst="rect">
            <a:avLst/>
          </a:prstGeom>
        </p:spPr>
      </p:pic>
      <p:pic>
        <p:nvPicPr>
          <p:cNvPr id="6" name="Resim 5"/>
          <p:cNvPicPr>
            <a:picLocks noChangeAspect="1"/>
          </p:cNvPicPr>
          <p:nvPr/>
        </p:nvPicPr>
        <p:blipFill>
          <a:blip r:embed="rId4" cstate="print"/>
          <a:stretch>
            <a:fillRect/>
          </a:stretch>
        </p:blipFill>
        <p:spPr>
          <a:xfrm>
            <a:off x="10416480" y="4365104"/>
            <a:ext cx="2371725" cy="1924050"/>
          </a:xfrm>
          <a:prstGeom prst="rect">
            <a:avLst/>
          </a:prstGeom>
        </p:spPr>
      </p:pic>
    </p:spTree>
    <p:extLst>
      <p:ext uri="{BB962C8B-B14F-4D97-AF65-F5344CB8AC3E}">
        <p14:creationId xmlns:p14="http://schemas.microsoft.com/office/powerpoint/2010/main" val="1001772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72280" y="434161"/>
            <a:ext cx="8930747" cy="2110382"/>
          </a:xfrm>
        </p:spPr>
        <p:txBody>
          <a:bodyPr anchor="ctr"/>
          <a:lstStyle/>
          <a:p>
            <a:pPr algn="l"/>
            <a:r>
              <a:rPr lang="tr-TR" sz="3200" dirty="0"/>
              <a:t>4)  Dil Nasıl Karakterize Edilir?</a:t>
            </a:r>
            <a:r>
              <a:rPr lang="tr-TR" dirty="0"/>
              <a:t/>
            </a:r>
            <a:br>
              <a:rPr lang="tr-TR" dirty="0"/>
            </a:br>
            <a:endParaRPr lang="tr-TR" dirty="0"/>
          </a:p>
        </p:txBody>
      </p:sp>
      <p:sp>
        <p:nvSpPr>
          <p:cNvPr id="3" name="Metin Yer Tutucusu 2"/>
          <p:cNvSpPr>
            <a:spLocks noGrp="1"/>
          </p:cNvSpPr>
          <p:nvPr>
            <p:ph type="body" idx="1"/>
          </p:nvPr>
        </p:nvSpPr>
        <p:spPr>
          <a:xfrm>
            <a:off x="2572279" y="1537857"/>
            <a:ext cx="8930748" cy="5049981"/>
          </a:xfrm>
        </p:spPr>
        <p:txBody>
          <a:bodyPr>
            <a:normAutofit/>
          </a:bodyPr>
          <a:lstStyle/>
          <a:p>
            <a:pPr marL="342900" indent="-342900" algn="l"/>
            <a:r>
              <a:rPr lang="tr-TR" dirty="0"/>
              <a:t>Dil, canlılar arası iletişimi gerçekleştirmeye yarayan sistemlerin tümü olarak nitelendirilir.</a:t>
            </a:r>
          </a:p>
          <a:p>
            <a:pPr algn="l"/>
            <a:r>
              <a:rPr lang="tr-TR" dirty="0"/>
              <a:t>Dili;</a:t>
            </a:r>
          </a:p>
          <a:p>
            <a:pPr marL="342900" indent="-342900" algn="l">
              <a:buFont typeface="Arial" panose="020B0604020202020204" pitchFamily="34" charset="0"/>
              <a:buChar char="•"/>
            </a:pPr>
            <a:r>
              <a:rPr lang="tr-TR" b="1" dirty="0"/>
              <a:t>İnsan Dili</a:t>
            </a:r>
          </a:p>
          <a:p>
            <a:pPr marL="342900" indent="-342900" algn="l">
              <a:buFont typeface="Arial" panose="020B0604020202020204" pitchFamily="34" charset="0"/>
              <a:buChar char="•"/>
            </a:pPr>
            <a:r>
              <a:rPr lang="tr-TR" b="1" dirty="0"/>
              <a:t>Hayvan Dili </a:t>
            </a:r>
          </a:p>
          <a:p>
            <a:pPr algn="l"/>
            <a:r>
              <a:rPr lang="tr-TR" dirty="0"/>
              <a:t>        olmak üzere iki türde incelemek gerekir.</a:t>
            </a:r>
          </a:p>
        </p:txBody>
      </p:sp>
    </p:spTree>
    <p:extLst>
      <p:ext uri="{BB962C8B-B14F-4D97-AF65-F5344CB8AC3E}">
        <p14:creationId xmlns:p14="http://schemas.microsoft.com/office/powerpoint/2010/main" val="2563572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72279" y="349102"/>
            <a:ext cx="8930747" cy="2110382"/>
          </a:xfrm>
        </p:spPr>
        <p:txBody>
          <a:bodyPr anchor="ctr">
            <a:normAutofit/>
          </a:bodyPr>
          <a:lstStyle/>
          <a:p>
            <a:pPr algn="l"/>
            <a:r>
              <a:rPr lang="tr-TR" sz="3200" dirty="0"/>
              <a:t>5)   </a:t>
            </a:r>
            <a:r>
              <a:rPr lang="tr-TR" sz="3200" i="1" dirty="0" err="1">
                <a:effectLst>
                  <a:outerShdw blurRad="38100" dist="38100" dir="2700000" algn="tl">
                    <a:srgbClr val="000000">
                      <a:alpha val="43137"/>
                    </a:srgbClr>
                  </a:outerShdw>
                </a:effectLst>
              </a:rPr>
              <a:t>Sesletim</a:t>
            </a:r>
            <a:r>
              <a:rPr lang="tr-TR" sz="3200" dirty="0"/>
              <a:t> Nedir? Hayvanlarda ve İnsanlarda </a:t>
            </a:r>
            <a:r>
              <a:rPr lang="tr-TR" sz="3200" dirty="0" err="1"/>
              <a:t>Sesletim</a:t>
            </a:r>
            <a:r>
              <a:rPr lang="tr-TR" sz="3200" dirty="0"/>
              <a:t> Benzer midir?</a:t>
            </a:r>
            <a:br>
              <a:rPr lang="tr-TR" sz="3200" dirty="0"/>
            </a:br>
            <a:endParaRPr lang="tr-TR" sz="3200" dirty="0"/>
          </a:p>
        </p:txBody>
      </p:sp>
      <p:sp>
        <p:nvSpPr>
          <p:cNvPr id="3" name="Metin Yer Tutucusu 2"/>
          <p:cNvSpPr>
            <a:spLocks noGrp="1"/>
          </p:cNvSpPr>
          <p:nvPr>
            <p:ph type="body" idx="1"/>
          </p:nvPr>
        </p:nvSpPr>
        <p:spPr>
          <a:xfrm>
            <a:off x="2572279" y="2029285"/>
            <a:ext cx="8930748" cy="4350251"/>
          </a:xfrm>
        </p:spPr>
        <p:txBody>
          <a:bodyPr>
            <a:normAutofit/>
          </a:bodyPr>
          <a:lstStyle/>
          <a:p>
            <a:pPr marL="342900" indent="-342900" algn="l">
              <a:buFont typeface="Arial" panose="020B0604020202020204" pitchFamily="34" charset="0"/>
              <a:buChar char="•"/>
            </a:pPr>
            <a:r>
              <a:rPr lang="tr-TR" sz="2600" b="1" dirty="0"/>
              <a:t>İnsanlar ciğerlerinden çıkan basınçlı havayı belirli Ses Organları aracılığı (Akciğerler, Yutak, Gırtlak, Geniz, Ağız, Damaklar, Dil ve Dişler) ile anlamlı seslere dönüştürebilmektedir.</a:t>
            </a:r>
          </a:p>
          <a:p>
            <a:pPr marL="342900" indent="-342900" algn="l">
              <a:buFont typeface="Arial" panose="020B0604020202020204" pitchFamily="34" charset="0"/>
              <a:buChar char="•"/>
            </a:pPr>
            <a:endParaRPr lang="tr-TR" dirty="0"/>
          </a:p>
          <a:p>
            <a:pPr algn="l"/>
            <a:endParaRPr lang="tr-TR" dirty="0"/>
          </a:p>
          <a:p>
            <a:pPr marL="342900" indent="-342900" algn="l">
              <a:buFont typeface="Arial" panose="020B0604020202020204" pitchFamily="34" charset="0"/>
              <a:buChar char="•"/>
            </a:pPr>
            <a:r>
              <a:rPr lang="tr-TR" sz="2600" b="1" dirty="0"/>
              <a:t>Ancak hayvanlar bu kadar gelişmiş bir fizyolojik altyapıya sahip olmadığı için ve ciğerlerini insan ciğerleri kadar çok odacıklı olmamasından dolayı, ciğerlerinden çıkan havayı İnsan seslerine dönüştürememektedirler</a:t>
            </a:r>
            <a:r>
              <a:rPr lang="tr-TR" sz="2600" dirty="0"/>
              <a:t>.</a:t>
            </a:r>
          </a:p>
          <a:p>
            <a:pPr marL="342900" indent="-342900" algn="l">
              <a:buFont typeface="Arial" panose="020B0604020202020204" pitchFamily="34" charset="0"/>
              <a:buChar char="•"/>
            </a:pPr>
            <a:endParaRPr lang="tr-TR" dirty="0"/>
          </a:p>
        </p:txBody>
      </p:sp>
    </p:spTree>
    <p:extLst>
      <p:ext uri="{BB962C8B-B14F-4D97-AF65-F5344CB8AC3E}">
        <p14:creationId xmlns:p14="http://schemas.microsoft.com/office/powerpoint/2010/main" val="2119357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buNone/>
            </a:pPr>
            <a:r>
              <a:rPr lang="tr-TR" dirty="0" smtClean="0"/>
              <a:t>	Başlangıçta hayvanlara </a:t>
            </a:r>
            <a:r>
              <a:rPr lang="tr-TR" dirty="0"/>
              <a:t>insan dilini öğretmeye </a:t>
            </a:r>
            <a:r>
              <a:rPr lang="tr-TR" dirty="0" smtClean="0"/>
              <a:t>çalışmaları görülmektedir. 1968 </a:t>
            </a:r>
            <a:r>
              <a:rPr lang="tr-TR" dirty="0"/>
              <a:t>yılında </a:t>
            </a:r>
            <a:r>
              <a:rPr lang="tr-TR" dirty="0" err="1"/>
              <a:t>Washoe</a:t>
            </a:r>
            <a:r>
              <a:rPr lang="tr-TR" dirty="0"/>
              <a:t> adlı bir şempanzeye işaret dilini anlatmaya çalıştılar.Bu tip deneyler dişi goril </a:t>
            </a:r>
            <a:r>
              <a:rPr lang="tr-TR" dirty="0" err="1"/>
              <a:t>Koko</a:t>
            </a:r>
            <a:r>
              <a:rPr lang="tr-TR" dirty="0"/>
              <a:t> ve </a:t>
            </a:r>
            <a:r>
              <a:rPr lang="tr-TR" dirty="0" err="1"/>
              <a:t>Sarah</a:t>
            </a:r>
            <a:r>
              <a:rPr lang="tr-TR" dirty="0"/>
              <a:t> adlı şempanzeyle devam etti.</a:t>
            </a:r>
            <a:r>
              <a:rPr lang="tr-TR" dirty="0" err="1"/>
              <a:t>İddaya</a:t>
            </a:r>
            <a:r>
              <a:rPr lang="tr-TR" dirty="0"/>
              <a:t> göre </a:t>
            </a:r>
            <a:r>
              <a:rPr lang="tr-TR" dirty="0" err="1"/>
              <a:t>Sarah</a:t>
            </a:r>
            <a:r>
              <a:rPr lang="tr-TR" dirty="0"/>
              <a:t> iki yaşındaki bir çocuk zekasıyla istediği yemeği anlatabiliyordu</a:t>
            </a:r>
            <a:r>
              <a:rPr lang="tr-TR" dirty="0" smtClean="0"/>
              <a:t>.</a:t>
            </a:r>
          </a:p>
          <a:p>
            <a:pPr algn="just">
              <a:buNone/>
            </a:pPr>
            <a:r>
              <a:rPr lang="tr-TR" dirty="0" smtClean="0"/>
              <a:t>	</a:t>
            </a:r>
            <a:endParaRPr lang="tr-TR" dirty="0"/>
          </a:p>
          <a:p>
            <a:pPr>
              <a:buNone/>
            </a:pPr>
            <a:endParaRPr lang="tr-TR" dirty="0"/>
          </a:p>
        </p:txBody>
      </p:sp>
    </p:spTree>
    <p:extLst>
      <p:ext uri="{BB962C8B-B14F-4D97-AF65-F5344CB8AC3E}">
        <p14:creationId xmlns:p14="http://schemas.microsoft.com/office/powerpoint/2010/main" val="21261785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smtClean="0"/>
              <a:t>	Kısa bir süre sonra araştırmacılar için darbe sayılan bir haber geldi.New </a:t>
            </a:r>
            <a:r>
              <a:rPr lang="tr-TR" dirty="0" err="1" smtClean="0"/>
              <a:t>York’lu</a:t>
            </a:r>
            <a:r>
              <a:rPr lang="tr-TR" dirty="0" smtClean="0"/>
              <a:t> maymun </a:t>
            </a:r>
            <a:r>
              <a:rPr lang="tr-TR" dirty="0" err="1" smtClean="0"/>
              <a:t>psikoloğu</a:t>
            </a:r>
            <a:r>
              <a:rPr lang="tr-TR" dirty="0" smtClean="0"/>
              <a:t> </a:t>
            </a:r>
            <a:r>
              <a:rPr lang="tr-TR" dirty="0" err="1" smtClean="0"/>
              <a:t>Herbert</a:t>
            </a:r>
            <a:r>
              <a:rPr lang="tr-TR" dirty="0" smtClean="0"/>
              <a:t> </a:t>
            </a:r>
            <a:r>
              <a:rPr lang="tr-TR" dirty="0" err="1" smtClean="0"/>
              <a:t>Terrace</a:t>
            </a:r>
            <a:r>
              <a:rPr lang="tr-TR" dirty="0" smtClean="0"/>
              <a:t>, Nim adını verdiği denek maymunun eğitimcilerin jest ve mimiklerini taklit etmekten öteye gitmediğini,kendi davranışlarını da değiştirmediğini ortaya koydu.Belki de diğer maymunlar sadece bir parça çikolata veya muza kavuşabilmek için insanlara tiyatro oynuyorlardı.</a:t>
            </a:r>
            <a:endParaRPr lang="tr-TR" dirty="0"/>
          </a:p>
        </p:txBody>
      </p:sp>
    </p:spTree>
    <p:extLst>
      <p:ext uri="{BB962C8B-B14F-4D97-AF65-F5344CB8AC3E}">
        <p14:creationId xmlns:p14="http://schemas.microsoft.com/office/powerpoint/2010/main" val="208734141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1494</Words>
  <Application>Microsoft Office PowerPoint</Application>
  <PresentationFormat>Geniş ekran</PresentationFormat>
  <Paragraphs>92</Paragraphs>
  <Slides>36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36</vt:i4>
      </vt:variant>
    </vt:vector>
  </HeadingPairs>
  <TitlesOfParts>
    <vt:vector size="40" baseType="lpstr">
      <vt:lpstr>Arial</vt:lpstr>
      <vt:lpstr>Calibri</vt:lpstr>
      <vt:lpstr>Calibri Light</vt:lpstr>
      <vt:lpstr>Office Teması</vt:lpstr>
      <vt:lpstr>4. ders: hayvanlar ve dil</vt:lpstr>
      <vt:lpstr>PowerPoint Sunusu</vt:lpstr>
      <vt:lpstr>Hayvan İletişimi</vt:lpstr>
      <vt:lpstr>PowerPoint Sunusu</vt:lpstr>
      <vt:lpstr>2)  Türe Özgülük Nedir?  </vt:lpstr>
      <vt:lpstr>4)  Dil Nasıl Karakterize Edilir? </vt:lpstr>
      <vt:lpstr>5)   Sesletim Nedir? Hayvanlarda ve İnsanlarda Sesletim Benzer midir? </vt:lpstr>
      <vt:lpstr>PowerPoint Sunusu</vt:lpstr>
      <vt:lpstr>PowerPoint Sunusu</vt:lpstr>
      <vt:lpstr>PowerPoint Sunusu</vt:lpstr>
      <vt:lpstr>PowerPoint Sunusu</vt:lpstr>
      <vt:lpstr>Doğal dilleri olmasa da hayvanlara insan dili öğretilebilir mi? </vt:lpstr>
      <vt:lpstr>PowerPoint Sunusu</vt:lpstr>
      <vt:lpstr>PowerPoint Sunusu</vt:lpstr>
      <vt:lpstr>PowerPoint Sunusu</vt:lpstr>
      <vt:lpstr>Şempanzelere Dil Öğretimi </vt:lpstr>
      <vt:lpstr>Sarah ve Lana Şempanzeleri </vt:lpstr>
      <vt:lpstr>PowerPoint Sunusu</vt:lpstr>
      <vt:lpstr>PowerPoint Sunusu</vt:lpstr>
      <vt:lpstr>Nim  Chimpsky </vt:lpstr>
      <vt:lpstr>PowerPoint Sunusu</vt:lpstr>
      <vt:lpstr>Washoe </vt:lpstr>
      <vt:lpstr>İşaretleşen Goril Koko </vt:lpstr>
      <vt:lpstr>Konuşan Şempanze Vicki </vt:lpstr>
      <vt:lpstr> Yunuslara Dil Öğretimi İşaretlerin Ve Seslerin Öğretilmesi </vt:lpstr>
      <vt:lpstr>PowerPoint Sunusu</vt:lpstr>
      <vt:lpstr>Değerlendirme</vt:lpstr>
      <vt:lpstr>PowerPoint Sunusu</vt:lpstr>
      <vt:lpstr>PowerPoint Sunusu</vt:lpstr>
      <vt:lpstr>PowerPoint Sunusu</vt:lpstr>
      <vt:lpstr>PowerPoint Sunusu</vt:lpstr>
      <vt:lpstr>PowerPoint Sunusu</vt:lpstr>
      <vt:lpstr>PowerPoint Sunusu</vt:lpstr>
      <vt:lpstr>PowerPoint Sunusu</vt:lpstr>
      <vt:lpstr>PowerPoint Sunusu</vt:lpstr>
      <vt:lpstr>6)  Hayvanlar benzer bilişsel modellere sahip olsaydı İnsan Dilini Edinebilir miydi?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ders: hayvanlar ve dil</dc:title>
  <dc:creator>SEDA</dc:creator>
  <cp:lastModifiedBy>SEDA</cp:lastModifiedBy>
  <cp:revision>1</cp:revision>
  <dcterms:created xsi:type="dcterms:W3CDTF">2020-03-18T08:21:20Z</dcterms:created>
  <dcterms:modified xsi:type="dcterms:W3CDTF">2020-03-18T08:21:28Z</dcterms:modified>
</cp:coreProperties>
</file>