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tr-TR"/>
          </a:p>
        </p:txBody>
      </p:sp>
      <p:sp>
        <p:nvSpPr>
          <p:cNvPr id="4" name="Date Placeholder 3"/>
          <p:cNvSpPr>
            <a:spLocks noGrp="1"/>
          </p:cNvSpPr>
          <p:nvPr>
            <p:ph type="dt" sz="half" idx="10"/>
          </p:nvPr>
        </p:nvSpPr>
        <p:spPr/>
        <p:txBody>
          <a:bodyPr/>
          <a:lstStyle/>
          <a:p>
            <a:fld id="{CAE4D3A3-978B-461C-B08B-8F97D70FA599}" type="datetimeFigureOut">
              <a:rPr lang="tr-TR" smtClean="0"/>
              <a:t>2.5.2020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3CE81FD-89C1-4A7E-B930-169AB5B3BF36}" type="slidenum">
              <a:rPr lang="tr-TR" smtClean="0"/>
              <a:t>‹#›</a:t>
            </a:fld>
            <a:endParaRPr lang="tr-TR"/>
          </a:p>
        </p:txBody>
      </p:sp>
    </p:spTree>
    <p:extLst>
      <p:ext uri="{BB962C8B-B14F-4D97-AF65-F5344CB8AC3E}">
        <p14:creationId xmlns:p14="http://schemas.microsoft.com/office/powerpoint/2010/main" val="4270069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p:cNvSpPr>
            <a:spLocks noGrp="1"/>
          </p:cNvSpPr>
          <p:nvPr>
            <p:ph type="dt" sz="half" idx="10"/>
          </p:nvPr>
        </p:nvSpPr>
        <p:spPr/>
        <p:txBody>
          <a:bodyPr/>
          <a:lstStyle/>
          <a:p>
            <a:fld id="{CAE4D3A3-978B-461C-B08B-8F97D70FA599}" type="datetimeFigureOut">
              <a:rPr lang="tr-TR" smtClean="0"/>
              <a:t>2.5.2020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3CE81FD-89C1-4A7E-B930-169AB5B3BF36}" type="slidenum">
              <a:rPr lang="tr-TR" smtClean="0"/>
              <a:t>‹#›</a:t>
            </a:fld>
            <a:endParaRPr lang="tr-TR"/>
          </a:p>
        </p:txBody>
      </p:sp>
    </p:spTree>
    <p:extLst>
      <p:ext uri="{BB962C8B-B14F-4D97-AF65-F5344CB8AC3E}">
        <p14:creationId xmlns:p14="http://schemas.microsoft.com/office/powerpoint/2010/main" val="486027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p:cNvSpPr>
            <a:spLocks noGrp="1"/>
          </p:cNvSpPr>
          <p:nvPr>
            <p:ph type="dt" sz="half" idx="10"/>
          </p:nvPr>
        </p:nvSpPr>
        <p:spPr/>
        <p:txBody>
          <a:bodyPr/>
          <a:lstStyle/>
          <a:p>
            <a:fld id="{CAE4D3A3-978B-461C-B08B-8F97D70FA599}" type="datetimeFigureOut">
              <a:rPr lang="tr-TR" smtClean="0"/>
              <a:t>2.5.2020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3CE81FD-89C1-4A7E-B930-169AB5B3BF36}" type="slidenum">
              <a:rPr lang="tr-TR" smtClean="0"/>
              <a:t>‹#›</a:t>
            </a:fld>
            <a:endParaRPr lang="tr-TR"/>
          </a:p>
        </p:txBody>
      </p:sp>
    </p:spTree>
    <p:extLst>
      <p:ext uri="{BB962C8B-B14F-4D97-AF65-F5344CB8AC3E}">
        <p14:creationId xmlns:p14="http://schemas.microsoft.com/office/powerpoint/2010/main" val="1517571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p:cNvSpPr>
            <a:spLocks noGrp="1"/>
          </p:cNvSpPr>
          <p:nvPr>
            <p:ph type="dt" sz="half" idx="10"/>
          </p:nvPr>
        </p:nvSpPr>
        <p:spPr/>
        <p:txBody>
          <a:bodyPr/>
          <a:lstStyle/>
          <a:p>
            <a:fld id="{CAE4D3A3-978B-461C-B08B-8F97D70FA599}" type="datetimeFigureOut">
              <a:rPr lang="tr-TR" smtClean="0"/>
              <a:t>2.5.2020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3CE81FD-89C1-4A7E-B930-169AB5B3BF36}" type="slidenum">
              <a:rPr lang="tr-TR" smtClean="0"/>
              <a:t>‹#›</a:t>
            </a:fld>
            <a:endParaRPr lang="tr-TR"/>
          </a:p>
        </p:txBody>
      </p:sp>
    </p:spTree>
    <p:extLst>
      <p:ext uri="{BB962C8B-B14F-4D97-AF65-F5344CB8AC3E}">
        <p14:creationId xmlns:p14="http://schemas.microsoft.com/office/powerpoint/2010/main" val="16987619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AE4D3A3-978B-461C-B08B-8F97D70FA599}" type="datetimeFigureOut">
              <a:rPr lang="tr-TR" smtClean="0"/>
              <a:t>2.5.2020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3CE81FD-89C1-4A7E-B930-169AB5B3BF36}" type="slidenum">
              <a:rPr lang="tr-TR" smtClean="0"/>
              <a:t>‹#›</a:t>
            </a:fld>
            <a:endParaRPr lang="tr-TR"/>
          </a:p>
        </p:txBody>
      </p:sp>
    </p:spTree>
    <p:extLst>
      <p:ext uri="{BB962C8B-B14F-4D97-AF65-F5344CB8AC3E}">
        <p14:creationId xmlns:p14="http://schemas.microsoft.com/office/powerpoint/2010/main" val="180004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Date Placeholder 4"/>
          <p:cNvSpPr>
            <a:spLocks noGrp="1"/>
          </p:cNvSpPr>
          <p:nvPr>
            <p:ph type="dt" sz="half" idx="10"/>
          </p:nvPr>
        </p:nvSpPr>
        <p:spPr/>
        <p:txBody>
          <a:bodyPr/>
          <a:lstStyle/>
          <a:p>
            <a:fld id="{CAE4D3A3-978B-461C-B08B-8F97D70FA599}" type="datetimeFigureOut">
              <a:rPr lang="tr-TR" smtClean="0"/>
              <a:t>2.5.2020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3CE81FD-89C1-4A7E-B930-169AB5B3BF36}" type="slidenum">
              <a:rPr lang="tr-TR" smtClean="0"/>
              <a:t>‹#›</a:t>
            </a:fld>
            <a:endParaRPr lang="tr-TR"/>
          </a:p>
        </p:txBody>
      </p:sp>
    </p:spTree>
    <p:extLst>
      <p:ext uri="{BB962C8B-B14F-4D97-AF65-F5344CB8AC3E}">
        <p14:creationId xmlns:p14="http://schemas.microsoft.com/office/powerpoint/2010/main" val="1401402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7" name="Date Placeholder 6"/>
          <p:cNvSpPr>
            <a:spLocks noGrp="1"/>
          </p:cNvSpPr>
          <p:nvPr>
            <p:ph type="dt" sz="half" idx="10"/>
          </p:nvPr>
        </p:nvSpPr>
        <p:spPr/>
        <p:txBody>
          <a:bodyPr/>
          <a:lstStyle/>
          <a:p>
            <a:fld id="{CAE4D3A3-978B-461C-B08B-8F97D70FA599}" type="datetimeFigureOut">
              <a:rPr lang="tr-TR" smtClean="0"/>
              <a:t>2.5.2020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3CE81FD-89C1-4A7E-B930-169AB5B3BF36}" type="slidenum">
              <a:rPr lang="tr-TR" smtClean="0"/>
              <a:t>‹#›</a:t>
            </a:fld>
            <a:endParaRPr lang="tr-TR"/>
          </a:p>
        </p:txBody>
      </p:sp>
    </p:spTree>
    <p:extLst>
      <p:ext uri="{BB962C8B-B14F-4D97-AF65-F5344CB8AC3E}">
        <p14:creationId xmlns:p14="http://schemas.microsoft.com/office/powerpoint/2010/main" val="1870708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Date Placeholder 2"/>
          <p:cNvSpPr>
            <a:spLocks noGrp="1"/>
          </p:cNvSpPr>
          <p:nvPr>
            <p:ph type="dt" sz="half" idx="10"/>
          </p:nvPr>
        </p:nvSpPr>
        <p:spPr/>
        <p:txBody>
          <a:bodyPr/>
          <a:lstStyle/>
          <a:p>
            <a:fld id="{CAE4D3A3-978B-461C-B08B-8F97D70FA599}" type="datetimeFigureOut">
              <a:rPr lang="tr-TR" smtClean="0"/>
              <a:t>2.5.2020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3CE81FD-89C1-4A7E-B930-169AB5B3BF36}" type="slidenum">
              <a:rPr lang="tr-TR" smtClean="0"/>
              <a:t>‹#›</a:t>
            </a:fld>
            <a:endParaRPr lang="tr-TR"/>
          </a:p>
        </p:txBody>
      </p:sp>
    </p:spTree>
    <p:extLst>
      <p:ext uri="{BB962C8B-B14F-4D97-AF65-F5344CB8AC3E}">
        <p14:creationId xmlns:p14="http://schemas.microsoft.com/office/powerpoint/2010/main" val="2184922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E4D3A3-978B-461C-B08B-8F97D70FA599}" type="datetimeFigureOut">
              <a:rPr lang="tr-TR" smtClean="0"/>
              <a:t>2.5.2020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3CE81FD-89C1-4A7E-B930-169AB5B3BF36}" type="slidenum">
              <a:rPr lang="tr-TR" smtClean="0"/>
              <a:t>‹#›</a:t>
            </a:fld>
            <a:endParaRPr lang="tr-TR"/>
          </a:p>
        </p:txBody>
      </p:sp>
    </p:spTree>
    <p:extLst>
      <p:ext uri="{BB962C8B-B14F-4D97-AF65-F5344CB8AC3E}">
        <p14:creationId xmlns:p14="http://schemas.microsoft.com/office/powerpoint/2010/main" val="1378958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AE4D3A3-978B-461C-B08B-8F97D70FA599}" type="datetimeFigureOut">
              <a:rPr lang="tr-TR" smtClean="0"/>
              <a:t>2.5.2020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3CE81FD-89C1-4A7E-B930-169AB5B3BF36}" type="slidenum">
              <a:rPr lang="tr-TR" smtClean="0"/>
              <a:t>‹#›</a:t>
            </a:fld>
            <a:endParaRPr lang="tr-TR"/>
          </a:p>
        </p:txBody>
      </p:sp>
    </p:spTree>
    <p:extLst>
      <p:ext uri="{BB962C8B-B14F-4D97-AF65-F5344CB8AC3E}">
        <p14:creationId xmlns:p14="http://schemas.microsoft.com/office/powerpoint/2010/main" val="21219320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AE4D3A3-978B-461C-B08B-8F97D70FA599}" type="datetimeFigureOut">
              <a:rPr lang="tr-TR" smtClean="0"/>
              <a:t>2.5.2020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3CE81FD-89C1-4A7E-B930-169AB5B3BF36}" type="slidenum">
              <a:rPr lang="tr-TR" smtClean="0"/>
              <a:t>‹#›</a:t>
            </a:fld>
            <a:endParaRPr lang="tr-TR"/>
          </a:p>
        </p:txBody>
      </p:sp>
    </p:spTree>
    <p:extLst>
      <p:ext uri="{BB962C8B-B14F-4D97-AF65-F5344CB8AC3E}">
        <p14:creationId xmlns:p14="http://schemas.microsoft.com/office/powerpoint/2010/main" val="242725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E4D3A3-978B-461C-B08B-8F97D70FA599}" type="datetimeFigureOut">
              <a:rPr lang="tr-TR" smtClean="0"/>
              <a:t>2.5.2020</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CE81FD-89C1-4A7E-B930-169AB5B3BF36}" type="slidenum">
              <a:rPr lang="tr-TR" smtClean="0"/>
              <a:t>‹#›</a:t>
            </a:fld>
            <a:endParaRPr lang="tr-TR"/>
          </a:p>
        </p:txBody>
      </p:sp>
    </p:spTree>
    <p:extLst>
      <p:ext uri="{BB962C8B-B14F-4D97-AF65-F5344CB8AC3E}">
        <p14:creationId xmlns:p14="http://schemas.microsoft.com/office/powerpoint/2010/main" val="21523995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aeo.org.tr/Files/Yayinlar/02-Mesai-Saatleri.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b="1" dirty="0"/>
              <a:t>Eczane nöbet çizelgesinin düzenlenmesi</a:t>
            </a:r>
            <a:endParaRPr lang="tr-TR" dirty="0"/>
          </a:p>
        </p:txBody>
      </p:sp>
      <p:sp>
        <p:nvSpPr>
          <p:cNvPr id="3" name="Subtitle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7377178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ltLang="tr-TR" dirty="0"/>
              <a:t>Eczanelerin çalışma düzeni</a:t>
            </a:r>
            <a:br>
              <a:rPr lang="tr-TR" altLang="tr-TR" dirty="0"/>
            </a:br>
            <a:endParaRPr lang="tr-TR" dirty="0"/>
          </a:p>
        </p:txBody>
      </p:sp>
      <p:sp>
        <p:nvSpPr>
          <p:cNvPr id="3" name="Content Placeholder 2"/>
          <p:cNvSpPr>
            <a:spLocks noGrp="1"/>
          </p:cNvSpPr>
          <p:nvPr>
            <p:ph idx="1"/>
          </p:nvPr>
        </p:nvSpPr>
        <p:spPr/>
        <p:txBody>
          <a:bodyPr/>
          <a:lstStyle/>
          <a:p>
            <a:endParaRPr lang="tr-TR" altLang="tr-TR" dirty="0"/>
          </a:p>
          <a:p>
            <a:pPr marL="0" indent="0" algn="just">
              <a:buNone/>
            </a:pPr>
            <a:r>
              <a:rPr lang="tr-TR" altLang="tr-TR" dirty="0"/>
              <a:t>Alışveriş merkezlerindekiler de dahil olmak üzere eczaneler bağlı olduğu bölgedeki eczane çalışma gün ve açılış kapanış saatlerine uymak zorundadır. Birden fazla eczane bulunan yerlerde, belirlenen çalışma saatleri dışında ve resmî tatil günlerinde yalnız nöbetçi eczaneler açık kalır. Nöbetçi eczane dışındaki eczaneler nöbet saatlerinde faaliyet gösteremezler</a:t>
            </a:r>
            <a:endParaRPr lang="tr-TR" dirty="0"/>
          </a:p>
        </p:txBody>
      </p:sp>
    </p:spTree>
    <p:extLst>
      <p:ext uri="{BB962C8B-B14F-4D97-AF65-F5344CB8AC3E}">
        <p14:creationId xmlns:p14="http://schemas.microsoft.com/office/powerpoint/2010/main" val="27050470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ltLang="tr-TR" dirty="0"/>
              <a:t>Nöbetçi eczane levhası</a:t>
            </a:r>
            <a:br>
              <a:rPr lang="tr-TR" altLang="tr-TR" dirty="0"/>
            </a:br>
            <a:endParaRPr lang="tr-TR" dirty="0"/>
          </a:p>
        </p:txBody>
      </p:sp>
      <p:sp>
        <p:nvSpPr>
          <p:cNvPr id="3" name="Content Placeholder 2"/>
          <p:cNvSpPr>
            <a:spLocks noGrp="1"/>
          </p:cNvSpPr>
          <p:nvPr>
            <p:ph idx="1"/>
          </p:nvPr>
        </p:nvSpPr>
        <p:spPr/>
        <p:txBody>
          <a:bodyPr/>
          <a:lstStyle/>
          <a:p>
            <a:pPr marL="0" indent="0" algn="just">
              <a:buNone/>
            </a:pPr>
            <a:r>
              <a:rPr lang="tr-TR" altLang="tr-TR" dirty="0"/>
              <a:t>1. Eczanelerin, kapalı olsalar dahi, nöbetçi eczanelerin adı, adresi ve telefon bilgilerini dışarıdan görülebilir, kolayca okunabilir şekilde ışıklandırılmış veya dijital ortamda ilân etmeleri gerekir.</a:t>
            </a:r>
          </a:p>
          <a:p>
            <a:pPr algn="just"/>
            <a:endParaRPr lang="tr-TR" altLang="tr-TR" dirty="0"/>
          </a:p>
          <a:p>
            <a:pPr marL="0" indent="0" algn="just">
              <a:buNone/>
            </a:pPr>
            <a:r>
              <a:rPr lang="tr-TR" altLang="tr-TR" dirty="0"/>
              <a:t>2. Eczanelerin gece nöbeti hizmeti verirken kapılarının kapalı tutulması hâlinde kapılarında zil bulundurması gerekir.</a:t>
            </a:r>
          </a:p>
          <a:p>
            <a:endParaRPr lang="tr-TR" dirty="0"/>
          </a:p>
        </p:txBody>
      </p:sp>
    </p:spTree>
    <p:extLst>
      <p:ext uri="{BB962C8B-B14F-4D97-AF65-F5344CB8AC3E}">
        <p14:creationId xmlns:p14="http://schemas.microsoft.com/office/powerpoint/2010/main" val="19768392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ltLang="tr-TR" dirty="0"/>
              <a:t>Nöbetçi eczanelerin çalışma düzeni</a:t>
            </a:r>
            <a:br>
              <a:rPr lang="tr-TR" altLang="tr-TR" dirty="0"/>
            </a:br>
            <a:endParaRPr lang="tr-TR" dirty="0"/>
          </a:p>
        </p:txBody>
      </p:sp>
      <p:sp>
        <p:nvSpPr>
          <p:cNvPr id="3" name="Content Placeholder 2"/>
          <p:cNvSpPr>
            <a:spLocks noGrp="1"/>
          </p:cNvSpPr>
          <p:nvPr>
            <p:ph idx="1"/>
          </p:nvPr>
        </p:nvSpPr>
        <p:spPr/>
        <p:txBody>
          <a:bodyPr>
            <a:normAutofit/>
          </a:bodyPr>
          <a:lstStyle/>
          <a:p>
            <a:pPr marL="0" indent="0">
              <a:buNone/>
            </a:pPr>
            <a:r>
              <a:rPr lang="tr-TR" altLang="tr-TR" dirty="0"/>
              <a:t>Eczacı odası veya temsilcisi tarafından eczanelerin bulundukları yerlerin özellikleri ve mevcut eczane kapasitesi göz önüne alınarak eczane çalışma saatleri, nöbet tutulup tutulmayacağı, nöbet tutulacak ise nöbet tutulacak günler ve çalışma saatleri ile kaç adet eczanenin nöbetçi kalacağı belirlenir ve bir nöbet listesi hazırlanır. Bu listeler, hizmette aksaklık yaratmayacak şekilde zamanında ilçe ve il sağlık müdürlüğüne gönderilir. İlçe ve il sağlık müdürlüğünün kabul ve onayı ile uygulamaya konulur.</a:t>
            </a:r>
          </a:p>
          <a:p>
            <a:endParaRPr lang="tr-TR" altLang="tr-TR" dirty="0"/>
          </a:p>
          <a:p>
            <a:r>
              <a:rPr lang="tr-TR" altLang="tr-TR" dirty="0"/>
              <a:t>.</a:t>
            </a:r>
          </a:p>
          <a:p>
            <a:endParaRPr lang="tr-TR" dirty="0"/>
          </a:p>
        </p:txBody>
      </p:sp>
    </p:spTree>
    <p:extLst>
      <p:ext uri="{BB962C8B-B14F-4D97-AF65-F5344CB8AC3E}">
        <p14:creationId xmlns:p14="http://schemas.microsoft.com/office/powerpoint/2010/main" val="19478760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ltLang="tr-TR" dirty="0"/>
              <a:t>Nöbetçi eczanelerin çalışma düzeni</a:t>
            </a:r>
            <a:br>
              <a:rPr lang="tr-TR" altLang="tr-TR" dirty="0"/>
            </a:br>
            <a:endParaRPr lang="tr-TR" dirty="0"/>
          </a:p>
        </p:txBody>
      </p:sp>
      <p:sp>
        <p:nvSpPr>
          <p:cNvPr id="3" name="Content Placeholder 2"/>
          <p:cNvSpPr>
            <a:spLocks noGrp="1"/>
          </p:cNvSpPr>
          <p:nvPr>
            <p:ph idx="1"/>
          </p:nvPr>
        </p:nvSpPr>
        <p:spPr/>
        <p:txBody>
          <a:bodyPr/>
          <a:lstStyle/>
          <a:p>
            <a:pPr marL="0" indent="0">
              <a:buNone/>
            </a:pPr>
            <a:r>
              <a:rPr lang="tr-TR" altLang="tr-TR" dirty="0"/>
              <a:t>Geceleri kapalı olan alışveriş merkezlerindeki eczaneler nöbetten muaf tutulur. Uluslararası uçuşa açık olan havaalanları içinde yer alan eczaneler, eczane çalışma gün ve saatleri dışında da 24 saat açık olabilirler. Bu durumda biri eczanenin sahibi olmak kaydıyla her 8 saat için bir eczacı bulundurulması zorunludur</a:t>
            </a:r>
            <a:endParaRPr lang="tr-TR" dirty="0"/>
          </a:p>
        </p:txBody>
      </p:sp>
    </p:spTree>
    <p:extLst>
      <p:ext uri="{BB962C8B-B14F-4D97-AF65-F5344CB8AC3E}">
        <p14:creationId xmlns:p14="http://schemas.microsoft.com/office/powerpoint/2010/main" val="40186225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ltLang="tr-TR" dirty="0"/>
              <a:t>Nöbetçi eczanelerin çalışma düzeni</a:t>
            </a:r>
            <a:endParaRPr lang="tr-TR" dirty="0"/>
          </a:p>
        </p:txBody>
      </p:sp>
      <p:sp>
        <p:nvSpPr>
          <p:cNvPr id="3" name="Content Placeholder 2"/>
          <p:cNvSpPr>
            <a:spLocks noGrp="1"/>
          </p:cNvSpPr>
          <p:nvPr>
            <p:ph idx="1"/>
          </p:nvPr>
        </p:nvSpPr>
        <p:spPr/>
        <p:txBody>
          <a:bodyPr>
            <a:normAutofit/>
          </a:bodyPr>
          <a:lstStyle/>
          <a:p>
            <a:pPr algn="just"/>
            <a:r>
              <a:rPr lang="tr-TR" altLang="tr-TR" dirty="0"/>
              <a:t>Nöbetçi eczane listeleri, il sağlık müdürlüğü tarafından bölge eczacı odalarına, Türk Eczacıları Birliğine, il emniyet müdürlüklerine, garnizon komutanlıklarına, danışma servislerine, yataklı tedavi kurumlarına, mahalli veya ulusal gazetelere ve ilgili olabilecek diğer kurumlara gönderilir. Ayrıca nöbetçi eczanelerin isim ve adreslerini gösteren listeler il sağlık müdürlüğünün internet sitesinde ilân edilir.</a:t>
            </a:r>
          </a:p>
          <a:p>
            <a:pPr algn="just"/>
            <a:endParaRPr lang="tr-TR" altLang="tr-TR" dirty="0"/>
          </a:p>
          <a:p>
            <a:endParaRPr lang="tr-TR" dirty="0"/>
          </a:p>
        </p:txBody>
      </p:sp>
    </p:spTree>
    <p:extLst>
      <p:ext uri="{BB962C8B-B14F-4D97-AF65-F5344CB8AC3E}">
        <p14:creationId xmlns:p14="http://schemas.microsoft.com/office/powerpoint/2010/main" val="13715916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ltLang="tr-TR" dirty="0"/>
              <a:t>Nöbetçi eczanelerin çalışma düzeni</a:t>
            </a:r>
            <a:endParaRPr lang="tr-TR" dirty="0"/>
          </a:p>
        </p:txBody>
      </p:sp>
      <p:sp>
        <p:nvSpPr>
          <p:cNvPr id="3" name="Content Placeholder 2"/>
          <p:cNvSpPr>
            <a:spLocks noGrp="1"/>
          </p:cNvSpPr>
          <p:nvPr>
            <p:ph idx="1"/>
          </p:nvPr>
        </p:nvSpPr>
        <p:spPr/>
        <p:txBody>
          <a:bodyPr/>
          <a:lstStyle/>
          <a:p>
            <a:pPr marL="0" indent="0" algn="just">
              <a:buNone/>
            </a:pPr>
            <a:r>
              <a:rPr lang="tr-TR" altLang="tr-TR" dirty="0"/>
              <a:t>Nöbetçi eczaneler tarafından, haksız rekabete yol açacak şekilde ilân yapılamaz.</a:t>
            </a:r>
          </a:p>
          <a:p>
            <a:pPr algn="just"/>
            <a:endParaRPr lang="tr-TR" altLang="tr-TR" dirty="0"/>
          </a:p>
          <a:p>
            <a:pPr marL="0" indent="0" algn="just">
              <a:buNone/>
            </a:pPr>
            <a:r>
              <a:rPr lang="tr-TR" altLang="tr-TR" dirty="0"/>
              <a:t>Gece nöbet tutacak eczanelerin gece boyunca kapılarının açık olması zorunlu değildir. Ancak eczane sahip ve mesul müdürünün veya ikinci eczacının, başvuru hâlinde gereken hizmeti yerine getirmesi zorunludur.</a:t>
            </a:r>
          </a:p>
          <a:p>
            <a:endParaRPr lang="tr-TR" dirty="0"/>
          </a:p>
        </p:txBody>
      </p:sp>
    </p:spTree>
    <p:extLst>
      <p:ext uri="{BB962C8B-B14F-4D97-AF65-F5344CB8AC3E}">
        <p14:creationId xmlns:p14="http://schemas.microsoft.com/office/powerpoint/2010/main" val="30906976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76250"/>
            <a:ext cx="10515600" cy="1325563"/>
          </a:xfrm>
        </p:spPr>
        <p:txBody>
          <a:bodyPr/>
          <a:lstStyle/>
          <a:p>
            <a:r>
              <a:rPr lang="tr-TR" altLang="tr-TR" dirty="0"/>
              <a:t>Nöbetçi eczanelerin çalışma düzeni</a:t>
            </a:r>
            <a:endParaRPr lang="tr-TR" dirty="0"/>
          </a:p>
        </p:txBody>
      </p:sp>
      <p:sp>
        <p:nvSpPr>
          <p:cNvPr id="3" name="Content Placeholder 2"/>
          <p:cNvSpPr>
            <a:spLocks noGrp="1"/>
          </p:cNvSpPr>
          <p:nvPr>
            <p:ph idx="1"/>
          </p:nvPr>
        </p:nvSpPr>
        <p:spPr/>
        <p:txBody>
          <a:bodyPr/>
          <a:lstStyle/>
          <a:p>
            <a:pPr marL="0" indent="0" algn="just">
              <a:buNone/>
            </a:pPr>
            <a:r>
              <a:rPr lang="tr-TR" altLang="tr-TR" dirty="0"/>
              <a:t>Birden fazla eczanenin bulunduğu yerlerdeki eczanelerin gece ve pazar nöbetleri bölgenin en büyük sağlık amirinin izniyle halkın ihtiyacını temin etmek amacıyla düzenlenir. </a:t>
            </a:r>
          </a:p>
          <a:p>
            <a:pPr algn="just"/>
            <a:endParaRPr lang="tr-TR" altLang="tr-TR" dirty="0"/>
          </a:p>
          <a:p>
            <a:pPr marL="0" indent="0" algn="just">
              <a:buNone/>
            </a:pPr>
            <a:r>
              <a:rPr lang="tr-TR" altLang="tr-TR" dirty="0"/>
              <a:t>Gerek nöbet ve gerekse tatil zamanları için verilecek emirlere eczacıların uyması mecburidir.</a:t>
            </a:r>
          </a:p>
          <a:p>
            <a:endParaRPr lang="tr-TR" dirty="0"/>
          </a:p>
        </p:txBody>
      </p:sp>
    </p:spTree>
    <p:extLst>
      <p:ext uri="{BB962C8B-B14F-4D97-AF65-F5344CB8AC3E}">
        <p14:creationId xmlns:p14="http://schemas.microsoft.com/office/powerpoint/2010/main" val="24187720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EA09817-7D27-44F7-9D2E-78F69669A506}"/>
              </a:ext>
            </a:extLst>
          </p:cNvPr>
          <p:cNvSpPr>
            <a:spLocks noGrp="1"/>
          </p:cNvSpPr>
          <p:nvPr>
            <p:ph type="title"/>
          </p:nvPr>
        </p:nvSpPr>
        <p:spPr/>
        <p:txBody>
          <a:bodyPr/>
          <a:lstStyle/>
          <a:p>
            <a:r>
              <a:rPr lang="tr-TR"/>
              <a:t>Kaynaklar</a:t>
            </a:r>
          </a:p>
        </p:txBody>
      </p:sp>
      <p:sp>
        <p:nvSpPr>
          <p:cNvPr id="3" name="İçerik Yer Tutucusu 2">
            <a:extLst>
              <a:ext uri="{FF2B5EF4-FFF2-40B4-BE49-F238E27FC236}">
                <a16:creationId xmlns:a16="http://schemas.microsoft.com/office/drawing/2014/main" id="{4CA92968-46F1-4F23-83ED-C4BB4B5BC22C}"/>
              </a:ext>
            </a:extLst>
          </p:cNvPr>
          <p:cNvSpPr>
            <a:spLocks noGrp="1"/>
          </p:cNvSpPr>
          <p:nvPr>
            <p:ph idx="1"/>
          </p:nvPr>
        </p:nvSpPr>
        <p:spPr/>
        <p:txBody>
          <a:bodyPr/>
          <a:lstStyle/>
          <a:p>
            <a:r>
              <a:rPr lang="tr-TR" dirty="0">
                <a:hlinkClick r:id="rId2"/>
              </a:rPr>
              <a:t>http://www.aeo.org.tr/Files/Yayinlar/02-Mesai-Saatleri.pdf</a:t>
            </a:r>
            <a:endParaRPr lang="tr-TR" dirty="0"/>
          </a:p>
        </p:txBody>
      </p:sp>
    </p:spTree>
    <p:extLst>
      <p:ext uri="{BB962C8B-B14F-4D97-AF65-F5344CB8AC3E}">
        <p14:creationId xmlns:p14="http://schemas.microsoft.com/office/powerpoint/2010/main" val="31389679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398</Words>
  <Application>Microsoft Office PowerPoint</Application>
  <PresentationFormat>Geniş ekran</PresentationFormat>
  <Paragraphs>26</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Theme</vt:lpstr>
      <vt:lpstr>Eczane nöbet çizelgesinin düzenlenmesi</vt:lpstr>
      <vt:lpstr>Eczanelerin çalışma düzeni </vt:lpstr>
      <vt:lpstr>Nöbetçi eczane levhası </vt:lpstr>
      <vt:lpstr>Nöbetçi eczanelerin çalışma düzeni </vt:lpstr>
      <vt:lpstr>Nöbetçi eczanelerin çalışma düzeni </vt:lpstr>
      <vt:lpstr>Nöbetçi eczanelerin çalışma düzeni</vt:lpstr>
      <vt:lpstr>Nöbetçi eczanelerin çalışma düzeni</vt:lpstr>
      <vt:lpstr>Nöbetçi eczanelerin çalışma düzeni</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Eczane nöbet çizelgesinin düzenlenmesi</dc:title>
  <dc:creator>Mehmet Barlas</dc:creator>
  <cp:lastModifiedBy>muammer  çalıkuşu</cp:lastModifiedBy>
  <cp:revision>2</cp:revision>
  <dcterms:created xsi:type="dcterms:W3CDTF">2018-03-20T13:01:32Z</dcterms:created>
  <dcterms:modified xsi:type="dcterms:W3CDTF">2020-05-02T19:41:51Z</dcterms:modified>
</cp:coreProperties>
</file>