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3" r:id="rId7"/>
    <p:sldId id="268" r:id="rId8"/>
    <p:sldId id="290" r:id="rId9"/>
    <p:sldId id="270" r:id="rId10"/>
    <p:sldId id="291" r:id="rId11"/>
    <p:sldId id="273" r:id="rId12"/>
    <p:sldId id="278" r:id="rId13"/>
    <p:sldId id="28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2B598-D883-4720-BC24-95D83132A95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96D9D-DF3C-41CD-A2D5-D4101398BB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811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69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187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D72409E-7866-4B92-8F36-BCE6CDF9EBBD}" type="slidenum">
              <a:rPr lang="tr-TR" altLang="tr-TR">
                <a:latin typeface="Calibri" panose="020F0502020204030204" pitchFamily="34" charset="0"/>
              </a:rPr>
              <a:pPr eaLnBrk="1" hangingPunct="1"/>
              <a:t>6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770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077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228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666E712-DD22-4974-B43B-973DB20869D3}" type="slidenum">
              <a:rPr lang="tr-TR" altLang="tr-TR">
                <a:latin typeface="Calibri" panose="020F0502020204030204" pitchFamily="34" charset="0"/>
              </a:rPr>
              <a:pPr eaLnBrk="1" hangingPunct="1"/>
              <a:t>7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550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281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249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5A607E7-4110-401D-92AB-E00927C8742C}" type="slidenum">
              <a:rPr lang="tr-TR" altLang="tr-TR">
                <a:latin typeface="Calibri" panose="020F0502020204030204" pitchFamily="34" charset="0"/>
              </a:rPr>
              <a:pPr eaLnBrk="1" hangingPunct="1"/>
              <a:t>9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202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269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6C775FB-1E28-428C-B853-A33ED0179682}" type="slidenum">
              <a:rPr lang="tr-TR" altLang="tr-TR">
                <a:latin typeface="Calibri" panose="020F0502020204030204" pitchFamily="34" charset="0"/>
              </a:rPr>
              <a:pPr eaLnBrk="1" hangingPunct="1"/>
              <a:t>11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309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998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3210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1B050B-F750-40B4-A65A-FE95149AC45A}" type="slidenum">
              <a:rPr lang="tr-TR" altLang="tr-TR">
                <a:latin typeface="Calibri" panose="020F0502020204030204" pitchFamily="34" charset="0"/>
              </a:rPr>
              <a:pPr eaLnBrk="1" hangingPunct="1"/>
              <a:t>12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835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203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3414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0314D97-C755-4ED3-9BC0-CE506BF094C4}" type="slidenum">
              <a:rPr lang="tr-TR" altLang="tr-TR">
                <a:latin typeface="Calibri" panose="020F0502020204030204" pitchFamily="34" charset="0"/>
              </a:rPr>
              <a:pPr eaLnBrk="1" hangingPunct="1"/>
              <a:t>13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900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2431D-E66A-4A74-900F-9076D532154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C089-9B57-4CA1-AD43-3798F2A4D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38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2431D-E66A-4A74-900F-9076D532154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C089-9B57-4CA1-AD43-3798F2A4D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303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2431D-E66A-4A74-900F-9076D532154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C089-9B57-4CA1-AD43-3798F2A4D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43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2431D-E66A-4A74-900F-9076D532154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C089-9B57-4CA1-AD43-3798F2A4D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879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2431D-E66A-4A74-900F-9076D532154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C089-9B57-4CA1-AD43-3798F2A4D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230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2431D-E66A-4A74-900F-9076D532154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C089-9B57-4CA1-AD43-3798F2A4D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30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2431D-E66A-4A74-900F-9076D532154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C089-9B57-4CA1-AD43-3798F2A4D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904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2431D-E66A-4A74-900F-9076D532154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C089-9B57-4CA1-AD43-3798F2A4D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289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2431D-E66A-4A74-900F-9076D532154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C089-9B57-4CA1-AD43-3798F2A4D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516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2431D-E66A-4A74-900F-9076D532154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C089-9B57-4CA1-AD43-3798F2A4D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66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2431D-E66A-4A74-900F-9076D532154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C089-9B57-4CA1-AD43-3798F2A4D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55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2431D-E66A-4A74-900F-9076D532154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CC089-9B57-4CA1-AD43-3798F2A4D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46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48965"/>
            <a:ext cx="9144000" cy="1240325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B452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Genetiği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4. HAFTA</a:t>
            </a:r>
            <a:endParaRPr lang="tr-TR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340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altLang="tr-TR" sz="3600" dirty="0">
                <a:cs typeface="Times New Roman" panose="02020603050405020304" pitchFamily="18" charset="0"/>
              </a:rPr>
              <a:t>Kromatin daha sonra, yapısı halen tam olarak bilinmeyen 30 </a:t>
            </a:r>
            <a:r>
              <a:rPr lang="tr-TR" altLang="tr-TR" sz="3600" dirty="0" err="1">
                <a:cs typeface="Times New Roman" panose="02020603050405020304" pitchFamily="18" charset="0"/>
              </a:rPr>
              <a:t>nm'lik</a:t>
            </a:r>
            <a:r>
              <a:rPr lang="tr-TR" altLang="tr-TR" sz="3600" dirty="0">
                <a:cs typeface="Times New Roman" panose="02020603050405020304" pitchFamily="18" charset="0"/>
              </a:rPr>
              <a:t> liflere, sarmallar oluşturarak daha fazla yoğunlaşabilir. Bu kromatin yoğunlaşması evresinde </a:t>
            </a:r>
            <a:r>
              <a:rPr lang="tr-TR" altLang="tr-TR" sz="3600" dirty="0" err="1">
                <a:cs typeface="Times New Roman" panose="02020603050405020304" pitchFamily="18" charset="0"/>
              </a:rPr>
              <a:t>histon</a:t>
            </a:r>
            <a:r>
              <a:rPr lang="tr-TR" altLang="tr-TR" sz="3600" dirty="0">
                <a:cs typeface="Times New Roman" panose="02020603050405020304" pitchFamily="18" charset="0"/>
              </a:rPr>
              <a:t> H1 molekülleri arasındaki etkileşimlerin önemli bir rol oynadığı düşünülmektedir. </a:t>
            </a:r>
            <a:endParaRPr lang="tr-TR" altLang="tr-TR" sz="3600" dirty="0" smtClean="0">
              <a:cs typeface="Times New Roman" panose="02020603050405020304" pitchFamily="18" charset="0"/>
            </a:endParaRPr>
          </a:p>
          <a:p>
            <a:endParaRPr lang="tr-TR" altLang="tr-TR" dirty="0"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3039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2 İçerik Yer Tutucusu"/>
          <p:cNvSpPr>
            <a:spLocks noGrp="1"/>
          </p:cNvSpPr>
          <p:nvPr>
            <p:ph idx="1"/>
          </p:nvPr>
        </p:nvSpPr>
        <p:spPr>
          <a:xfrm>
            <a:off x="511277" y="1071564"/>
            <a:ext cx="11366091" cy="5253037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2" panose="05020102010507070707" pitchFamily="18" charset="2"/>
              <a:buNone/>
            </a:pPr>
            <a:endParaRPr lang="tr-TR" altLang="tr-TR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z="3600" dirty="0">
                <a:cs typeface="Times New Roman" panose="02020603050405020304" pitchFamily="18" charset="0"/>
              </a:rPr>
              <a:t> </a:t>
            </a:r>
            <a:r>
              <a:rPr lang="tr-TR" altLang="tr-TR" sz="3600" dirty="0" err="1">
                <a:cs typeface="Times New Roman" panose="02020603050405020304" pitchFamily="18" charset="0"/>
              </a:rPr>
              <a:t>İnterfaz</a:t>
            </a:r>
            <a:r>
              <a:rPr lang="tr-TR" altLang="tr-TR" sz="3600" dirty="0">
                <a:cs typeface="Times New Roman" panose="02020603050405020304" pitchFamily="18" charset="0"/>
              </a:rPr>
              <a:t> </a:t>
            </a:r>
            <a:r>
              <a:rPr lang="tr-TR" altLang="tr-TR" sz="3600" dirty="0" err="1">
                <a:cs typeface="Times New Roman" panose="02020603050405020304" pitchFamily="18" charset="0"/>
              </a:rPr>
              <a:t>nükleuslarındaki</a:t>
            </a:r>
            <a:r>
              <a:rPr lang="tr-TR" altLang="tr-TR" sz="3600" dirty="0">
                <a:cs typeface="Times New Roman" panose="02020603050405020304" pitchFamily="18" charset="0"/>
              </a:rPr>
              <a:t> kromatinin çoğu, 30 </a:t>
            </a:r>
            <a:r>
              <a:rPr lang="tr-TR" altLang="tr-TR" sz="3600" dirty="0" err="1">
                <a:cs typeface="Times New Roman" panose="02020603050405020304" pitchFamily="18" charset="0"/>
              </a:rPr>
              <a:t>nm'lik</a:t>
            </a:r>
            <a:r>
              <a:rPr lang="tr-TR" altLang="tr-TR" sz="3600" dirty="0">
                <a:cs typeface="Times New Roman" panose="02020603050405020304" pitchFamily="18" charset="0"/>
              </a:rPr>
              <a:t> lifler halinde ve yaklaşık 50-100 </a:t>
            </a:r>
            <a:r>
              <a:rPr lang="tr-TR" altLang="tr-TR" sz="3600" dirty="0" err="1">
                <a:cs typeface="Times New Roman" panose="02020603050405020304" pitchFamily="18" charset="0"/>
              </a:rPr>
              <a:t>kb</a:t>
            </a:r>
            <a:r>
              <a:rPr lang="tr-TR" altLang="tr-TR" sz="3600" dirty="0">
                <a:cs typeface="Times New Roman" panose="02020603050405020304" pitchFamily="18" charset="0"/>
              </a:rPr>
              <a:t> DNA kapsayan büyük ilmiklere organize olmuş şekilde görünmektedir.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tr-TR" altLang="tr-TR" sz="3600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z="3600" dirty="0">
                <a:cs typeface="Times New Roman" panose="02020603050405020304" pitchFamily="18" charset="0"/>
              </a:rPr>
              <a:t>Aktif olarak transkripsiyonu yapılan genler daha az yoğunlaşmış durumdadır ve bu da, bu DNA'yı transkripsiyon mekanizmalarına daha açık hale getirir. Kromatin yapısı böylece, Bölüm 6'da tartışılacağı şekilde, </a:t>
            </a:r>
            <a:r>
              <a:rPr lang="tr-TR" altLang="tr-TR" sz="3600" dirty="0" err="1">
                <a:cs typeface="Times New Roman" panose="02020603050405020304" pitchFamily="18" charset="0"/>
              </a:rPr>
              <a:t>ökaryotlarda</a:t>
            </a:r>
            <a:r>
              <a:rPr lang="tr-TR" altLang="tr-TR" sz="3600" dirty="0">
                <a:cs typeface="Times New Roman" panose="02020603050405020304" pitchFamily="18" charset="0"/>
              </a:rPr>
              <a:t> gen ifadesinin kontrolüyle çok yakından ilişkilidir. </a:t>
            </a:r>
          </a:p>
          <a:p>
            <a:pPr algn="just" eaLnBrk="1" hangingPunct="1"/>
            <a:endParaRPr lang="tr-TR" alt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844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Başlık"/>
          <p:cNvSpPr>
            <a:spLocks noGrp="1"/>
          </p:cNvSpPr>
          <p:nvPr>
            <p:ph type="title"/>
          </p:nvPr>
        </p:nvSpPr>
        <p:spPr>
          <a:xfrm>
            <a:off x="1981200" y="714375"/>
            <a:ext cx="8229600" cy="7239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altLang="tr-TR" sz="4000" b="1" dirty="0" err="1">
                <a:latin typeface="+mn-lt"/>
              </a:rPr>
              <a:t>Sentromerler</a:t>
            </a:r>
            <a:endParaRPr lang="tr-TR" altLang="tr-TR" sz="4000" b="1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50606" y="1500189"/>
            <a:ext cx="10962968" cy="5000625"/>
          </a:xfrm>
        </p:spPr>
        <p:txBody>
          <a:bodyPr>
            <a:normAutofit/>
          </a:bodyPr>
          <a:lstStyle/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3600" b="1" dirty="0" err="1" smtClean="0">
                <a:cs typeface="Times New Roman" pitchFamily="18" charset="0"/>
              </a:rPr>
              <a:t>Sentromer</a:t>
            </a:r>
            <a:r>
              <a:rPr lang="tr-TR" sz="3600" b="1" dirty="0" smtClean="0">
                <a:cs typeface="Times New Roman" pitchFamily="18" charset="0"/>
              </a:rPr>
              <a:t>, </a:t>
            </a:r>
            <a:r>
              <a:rPr lang="tr-TR" sz="3600" dirty="0" smtClean="0">
                <a:cs typeface="Times New Roman" pitchFamily="18" charset="0"/>
              </a:rPr>
              <a:t>mitoz esnasında </a:t>
            </a:r>
            <a:r>
              <a:rPr lang="tr-TR" sz="3600" dirty="0" err="1" smtClean="0">
                <a:cs typeface="Times New Roman" pitchFamily="18" charset="0"/>
              </a:rPr>
              <a:t>duplike</a:t>
            </a:r>
            <a:r>
              <a:rPr lang="tr-TR" sz="3600" dirty="0" smtClean="0">
                <a:cs typeface="Times New Roman" pitchFamily="18" charset="0"/>
              </a:rPr>
              <a:t> olmuş </a:t>
            </a:r>
            <a:r>
              <a:rPr lang="tr-TR" sz="3600" dirty="0" err="1" smtClean="0">
                <a:cs typeface="Times New Roman" pitchFamily="18" charset="0"/>
              </a:rPr>
              <a:t>kromozamIarın</a:t>
            </a:r>
            <a:r>
              <a:rPr lang="tr-TR" sz="3600" dirty="0" smtClean="0">
                <a:cs typeface="Times New Roman" pitchFamily="18" charset="0"/>
              </a:rPr>
              <a:t>, yavru hücrelere doğru dağılmasının sağlanmasında önemli bir rol oynayan, kromozomun özelleşmiş bir </a:t>
            </a:r>
            <a:r>
              <a:rPr lang="tr-TR" sz="3600" dirty="0" smtClean="0">
                <a:cs typeface="Times New Roman" pitchFamily="18" charset="0"/>
              </a:rPr>
              <a:t>bölgesidir.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sz="3600" dirty="0">
              <a:cs typeface="Times New Roman" pitchFamily="18" charset="0"/>
            </a:endParaRP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altLang="tr-TR" sz="3600" dirty="0" err="1">
                <a:cs typeface="Times New Roman" panose="02020603050405020304" pitchFamily="18" charset="0"/>
              </a:rPr>
              <a:t>Sentromerler</a:t>
            </a:r>
            <a:r>
              <a:rPr lang="tr-TR" altLang="tr-TR" sz="3600" dirty="0">
                <a:cs typeface="Times New Roman" panose="02020603050405020304" pitchFamily="18" charset="0"/>
              </a:rPr>
              <a:t> böylece, hem kardeş </a:t>
            </a:r>
            <a:r>
              <a:rPr lang="tr-TR" altLang="tr-TR" sz="3600" dirty="0" err="1">
                <a:cs typeface="Times New Roman" panose="02020603050405020304" pitchFamily="18" charset="0"/>
              </a:rPr>
              <a:t>kromatidlerin</a:t>
            </a:r>
            <a:r>
              <a:rPr lang="tr-TR" altLang="tr-TR" sz="3600" dirty="0">
                <a:cs typeface="Times New Roman" panose="02020603050405020304" pitchFamily="18" charset="0"/>
              </a:rPr>
              <a:t> birbiriyle ilişkiye girdiği yerler, hem de </a:t>
            </a:r>
            <a:r>
              <a:rPr lang="tr-TR" altLang="tr-TR" sz="3600" dirty="0" err="1">
                <a:cs typeface="Times New Roman" panose="02020603050405020304" pitchFamily="18" charset="0"/>
              </a:rPr>
              <a:t>mitotik</a:t>
            </a:r>
            <a:r>
              <a:rPr lang="tr-TR" altLang="tr-TR" sz="3600" dirty="0">
                <a:cs typeface="Times New Roman" panose="02020603050405020304" pitchFamily="18" charset="0"/>
              </a:rPr>
              <a:t> iğin </a:t>
            </a:r>
            <a:r>
              <a:rPr lang="tr-TR" altLang="tr-TR" sz="3600" dirty="0" err="1">
                <a:cs typeface="Times New Roman" panose="02020603050405020304" pitchFamily="18" charset="0"/>
              </a:rPr>
              <a:t>mikrotübüllerinin</a:t>
            </a:r>
            <a:r>
              <a:rPr lang="tr-TR" altLang="tr-TR" sz="3600" dirty="0">
                <a:cs typeface="Times New Roman" panose="02020603050405020304" pitchFamily="18" charset="0"/>
              </a:rPr>
              <a:t> bağlanma yeri olarak görev yaparlar.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sz="9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Clr>
                <a:schemeClr val="accent3"/>
              </a:buClr>
              <a:buNone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6590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2 İçerik Yer Tutucusu"/>
          <p:cNvSpPr>
            <a:spLocks noGrp="1"/>
          </p:cNvSpPr>
          <p:nvPr>
            <p:ph idx="1"/>
          </p:nvPr>
        </p:nvSpPr>
        <p:spPr>
          <a:xfrm>
            <a:off x="521110" y="1143000"/>
            <a:ext cx="11130116" cy="51816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z="3600" dirty="0">
                <a:cs typeface="Times New Roman" panose="02020603050405020304" pitchFamily="18" charset="0"/>
              </a:rPr>
              <a:t>Birkaç </a:t>
            </a:r>
            <a:r>
              <a:rPr lang="tr-TR" altLang="tr-TR" sz="3600" dirty="0" err="1">
                <a:cs typeface="Times New Roman" panose="02020603050405020304" pitchFamily="18" charset="0"/>
              </a:rPr>
              <a:t>sentromerle</a:t>
            </a:r>
            <a:r>
              <a:rPr lang="tr-TR" altLang="tr-TR" sz="3600" dirty="0">
                <a:cs typeface="Times New Roman" panose="02020603050405020304" pitchFamily="18" charset="0"/>
              </a:rPr>
              <a:t> ilişkili proteinin bağlandığı </a:t>
            </a:r>
            <a:r>
              <a:rPr lang="tr-TR" altLang="tr-TR" sz="3600" b="1" dirty="0" err="1">
                <a:cs typeface="Times New Roman" panose="02020603050405020304" pitchFamily="18" charset="0"/>
              </a:rPr>
              <a:t>kinetokor</a:t>
            </a:r>
            <a:r>
              <a:rPr lang="tr-TR" altLang="tr-TR" sz="3600" b="1" dirty="0">
                <a:cs typeface="Times New Roman" panose="02020603050405020304" pitchFamily="18" charset="0"/>
              </a:rPr>
              <a:t> </a:t>
            </a:r>
            <a:r>
              <a:rPr lang="tr-TR" altLang="tr-TR" sz="3600" dirty="0">
                <a:cs typeface="Times New Roman" panose="02020603050405020304" pitchFamily="18" charset="0"/>
              </a:rPr>
              <a:t>adı verilen özelleşmiş yapılar oluşturan, </a:t>
            </a:r>
            <a:r>
              <a:rPr lang="tr-TR" altLang="tr-TR" sz="3600" dirty="0" err="1">
                <a:cs typeface="Times New Roman" panose="02020603050405020304" pitchFamily="18" charset="0"/>
              </a:rPr>
              <a:t>spesifık</a:t>
            </a:r>
            <a:r>
              <a:rPr lang="tr-TR" altLang="tr-TR" sz="3600" dirty="0">
                <a:cs typeface="Times New Roman" panose="02020603050405020304" pitchFamily="18" charset="0"/>
              </a:rPr>
              <a:t> DNA dizilerinden </a:t>
            </a:r>
            <a:r>
              <a:rPr lang="tr-TR" altLang="tr-TR" sz="3600" dirty="0" smtClean="0">
                <a:cs typeface="Times New Roman" panose="02020603050405020304" pitchFamily="18" charset="0"/>
              </a:rPr>
              <a:t>oluşurlar.</a:t>
            </a:r>
            <a:endParaRPr lang="tr-TR" altLang="tr-TR" sz="3600" dirty="0"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z="3600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z="3600" dirty="0" err="1">
                <a:cs typeface="Times New Roman" panose="02020603050405020304" pitchFamily="18" charset="0"/>
              </a:rPr>
              <a:t>Mikrotübüllerin</a:t>
            </a:r>
            <a:r>
              <a:rPr lang="tr-TR" altLang="tr-TR" sz="3600" dirty="0">
                <a:cs typeface="Times New Roman" panose="02020603050405020304" pitchFamily="18" charset="0"/>
              </a:rPr>
              <a:t> </a:t>
            </a:r>
            <a:r>
              <a:rPr lang="tr-TR" altLang="tr-TR" sz="3600" dirty="0" err="1">
                <a:cs typeface="Times New Roman" panose="02020603050405020304" pitchFamily="18" charset="0"/>
              </a:rPr>
              <a:t>kinetokor</a:t>
            </a:r>
            <a:r>
              <a:rPr lang="tr-TR" altLang="tr-TR" sz="3600" dirty="0">
                <a:cs typeface="Times New Roman" panose="02020603050405020304" pitchFamily="18" charset="0"/>
              </a:rPr>
              <a:t> proteinlerine bağlanması, kromozomların </a:t>
            </a:r>
            <a:r>
              <a:rPr lang="tr-TR" altLang="tr-TR" sz="3600" dirty="0" err="1">
                <a:cs typeface="Times New Roman" panose="02020603050405020304" pitchFamily="18" charset="0"/>
              </a:rPr>
              <a:t>mitotik</a:t>
            </a:r>
            <a:r>
              <a:rPr lang="tr-TR" altLang="tr-TR" sz="3600" dirty="0">
                <a:cs typeface="Times New Roman" panose="02020603050405020304" pitchFamily="18" charset="0"/>
              </a:rPr>
              <a:t> iğe bağlanmasına aracı olur. </a:t>
            </a:r>
            <a:r>
              <a:rPr lang="tr-TR" altLang="tr-TR" sz="3600" dirty="0" err="1">
                <a:cs typeface="Times New Roman" panose="02020603050405020304" pitchFamily="18" charset="0"/>
              </a:rPr>
              <a:t>Kinetokorla</a:t>
            </a:r>
            <a:r>
              <a:rPr lang="tr-TR" altLang="tr-TR" sz="3600" dirty="0">
                <a:cs typeface="Times New Roman" panose="02020603050405020304" pitchFamily="18" charset="0"/>
              </a:rPr>
              <a:t> ilişkili proteinler daha sonra, kromozomların iğ </a:t>
            </a:r>
            <a:r>
              <a:rPr lang="tr-TR" altLang="tr-TR" sz="3600" dirty="0" err="1">
                <a:cs typeface="Times New Roman" panose="02020603050405020304" pitchFamily="18" charset="0"/>
              </a:rPr>
              <a:t>iplikçikleri</a:t>
            </a:r>
            <a:r>
              <a:rPr lang="tr-TR" altLang="tr-TR" sz="3600" dirty="0">
                <a:cs typeface="Times New Roman" panose="02020603050405020304" pitchFamily="18" charset="0"/>
              </a:rPr>
              <a:t> boyunca hareketlerini ve kromozomların kardeş </a:t>
            </a:r>
            <a:r>
              <a:rPr lang="tr-TR" altLang="tr-TR" sz="3600" dirty="0" err="1">
                <a:cs typeface="Times New Roman" panose="02020603050405020304" pitchFamily="18" charset="0"/>
              </a:rPr>
              <a:t>nükleuslara</a:t>
            </a:r>
            <a:r>
              <a:rPr lang="tr-TR" altLang="tr-TR" sz="3600" dirty="0">
                <a:cs typeface="Times New Roman" panose="02020603050405020304" pitchFamily="18" charset="0"/>
              </a:rPr>
              <a:t> ayrılmasını sağlayan "moleküler motorlar" olarak görev yaparlar. 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150830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11452" y="1225204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HAFTA KONU(LAR)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1452" y="3011628"/>
            <a:ext cx="10515600" cy="1017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ÖKARYOTLARDA KROMOZOMAL DNA YAPISI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365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>
                <a:latin typeface="+mn-lt"/>
              </a:rPr>
              <a:t>Kromozomlar ve Kromatin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3620" y="1557196"/>
            <a:ext cx="10910180" cy="4619767"/>
          </a:xfrm>
        </p:spPr>
        <p:txBody>
          <a:bodyPr>
            <a:normAutofit fontScale="92500" lnSpcReduction="10000"/>
          </a:bodyPr>
          <a:lstStyle/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3900" dirty="0">
                <a:cs typeface="Times New Roman" pitchFamily="18" charset="0"/>
              </a:rPr>
              <a:t>Çoğu </a:t>
            </a:r>
            <a:r>
              <a:rPr lang="tr-TR" sz="3900" dirty="0" err="1">
                <a:cs typeface="Times New Roman" pitchFamily="18" charset="0"/>
              </a:rPr>
              <a:t>ökaryot</a:t>
            </a:r>
            <a:r>
              <a:rPr lang="tr-TR" sz="3900" dirty="0">
                <a:cs typeface="Times New Roman" pitchFamily="18" charset="0"/>
              </a:rPr>
              <a:t> genomunun, </a:t>
            </a:r>
            <a:r>
              <a:rPr lang="tr-TR" sz="3900" dirty="0" err="1">
                <a:cs typeface="Times New Roman" pitchFamily="18" charset="0"/>
              </a:rPr>
              <a:t>prokaryotlarınkinden</a:t>
            </a:r>
            <a:r>
              <a:rPr lang="tr-TR" sz="3900" dirty="0">
                <a:cs typeface="Times New Roman" pitchFamily="18" charset="0"/>
              </a:rPr>
              <a:t> çok daha karmaşık olması yanı sıra, </a:t>
            </a:r>
            <a:r>
              <a:rPr lang="tr-TR" sz="3900" dirty="0" err="1">
                <a:cs typeface="Times New Roman" pitchFamily="18" charset="0"/>
              </a:rPr>
              <a:t>ökaryot</a:t>
            </a:r>
            <a:r>
              <a:rPr lang="tr-TR" sz="3900" dirty="0">
                <a:cs typeface="Times New Roman" pitchFamily="18" charset="0"/>
              </a:rPr>
              <a:t> hücrelerin DNA'sı </a:t>
            </a:r>
            <a:r>
              <a:rPr lang="tr-TR" sz="3900" dirty="0" err="1">
                <a:cs typeface="Times New Roman" pitchFamily="18" charset="0"/>
              </a:rPr>
              <a:t>prokaryot</a:t>
            </a:r>
            <a:r>
              <a:rPr lang="tr-TR" sz="3900" dirty="0">
                <a:cs typeface="Times New Roman" pitchFamily="18" charset="0"/>
              </a:rPr>
              <a:t> hücrelerinkinden farklı organize olmuştur.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sz="3900" dirty="0">
              <a:cs typeface="Times New Roman" pitchFamily="18" charset="0"/>
            </a:endParaRP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3900" dirty="0" err="1">
                <a:cs typeface="Times New Roman" pitchFamily="18" charset="0"/>
              </a:rPr>
              <a:t>Prokaryot</a:t>
            </a:r>
            <a:r>
              <a:rPr lang="tr-TR" sz="3900" dirty="0">
                <a:cs typeface="Times New Roman" pitchFamily="18" charset="0"/>
              </a:rPr>
              <a:t> genomları, genellikle </a:t>
            </a:r>
            <a:r>
              <a:rPr lang="tr-TR" sz="3900" dirty="0" err="1">
                <a:cs typeface="Times New Roman" pitchFamily="18" charset="0"/>
              </a:rPr>
              <a:t>çembersel</a:t>
            </a:r>
            <a:r>
              <a:rPr lang="tr-TR" sz="3900" dirty="0">
                <a:cs typeface="Times New Roman" pitchFamily="18" charset="0"/>
              </a:rPr>
              <a:t> DNA molekülleridir ve tek bir kromozomda bulunur. Aksine, </a:t>
            </a:r>
            <a:r>
              <a:rPr lang="tr-TR" sz="3900" dirty="0" err="1">
                <a:cs typeface="Times New Roman" pitchFamily="18" charset="0"/>
              </a:rPr>
              <a:t>ökaryotların</a:t>
            </a:r>
            <a:r>
              <a:rPr lang="tr-TR" sz="3900" dirty="0">
                <a:cs typeface="Times New Roman" pitchFamily="18" charset="0"/>
              </a:rPr>
              <a:t> genomları, her biri bir doğrusal DNA molekülü kapsayan, çok sayıda </a:t>
            </a:r>
            <a:r>
              <a:rPr lang="tr-TR" sz="3900" dirty="0" err="1">
                <a:cs typeface="Times New Roman" pitchFamily="18" charset="0"/>
              </a:rPr>
              <a:t>kromozamdan</a:t>
            </a:r>
            <a:r>
              <a:rPr lang="tr-TR" sz="3900" dirty="0">
                <a:cs typeface="Times New Roman" pitchFamily="18" charset="0"/>
              </a:rPr>
              <a:t> oluşur.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618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2787" y="619432"/>
            <a:ext cx="11346426" cy="5557531"/>
          </a:xfrm>
        </p:spPr>
        <p:txBody>
          <a:bodyPr>
            <a:normAutofit lnSpcReduction="10000"/>
          </a:bodyPr>
          <a:lstStyle/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3600" dirty="0">
                <a:cs typeface="Times New Roman" pitchFamily="18" charset="0"/>
              </a:rPr>
              <a:t>Değişik türler arasında kromozomların sayı ve büyüklüğü çok farklı olsa </a:t>
            </a:r>
            <a:r>
              <a:rPr lang="tr-TR" sz="3600" dirty="0" smtClean="0">
                <a:cs typeface="Times New Roman" pitchFamily="18" charset="0"/>
              </a:rPr>
              <a:t>da, </a:t>
            </a:r>
            <a:r>
              <a:rPr lang="tr-TR" sz="3600" dirty="0">
                <a:cs typeface="Times New Roman" pitchFamily="18" charset="0"/>
              </a:rPr>
              <a:t>temel yapıları tüm </a:t>
            </a:r>
            <a:r>
              <a:rPr lang="tr-TR" sz="3600" dirty="0" err="1">
                <a:cs typeface="Times New Roman" pitchFamily="18" charset="0"/>
              </a:rPr>
              <a:t>ökaryotlarda</a:t>
            </a:r>
            <a:r>
              <a:rPr lang="tr-TR" sz="3600" dirty="0">
                <a:cs typeface="Times New Roman" pitchFamily="18" charset="0"/>
              </a:rPr>
              <a:t> aynıdır. </a:t>
            </a:r>
            <a:r>
              <a:rPr lang="tr-TR" sz="3600" dirty="0" err="1">
                <a:cs typeface="Times New Roman" pitchFamily="18" charset="0"/>
              </a:rPr>
              <a:t>Ökaryotik</a:t>
            </a:r>
            <a:r>
              <a:rPr lang="tr-TR" sz="3600" dirty="0">
                <a:cs typeface="Times New Roman" pitchFamily="18" charset="0"/>
              </a:rPr>
              <a:t> hücrelerin DNA'sı, bu DNA'yı hücre </a:t>
            </a:r>
            <a:r>
              <a:rPr lang="tr-TR" sz="3600" dirty="0" err="1">
                <a:cs typeface="Times New Roman" pitchFamily="18" charset="0"/>
              </a:rPr>
              <a:t>nükleusunda</a:t>
            </a:r>
            <a:r>
              <a:rPr lang="tr-TR" sz="3600" dirty="0">
                <a:cs typeface="Times New Roman" pitchFamily="18" charset="0"/>
              </a:rPr>
              <a:t> düzenli bir şekilde paketleyen küçük bazik proteinlere (</a:t>
            </a:r>
            <a:r>
              <a:rPr lang="tr-TR" sz="3600" dirty="0" err="1">
                <a:cs typeface="Times New Roman" pitchFamily="18" charset="0"/>
              </a:rPr>
              <a:t>histonlar</a:t>
            </a:r>
            <a:r>
              <a:rPr lang="tr-TR" sz="3600" dirty="0">
                <a:cs typeface="Times New Roman" pitchFamily="18" charset="0"/>
              </a:rPr>
              <a:t>) sıkıca bağlıdır.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sz="3600" dirty="0">
              <a:cs typeface="Times New Roman" pitchFamily="18" charset="0"/>
            </a:endParaRP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3600" dirty="0">
                <a:cs typeface="Times New Roman" pitchFamily="18" charset="0"/>
              </a:rPr>
              <a:t>Çoğu </a:t>
            </a:r>
            <a:r>
              <a:rPr lang="tr-TR" sz="3600" dirty="0" err="1">
                <a:cs typeface="Times New Roman" pitchFamily="18" charset="0"/>
              </a:rPr>
              <a:t>ökaryotik</a:t>
            </a:r>
            <a:r>
              <a:rPr lang="tr-TR" sz="3600" dirty="0">
                <a:cs typeface="Times New Roman" pitchFamily="18" charset="0"/>
              </a:rPr>
              <a:t> DNA'ların büyüklüğü düşünüldüğünde, bu görev oldukça önemlidir. Örneğin, bir insan hücresindeki DNA'nın toplam açılmış uzunluğu yaklaşık 2 m'dir, ancak, bu DNA'nın sadece 5-10 </a:t>
            </a:r>
            <a:r>
              <a:rPr lang="tr-TR" sz="3600" dirty="0" err="1">
                <a:cs typeface="Times New Roman" pitchFamily="18" charset="0"/>
              </a:rPr>
              <a:t>μm</a:t>
            </a:r>
            <a:r>
              <a:rPr lang="tr-TR" sz="3600" dirty="0">
                <a:cs typeface="Times New Roman" pitchFamily="18" charset="0"/>
              </a:rPr>
              <a:t> çapındaki bir çekirdeğe sığması gerekir.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7772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Bazı canlılardaki kromozom sayıları (n)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/>
              <a:t>Maya: 16</a:t>
            </a:r>
          </a:p>
          <a:p>
            <a:pPr marL="0" indent="0">
              <a:buNone/>
            </a:pPr>
            <a:r>
              <a:rPr lang="tr-TR" sz="3600" i="1" dirty="0" err="1" smtClean="0"/>
              <a:t>Arabidopsis</a:t>
            </a:r>
            <a:r>
              <a:rPr lang="tr-TR" sz="3600" i="1" dirty="0" smtClean="0"/>
              <a:t> </a:t>
            </a:r>
            <a:r>
              <a:rPr lang="tr-TR" sz="3600" i="1" dirty="0" err="1" smtClean="0"/>
              <a:t>thaliana</a:t>
            </a:r>
            <a:r>
              <a:rPr lang="tr-TR" sz="3600" dirty="0" smtClean="0"/>
              <a:t>: 5</a:t>
            </a:r>
          </a:p>
          <a:p>
            <a:pPr marL="0" indent="0">
              <a:buNone/>
            </a:pPr>
            <a:r>
              <a:rPr lang="tr-TR" sz="3600" dirty="0" smtClean="0"/>
              <a:t>Tavuk: 39</a:t>
            </a:r>
          </a:p>
          <a:p>
            <a:pPr marL="0" indent="0">
              <a:buNone/>
            </a:pPr>
            <a:r>
              <a:rPr lang="tr-TR" sz="3600" dirty="0" smtClean="0"/>
              <a:t>İnek: 30</a:t>
            </a:r>
          </a:p>
          <a:p>
            <a:pPr marL="0" indent="0">
              <a:buNone/>
            </a:pPr>
            <a:r>
              <a:rPr lang="tr-TR" sz="3600" dirty="0" smtClean="0"/>
              <a:t>Köpek: 39</a:t>
            </a:r>
          </a:p>
          <a:p>
            <a:pPr marL="0" indent="0">
              <a:buNone/>
            </a:pPr>
            <a:r>
              <a:rPr lang="tr-TR" sz="3600" dirty="0" smtClean="0"/>
              <a:t>İnsan: 23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946650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/>
          </p:nvPr>
        </p:nvSpPr>
        <p:spPr>
          <a:xfrm>
            <a:off x="1981200" y="704850"/>
            <a:ext cx="8229600" cy="7239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altLang="tr-TR" b="1" dirty="0">
                <a:latin typeface="+mn-lt"/>
              </a:rPr>
              <a:t>Kromatin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6142" y="1428750"/>
            <a:ext cx="11670890" cy="4895850"/>
          </a:xfrm>
        </p:spPr>
        <p:txBody>
          <a:bodyPr>
            <a:normAutofit fontScale="92500" lnSpcReduction="10000"/>
          </a:bodyPr>
          <a:lstStyle/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3600" dirty="0" err="1" smtClean="0">
                <a:cs typeface="Times New Roman" pitchFamily="18" charset="0"/>
              </a:rPr>
              <a:t>Ökaryot</a:t>
            </a:r>
            <a:r>
              <a:rPr lang="tr-TR" sz="3600" dirty="0" smtClean="0">
                <a:cs typeface="Times New Roman" pitchFamily="18" charset="0"/>
              </a:rPr>
              <a:t> DNA ve proteinlerden oluşan komplekslere </a:t>
            </a:r>
            <a:r>
              <a:rPr lang="tr-TR" sz="3600" b="1" dirty="0" smtClean="0">
                <a:cs typeface="Times New Roman" pitchFamily="18" charset="0"/>
              </a:rPr>
              <a:t>kromatin </a:t>
            </a:r>
            <a:r>
              <a:rPr lang="tr-TR" sz="3600" dirty="0" smtClean="0">
                <a:cs typeface="Times New Roman" pitchFamily="18" charset="0"/>
              </a:rPr>
              <a:t>adı verilir ve genel olarak, DNA'nın yaklaşık iki katı protein içerirler. Kromatinin temel proteinleri, negatif yüklü DNA molekülüne bağlanmayı kolaylaştıran bazik amino asitleri (</a:t>
            </a:r>
            <a:r>
              <a:rPr lang="tr-TR" sz="3600" dirty="0" err="1" smtClean="0">
                <a:cs typeface="Times New Roman" pitchFamily="18" charset="0"/>
              </a:rPr>
              <a:t>arjinin</a:t>
            </a:r>
            <a:r>
              <a:rPr lang="tr-TR" sz="3600" dirty="0" smtClean="0">
                <a:cs typeface="Times New Roman" pitchFamily="18" charset="0"/>
              </a:rPr>
              <a:t> ve </a:t>
            </a:r>
            <a:r>
              <a:rPr lang="tr-TR" sz="3600" dirty="0" err="1" smtClean="0">
                <a:cs typeface="Times New Roman" pitchFamily="18" charset="0"/>
              </a:rPr>
              <a:t>lizin</a:t>
            </a:r>
            <a:r>
              <a:rPr lang="tr-TR" sz="3600" dirty="0" smtClean="0">
                <a:cs typeface="Times New Roman" pitchFamily="18" charset="0"/>
              </a:rPr>
              <a:t>) yüksek oranda bulunduran küçük proteinler olan </a:t>
            </a:r>
            <a:r>
              <a:rPr lang="tr-TR" sz="3600" b="1" dirty="0" err="1" smtClean="0">
                <a:cs typeface="Times New Roman" pitchFamily="18" charset="0"/>
              </a:rPr>
              <a:t>histonlardır</a:t>
            </a:r>
            <a:r>
              <a:rPr lang="tr-TR" sz="3600" b="1" dirty="0" smtClean="0">
                <a:cs typeface="Times New Roman" pitchFamily="18" charset="0"/>
              </a:rPr>
              <a:t>.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sz="3600" b="1" dirty="0">
              <a:cs typeface="Times New Roman" pitchFamily="18" charset="0"/>
            </a:endParaRP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3600" dirty="0" smtClean="0">
                <a:cs typeface="Times New Roman" pitchFamily="18" charset="0"/>
              </a:rPr>
              <a:t>Beş temel tip </a:t>
            </a:r>
            <a:r>
              <a:rPr lang="tr-TR" sz="3600" dirty="0" err="1" smtClean="0">
                <a:cs typeface="Times New Roman" pitchFamily="18" charset="0"/>
              </a:rPr>
              <a:t>histon</a:t>
            </a:r>
            <a:r>
              <a:rPr lang="tr-TR" sz="3600" dirty="0" smtClean="0">
                <a:cs typeface="Times New Roman" pitchFamily="18" charset="0"/>
              </a:rPr>
              <a:t> vardır (H1, H2A, H2B, H3 ve H4), ve farklı </a:t>
            </a:r>
            <a:r>
              <a:rPr lang="tr-TR" sz="3600" dirty="0" err="1" smtClean="0">
                <a:cs typeface="Times New Roman" pitchFamily="18" charset="0"/>
              </a:rPr>
              <a:t>ökaryot</a:t>
            </a:r>
            <a:r>
              <a:rPr lang="tr-TR" sz="3600" dirty="0" smtClean="0">
                <a:cs typeface="Times New Roman" pitchFamily="18" charset="0"/>
              </a:rPr>
              <a:t> türleri arasında çok </a:t>
            </a:r>
            <a:r>
              <a:rPr lang="tr-TR" sz="3600" dirty="0" smtClean="0">
                <a:cs typeface="Times New Roman" pitchFamily="18" charset="0"/>
              </a:rPr>
              <a:t>benzerdirler. </a:t>
            </a:r>
            <a:r>
              <a:rPr lang="tr-TR" sz="3600" dirty="0" err="1" smtClean="0">
                <a:cs typeface="Times New Roman" pitchFamily="18" charset="0"/>
              </a:rPr>
              <a:t>Histonlar</a:t>
            </a:r>
            <a:r>
              <a:rPr lang="tr-TR" sz="3600" dirty="0" smtClean="0">
                <a:cs typeface="Times New Roman" pitchFamily="18" charset="0"/>
              </a:rPr>
              <a:t> </a:t>
            </a:r>
            <a:r>
              <a:rPr lang="tr-TR" sz="3600" dirty="0" err="1" smtClean="0">
                <a:cs typeface="Times New Roman" pitchFamily="18" charset="0"/>
              </a:rPr>
              <a:t>ökaryot</a:t>
            </a:r>
            <a:r>
              <a:rPr lang="tr-TR" sz="3600" dirty="0" smtClean="0">
                <a:cs typeface="Times New Roman" pitchFamily="18" charset="0"/>
              </a:rPr>
              <a:t> hücrelerde çok bol miktarda bulunan proteinlerdir ve oluşturdukları kütle, hücrenin DNA' sına yaklaşık olarak eşittir.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/>
              <a:t> 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05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2 İçerik Yer Tutucusu"/>
          <p:cNvSpPr>
            <a:spLocks noGrp="1"/>
          </p:cNvSpPr>
          <p:nvPr>
            <p:ph idx="1"/>
          </p:nvPr>
        </p:nvSpPr>
        <p:spPr>
          <a:xfrm>
            <a:off x="575187" y="804710"/>
            <a:ext cx="11036710" cy="4752975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3600" dirty="0">
                <a:cs typeface="Times New Roman" pitchFamily="18" charset="0"/>
              </a:rPr>
              <a:t>Kromatin ayrıca, hemen hemen eşit kütle oluşturacak şekilde, çok çeşitli </a:t>
            </a:r>
            <a:r>
              <a:rPr lang="tr-TR" sz="3600" dirty="0" err="1">
                <a:cs typeface="Times New Roman" pitchFamily="18" charset="0"/>
              </a:rPr>
              <a:t>histon</a:t>
            </a:r>
            <a:r>
              <a:rPr lang="tr-TR" sz="3600" dirty="0">
                <a:cs typeface="Times New Roman" pitchFamily="18" charset="0"/>
              </a:rPr>
              <a:t> dışı </a:t>
            </a:r>
            <a:r>
              <a:rPr lang="tr-TR" sz="3600" dirty="0" err="1">
                <a:cs typeface="Times New Roman" pitchFamily="18" charset="0"/>
              </a:rPr>
              <a:t>kromozomal</a:t>
            </a:r>
            <a:r>
              <a:rPr lang="tr-TR" sz="3600" dirty="0">
                <a:cs typeface="Times New Roman" pitchFamily="18" charset="0"/>
              </a:rPr>
              <a:t> proteinler kapsar. Bu proteinlerin binden fazla farklı tipi vardır ve DNA </a:t>
            </a:r>
            <a:r>
              <a:rPr lang="tr-TR" sz="3600" dirty="0" err="1">
                <a:cs typeface="Times New Roman" pitchFamily="18" charset="0"/>
              </a:rPr>
              <a:t>replikasyonu</a:t>
            </a:r>
            <a:r>
              <a:rPr lang="tr-TR" sz="3600" dirty="0">
                <a:cs typeface="Times New Roman" pitchFamily="18" charset="0"/>
              </a:rPr>
              <a:t> ve gen ifadesi dahil çeşitli aktivitelerde rol oynarlar. </a:t>
            </a:r>
          </a:p>
          <a:p>
            <a:pPr algn="just" eaLnBrk="1" hangingPunct="1"/>
            <a:endParaRPr lang="tr-TR" altLang="tr-TR" sz="3600" dirty="0" smtClean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z="3600" dirty="0" smtClean="0">
                <a:cs typeface="Times New Roman" panose="02020603050405020304" pitchFamily="18" charset="0"/>
              </a:rPr>
              <a:t>Kromatinin </a:t>
            </a:r>
            <a:r>
              <a:rPr lang="tr-TR" altLang="tr-TR" sz="3600" dirty="0" err="1">
                <a:cs typeface="Times New Roman" panose="02020603050405020304" pitchFamily="18" charset="0"/>
              </a:rPr>
              <a:t>mikrokoksik</a:t>
            </a:r>
            <a:r>
              <a:rPr lang="tr-TR" altLang="tr-TR" sz="3600" dirty="0">
                <a:cs typeface="Times New Roman" panose="02020603050405020304" pitchFamily="18" charset="0"/>
              </a:rPr>
              <a:t> </a:t>
            </a:r>
            <a:r>
              <a:rPr lang="tr-TR" altLang="tr-TR" sz="3600" dirty="0" err="1">
                <a:cs typeface="Times New Roman" panose="02020603050405020304" pitchFamily="18" charset="0"/>
              </a:rPr>
              <a:t>nükleaz</a:t>
            </a:r>
            <a:r>
              <a:rPr lang="tr-TR" altLang="tr-TR" sz="3600" dirty="0">
                <a:cs typeface="Times New Roman" panose="02020603050405020304" pitchFamily="18" charset="0"/>
              </a:rPr>
              <a:t> ile daha ileri sindirimi elektron </a:t>
            </a:r>
            <a:r>
              <a:rPr lang="tr-TR" altLang="tr-TR" sz="3600" dirty="0" err="1">
                <a:cs typeface="Times New Roman" panose="02020603050405020304" pitchFamily="18" charset="0"/>
              </a:rPr>
              <a:t>mikroskopide</a:t>
            </a:r>
            <a:r>
              <a:rPr lang="tr-TR" altLang="tr-TR" sz="3600" dirty="0">
                <a:cs typeface="Times New Roman" panose="02020603050405020304" pitchFamily="18" charset="0"/>
              </a:rPr>
              <a:t> görülebilen boncuklara karşılık gelen partikülleri (</a:t>
            </a:r>
            <a:r>
              <a:rPr lang="tr-TR" altLang="tr-TR" sz="3600" b="1" dirty="0" err="1">
                <a:cs typeface="Times New Roman" panose="02020603050405020304" pitchFamily="18" charset="0"/>
              </a:rPr>
              <a:t>nükleozom</a:t>
            </a:r>
            <a:r>
              <a:rPr lang="tr-TR" altLang="tr-TR" sz="3600" dirty="0">
                <a:cs typeface="Times New Roman" panose="02020603050405020304" pitchFamily="18" charset="0"/>
              </a:rPr>
              <a:t> </a:t>
            </a:r>
            <a:r>
              <a:rPr lang="tr-TR" altLang="tr-TR" sz="3600" b="1" dirty="0">
                <a:cs typeface="Times New Roman" panose="02020603050405020304" pitchFamily="18" charset="0"/>
              </a:rPr>
              <a:t>kor partikülleri </a:t>
            </a:r>
            <a:r>
              <a:rPr lang="tr-TR" altLang="tr-TR" sz="3600" dirty="0">
                <a:cs typeface="Times New Roman" panose="02020603050405020304" pitchFamily="18" charset="0"/>
              </a:rPr>
              <a:t>adı verilir) ortaya çıkarır.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tr-TR" altLang="tr-TR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tr-TR" alt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45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3290" y="668594"/>
            <a:ext cx="11425084" cy="5508369"/>
          </a:xfrm>
        </p:spPr>
        <p:txBody>
          <a:bodyPr>
            <a:normAutofit/>
          </a:bodyPr>
          <a:lstStyle/>
          <a:p>
            <a:pPr algn="just"/>
            <a:r>
              <a:rPr lang="tr-TR" altLang="tr-TR" sz="3600" dirty="0">
                <a:cs typeface="Times New Roman" panose="02020603050405020304" pitchFamily="18" charset="0"/>
              </a:rPr>
              <a:t>Bu partiküllerin detaylı bir şekilde analizi, ikişer H2A, H2B, H3 ve H4 'ten  (çekirdek </a:t>
            </a:r>
            <a:r>
              <a:rPr lang="tr-TR" altLang="tr-TR" sz="3600" dirty="0" err="1">
                <a:cs typeface="Times New Roman" panose="02020603050405020304" pitchFamily="18" charset="0"/>
              </a:rPr>
              <a:t>histonlar</a:t>
            </a:r>
            <a:r>
              <a:rPr lang="tr-TR" altLang="tr-TR" sz="3600" dirty="0">
                <a:cs typeface="Times New Roman" panose="02020603050405020304" pitchFamily="18" charset="0"/>
              </a:rPr>
              <a:t>) oluşan bir </a:t>
            </a:r>
            <a:r>
              <a:rPr lang="tr-TR" altLang="tr-TR" sz="3600" dirty="0" err="1">
                <a:cs typeface="Times New Roman" panose="02020603050405020304" pitchFamily="18" charset="0"/>
              </a:rPr>
              <a:t>histon</a:t>
            </a:r>
            <a:r>
              <a:rPr lang="tr-TR" altLang="tr-TR" sz="3600" dirty="0">
                <a:cs typeface="Times New Roman" panose="02020603050405020304" pitchFamily="18" charset="0"/>
              </a:rPr>
              <a:t> çekirdek bölgesi etrafında 1.65 kez sarılmış, 146 DNA baz çifti kapsadıklarını </a:t>
            </a:r>
            <a:r>
              <a:rPr lang="tr-TR" altLang="tr-TR" sz="3600" dirty="0" smtClean="0">
                <a:cs typeface="Times New Roman" panose="02020603050405020304" pitchFamily="18" charset="0"/>
              </a:rPr>
              <a:t>göstermiştir.</a:t>
            </a:r>
            <a:endParaRPr lang="tr-TR" altLang="tr-TR" sz="3600" dirty="0"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tr-TR" altLang="tr-TR" sz="3600" dirty="0">
              <a:cs typeface="Times New Roman" panose="02020603050405020304" pitchFamily="18" charset="0"/>
            </a:endParaRPr>
          </a:p>
          <a:p>
            <a:pPr algn="just"/>
            <a:r>
              <a:rPr lang="tr-TR" altLang="tr-TR" sz="3600" dirty="0">
                <a:cs typeface="Times New Roman" panose="02020603050405020304" pitchFamily="18" charset="0"/>
              </a:rPr>
              <a:t> Beşinci </a:t>
            </a:r>
            <a:r>
              <a:rPr lang="tr-TR" altLang="tr-TR" sz="3600" dirty="0" err="1">
                <a:cs typeface="Times New Roman" panose="02020603050405020304" pitchFamily="18" charset="0"/>
              </a:rPr>
              <a:t>histon</a:t>
            </a:r>
            <a:r>
              <a:rPr lang="tr-TR" altLang="tr-TR" sz="3600" dirty="0">
                <a:cs typeface="Times New Roman" panose="02020603050405020304" pitchFamily="18" charset="0"/>
              </a:rPr>
              <a:t> yani H1 molekülü, </a:t>
            </a:r>
            <a:r>
              <a:rPr lang="tr-TR" altLang="tr-TR" sz="3600" dirty="0" err="1">
                <a:cs typeface="Times New Roman" panose="02020603050405020304" pitchFamily="18" charset="0"/>
              </a:rPr>
              <a:t>nükleozom</a:t>
            </a:r>
            <a:r>
              <a:rPr lang="tr-TR" altLang="tr-TR" sz="3600" dirty="0">
                <a:cs typeface="Times New Roman" panose="02020603050405020304" pitchFamily="18" charset="0"/>
              </a:rPr>
              <a:t> kor partikülüne her girişinde, DNA'ya bağlanır. Bu, </a:t>
            </a:r>
            <a:r>
              <a:rPr lang="tr-TR" altLang="tr-TR" sz="3600" b="1" dirty="0" err="1">
                <a:cs typeface="Times New Roman" panose="02020603050405020304" pitchFamily="18" charset="0"/>
              </a:rPr>
              <a:t>kromatozom</a:t>
            </a:r>
            <a:r>
              <a:rPr lang="tr-TR" altLang="tr-TR" sz="3600" b="1" dirty="0">
                <a:cs typeface="Times New Roman" panose="02020603050405020304" pitchFamily="18" charset="0"/>
              </a:rPr>
              <a:t> </a:t>
            </a:r>
            <a:r>
              <a:rPr lang="tr-TR" altLang="tr-TR" sz="3600" dirty="0">
                <a:cs typeface="Times New Roman" panose="02020603050405020304" pitchFamily="18" charset="0"/>
              </a:rPr>
              <a:t>adı verilen bir kromatin alt birimi oluşturur ve bu da </a:t>
            </a:r>
            <a:r>
              <a:rPr lang="tr-TR" altLang="tr-TR" sz="3600" dirty="0" err="1">
                <a:cs typeface="Times New Roman" panose="02020603050405020304" pitchFamily="18" charset="0"/>
              </a:rPr>
              <a:t>histon</a:t>
            </a:r>
            <a:r>
              <a:rPr lang="tr-TR" altLang="tr-TR" sz="3600" dirty="0">
                <a:cs typeface="Times New Roman" panose="02020603050405020304" pitchFamily="18" charset="0"/>
              </a:rPr>
              <a:t> çekirdek bölgesi etrafını sarılmış ve H1 tarafından (bağlayıcı </a:t>
            </a:r>
            <a:r>
              <a:rPr lang="tr-TR" altLang="tr-TR" sz="3600" dirty="0" err="1">
                <a:cs typeface="Times New Roman" panose="02020603050405020304" pitchFamily="18" charset="0"/>
              </a:rPr>
              <a:t>histon</a:t>
            </a:r>
            <a:r>
              <a:rPr lang="tr-TR" altLang="tr-TR" sz="3600" dirty="0">
                <a:cs typeface="Times New Roman" panose="02020603050405020304" pitchFamily="18" charset="0"/>
              </a:rPr>
              <a:t>) sabitlenmiş, 166 baz çifti DNA'dan oluşur.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9635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2 İçerik Yer Tutucusu"/>
          <p:cNvSpPr>
            <a:spLocks noGrp="1"/>
          </p:cNvSpPr>
          <p:nvPr>
            <p:ph idx="1"/>
          </p:nvPr>
        </p:nvSpPr>
        <p:spPr>
          <a:xfrm>
            <a:off x="491612" y="570272"/>
            <a:ext cx="11533239" cy="5754330"/>
          </a:xfrm>
        </p:spPr>
        <p:txBody>
          <a:bodyPr>
            <a:noAutofit/>
          </a:bodyPr>
          <a:lstStyle/>
          <a:p>
            <a:pPr eaLnBrk="1" hangingPunct="1"/>
            <a:r>
              <a:rPr lang="tr-TR" altLang="tr-TR" sz="3600" dirty="0">
                <a:cs typeface="Times New Roman" panose="02020603050405020304" pitchFamily="18" charset="0"/>
              </a:rPr>
              <a:t>DNA'nın </a:t>
            </a:r>
            <a:r>
              <a:rPr lang="tr-TR" altLang="tr-TR" sz="3600" dirty="0" err="1">
                <a:cs typeface="Times New Roman" panose="02020603050405020304" pitchFamily="18" charset="0"/>
              </a:rPr>
              <a:t>histonlarla</a:t>
            </a:r>
            <a:r>
              <a:rPr lang="tr-TR" altLang="tr-TR" sz="3600" dirty="0">
                <a:cs typeface="Times New Roman" panose="02020603050405020304" pitchFamily="18" charset="0"/>
              </a:rPr>
              <a:t> paketlenmesi, yaklaşık 80 baz çifti uzunluğunda olan, ortalama bağlaç DNA parçalarıyla ayrılan </a:t>
            </a:r>
            <a:r>
              <a:rPr lang="tr-TR" altLang="tr-TR" sz="3600" dirty="0" err="1">
                <a:cs typeface="Times New Roman" panose="02020603050405020304" pitchFamily="18" charset="0"/>
              </a:rPr>
              <a:t>kromatozomlardan</a:t>
            </a:r>
            <a:r>
              <a:rPr lang="tr-TR" altLang="tr-TR" sz="3600" dirty="0">
                <a:cs typeface="Times New Roman" panose="02020603050405020304" pitchFamily="18" charset="0"/>
              </a:rPr>
              <a:t> oluşan, yaklaşık 10 </a:t>
            </a:r>
            <a:r>
              <a:rPr lang="tr-TR" altLang="tr-TR" sz="3600" dirty="0" err="1">
                <a:cs typeface="Times New Roman" panose="02020603050405020304" pitchFamily="18" charset="0"/>
              </a:rPr>
              <a:t>nm</a:t>
            </a:r>
            <a:r>
              <a:rPr lang="tr-TR" altLang="tr-TR" sz="3600" dirty="0">
                <a:cs typeface="Times New Roman" panose="02020603050405020304" pitchFamily="18" charset="0"/>
              </a:rPr>
              <a:t> çaplı bir kromatin lifi </a:t>
            </a:r>
            <a:r>
              <a:rPr lang="tr-TR" altLang="tr-TR" sz="3600" dirty="0" smtClean="0">
                <a:cs typeface="Times New Roman" panose="02020603050405020304" pitchFamily="18" charset="0"/>
              </a:rPr>
              <a:t>oluşturur. </a:t>
            </a:r>
            <a:endParaRPr lang="tr-TR" altLang="tr-TR" sz="3600" dirty="0"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z="3600" b="1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z="3600" dirty="0">
                <a:cs typeface="Times New Roman" panose="02020603050405020304" pitchFamily="18" charset="0"/>
              </a:rPr>
              <a:t>Elektron mikroskobunda bu 10 </a:t>
            </a:r>
            <a:r>
              <a:rPr lang="tr-TR" altLang="tr-TR" sz="3600" dirty="0" err="1">
                <a:cs typeface="Times New Roman" panose="02020603050405020304" pitchFamily="18" charset="0"/>
              </a:rPr>
              <a:t>nm'lik</a:t>
            </a:r>
            <a:r>
              <a:rPr lang="tr-TR" altLang="tr-TR" sz="3600" dirty="0">
                <a:cs typeface="Times New Roman" panose="02020603050405020304" pitchFamily="18" charset="0"/>
              </a:rPr>
              <a:t> lifin, </a:t>
            </a:r>
            <a:r>
              <a:rPr lang="tr-TR" altLang="tr-TR" sz="3600" dirty="0" err="1">
                <a:cs typeface="Times New Roman" panose="02020603050405020304" pitchFamily="18" charset="0"/>
              </a:rPr>
              <a:t>nükleozom</a:t>
            </a:r>
            <a:r>
              <a:rPr lang="tr-TR" altLang="tr-TR" sz="3600" dirty="0">
                <a:cs typeface="Times New Roman" panose="02020603050405020304" pitchFamily="18" charset="0"/>
              </a:rPr>
              <a:t> modelini düşündüren, boncuk1u bir görünümü vardır. DNA'nın böyle bir 10 </a:t>
            </a:r>
            <a:r>
              <a:rPr lang="tr-TR" altLang="tr-TR" sz="3600" dirty="0" err="1">
                <a:cs typeface="Times New Roman" panose="02020603050405020304" pitchFamily="18" charset="0"/>
              </a:rPr>
              <a:t>nm</a:t>
            </a:r>
            <a:r>
              <a:rPr lang="tr-TR" altLang="tr-TR" sz="3600" dirty="0">
                <a:cs typeface="Times New Roman" panose="02020603050405020304" pitchFamily="18" charset="0"/>
              </a:rPr>
              <a:t> kromatin ipliği haline paketlenmesi, boyunu yaklaşık altı kez kısaltır.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z="36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01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672</Words>
  <Application>Microsoft Office PowerPoint</Application>
  <PresentationFormat>Geniş ekran</PresentationFormat>
  <Paragraphs>52</Paragraphs>
  <Slides>13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 2</vt:lpstr>
      <vt:lpstr>Office Teması</vt:lpstr>
      <vt:lpstr>B452 Ökaryot Genetiği</vt:lpstr>
      <vt:lpstr>4. HAFTA KONU(LAR)</vt:lpstr>
      <vt:lpstr>Kromozomlar ve Kromatin</vt:lpstr>
      <vt:lpstr>PowerPoint Sunusu</vt:lpstr>
      <vt:lpstr>Bazı canlılardaki kromozom sayıları (n)</vt:lpstr>
      <vt:lpstr>Kromatin</vt:lpstr>
      <vt:lpstr>PowerPoint Sunusu</vt:lpstr>
      <vt:lpstr>PowerPoint Sunusu</vt:lpstr>
      <vt:lpstr>PowerPoint Sunusu</vt:lpstr>
      <vt:lpstr>PowerPoint Sunusu</vt:lpstr>
      <vt:lpstr>PowerPoint Sunusu</vt:lpstr>
      <vt:lpstr>Sentromerler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B452 Ökaryot Genetiği</dc:title>
  <dc:creator>MeHMeTeReN</dc:creator>
  <cp:lastModifiedBy>MeHMeTeReN</cp:lastModifiedBy>
  <cp:revision>6</cp:revision>
  <dcterms:created xsi:type="dcterms:W3CDTF">2017-12-10T19:26:58Z</dcterms:created>
  <dcterms:modified xsi:type="dcterms:W3CDTF">2017-12-10T22:27:40Z</dcterms:modified>
</cp:coreProperties>
</file>