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6" r:id="rId9"/>
    <p:sldId id="263" r:id="rId10"/>
    <p:sldId id="267" r:id="rId11"/>
    <p:sldId id="264" r:id="rId12"/>
    <p:sldId id="265" r:id="rId13"/>
    <p:sldId id="269" r:id="rId14"/>
    <p:sldId id="270" r:id="rId15"/>
    <p:sldId id="271"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660"/>
  </p:normalViewPr>
  <p:slideViewPr>
    <p:cSldViewPr snapToGrid="0">
      <p:cViewPr varScale="1">
        <p:scale>
          <a:sx n="91" d="100"/>
          <a:sy n="91" d="100"/>
        </p:scale>
        <p:origin x="6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err="1">
                <a:latin typeface="Times New Roman" panose="02020603050405020304" pitchFamily="18" charset="0"/>
                <a:cs typeface="Times New Roman" panose="02020603050405020304" pitchFamily="18" charset="0"/>
              </a:rPr>
              <a:t>ChatGPT’nin</a:t>
            </a:r>
            <a:r>
              <a:rPr lang="tr-TR" sz="3200" dirty="0">
                <a:latin typeface="Times New Roman" panose="02020603050405020304" pitchFamily="18" charset="0"/>
                <a:cs typeface="Times New Roman" panose="02020603050405020304" pitchFamily="18" charset="0"/>
              </a:rPr>
              <a:t> klinik eczane yönetiminde doğruluğunun ve tutarlılığının değerlendirilmesi:</a:t>
            </a:r>
          </a:p>
        </p:txBody>
      </p:sp>
      <p:sp>
        <p:nvSpPr>
          <p:cNvPr id="3" name="Alt Başlık 2"/>
          <p:cNvSpPr>
            <a:spLocks noGrp="1"/>
          </p:cNvSpPr>
          <p:nvPr>
            <p:ph type="subTitle" idx="1"/>
          </p:nvPr>
        </p:nvSpPr>
        <p:spPr/>
        <p:txBody>
          <a:bodyPr>
            <a:normAutofit/>
          </a:bodyPr>
          <a:lstStyle/>
          <a:p>
            <a:r>
              <a:rPr lang="tr-TR" sz="3200" dirty="0">
                <a:latin typeface="Times New Roman" panose="02020603050405020304" pitchFamily="18" charset="0"/>
                <a:cs typeface="Times New Roman" panose="02020603050405020304" pitchFamily="18" charset="0"/>
              </a:rPr>
              <a:t>Dünya çapındaki klinik eczane uzmanlarıyla yapılan bir ön analiz</a:t>
            </a:r>
          </a:p>
        </p:txBody>
      </p:sp>
      <p:sp>
        <p:nvSpPr>
          <p:cNvPr id="4" name="Metin kutusu 3"/>
          <p:cNvSpPr txBox="1"/>
          <p:nvPr/>
        </p:nvSpPr>
        <p:spPr>
          <a:xfrm>
            <a:off x="3362142" y="5855676"/>
            <a:ext cx="5476179"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MERT CAN BİRLİK 19030063</a:t>
            </a:r>
          </a:p>
        </p:txBody>
      </p:sp>
    </p:spTree>
    <p:extLst>
      <p:ext uri="{BB962C8B-B14F-4D97-AF65-F5344CB8AC3E}">
        <p14:creationId xmlns:p14="http://schemas.microsoft.com/office/powerpoint/2010/main" val="231004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9200" y="2369377"/>
            <a:ext cx="9683262" cy="1631216"/>
          </a:xfrm>
          <a:prstGeom prst="rect">
            <a:avLst/>
          </a:prstGeom>
        </p:spPr>
        <p:txBody>
          <a:bodyPr wrap="square">
            <a:spAutoFit/>
          </a:bodyPr>
          <a:lstStyle/>
          <a:p>
            <a:r>
              <a:rPr lang="tr-TR" dirty="0">
                <a:solidFill>
                  <a:srgbClr val="1F1F1F"/>
                </a:solidFill>
                <a:latin typeface="ElsevierGulliver"/>
              </a:rPr>
              <a:t> </a:t>
            </a:r>
            <a:r>
              <a:rPr lang="tr-TR" sz="2000" dirty="0" err="1">
                <a:solidFill>
                  <a:srgbClr val="1F1F1F"/>
                </a:solidFill>
                <a:latin typeface="Times New Roman" panose="02020603050405020304" pitchFamily="18" charset="0"/>
                <a:cs typeface="Times New Roman" panose="02020603050405020304" pitchFamily="18" charset="0"/>
              </a:rPr>
              <a:t>ChatGPT</a:t>
            </a:r>
            <a:r>
              <a:rPr lang="tr-TR" sz="2000" dirty="0">
                <a:solidFill>
                  <a:srgbClr val="1F1F1F"/>
                </a:solidFill>
                <a:latin typeface="Times New Roman" panose="02020603050405020304" pitchFamily="18" charset="0"/>
                <a:cs typeface="Times New Roman" panose="02020603050405020304" pitchFamily="18" charset="0"/>
              </a:rPr>
              <a:t> tarafından oluşturulan yorumların doğruluğu ve tutarlılığı, her biri iki hafta arayla üç zaman noktasında değerlendirildi. Bu araştırmanın ikinci adımında, aynı yirmi </a:t>
            </a:r>
            <a:r>
              <a:rPr lang="tr-TR" sz="2000" dirty="0" err="1">
                <a:solidFill>
                  <a:srgbClr val="1F1F1F"/>
                </a:solidFill>
                <a:latin typeface="Times New Roman" panose="02020603050405020304" pitchFamily="18" charset="0"/>
                <a:cs typeface="Times New Roman" panose="02020603050405020304" pitchFamily="18" charset="0"/>
              </a:rPr>
              <a:t>farmakoterapi</a:t>
            </a:r>
            <a:r>
              <a:rPr lang="tr-TR" sz="2000" dirty="0">
                <a:solidFill>
                  <a:srgbClr val="1F1F1F"/>
                </a:solidFill>
                <a:latin typeface="Times New Roman" panose="02020603050405020304" pitchFamily="18" charset="0"/>
                <a:cs typeface="Times New Roman" panose="02020603050405020304" pitchFamily="18" charset="0"/>
              </a:rPr>
              <a:t> vakası hakkında farklı ülke ve kıtalardan klinik </a:t>
            </a:r>
            <a:r>
              <a:rPr lang="tr-TR" sz="2000" dirty="0" err="1">
                <a:solidFill>
                  <a:srgbClr val="1F1F1F"/>
                </a:solidFill>
                <a:latin typeface="Times New Roman" panose="02020603050405020304" pitchFamily="18" charset="0"/>
                <a:cs typeface="Times New Roman" panose="02020603050405020304" pitchFamily="18" charset="0"/>
              </a:rPr>
              <a:t>farmasötik</a:t>
            </a:r>
            <a:r>
              <a:rPr lang="tr-TR" sz="2000" dirty="0">
                <a:solidFill>
                  <a:srgbClr val="1F1F1F"/>
                </a:solidFill>
                <a:latin typeface="Times New Roman" panose="02020603050405020304" pitchFamily="18" charset="0"/>
                <a:cs typeface="Times New Roman" panose="02020603050405020304" pitchFamily="18" charset="0"/>
              </a:rPr>
              <a:t> uzmanlara danışıldı ve </a:t>
            </a:r>
            <a:r>
              <a:rPr lang="tr-TR" sz="2000" dirty="0" err="1">
                <a:solidFill>
                  <a:srgbClr val="1F1F1F"/>
                </a:solidFill>
                <a:latin typeface="Times New Roman" panose="02020603050405020304" pitchFamily="18" charset="0"/>
                <a:cs typeface="Times New Roman" panose="02020603050405020304" pitchFamily="18" charset="0"/>
              </a:rPr>
              <a:t>ChatGPT</a:t>
            </a:r>
            <a:r>
              <a:rPr lang="tr-TR" sz="2000" dirty="0">
                <a:solidFill>
                  <a:srgbClr val="1F1F1F"/>
                </a:solidFill>
                <a:latin typeface="Times New Roman" panose="02020603050405020304" pitchFamily="18" charset="0"/>
                <a:cs typeface="Times New Roman" panose="02020603050405020304" pitchFamily="18" charset="0"/>
              </a:rPr>
              <a:t> çıktıları ile dünyanın dört bir yanından klinik </a:t>
            </a:r>
            <a:r>
              <a:rPr lang="tr-TR" sz="2000" dirty="0" err="1">
                <a:solidFill>
                  <a:srgbClr val="1F1F1F"/>
                </a:solidFill>
                <a:latin typeface="Times New Roman" panose="02020603050405020304" pitchFamily="18" charset="0"/>
                <a:cs typeface="Times New Roman" panose="02020603050405020304" pitchFamily="18" charset="0"/>
              </a:rPr>
              <a:t>farmasötik</a:t>
            </a:r>
            <a:r>
              <a:rPr lang="tr-TR" sz="2000" dirty="0">
                <a:solidFill>
                  <a:srgbClr val="1F1F1F"/>
                </a:solidFill>
                <a:latin typeface="Times New Roman" panose="02020603050405020304" pitchFamily="18" charset="0"/>
                <a:cs typeface="Times New Roman" panose="02020603050405020304" pitchFamily="18" charset="0"/>
              </a:rPr>
              <a:t> uzmanların çıktıları arasındaki uyum değerlendirildi.</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38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83677" y="1072662"/>
            <a:ext cx="1757212"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Sonuçlar:</a:t>
            </a:r>
          </a:p>
        </p:txBody>
      </p:sp>
      <p:sp>
        <p:nvSpPr>
          <p:cNvPr id="3" name="Metin kutusu 2"/>
          <p:cNvSpPr txBox="1"/>
          <p:nvPr/>
        </p:nvSpPr>
        <p:spPr>
          <a:xfrm>
            <a:off x="1283677" y="2646485"/>
            <a:ext cx="9636369" cy="1631216"/>
          </a:xfrm>
          <a:prstGeom prst="rect">
            <a:avLst/>
          </a:prstGeom>
          <a:noFill/>
        </p:spPr>
        <p:txBody>
          <a:bodyPr wrap="square" rtlCol="0">
            <a:spAutoFit/>
          </a:bodyPr>
          <a:lstStyle/>
          <a:p>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1. haftada %70,83, 3. haftada %79,2 ve 5. haftada %75'lik bir isabet oranına ulaştı. 1. ve 3. haftalar arasındaki yüzde anlaşma %79.2, 3. ve 5. haftalar arasında ise %87.5 ve 83.3 oldu. Buna karşılık, klinik eczacılık uzmanları arasındaki doğruluk oranları, coğrafi konumlarına göre önemli farklılıklar gösterdi. Klinik eczacı yanıtları ile </a:t>
            </a:r>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yanıtları arasındaki en yüksek uyum, incelenen son zaman noktasında gözlemlendi.</a:t>
            </a:r>
          </a:p>
        </p:txBody>
      </p:sp>
    </p:spTree>
    <p:extLst>
      <p:ext uri="{BB962C8B-B14F-4D97-AF65-F5344CB8AC3E}">
        <p14:creationId xmlns:p14="http://schemas.microsoft.com/office/powerpoint/2010/main" val="91683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18846" y="1019908"/>
            <a:ext cx="1757212"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Sonuçlar:</a:t>
            </a:r>
          </a:p>
        </p:txBody>
      </p:sp>
      <p:sp>
        <p:nvSpPr>
          <p:cNvPr id="3" name="Dikdörtgen 2"/>
          <p:cNvSpPr/>
          <p:nvPr/>
        </p:nvSpPr>
        <p:spPr>
          <a:xfrm>
            <a:off x="1318846" y="2635322"/>
            <a:ext cx="9821008" cy="1631216"/>
          </a:xfrm>
          <a:prstGeom prst="rect">
            <a:avLst/>
          </a:prstGeom>
        </p:spPr>
        <p:txBody>
          <a:bodyPr wrap="square">
            <a:spAutoFit/>
          </a:bodyPr>
          <a:lstStyle/>
          <a:p>
            <a:r>
              <a:rPr lang="tr-TR" sz="2000" dirty="0">
                <a:solidFill>
                  <a:srgbClr val="1F1F1F"/>
                </a:solidFill>
                <a:latin typeface="Times New Roman" panose="02020603050405020304" pitchFamily="18" charset="0"/>
                <a:cs typeface="Times New Roman" panose="02020603050405020304" pitchFamily="18" charset="0"/>
              </a:rPr>
              <a:t>Genel olarak analiz, doğruluk ve tutarlılık açısından bazı farklılıklar olsa da </a:t>
            </a:r>
            <a:r>
              <a:rPr lang="tr-TR" sz="2000" dirty="0" err="1">
                <a:solidFill>
                  <a:srgbClr val="1F1F1F"/>
                </a:solidFill>
                <a:latin typeface="Times New Roman" panose="02020603050405020304" pitchFamily="18" charset="0"/>
                <a:cs typeface="Times New Roman" panose="02020603050405020304" pitchFamily="18" charset="0"/>
              </a:rPr>
              <a:t>ChatGPT'nin</a:t>
            </a:r>
            <a:r>
              <a:rPr lang="tr-TR" sz="2000" dirty="0">
                <a:solidFill>
                  <a:srgbClr val="1F1F1F"/>
                </a:solidFill>
                <a:latin typeface="Times New Roman" panose="02020603050405020304" pitchFamily="18" charset="0"/>
                <a:cs typeface="Times New Roman" panose="02020603050405020304" pitchFamily="18" charset="0"/>
              </a:rPr>
              <a:t> klinik açıdan anlamlı </a:t>
            </a:r>
            <a:r>
              <a:rPr lang="tr-TR" sz="2000" dirty="0" err="1">
                <a:solidFill>
                  <a:srgbClr val="1F1F1F"/>
                </a:solidFill>
                <a:latin typeface="Times New Roman" panose="02020603050405020304" pitchFamily="18" charset="0"/>
                <a:cs typeface="Times New Roman" panose="02020603050405020304" pitchFamily="18" charset="0"/>
              </a:rPr>
              <a:t>farmasötik</a:t>
            </a:r>
            <a:r>
              <a:rPr lang="tr-TR" sz="2000" dirty="0">
                <a:solidFill>
                  <a:srgbClr val="1F1F1F"/>
                </a:solidFill>
                <a:latin typeface="Times New Roman" panose="02020603050405020304" pitchFamily="18" charset="0"/>
                <a:cs typeface="Times New Roman" panose="02020603050405020304" pitchFamily="18" charset="0"/>
              </a:rPr>
              <a:t> bilgiler üretme yeteneğine sahip olduğunu ileri sürdü. Dünya çapındaki klinik eczacılık uzmanlarının, uzmanlıklarına bağlı olarak değişen derecelerde doğruluk sağlayabileceği unutulmamalıdır. Bu çalışma, klinik eczacılıkta yapay zeka sohbet robotlarının potansiyelini vurgulamaktadır.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04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97977" y="1002323"/>
            <a:ext cx="1505540"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Sorular:</a:t>
            </a:r>
          </a:p>
        </p:txBody>
      </p:sp>
      <p:sp>
        <p:nvSpPr>
          <p:cNvPr id="3" name="Metin kutusu 2"/>
          <p:cNvSpPr txBox="1"/>
          <p:nvPr/>
        </p:nvSpPr>
        <p:spPr>
          <a:xfrm>
            <a:off x="1169379" y="1890347"/>
            <a:ext cx="10673860" cy="707886"/>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Aşağıdakilerden hangisi ilaçlar ve doğru ilaç kullanımı konusunda en doğru ve kapsamlı bilgiyi almamızı sağlar?</a:t>
            </a:r>
          </a:p>
        </p:txBody>
      </p:sp>
      <p:sp>
        <p:nvSpPr>
          <p:cNvPr id="4" name="Metin kutusu 3"/>
          <p:cNvSpPr txBox="1"/>
          <p:nvPr/>
        </p:nvSpPr>
        <p:spPr>
          <a:xfrm>
            <a:off x="1327638" y="3042138"/>
            <a:ext cx="4572727" cy="1569660"/>
          </a:xfrm>
          <a:prstGeom prst="rect">
            <a:avLst/>
          </a:prstGeom>
          <a:noFill/>
        </p:spPr>
        <p:txBody>
          <a:bodyPr wrap="none" rtlCol="0">
            <a:spAutoFit/>
          </a:bodyPr>
          <a:lstStyle/>
          <a:p>
            <a:pPr marL="342900" indent="-342900">
              <a:buAutoNum type="alphaLcParenR"/>
            </a:pPr>
            <a:r>
              <a:rPr lang="tr-TR" dirty="0" err="1">
                <a:latin typeface="Times New Roman" panose="02020603050405020304" pitchFamily="18" charset="0"/>
                <a:cs typeface="Times New Roman" panose="02020603050405020304" pitchFamily="18" charset="0"/>
              </a:rPr>
              <a:t>ChatGPT</a:t>
            </a:r>
            <a:r>
              <a:rPr lang="tr-TR" dirty="0">
                <a:latin typeface="Times New Roman" panose="02020603050405020304" pitchFamily="18" charset="0"/>
                <a:cs typeface="Times New Roman" panose="02020603050405020304" pitchFamily="18" charset="0"/>
              </a:rPr>
              <a:t> ve diğer yapay zeka uygulamaları</a:t>
            </a:r>
          </a:p>
          <a:p>
            <a:pPr marL="342900" indent="-342900">
              <a:buAutoNum type="alphaLcParenR"/>
            </a:pPr>
            <a:r>
              <a:rPr lang="tr-TR" sz="2400" dirty="0">
                <a:latin typeface="Times New Roman" panose="02020603050405020304" pitchFamily="18" charset="0"/>
                <a:cs typeface="Times New Roman" panose="02020603050405020304" pitchFamily="18" charset="0"/>
              </a:rPr>
              <a:t>Eczacılar</a:t>
            </a:r>
          </a:p>
          <a:p>
            <a:pPr marL="342900" indent="-342900">
              <a:buAutoNum type="alphaLcParenR"/>
            </a:pPr>
            <a:r>
              <a:rPr lang="tr-TR" dirty="0">
                <a:latin typeface="Times New Roman" panose="02020603050405020304" pitchFamily="18" charset="0"/>
                <a:cs typeface="Times New Roman" panose="02020603050405020304" pitchFamily="18" charset="0"/>
              </a:rPr>
              <a:t>Arama motorları</a:t>
            </a:r>
          </a:p>
          <a:p>
            <a:pPr marL="342900" indent="-342900">
              <a:buAutoNum type="alphaLcParenR"/>
            </a:pPr>
            <a:r>
              <a:rPr lang="tr-TR" dirty="0">
                <a:latin typeface="Times New Roman" panose="02020603050405020304" pitchFamily="18" charset="0"/>
                <a:cs typeface="Times New Roman" panose="02020603050405020304" pitchFamily="18" charset="0"/>
              </a:rPr>
              <a:t>Bitkisel ürün pazarlayan kişiler</a:t>
            </a:r>
          </a:p>
          <a:p>
            <a:pPr marL="342900" indent="-342900">
              <a:buAutoNum type="alphaLcParenR"/>
            </a:pPr>
            <a:r>
              <a:rPr lang="tr-TR" dirty="0">
                <a:latin typeface="Times New Roman" panose="02020603050405020304" pitchFamily="18" charset="0"/>
                <a:cs typeface="Times New Roman" panose="02020603050405020304" pitchFamily="18" charset="0"/>
              </a:rPr>
              <a:t>Hekimler</a:t>
            </a:r>
          </a:p>
        </p:txBody>
      </p:sp>
    </p:spTree>
    <p:extLst>
      <p:ext uri="{BB962C8B-B14F-4D97-AF65-F5344CB8AC3E}">
        <p14:creationId xmlns:p14="http://schemas.microsoft.com/office/powerpoint/2010/main" val="13859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57300" y="1828800"/>
            <a:ext cx="8223726" cy="400110"/>
          </a:xfrm>
          <a:prstGeom prst="rect">
            <a:avLst/>
          </a:prstGeom>
          <a:noFill/>
        </p:spPr>
        <p:txBody>
          <a:bodyPr wrap="none" rtlCol="0">
            <a:spAutoFit/>
          </a:bodyPr>
          <a:lstStyle/>
          <a:p>
            <a:r>
              <a:rPr lang="tr-TR" sz="2000" dirty="0" err="1">
                <a:latin typeface="Times New Roman" panose="02020603050405020304" pitchFamily="18" charset="0"/>
                <a:cs typeface="Times New Roman" panose="02020603050405020304" pitchFamily="18" charset="0"/>
              </a:rPr>
              <a:t>ChatGPT’nin</a:t>
            </a:r>
            <a:r>
              <a:rPr lang="tr-TR" sz="2000" dirty="0">
                <a:latin typeface="Times New Roman" panose="02020603050405020304" pitchFamily="18" charset="0"/>
                <a:cs typeface="Times New Roman" panose="02020603050405020304" pitchFamily="18" charset="0"/>
              </a:rPr>
              <a:t> klinik eczane yönetiminde kullanımıyla </a:t>
            </a:r>
            <a:r>
              <a:rPr lang="tr-TR" sz="2000" dirty="0" err="1">
                <a:latin typeface="Times New Roman" panose="02020603050405020304" pitchFamily="18" charset="0"/>
                <a:cs typeface="Times New Roman" panose="02020603050405020304" pitchFamily="18" charset="0"/>
              </a:rPr>
              <a:t>iligili</a:t>
            </a:r>
            <a:r>
              <a:rPr lang="tr-TR" sz="2000" dirty="0">
                <a:latin typeface="Times New Roman" panose="02020603050405020304" pitchFamily="18" charset="0"/>
                <a:cs typeface="Times New Roman" panose="02020603050405020304" pitchFamily="18" charset="0"/>
              </a:rPr>
              <a:t> hangisi doğrudur?</a:t>
            </a:r>
          </a:p>
        </p:txBody>
      </p:sp>
      <p:sp>
        <p:nvSpPr>
          <p:cNvPr id="4" name="Metin kutusu 3"/>
          <p:cNvSpPr txBox="1"/>
          <p:nvPr/>
        </p:nvSpPr>
        <p:spPr>
          <a:xfrm>
            <a:off x="1397977" y="2734408"/>
            <a:ext cx="8090676" cy="1569660"/>
          </a:xfrm>
          <a:prstGeom prst="rect">
            <a:avLst/>
          </a:prstGeom>
          <a:noFill/>
        </p:spPr>
        <p:txBody>
          <a:bodyPr wrap="none" rtlCol="0">
            <a:spAutoFit/>
          </a:bodyPr>
          <a:lstStyle/>
          <a:p>
            <a:pPr marL="342900" indent="-342900">
              <a:buAutoNum type="alphaLcParenR"/>
            </a:pPr>
            <a:r>
              <a:rPr lang="tr-TR" dirty="0">
                <a:latin typeface="Times New Roman" panose="02020603050405020304" pitchFamily="18" charset="0"/>
                <a:cs typeface="Times New Roman" panose="02020603050405020304" pitchFamily="18" charset="0"/>
              </a:rPr>
              <a:t>Tamamen yanlış sonuçlar verir, kullanılmamalıdır</a:t>
            </a:r>
          </a:p>
          <a:p>
            <a:pPr marL="342900" indent="-342900">
              <a:buAutoNum type="alphaLcParenR"/>
            </a:pPr>
            <a:r>
              <a:rPr lang="tr-TR" dirty="0">
                <a:latin typeface="Times New Roman" panose="02020603050405020304" pitchFamily="18" charset="0"/>
                <a:cs typeface="Times New Roman" panose="02020603050405020304" pitchFamily="18" charset="0"/>
              </a:rPr>
              <a:t>Doğru sonuçlar verir ancak yine de hiç kullanılmamalıdır</a:t>
            </a:r>
          </a:p>
          <a:p>
            <a:pPr marL="342900" indent="-342900">
              <a:buAutoNum type="alphaLcParenR"/>
            </a:pPr>
            <a:r>
              <a:rPr lang="tr-TR" sz="2400" dirty="0">
                <a:latin typeface="Times New Roman" panose="02020603050405020304" pitchFamily="18" charset="0"/>
                <a:cs typeface="Times New Roman" panose="02020603050405020304" pitchFamily="18" charset="0"/>
              </a:rPr>
              <a:t>Klinik eczane yönetiminde yardımcı olarak kullanılabilir</a:t>
            </a:r>
          </a:p>
          <a:p>
            <a:pPr marL="342900" indent="-342900">
              <a:buAutoNum type="alphaLcParenR"/>
            </a:pPr>
            <a:r>
              <a:rPr lang="tr-TR" dirty="0">
                <a:latin typeface="Times New Roman" panose="02020603050405020304" pitchFamily="18" charset="0"/>
                <a:cs typeface="Times New Roman" panose="02020603050405020304" pitchFamily="18" charset="0"/>
              </a:rPr>
              <a:t>Sadece </a:t>
            </a:r>
            <a:r>
              <a:rPr lang="tr-TR" dirty="0" err="1">
                <a:latin typeface="Times New Roman" panose="02020603050405020304" pitchFamily="18" charset="0"/>
                <a:cs typeface="Times New Roman" panose="02020603050405020304" pitchFamily="18" charset="0"/>
              </a:rPr>
              <a:t>ChatGPT</a:t>
            </a:r>
            <a:r>
              <a:rPr lang="tr-TR" dirty="0">
                <a:latin typeface="Times New Roman" panose="02020603050405020304" pitchFamily="18" charset="0"/>
                <a:cs typeface="Times New Roman" panose="02020603050405020304" pitchFamily="18" charset="0"/>
              </a:rPr>
              <a:t> kullanmak tek başına yeterlidir</a:t>
            </a:r>
          </a:p>
          <a:p>
            <a:pPr marL="342900" indent="-342900">
              <a:buAutoNum type="alphaLcParenR"/>
            </a:pPr>
            <a:r>
              <a:rPr lang="tr-TR" dirty="0">
                <a:latin typeface="Times New Roman" panose="02020603050405020304" pitchFamily="18" charset="0"/>
                <a:cs typeface="Times New Roman" panose="02020603050405020304" pitchFamily="18" charset="0"/>
              </a:rPr>
              <a:t>Eczacıların herhangi bir yapay zeka uygulamasından destek alması doğru değildir</a:t>
            </a:r>
          </a:p>
        </p:txBody>
      </p:sp>
    </p:spTree>
    <p:extLst>
      <p:ext uri="{BB962C8B-B14F-4D97-AF65-F5344CB8AC3E}">
        <p14:creationId xmlns:p14="http://schemas.microsoft.com/office/powerpoint/2010/main" val="59220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82515" y="1916724"/>
            <a:ext cx="10884711" cy="400110"/>
          </a:xfrm>
          <a:prstGeom prst="rect">
            <a:avLst/>
          </a:prstGeom>
          <a:noFill/>
        </p:spPr>
        <p:txBody>
          <a:bodyPr wrap="none" rtlCol="0">
            <a:spAutoFit/>
          </a:bodyPr>
          <a:lstStyle/>
          <a:p>
            <a:r>
              <a:rPr lang="tr-TR" sz="2000" dirty="0">
                <a:latin typeface="Times New Roman" panose="02020603050405020304" pitchFamily="18" charset="0"/>
                <a:cs typeface="Times New Roman" panose="02020603050405020304" pitchFamily="18" charset="0"/>
              </a:rPr>
              <a:t>Aşağıdakilerden hangisi </a:t>
            </a:r>
            <a:r>
              <a:rPr lang="tr-TR" sz="2000" dirty="0" err="1">
                <a:latin typeface="Times New Roman" panose="02020603050405020304" pitchFamily="18" charset="0"/>
                <a:cs typeface="Times New Roman" panose="02020603050405020304" pitchFamily="18" charset="0"/>
              </a:rPr>
              <a:t>ChatGPT’nin</a:t>
            </a:r>
            <a:r>
              <a:rPr lang="tr-TR" sz="2000" dirty="0">
                <a:latin typeface="Times New Roman" panose="02020603050405020304" pitchFamily="18" charset="0"/>
                <a:cs typeface="Times New Roman" panose="02020603050405020304" pitchFamily="18" charset="0"/>
              </a:rPr>
              <a:t> klinik eczane yönetiminde kullanılma nedenlerinden biri olamaz?</a:t>
            </a:r>
          </a:p>
        </p:txBody>
      </p:sp>
      <p:sp>
        <p:nvSpPr>
          <p:cNvPr id="10" name="Metin kutusu 9"/>
          <p:cNvSpPr txBox="1"/>
          <p:nvPr/>
        </p:nvSpPr>
        <p:spPr>
          <a:xfrm>
            <a:off x="1055077" y="2708031"/>
            <a:ext cx="7702750" cy="1569660"/>
          </a:xfrm>
          <a:prstGeom prst="rect">
            <a:avLst/>
          </a:prstGeom>
          <a:noFill/>
        </p:spPr>
        <p:txBody>
          <a:bodyPr wrap="none" rtlCol="0">
            <a:spAutoFit/>
          </a:bodyPr>
          <a:lstStyle/>
          <a:p>
            <a:r>
              <a:rPr lang="tr-TR" dirty="0">
                <a:latin typeface="Times New Roman" panose="02020603050405020304" pitchFamily="18" charset="0"/>
                <a:cs typeface="Times New Roman" panose="02020603050405020304" pitchFamily="18" charset="0"/>
              </a:rPr>
              <a:t>a)Eczacıya sağladığı kolaylıklar</a:t>
            </a:r>
          </a:p>
          <a:p>
            <a:r>
              <a:rPr lang="tr-TR" dirty="0">
                <a:latin typeface="Times New Roman" panose="02020603050405020304" pitchFamily="18" charset="0"/>
                <a:cs typeface="Times New Roman" panose="02020603050405020304" pitchFamily="18" charset="0"/>
              </a:rPr>
              <a:t>b)Yüksek oranda doğru cevap vermesi</a:t>
            </a:r>
          </a:p>
          <a:p>
            <a:r>
              <a:rPr lang="tr-TR" dirty="0">
                <a:latin typeface="Times New Roman" panose="02020603050405020304" pitchFamily="18" charset="0"/>
                <a:cs typeface="Times New Roman" panose="02020603050405020304" pitchFamily="18" charset="0"/>
              </a:rPr>
              <a:t>c)Kullanımının kolay olması</a:t>
            </a:r>
          </a:p>
          <a:p>
            <a:r>
              <a:rPr lang="tr-TR" sz="2400" dirty="0">
                <a:latin typeface="Times New Roman" panose="02020603050405020304" pitchFamily="18" charset="0"/>
                <a:cs typeface="Times New Roman" panose="02020603050405020304" pitchFamily="18" charset="0"/>
              </a:rPr>
              <a:t>d)Eczacının yaptığı bütün işleri yapabileceğinin düşünülmesi</a:t>
            </a:r>
          </a:p>
          <a:p>
            <a:r>
              <a:rPr lang="tr-TR" dirty="0">
                <a:latin typeface="Times New Roman" panose="02020603050405020304" pitchFamily="18" charset="0"/>
                <a:cs typeface="Times New Roman" panose="02020603050405020304" pitchFamily="18" charset="0"/>
              </a:rPr>
              <a:t>e)Sorulan sorulara çok hızlı cevap vermesi</a:t>
            </a:r>
          </a:p>
        </p:txBody>
      </p:sp>
    </p:spTree>
    <p:extLst>
      <p:ext uri="{BB962C8B-B14F-4D97-AF65-F5344CB8AC3E}">
        <p14:creationId xmlns:p14="http://schemas.microsoft.com/office/powerpoint/2010/main" val="28580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74885" y="1195754"/>
            <a:ext cx="2008883"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Kaynaklar:</a:t>
            </a:r>
          </a:p>
        </p:txBody>
      </p:sp>
      <p:sp>
        <p:nvSpPr>
          <p:cNvPr id="5" name="Metin kutusu 4"/>
          <p:cNvSpPr txBox="1"/>
          <p:nvPr/>
        </p:nvSpPr>
        <p:spPr>
          <a:xfrm>
            <a:off x="1831730" y="2429608"/>
            <a:ext cx="1604437" cy="369332"/>
          </a:xfrm>
          <a:prstGeom prst="rect">
            <a:avLst/>
          </a:prstGeom>
          <a:noFill/>
        </p:spPr>
        <p:txBody>
          <a:bodyPr wrap="square" rtlCol="0">
            <a:spAutoFit/>
          </a:bodyPr>
          <a:lstStyle/>
          <a:p>
            <a:endParaRPr lang="tr-TR" dirty="0"/>
          </a:p>
        </p:txBody>
      </p:sp>
      <p:sp>
        <p:nvSpPr>
          <p:cNvPr id="6" name="Dikdörtgen 5"/>
          <p:cNvSpPr/>
          <p:nvPr/>
        </p:nvSpPr>
        <p:spPr>
          <a:xfrm>
            <a:off x="1274885" y="2152609"/>
            <a:ext cx="6096000" cy="707886"/>
          </a:xfrm>
          <a:prstGeom prst="rect">
            <a:avLst/>
          </a:prstGeom>
        </p:spPr>
        <p:txBody>
          <a:bodyPr>
            <a:spAutoFit/>
          </a:bodyPr>
          <a:lstStyle/>
          <a:p>
            <a:r>
              <a:rPr lang="tr-TR" sz="2000" dirty="0">
                <a:latin typeface="Times New Roman" panose="02020603050405020304" pitchFamily="18" charset="0"/>
                <a:cs typeface="Times New Roman" panose="02020603050405020304" pitchFamily="18" charset="0"/>
              </a:rPr>
              <a:t>https://www.sciencedirect.com/science/article/abs/pii/S1551741123003650</a:t>
            </a:r>
          </a:p>
        </p:txBody>
      </p:sp>
    </p:spTree>
    <p:extLst>
      <p:ext uri="{BB962C8B-B14F-4D97-AF65-F5344CB8AC3E}">
        <p14:creationId xmlns:p14="http://schemas.microsoft.com/office/powerpoint/2010/main" val="329678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87888" y="964403"/>
            <a:ext cx="2855846" cy="584775"/>
          </a:xfrm>
          <a:prstGeom prst="rect">
            <a:avLst/>
          </a:prstGeom>
          <a:noFill/>
        </p:spPr>
        <p:txBody>
          <a:bodyPr wrap="none" rtlCol="0">
            <a:spAutoFit/>
          </a:bodyPr>
          <a:lstStyle/>
          <a:p>
            <a:r>
              <a:rPr lang="tr-TR" sz="3200" dirty="0" err="1">
                <a:latin typeface="Times New Roman" panose="02020603050405020304" pitchFamily="18" charset="0"/>
                <a:cs typeface="Times New Roman" panose="02020603050405020304" pitchFamily="18" charset="0"/>
              </a:rPr>
              <a:t>ChatGPT</a:t>
            </a:r>
            <a:r>
              <a:rPr lang="tr-TR" sz="3200" dirty="0">
                <a:latin typeface="Times New Roman" panose="02020603050405020304" pitchFamily="18" charset="0"/>
                <a:cs typeface="Times New Roman" panose="02020603050405020304" pitchFamily="18" charset="0"/>
              </a:rPr>
              <a:t> nedir?</a:t>
            </a:r>
          </a:p>
        </p:txBody>
      </p:sp>
      <p:pic>
        <p:nvPicPr>
          <p:cNvPr id="3" name="Resim 2"/>
          <p:cNvPicPr>
            <a:picLocks noChangeAspect="1"/>
          </p:cNvPicPr>
          <p:nvPr/>
        </p:nvPicPr>
        <p:blipFill>
          <a:blip r:embed="rId2"/>
          <a:stretch>
            <a:fillRect/>
          </a:stretch>
        </p:blipFill>
        <p:spPr>
          <a:xfrm>
            <a:off x="7375091" y="1786245"/>
            <a:ext cx="3859824" cy="3436386"/>
          </a:xfrm>
          <a:prstGeom prst="rect">
            <a:avLst/>
          </a:prstGeom>
        </p:spPr>
      </p:pic>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p:cNvSpPr txBox="1"/>
          <p:nvPr/>
        </p:nvSpPr>
        <p:spPr>
          <a:xfrm>
            <a:off x="1330569" y="2798885"/>
            <a:ext cx="3865685" cy="369332"/>
          </a:xfrm>
          <a:prstGeom prst="rect">
            <a:avLst/>
          </a:prstGeom>
          <a:noFill/>
        </p:spPr>
        <p:txBody>
          <a:bodyPr wrap="square" rtlCol="0">
            <a:spAutoFit/>
          </a:bodyPr>
          <a:lstStyle/>
          <a:p>
            <a:endParaRPr lang="tr-TR" dirty="0"/>
          </a:p>
        </p:txBody>
      </p:sp>
      <p:sp>
        <p:nvSpPr>
          <p:cNvPr id="8" name="Metin kutusu 7"/>
          <p:cNvSpPr txBox="1"/>
          <p:nvPr/>
        </p:nvSpPr>
        <p:spPr>
          <a:xfrm>
            <a:off x="1482969" y="2951285"/>
            <a:ext cx="3865685" cy="369332"/>
          </a:xfrm>
          <a:prstGeom prst="rect">
            <a:avLst/>
          </a:prstGeom>
          <a:noFill/>
        </p:spPr>
        <p:txBody>
          <a:bodyPr wrap="square" rtlCol="0">
            <a:spAutoFit/>
          </a:bodyPr>
          <a:lstStyle/>
          <a:p>
            <a:endParaRPr lang="tr-TR" dirty="0"/>
          </a:p>
        </p:txBody>
      </p:sp>
      <p:sp>
        <p:nvSpPr>
          <p:cNvPr id="9" name="Rectangle 2"/>
          <p:cNvSpPr>
            <a:spLocks noChangeArrowheads="1"/>
          </p:cNvSpPr>
          <p:nvPr/>
        </p:nvSpPr>
        <p:spPr bwMode="auto">
          <a:xfrm>
            <a:off x="1330569" y="2580716"/>
            <a:ext cx="5386754" cy="21287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ChatGPT</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OpenAI</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tarafından geliştirilen ve son aylarda dünyayı kasıp kavuran yeni bir yapay zeka sohbet robotunun prototipidir. Piyasaya sürüldüğü ilk birkaç ayda 100 milyondan fazla kullanıcı, insan benzeri tepkiler üretmek için büyük miktarda veri kullanılarak eğitilen derin öğrenme algoritmalarıyla sohbet etti.</a:t>
            </a:r>
            <a:r>
              <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70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2"/>
          <a:stretch>
            <a:fillRect/>
          </a:stretch>
        </p:blipFill>
        <p:spPr>
          <a:xfrm>
            <a:off x="8000999" y="1305134"/>
            <a:ext cx="3305907" cy="4299438"/>
          </a:xfrm>
          <a:prstGeom prst="rect">
            <a:avLst/>
          </a:prstGeom>
        </p:spPr>
      </p:pic>
      <p:sp>
        <p:nvSpPr>
          <p:cNvPr id="6" name="Rectangle 1"/>
          <p:cNvSpPr>
            <a:spLocks noChangeArrowheads="1"/>
          </p:cNvSpPr>
          <p:nvPr/>
        </p:nvSpPr>
        <p:spPr bwMode="auto">
          <a:xfrm>
            <a:off x="1213338" y="2698232"/>
            <a:ext cx="5747239" cy="15132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Klinik eczacılık dinamik bir disiplin olarak ilaç ve hastalıkların ileri düzeyde anlaşılmasını gerektirmektedir. Klinik eczacılıkta karar verme süreci, hasta güvenliğini doğrudan etkilediği için tıbbi bilgilerde doğruluk ve tutarlılık gerektirir.</a:t>
            </a:r>
            <a:r>
              <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622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55077" y="1415562"/>
            <a:ext cx="9196754" cy="1631216"/>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Klinik uygulamalarda devam eden ilerlemelerle birlikte, klinik karar vermede son kullanıcıya ilaçla ilgili doğru bilgilerin sağlanması kritik öneme sahiptir. Yapay zeka ilaç yönetimine uygulama da dahil olmak üzere sağlık hizmetlerinin geleceği olacak. Yapay zeka araçlarını geliştirirken ve uygularken toplanan ve kullanılan verilerin anlamlı, güncel ve tutarlı olmasını sağlamak önemlidir.</a:t>
            </a:r>
          </a:p>
        </p:txBody>
      </p:sp>
      <p:sp>
        <p:nvSpPr>
          <p:cNvPr id="3" name="Metin kutusu 2"/>
          <p:cNvSpPr txBox="1"/>
          <p:nvPr/>
        </p:nvSpPr>
        <p:spPr>
          <a:xfrm>
            <a:off x="1055077" y="3657600"/>
            <a:ext cx="9759462" cy="1323439"/>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klinik bilgi ve konuşma etkileşiminin birleşimini daha iyi temsil eden ve tıbbi konularda tutarlı ve bilgilendirici yanıtlar sağlayabilen ilk model olabilir. Ancak bunun faydalı olabilmesi için </a:t>
            </a:r>
            <a:r>
              <a:rPr lang="tr-TR" sz="2000" dirty="0" err="1">
                <a:latin typeface="Times New Roman" panose="02020603050405020304" pitchFamily="18" charset="0"/>
                <a:cs typeface="Times New Roman" panose="02020603050405020304" pitchFamily="18" charset="0"/>
              </a:rPr>
              <a:t>ChatGPT'nin</a:t>
            </a:r>
            <a:r>
              <a:rPr lang="tr-TR" sz="2000" dirty="0">
                <a:latin typeface="Times New Roman" panose="02020603050405020304" pitchFamily="18" charset="0"/>
                <a:cs typeface="Times New Roman" panose="02020603050405020304" pitchFamily="18" charset="0"/>
              </a:rPr>
              <a:t> tıbbi bilgiyi değerlendirmede ve hasta güvenliğine yönelik gerekçelendirmede insanlarla karşılaştırılabilir bir performans sergilemesi gerekir.</a:t>
            </a:r>
          </a:p>
        </p:txBody>
      </p:sp>
    </p:spTree>
    <p:extLst>
      <p:ext uri="{BB962C8B-B14F-4D97-AF65-F5344CB8AC3E}">
        <p14:creationId xmlns:p14="http://schemas.microsoft.com/office/powerpoint/2010/main" val="343156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331507" y="2837236"/>
            <a:ext cx="8744478" cy="14824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Amaç,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ChatGPT'nin</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farmakoterapi</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vakalarını birden fazla zaman noktasında yönetmedeki doğruluğunu ve tutarlılığını değerlendirmekti. Ek olarak, küresel klinik eczane uzmanlarından görüşler toplandı ve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ChatGPT'nin</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yanıtları ile dünya çapındaki klinik eczane uzmanlarının yanıtları arasındaki uyum değerlendirildi. </a:t>
            </a:r>
            <a:r>
              <a:rPr kumimoji="0" lang="tr-TR" altLang="tr-TR" sz="800" b="0" i="0" u="none" strike="noStrike" cap="none" normalizeH="0" baseline="0" dirty="0">
                <a:ln>
                  <a:noFill/>
                </a:ln>
                <a:solidFill>
                  <a:schemeClr val="tx1"/>
                </a:solidFill>
                <a:effectLst/>
              </a:rPr>
              <a:t/>
            </a:r>
            <a:br>
              <a:rPr kumimoji="0" lang="tr-TR" altLang="tr-TR" sz="800" b="0" i="0" u="none" strike="noStrike" cap="none" normalizeH="0" baseline="0" dirty="0">
                <a:ln>
                  <a:noFill/>
                </a:ln>
                <a:solidFill>
                  <a:schemeClr val="tx1"/>
                </a:solidFill>
                <a:effectLst/>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Metin kutusu 3"/>
          <p:cNvSpPr txBox="1"/>
          <p:nvPr/>
        </p:nvSpPr>
        <p:spPr>
          <a:xfrm>
            <a:off x="1424355" y="1424353"/>
            <a:ext cx="1279517"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Amaç:</a:t>
            </a:r>
          </a:p>
        </p:txBody>
      </p:sp>
    </p:spTree>
    <p:extLst>
      <p:ext uri="{BB962C8B-B14F-4D97-AF65-F5344CB8AC3E}">
        <p14:creationId xmlns:p14="http://schemas.microsoft.com/office/powerpoint/2010/main" val="212594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68316" y="1213340"/>
            <a:ext cx="2053767" cy="584775"/>
          </a:xfrm>
          <a:prstGeom prst="rect">
            <a:avLst/>
          </a:prstGeom>
          <a:noFill/>
        </p:spPr>
        <p:txBody>
          <a:bodyPr wrap="none" rtlCol="0">
            <a:spAutoFit/>
          </a:bodyPr>
          <a:lstStyle/>
          <a:p>
            <a:r>
              <a:rPr lang="tr-TR" sz="3200" dirty="0">
                <a:latin typeface="Times New Roman" panose="02020603050405020304" pitchFamily="18" charset="0"/>
                <a:cs typeface="Times New Roman" panose="02020603050405020304" pitchFamily="18" charset="0"/>
              </a:rPr>
              <a:t>Yöntemler:</a:t>
            </a:r>
          </a:p>
        </p:txBody>
      </p:sp>
      <p:sp>
        <p:nvSpPr>
          <p:cNvPr id="4" name="Rectangle 1"/>
          <p:cNvSpPr>
            <a:spLocks noChangeArrowheads="1"/>
          </p:cNvSpPr>
          <p:nvPr/>
        </p:nvSpPr>
        <p:spPr bwMode="auto">
          <a:xfrm>
            <a:off x="1468316" y="2562450"/>
            <a:ext cx="9214338" cy="18210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ChatGPT'ye</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üç farklı zaman noktasında 20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farmakoterapi</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vakası girildi. Güvenilirlik analizi, her zaman noktasında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ChatGPT</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tarafından oluşturulan çıktının doğruluğunu ölçmek için değerlendiriciler arası güvenilirlik kullanılarak gerçekleştirildi. </a:t>
            </a:r>
            <a:r>
              <a:rPr kumimoji="0" lang="tr-TR" altLang="tr-TR" sz="2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ChatGPT</a:t>
            </a:r>
            <a:r>
              <a:rPr kumimoji="0" lang="tr-TR" altLang="tr-TR" sz="2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tarafından üretilen çıktının üç zaman noktası boyunca tutarlılığını ölçmek için test-tekrar test güvenilirliği gerçekleştirildi. Eczane uzmanı performansı değerlendirildi ve genel sonuçlar karşılaştırıldı.</a:t>
            </a:r>
            <a:r>
              <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7105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69376" y="2101362"/>
            <a:ext cx="5996354" cy="3170099"/>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Altı kıdemli hastane eczacısı tarafından değerlendirilen, uyuşturucuyla ilgili 50 soruyu yanıtlamak için </a:t>
            </a:r>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kullanmanın performans ve riskine ilişkin daha önceki bir çalışmada, 50 yanıttan yalnızca 13'ünün önemli ölçüde doğru olduğu ve tedaviyi başlatmak için yeterli bilgiyi içerdiği bulunmuştur. Ek olarak, </a:t>
            </a:r>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yanıtları tekrar tekrar girildiğinde zaman içinde değişiklik gösterdi ve 12 yanıttan yalnızca üçü tutarlıydı; bu da çok az </a:t>
            </a:r>
            <a:r>
              <a:rPr lang="tr-TR" sz="2000" dirty="0" err="1">
                <a:latin typeface="Times New Roman" panose="02020603050405020304" pitchFamily="18" charset="0"/>
                <a:cs typeface="Times New Roman" panose="02020603050405020304" pitchFamily="18" charset="0"/>
              </a:rPr>
              <a:t>tekrarlanabilirlik</a:t>
            </a:r>
            <a:r>
              <a:rPr lang="tr-TR" sz="2000" dirty="0">
                <a:latin typeface="Times New Roman" panose="02020603050405020304" pitchFamily="18" charset="0"/>
                <a:cs typeface="Times New Roman" panose="02020603050405020304" pitchFamily="18" charset="0"/>
              </a:rPr>
              <a:t> veya hiç </a:t>
            </a:r>
            <a:r>
              <a:rPr lang="tr-TR" sz="2000" dirty="0" err="1">
                <a:latin typeface="Times New Roman" panose="02020603050405020304" pitchFamily="18" charset="0"/>
                <a:cs typeface="Times New Roman" panose="02020603050405020304" pitchFamily="18" charset="0"/>
              </a:rPr>
              <a:t>tekrarlanabilirlik</a:t>
            </a:r>
            <a:r>
              <a:rPr lang="tr-TR" sz="2000" dirty="0">
                <a:latin typeface="Times New Roman" panose="02020603050405020304" pitchFamily="18" charset="0"/>
                <a:cs typeface="Times New Roman" panose="02020603050405020304" pitchFamily="18" charset="0"/>
              </a:rPr>
              <a:t> olmadığını gösteriyor.</a:t>
            </a:r>
          </a:p>
        </p:txBody>
      </p:sp>
      <p:pic>
        <p:nvPicPr>
          <p:cNvPr id="4" name="Resim 3"/>
          <p:cNvPicPr>
            <a:picLocks noChangeAspect="1"/>
          </p:cNvPicPr>
          <p:nvPr/>
        </p:nvPicPr>
        <p:blipFill>
          <a:blip r:embed="rId2"/>
          <a:stretch>
            <a:fillRect/>
          </a:stretch>
        </p:blipFill>
        <p:spPr>
          <a:xfrm>
            <a:off x="7891096" y="1485902"/>
            <a:ext cx="3310304" cy="4273060"/>
          </a:xfrm>
          <a:prstGeom prst="rect">
            <a:avLst/>
          </a:prstGeom>
        </p:spPr>
      </p:pic>
    </p:spTree>
    <p:extLst>
      <p:ext uri="{BB962C8B-B14F-4D97-AF65-F5344CB8AC3E}">
        <p14:creationId xmlns:p14="http://schemas.microsoft.com/office/powerpoint/2010/main" val="162871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7992" y="2510053"/>
            <a:ext cx="9357946" cy="1631216"/>
          </a:xfrm>
          <a:prstGeom prst="rect">
            <a:avLst/>
          </a:prstGeom>
        </p:spPr>
        <p:txBody>
          <a:bodyPr wrap="square">
            <a:spAutoFit/>
          </a:bodyPr>
          <a:lstStyle/>
          <a:p>
            <a:r>
              <a:rPr lang="tr-TR" sz="2000" dirty="0">
                <a:latin typeface="Times New Roman" panose="02020603050405020304" pitchFamily="18" charset="0"/>
                <a:cs typeface="Times New Roman" panose="02020603050405020304" pitchFamily="18" charset="0"/>
              </a:rPr>
              <a:t>Ayrıca uzmanlar, vaka çalışmaları olarak </a:t>
            </a:r>
            <a:r>
              <a:rPr lang="tr-TR" sz="2000" dirty="0" err="1">
                <a:latin typeface="Times New Roman" panose="02020603050405020304" pitchFamily="18" charset="0"/>
                <a:cs typeface="Times New Roman" panose="02020603050405020304" pitchFamily="18" charset="0"/>
              </a:rPr>
              <a:t>ChatGPT'yi</a:t>
            </a:r>
            <a:r>
              <a:rPr lang="tr-TR" sz="2000" dirty="0">
                <a:latin typeface="Times New Roman" panose="02020603050405020304" pitchFamily="18" charset="0"/>
                <a:cs typeface="Times New Roman" panose="02020603050405020304" pitchFamily="18" charset="0"/>
              </a:rPr>
              <a:t> kullanarak çevrimiçi görüşmeler gerçekleştirdiler ve </a:t>
            </a:r>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tarafından sağlanan teşhislerin çoğunlukla eksik olduğunu buldular. Örneğin, hastalar ateş gibi yaygın semptomlar gösterdiğinde </a:t>
            </a:r>
            <a:r>
              <a:rPr lang="tr-TR" sz="2000" dirty="0" err="1">
                <a:latin typeface="Times New Roman" panose="02020603050405020304" pitchFamily="18" charset="0"/>
                <a:cs typeface="Times New Roman" panose="02020603050405020304" pitchFamily="18" charset="0"/>
              </a:rPr>
              <a:t>ChatGPT</a:t>
            </a:r>
            <a:r>
              <a:rPr lang="tr-TR" sz="2000" dirty="0">
                <a:latin typeface="Times New Roman" panose="02020603050405020304" pitchFamily="18" charset="0"/>
                <a:cs typeface="Times New Roman" panose="02020603050405020304" pitchFamily="18" charset="0"/>
              </a:rPr>
              <a:t> ateş düşürücü ilaçlar önerir ancak enfeksiyonlar gibi altta yatan diğer koşulları değerlendirmede zorluk çeker. </a:t>
            </a:r>
          </a:p>
        </p:txBody>
      </p:sp>
    </p:spTree>
    <p:extLst>
      <p:ext uri="{BB962C8B-B14F-4D97-AF65-F5344CB8AC3E}">
        <p14:creationId xmlns:p14="http://schemas.microsoft.com/office/powerpoint/2010/main" val="346508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1794" y="2281351"/>
            <a:ext cx="6963506" cy="2554545"/>
          </a:xfrm>
          <a:prstGeom prst="rect">
            <a:avLst/>
          </a:prstGeom>
        </p:spPr>
        <p:txBody>
          <a:bodyPr wrap="square">
            <a:spAutoFit/>
          </a:bodyPr>
          <a:lstStyle/>
          <a:p>
            <a:r>
              <a:rPr lang="tr-TR" sz="2000" dirty="0">
                <a:solidFill>
                  <a:srgbClr val="1F1F1F"/>
                </a:solidFill>
                <a:latin typeface="Times New Roman" panose="02020603050405020304" pitchFamily="18" charset="0"/>
                <a:cs typeface="Times New Roman" panose="02020603050405020304" pitchFamily="18" charset="0"/>
              </a:rPr>
              <a:t>Bugüne kadar bu çalışmanın temel amacı, klinik eczacılıkta </a:t>
            </a:r>
            <a:r>
              <a:rPr lang="tr-TR" sz="2000" dirty="0" err="1">
                <a:solidFill>
                  <a:srgbClr val="1F1F1F"/>
                </a:solidFill>
                <a:latin typeface="Times New Roman" panose="02020603050405020304" pitchFamily="18" charset="0"/>
                <a:cs typeface="Times New Roman" panose="02020603050405020304" pitchFamily="18" charset="0"/>
              </a:rPr>
              <a:t>farmakoterapi</a:t>
            </a:r>
            <a:r>
              <a:rPr lang="tr-TR" sz="2000" dirty="0">
                <a:solidFill>
                  <a:srgbClr val="1F1F1F"/>
                </a:solidFill>
                <a:latin typeface="Times New Roman" panose="02020603050405020304" pitchFamily="18" charset="0"/>
                <a:cs typeface="Times New Roman" panose="02020603050405020304" pitchFamily="18" charset="0"/>
              </a:rPr>
              <a:t> vaka yönetimi için bir yapay zeka sohbet robotunun potansiyel faydasını değerlendirmek olmuştur. Yapay zeka sohbet robotunun yeteneklerini değerlendirmek için çok çeşitli tıbbi uzmanlık alanlarını kapsayan çeşitli </a:t>
            </a:r>
            <a:r>
              <a:rPr lang="tr-TR" sz="2000" dirty="0" err="1">
                <a:solidFill>
                  <a:srgbClr val="1F1F1F"/>
                </a:solidFill>
                <a:latin typeface="Times New Roman" panose="02020603050405020304" pitchFamily="18" charset="0"/>
                <a:cs typeface="Times New Roman" panose="02020603050405020304" pitchFamily="18" charset="0"/>
              </a:rPr>
              <a:t>farmakoterapi</a:t>
            </a:r>
            <a:r>
              <a:rPr lang="tr-TR" sz="2000" dirty="0">
                <a:solidFill>
                  <a:srgbClr val="1F1F1F"/>
                </a:solidFill>
                <a:latin typeface="Times New Roman" panose="02020603050405020304" pitchFamily="18" charset="0"/>
                <a:cs typeface="Times New Roman" panose="02020603050405020304" pitchFamily="18" charset="0"/>
              </a:rPr>
              <a:t> vakaları geliştirildi. Bunlar, her biri gerçek dünyadaki klinik senaryoları </a:t>
            </a:r>
            <a:r>
              <a:rPr lang="tr-TR" sz="2000" dirty="0" err="1">
                <a:solidFill>
                  <a:srgbClr val="1F1F1F"/>
                </a:solidFill>
                <a:latin typeface="Times New Roman" panose="02020603050405020304" pitchFamily="18" charset="0"/>
                <a:cs typeface="Times New Roman" panose="02020603050405020304" pitchFamily="18" charset="0"/>
              </a:rPr>
              <a:t>simüle</a:t>
            </a:r>
            <a:r>
              <a:rPr lang="tr-TR" sz="2000" dirty="0">
                <a:solidFill>
                  <a:srgbClr val="1F1F1F"/>
                </a:solidFill>
                <a:latin typeface="Times New Roman" panose="02020603050405020304" pitchFamily="18" charset="0"/>
                <a:cs typeface="Times New Roman" panose="02020603050405020304" pitchFamily="18" charset="0"/>
              </a:rPr>
              <a:t> etmek için ilgili soruların takip ettiği kısa senaryolarla tasarlandı.</a:t>
            </a:r>
            <a:endParaRPr lang="tr-TR" sz="2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493370" y="1257225"/>
            <a:ext cx="2787162" cy="4602799"/>
          </a:xfrm>
          <a:prstGeom prst="rect">
            <a:avLst/>
          </a:prstGeom>
        </p:spPr>
      </p:pic>
    </p:spTree>
    <p:extLst>
      <p:ext uri="{BB962C8B-B14F-4D97-AF65-F5344CB8AC3E}">
        <p14:creationId xmlns:p14="http://schemas.microsoft.com/office/powerpoint/2010/main" val="36536961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290</TotalTime>
  <Words>795</Words>
  <Application>Microsoft Office PowerPoint</Application>
  <PresentationFormat>Geniş ekran</PresentationFormat>
  <Paragraphs>41</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ElsevierGulliver</vt:lpstr>
      <vt:lpstr>Garamond</vt:lpstr>
      <vt:lpstr>Times New Roman</vt:lpstr>
      <vt:lpstr>Organik</vt:lpstr>
      <vt:lpstr>ChatGPT’nin klinik eczane yönetiminde doğruluğunun ve tutarlılığının değerlendirilmesi: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DESKTOP-149N7V1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ChatGPT’nin klinik eczane yönetiminde doğruluğunun ve tutarlılığının değerlendirilmesi:</dc:title>
  <dc:creator>ACER</dc:creator>
  <cp:lastModifiedBy>gülbin özçelikay</cp:lastModifiedBy>
  <cp:revision>25</cp:revision>
  <dcterms:created xsi:type="dcterms:W3CDTF">2023-11-13T17:55:05Z</dcterms:created>
  <dcterms:modified xsi:type="dcterms:W3CDTF">2023-11-28T07:09:54Z</dcterms:modified>
</cp:coreProperties>
</file>