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84" r:id="rId8"/>
    <p:sldId id="278" r:id="rId9"/>
    <p:sldId id="260" r:id="rId10"/>
    <p:sldId id="262" r:id="rId11"/>
    <p:sldId id="285" r:id="rId12"/>
    <p:sldId id="286" r:id="rId13"/>
    <p:sldId id="270" r:id="rId14"/>
    <p:sldId id="263" r:id="rId15"/>
    <p:sldId id="264" r:id="rId16"/>
    <p:sldId id="266" r:id="rId17"/>
    <p:sldId id="274" r:id="rId18"/>
    <p:sldId id="275" r:id="rId19"/>
    <p:sldId id="276" r:id="rId20"/>
    <p:sldId id="277" r:id="rId21"/>
    <p:sldId id="279" r:id="rId22"/>
    <p:sldId id="280" r:id="rId23"/>
    <p:sldId id="261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16EBB-7CCF-48B7-BE6A-DA0A284B490C}">
          <p14:sldIdLst>
            <p14:sldId id="256"/>
            <p14:sldId id="257"/>
            <p14:sldId id="258"/>
            <p14:sldId id="259"/>
            <p14:sldId id="282"/>
            <p14:sldId id="283"/>
            <p14:sldId id="284"/>
            <p14:sldId id="278"/>
            <p14:sldId id="260"/>
            <p14:sldId id="262"/>
            <p14:sldId id="285"/>
            <p14:sldId id="286"/>
            <p14:sldId id="270"/>
            <p14:sldId id="263"/>
            <p14:sldId id="264"/>
            <p14:sldId id="266"/>
            <p14:sldId id="274"/>
            <p14:sldId id="275"/>
            <p14:sldId id="276"/>
            <p14:sldId id="277"/>
            <p14:sldId id="279"/>
            <p14:sldId id="280"/>
            <p14:sldId id="26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B5A89-05FD-4BA5-BDF4-CEA080BA7B5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114684-5E07-47C3-8E1E-9CF29BCC6AE3}">
      <dgm:prSet/>
      <dgm:spPr/>
      <dgm:t>
        <a:bodyPr/>
        <a:lstStyle/>
        <a:p>
          <a:r>
            <a:rPr lang="tr-TR"/>
            <a:t>İpek kullanılan tek kesiksiz liftir.</a:t>
          </a:r>
          <a:endParaRPr lang="en-US"/>
        </a:p>
      </dgm:t>
    </dgm:pt>
    <dgm:pt modelId="{4533301A-1443-4D90-9274-10D16ABB12FD}" type="parTrans" cxnId="{43C6F76A-926A-4344-BB7B-BFA9B0EFDA42}">
      <dgm:prSet/>
      <dgm:spPr/>
      <dgm:t>
        <a:bodyPr/>
        <a:lstStyle/>
        <a:p>
          <a:endParaRPr lang="en-US"/>
        </a:p>
      </dgm:t>
    </dgm:pt>
    <dgm:pt modelId="{103F4333-94FC-40F3-9401-177B444196E9}" type="sibTrans" cxnId="{43C6F76A-926A-4344-BB7B-BFA9B0EFDA42}">
      <dgm:prSet/>
      <dgm:spPr/>
      <dgm:t>
        <a:bodyPr/>
        <a:lstStyle/>
        <a:p>
          <a:endParaRPr lang="en-US"/>
        </a:p>
      </dgm:t>
    </dgm:pt>
    <dgm:pt modelId="{6CF46078-EFA2-456B-8F8B-8E50CC95C4A3}">
      <dgm:prSet/>
      <dgm:spPr/>
      <dgm:t>
        <a:bodyPr/>
        <a:lstStyle/>
        <a:p>
          <a:r>
            <a:rPr lang="tr-TR"/>
            <a:t>İpek böceği kurtlarının larva haline geldiklerinde kozadan elde edilir.</a:t>
          </a:r>
          <a:endParaRPr lang="en-US"/>
        </a:p>
      </dgm:t>
    </dgm:pt>
    <dgm:pt modelId="{45964890-990B-42A3-AB6D-3B8BDD1EEBBF}" type="parTrans" cxnId="{F73BB3E5-5BF2-4556-8475-254B5DD28FF1}">
      <dgm:prSet/>
      <dgm:spPr/>
      <dgm:t>
        <a:bodyPr/>
        <a:lstStyle/>
        <a:p>
          <a:endParaRPr lang="en-US"/>
        </a:p>
      </dgm:t>
    </dgm:pt>
    <dgm:pt modelId="{B4B9F5F9-E7CB-4173-9D92-D1E712EB278D}" type="sibTrans" cxnId="{F73BB3E5-5BF2-4556-8475-254B5DD28FF1}">
      <dgm:prSet/>
      <dgm:spPr/>
      <dgm:t>
        <a:bodyPr/>
        <a:lstStyle/>
        <a:p>
          <a:endParaRPr lang="en-US"/>
        </a:p>
      </dgm:t>
    </dgm:pt>
    <dgm:pt modelId="{44F00BEB-0B41-4003-8CC3-D56AA087A5BD}">
      <dgm:prSet/>
      <dgm:spPr/>
      <dgm:t>
        <a:bodyPr/>
        <a:lstStyle/>
        <a:p>
          <a:r>
            <a:rPr lang="tr-TR"/>
            <a:t>Bir kozada 1000-2500 m lif bulunmaktadır.</a:t>
          </a:r>
          <a:endParaRPr lang="en-US"/>
        </a:p>
      </dgm:t>
    </dgm:pt>
    <dgm:pt modelId="{4D300B36-9E0F-4597-BAD3-331ED0378171}" type="parTrans" cxnId="{1DBF0AFE-D991-49D6-B8C7-DC6D7593D920}">
      <dgm:prSet/>
      <dgm:spPr/>
      <dgm:t>
        <a:bodyPr/>
        <a:lstStyle/>
        <a:p>
          <a:endParaRPr lang="en-US"/>
        </a:p>
      </dgm:t>
    </dgm:pt>
    <dgm:pt modelId="{15CCD895-CA41-4A8C-ACC0-59A36355257D}" type="sibTrans" cxnId="{1DBF0AFE-D991-49D6-B8C7-DC6D7593D920}">
      <dgm:prSet/>
      <dgm:spPr/>
      <dgm:t>
        <a:bodyPr/>
        <a:lstStyle/>
        <a:p>
          <a:endParaRPr lang="en-US"/>
        </a:p>
      </dgm:t>
    </dgm:pt>
    <dgm:pt modelId="{8CCBFB95-E926-4A6B-B2D1-4A3D06D28AE8}">
      <dgm:prSet/>
      <dgm:spPr/>
      <dgm:t>
        <a:bodyPr/>
        <a:lstStyle/>
        <a:p>
          <a:r>
            <a:rPr lang="tr-TR"/>
            <a:t>Ancak her bir kozdan 500-1400 m uzunluğunda filaman halinde kesintisiz ipek lifi elde edilir.</a:t>
          </a:r>
          <a:endParaRPr lang="en-US"/>
        </a:p>
      </dgm:t>
    </dgm:pt>
    <dgm:pt modelId="{B966B234-E6D8-4449-8B86-918ADD8FED27}" type="parTrans" cxnId="{020BB787-FE87-42D3-AE28-676D7032C311}">
      <dgm:prSet/>
      <dgm:spPr/>
      <dgm:t>
        <a:bodyPr/>
        <a:lstStyle/>
        <a:p>
          <a:endParaRPr lang="en-US"/>
        </a:p>
      </dgm:t>
    </dgm:pt>
    <dgm:pt modelId="{652487CE-A9A7-4946-AD01-C90A561B94B3}" type="sibTrans" cxnId="{020BB787-FE87-42D3-AE28-676D7032C311}">
      <dgm:prSet/>
      <dgm:spPr/>
      <dgm:t>
        <a:bodyPr/>
        <a:lstStyle/>
        <a:p>
          <a:endParaRPr lang="en-US"/>
        </a:p>
      </dgm:t>
    </dgm:pt>
    <dgm:pt modelId="{58FC73C0-DF81-4DB4-B85D-CB689638B25C}" type="pres">
      <dgm:prSet presAssocID="{C0EB5A89-05FD-4BA5-BDF4-CEA080BA7B51}" presName="linear" presStyleCnt="0">
        <dgm:presLayoutVars>
          <dgm:animLvl val="lvl"/>
          <dgm:resizeHandles val="exact"/>
        </dgm:presLayoutVars>
      </dgm:prSet>
      <dgm:spPr/>
    </dgm:pt>
    <dgm:pt modelId="{763EF302-0AA1-4EE0-BBB8-FBD11CA8489B}" type="pres">
      <dgm:prSet presAssocID="{DF114684-5E07-47C3-8E1E-9CF29BCC6A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8F916B-D9FA-48C6-8361-E56401085AE4}" type="pres">
      <dgm:prSet presAssocID="{103F4333-94FC-40F3-9401-177B444196E9}" presName="spacer" presStyleCnt="0"/>
      <dgm:spPr/>
    </dgm:pt>
    <dgm:pt modelId="{077689BF-A5EC-4439-B5A5-848B16499B81}" type="pres">
      <dgm:prSet presAssocID="{6CF46078-EFA2-456B-8F8B-8E50CC95C4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77EB1D-BAD8-43AE-B5AD-45FB25A1A878}" type="pres">
      <dgm:prSet presAssocID="{B4B9F5F9-E7CB-4173-9D92-D1E712EB278D}" presName="spacer" presStyleCnt="0"/>
      <dgm:spPr/>
    </dgm:pt>
    <dgm:pt modelId="{3D23DB2B-9EBA-46E6-A790-2B5C57D2210E}" type="pres">
      <dgm:prSet presAssocID="{44F00BEB-0B41-4003-8CC3-D56AA087A5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022DF3-AD61-4181-A14D-5389D3459BB0}" type="pres">
      <dgm:prSet presAssocID="{15CCD895-CA41-4A8C-ACC0-59A36355257D}" presName="spacer" presStyleCnt="0"/>
      <dgm:spPr/>
    </dgm:pt>
    <dgm:pt modelId="{081397DF-D635-4000-9D33-EBD944F0635F}" type="pres">
      <dgm:prSet presAssocID="{8CCBFB95-E926-4A6B-B2D1-4A3D06D28A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6A4768-78E0-4005-BC4E-F2269BC468D8}" type="presOf" srcId="{DF114684-5E07-47C3-8E1E-9CF29BCC6AE3}" destId="{763EF302-0AA1-4EE0-BBB8-FBD11CA8489B}" srcOrd="0" destOrd="0" presId="urn:microsoft.com/office/officeart/2005/8/layout/vList2"/>
    <dgm:cxn modelId="{43C6F76A-926A-4344-BB7B-BFA9B0EFDA42}" srcId="{C0EB5A89-05FD-4BA5-BDF4-CEA080BA7B51}" destId="{DF114684-5E07-47C3-8E1E-9CF29BCC6AE3}" srcOrd="0" destOrd="0" parTransId="{4533301A-1443-4D90-9274-10D16ABB12FD}" sibTransId="{103F4333-94FC-40F3-9401-177B444196E9}"/>
    <dgm:cxn modelId="{9EFB164D-B0F1-495C-95A5-FD7D018C5D54}" type="presOf" srcId="{8CCBFB95-E926-4A6B-B2D1-4A3D06D28AE8}" destId="{081397DF-D635-4000-9D33-EBD944F0635F}" srcOrd="0" destOrd="0" presId="urn:microsoft.com/office/officeart/2005/8/layout/vList2"/>
    <dgm:cxn modelId="{020BB787-FE87-42D3-AE28-676D7032C311}" srcId="{C0EB5A89-05FD-4BA5-BDF4-CEA080BA7B51}" destId="{8CCBFB95-E926-4A6B-B2D1-4A3D06D28AE8}" srcOrd="3" destOrd="0" parTransId="{B966B234-E6D8-4449-8B86-918ADD8FED27}" sibTransId="{652487CE-A9A7-4946-AD01-C90A561B94B3}"/>
    <dgm:cxn modelId="{4407968B-61BC-4F0A-9E69-814233FA125A}" type="presOf" srcId="{C0EB5A89-05FD-4BA5-BDF4-CEA080BA7B51}" destId="{58FC73C0-DF81-4DB4-B85D-CB689638B25C}" srcOrd="0" destOrd="0" presId="urn:microsoft.com/office/officeart/2005/8/layout/vList2"/>
    <dgm:cxn modelId="{F06017DE-4A44-434C-85BC-9ABDA9A2E528}" type="presOf" srcId="{44F00BEB-0B41-4003-8CC3-D56AA087A5BD}" destId="{3D23DB2B-9EBA-46E6-A790-2B5C57D2210E}" srcOrd="0" destOrd="0" presId="urn:microsoft.com/office/officeart/2005/8/layout/vList2"/>
    <dgm:cxn modelId="{075BA1E1-7371-4E0F-82F6-95AB4EDE249B}" type="presOf" srcId="{6CF46078-EFA2-456B-8F8B-8E50CC95C4A3}" destId="{077689BF-A5EC-4439-B5A5-848B16499B81}" srcOrd="0" destOrd="0" presId="urn:microsoft.com/office/officeart/2005/8/layout/vList2"/>
    <dgm:cxn modelId="{F73BB3E5-5BF2-4556-8475-254B5DD28FF1}" srcId="{C0EB5A89-05FD-4BA5-BDF4-CEA080BA7B51}" destId="{6CF46078-EFA2-456B-8F8B-8E50CC95C4A3}" srcOrd="1" destOrd="0" parTransId="{45964890-990B-42A3-AB6D-3B8BDD1EEBBF}" sibTransId="{B4B9F5F9-E7CB-4173-9D92-D1E712EB278D}"/>
    <dgm:cxn modelId="{1DBF0AFE-D991-49D6-B8C7-DC6D7593D920}" srcId="{C0EB5A89-05FD-4BA5-BDF4-CEA080BA7B51}" destId="{44F00BEB-0B41-4003-8CC3-D56AA087A5BD}" srcOrd="2" destOrd="0" parTransId="{4D300B36-9E0F-4597-BAD3-331ED0378171}" sibTransId="{15CCD895-CA41-4A8C-ACC0-59A36355257D}"/>
    <dgm:cxn modelId="{3B01EF7E-F423-4D79-B1AF-0C0EE2B4713C}" type="presParOf" srcId="{58FC73C0-DF81-4DB4-B85D-CB689638B25C}" destId="{763EF302-0AA1-4EE0-BBB8-FBD11CA8489B}" srcOrd="0" destOrd="0" presId="urn:microsoft.com/office/officeart/2005/8/layout/vList2"/>
    <dgm:cxn modelId="{4D9A82D4-B2ED-43E0-8C65-49F908490CE0}" type="presParOf" srcId="{58FC73C0-DF81-4DB4-B85D-CB689638B25C}" destId="{438F916B-D9FA-48C6-8361-E56401085AE4}" srcOrd="1" destOrd="0" presId="urn:microsoft.com/office/officeart/2005/8/layout/vList2"/>
    <dgm:cxn modelId="{F61A835F-E8CF-43F5-98B3-A20C4AE13F02}" type="presParOf" srcId="{58FC73C0-DF81-4DB4-B85D-CB689638B25C}" destId="{077689BF-A5EC-4439-B5A5-848B16499B81}" srcOrd="2" destOrd="0" presId="urn:microsoft.com/office/officeart/2005/8/layout/vList2"/>
    <dgm:cxn modelId="{9EFB02EA-A6DC-44CE-9A04-A8B85AAA5640}" type="presParOf" srcId="{58FC73C0-DF81-4DB4-B85D-CB689638B25C}" destId="{6A77EB1D-BAD8-43AE-B5AD-45FB25A1A878}" srcOrd="3" destOrd="0" presId="urn:microsoft.com/office/officeart/2005/8/layout/vList2"/>
    <dgm:cxn modelId="{CC37FC8B-3B80-4E18-980C-6BFBAD3B553B}" type="presParOf" srcId="{58FC73C0-DF81-4DB4-B85D-CB689638B25C}" destId="{3D23DB2B-9EBA-46E6-A790-2B5C57D2210E}" srcOrd="4" destOrd="0" presId="urn:microsoft.com/office/officeart/2005/8/layout/vList2"/>
    <dgm:cxn modelId="{BACCF93E-2E6F-447D-880C-A6BE1756BE11}" type="presParOf" srcId="{58FC73C0-DF81-4DB4-B85D-CB689638B25C}" destId="{E8022DF3-AD61-4181-A14D-5389D3459BB0}" srcOrd="5" destOrd="0" presId="urn:microsoft.com/office/officeart/2005/8/layout/vList2"/>
    <dgm:cxn modelId="{00BBB28D-06BA-409F-8F1A-826827927D4D}" type="presParOf" srcId="{58FC73C0-DF81-4DB4-B85D-CB689638B25C}" destId="{081397DF-D635-4000-9D33-EBD944F063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3A199-4EDA-431D-B66B-E1662FE2FA8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63C062-578B-498F-95AF-0F47392FFD33}">
      <dgm:prSet/>
      <dgm:spPr/>
      <dgm:t>
        <a:bodyPr/>
        <a:lstStyle/>
        <a:p>
          <a:r>
            <a:rPr lang="tr-TR"/>
            <a:t>Temel İpek tipi,</a:t>
          </a:r>
          <a:endParaRPr lang="en-US"/>
        </a:p>
      </dgm:t>
    </dgm:pt>
    <dgm:pt modelId="{D363B6E8-B2CC-4A9C-8526-1C582C1380F9}" type="parTrans" cxnId="{DB4CA8B7-4F7A-40BA-9C24-6E1A0759556C}">
      <dgm:prSet/>
      <dgm:spPr/>
      <dgm:t>
        <a:bodyPr/>
        <a:lstStyle/>
        <a:p>
          <a:endParaRPr lang="en-US"/>
        </a:p>
      </dgm:t>
    </dgm:pt>
    <dgm:pt modelId="{170093F1-B3C7-4647-9E2F-FF62163CA42A}" type="sibTrans" cxnId="{DB4CA8B7-4F7A-40BA-9C24-6E1A0759556C}">
      <dgm:prSet/>
      <dgm:spPr/>
      <dgm:t>
        <a:bodyPr/>
        <a:lstStyle/>
        <a:p>
          <a:endParaRPr lang="en-US"/>
        </a:p>
      </dgm:t>
    </dgm:pt>
    <dgm:pt modelId="{7FF199A9-39BD-47BB-AD18-5E15FF8D614B}">
      <dgm:prSet/>
      <dgm:spPr/>
      <dgm:t>
        <a:bodyPr/>
        <a:lstStyle/>
        <a:p>
          <a:r>
            <a:rPr lang="tr-TR"/>
            <a:t>Bombyx mori tipi ipek böceğinden kültürleme ile elde edilir. (Dut ağacı yaprağı ile beslenir)</a:t>
          </a:r>
          <a:endParaRPr lang="en-US"/>
        </a:p>
      </dgm:t>
    </dgm:pt>
    <dgm:pt modelId="{F76AB229-497A-4326-8D43-B85641F09493}" type="parTrans" cxnId="{8A2A535B-E7E3-4DA6-BB85-8E9823A5822F}">
      <dgm:prSet/>
      <dgm:spPr/>
      <dgm:t>
        <a:bodyPr/>
        <a:lstStyle/>
        <a:p>
          <a:endParaRPr lang="en-US"/>
        </a:p>
      </dgm:t>
    </dgm:pt>
    <dgm:pt modelId="{DFDE07F3-367B-462A-AFA9-81A782F0AE96}" type="sibTrans" cxnId="{8A2A535B-E7E3-4DA6-BB85-8E9823A5822F}">
      <dgm:prSet/>
      <dgm:spPr/>
      <dgm:t>
        <a:bodyPr/>
        <a:lstStyle/>
        <a:p>
          <a:endParaRPr lang="en-US"/>
        </a:p>
      </dgm:t>
    </dgm:pt>
    <dgm:pt modelId="{DA33418A-E1E8-41D8-902F-4E70D5733A02}">
      <dgm:prSet/>
      <dgm:spPr/>
      <dgm:t>
        <a:bodyPr/>
        <a:lstStyle/>
        <a:p>
          <a:r>
            <a:rPr lang="tr-TR"/>
            <a:t>Kültür hayvanı olmayan doğal ipek böceği ise meşe yaprağı ile beslenir. </a:t>
          </a:r>
          <a:endParaRPr lang="en-US"/>
        </a:p>
      </dgm:t>
    </dgm:pt>
    <dgm:pt modelId="{A63A58C6-9733-4F47-B89B-3F6D1E3CF568}" type="parTrans" cxnId="{2CA917EA-B9DA-4E8B-A2A3-C4F4C00A3DB3}">
      <dgm:prSet/>
      <dgm:spPr/>
      <dgm:t>
        <a:bodyPr/>
        <a:lstStyle/>
        <a:p>
          <a:endParaRPr lang="en-US"/>
        </a:p>
      </dgm:t>
    </dgm:pt>
    <dgm:pt modelId="{04A758D0-6C33-4099-8C78-F9ADDF516703}" type="sibTrans" cxnId="{2CA917EA-B9DA-4E8B-A2A3-C4F4C00A3DB3}">
      <dgm:prSet/>
      <dgm:spPr/>
      <dgm:t>
        <a:bodyPr/>
        <a:lstStyle/>
        <a:p>
          <a:endParaRPr lang="en-US"/>
        </a:p>
      </dgm:t>
    </dgm:pt>
    <dgm:pt modelId="{8E61589F-AEFE-4F61-8843-A58893D893BF}" type="pres">
      <dgm:prSet presAssocID="{E023A199-4EDA-431D-B66B-E1662FE2FA8A}" presName="linear" presStyleCnt="0">
        <dgm:presLayoutVars>
          <dgm:animLvl val="lvl"/>
          <dgm:resizeHandles val="exact"/>
        </dgm:presLayoutVars>
      </dgm:prSet>
      <dgm:spPr/>
    </dgm:pt>
    <dgm:pt modelId="{B847194E-D2E3-479C-8EDC-B73330C0BBCD}" type="pres">
      <dgm:prSet presAssocID="{CE63C062-578B-498F-95AF-0F47392FFD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DE21A1-1956-42B4-A5C6-F2ADBEB9D10B}" type="pres">
      <dgm:prSet presAssocID="{170093F1-B3C7-4647-9E2F-FF62163CA42A}" presName="spacer" presStyleCnt="0"/>
      <dgm:spPr/>
    </dgm:pt>
    <dgm:pt modelId="{04EAB07F-D8BF-48B0-82E1-9BCC91C8CC26}" type="pres">
      <dgm:prSet presAssocID="{7FF199A9-39BD-47BB-AD18-5E15FF8D61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10A710-DE1E-47D7-BFDB-C0777430E165}" type="pres">
      <dgm:prSet presAssocID="{DFDE07F3-367B-462A-AFA9-81A782F0AE96}" presName="spacer" presStyleCnt="0"/>
      <dgm:spPr/>
    </dgm:pt>
    <dgm:pt modelId="{54FD69DA-FAFD-4AAD-BEB2-531B35D0FA8C}" type="pres">
      <dgm:prSet presAssocID="{DA33418A-E1E8-41D8-902F-4E70D5733A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2A535B-E7E3-4DA6-BB85-8E9823A5822F}" srcId="{E023A199-4EDA-431D-B66B-E1662FE2FA8A}" destId="{7FF199A9-39BD-47BB-AD18-5E15FF8D614B}" srcOrd="1" destOrd="0" parTransId="{F76AB229-497A-4326-8D43-B85641F09493}" sibTransId="{DFDE07F3-367B-462A-AFA9-81A782F0AE96}"/>
    <dgm:cxn modelId="{C7843249-BE6E-4066-A351-F08846E8C49D}" type="presOf" srcId="{DA33418A-E1E8-41D8-902F-4E70D5733A02}" destId="{54FD69DA-FAFD-4AAD-BEB2-531B35D0FA8C}" srcOrd="0" destOrd="0" presId="urn:microsoft.com/office/officeart/2005/8/layout/vList2"/>
    <dgm:cxn modelId="{DB4CA8B7-4F7A-40BA-9C24-6E1A0759556C}" srcId="{E023A199-4EDA-431D-B66B-E1662FE2FA8A}" destId="{CE63C062-578B-498F-95AF-0F47392FFD33}" srcOrd="0" destOrd="0" parTransId="{D363B6E8-B2CC-4A9C-8526-1C582C1380F9}" sibTransId="{170093F1-B3C7-4647-9E2F-FF62163CA42A}"/>
    <dgm:cxn modelId="{E89FA7CF-4631-4F38-A3C2-F42E99D023D4}" type="presOf" srcId="{CE63C062-578B-498F-95AF-0F47392FFD33}" destId="{B847194E-D2E3-479C-8EDC-B73330C0BBCD}" srcOrd="0" destOrd="0" presId="urn:microsoft.com/office/officeart/2005/8/layout/vList2"/>
    <dgm:cxn modelId="{7AD0FBD6-50DF-4A89-A13E-E82D1D3CC056}" type="presOf" srcId="{E023A199-4EDA-431D-B66B-E1662FE2FA8A}" destId="{8E61589F-AEFE-4F61-8843-A58893D893BF}" srcOrd="0" destOrd="0" presId="urn:microsoft.com/office/officeart/2005/8/layout/vList2"/>
    <dgm:cxn modelId="{2CA917EA-B9DA-4E8B-A2A3-C4F4C00A3DB3}" srcId="{E023A199-4EDA-431D-B66B-E1662FE2FA8A}" destId="{DA33418A-E1E8-41D8-902F-4E70D5733A02}" srcOrd="2" destOrd="0" parTransId="{A63A58C6-9733-4F47-B89B-3F6D1E3CF568}" sibTransId="{04A758D0-6C33-4099-8C78-F9ADDF516703}"/>
    <dgm:cxn modelId="{1E65B1ED-3DF2-4770-ABF9-F7F0CA9A1D22}" type="presOf" srcId="{7FF199A9-39BD-47BB-AD18-5E15FF8D614B}" destId="{04EAB07F-D8BF-48B0-82E1-9BCC91C8CC26}" srcOrd="0" destOrd="0" presId="urn:microsoft.com/office/officeart/2005/8/layout/vList2"/>
    <dgm:cxn modelId="{2D98F6E0-B2A4-4122-AD06-4FD97D2139E2}" type="presParOf" srcId="{8E61589F-AEFE-4F61-8843-A58893D893BF}" destId="{B847194E-D2E3-479C-8EDC-B73330C0BBCD}" srcOrd="0" destOrd="0" presId="urn:microsoft.com/office/officeart/2005/8/layout/vList2"/>
    <dgm:cxn modelId="{E2F491A5-6EF3-45FA-A8A1-F047000686EF}" type="presParOf" srcId="{8E61589F-AEFE-4F61-8843-A58893D893BF}" destId="{72DE21A1-1956-42B4-A5C6-F2ADBEB9D10B}" srcOrd="1" destOrd="0" presId="urn:microsoft.com/office/officeart/2005/8/layout/vList2"/>
    <dgm:cxn modelId="{CF6A6EC6-7115-4DF5-B2E6-D35EF2C102F5}" type="presParOf" srcId="{8E61589F-AEFE-4F61-8843-A58893D893BF}" destId="{04EAB07F-D8BF-48B0-82E1-9BCC91C8CC26}" srcOrd="2" destOrd="0" presId="urn:microsoft.com/office/officeart/2005/8/layout/vList2"/>
    <dgm:cxn modelId="{7F46D771-23B2-4790-9964-81716A02CA96}" type="presParOf" srcId="{8E61589F-AEFE-4F61-8843-A58893D893BF}" destId="{E110A710-DE1E-47D7-BFDB-C0777430E165}" srcOrd="3" destOrd="0" presId="urn:microsoft.com/office/officeart/2005/8/layout/vList2"/>
    <dgm:cxn modelId="{97F5629F-9CEE-487E-8EBE-2AC8F3068390}" type="presParOf" srcId="{8E61589F-AEFE-4F61-8843-A58893D893BF}" destId="{54FD69DA-FAFD-4AAD-BEB2-531B35D0FA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02D6B-0BD8-4C57-AE96-CD3607A3902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27C24C-2712-4E78-B949-448F3D4EB2EB}">
      <dgm:prSet/>
      <dgm:spPr/>
      <dgm:t>
        <a:bodyPr/>
        <a:lstStyle/>
        <a:p>
          <a:r>
            <a:rPr lang="tr-TR"/>
            <a:t>Ham ipek pürüzlü sert ve parlak değildir</a:t>
          </a:r>
          <a:endParaRPr lang="en-US"/>
        </a:p>
      </dgm:t>
    </dgm:pt>
    <dgm:pt modelId="{1342779C-BCEE-450B-AA1A-0522482D022D}" type="parTrans" cxnId="{DF450FE6-E0ED-4C7D-9FB3-9E52997A2923}">
      <dgm:prSet/>
      <dgm:spPr/>
      <dgm:t>
        <a:bodyPr/>
        <a:lstStyle/>
        <a:p>
          <a:endParaRPr lang="en-US"/>
        </a:p>
      </dgm:t>
    </dgm:pt>
    <dgm:pt modelId="{418DA7F3-A8FE-4840-9DC0-630C05B962D2}" type="sibTrans" cxnId="{DF450FE6-E0ED-4C7D-9FB3-9E52997A2923}">
      <dgm:prSet/>
      <dgm:spPr/>
      <dgm:t>
        <a:bodyPr/>
        <a:lstStyle/>
        <a:p>
          <a:endParaRPr lang="en-US"/>
        </a:p>
      </dgm:t>
    </dgm:pt>
    <dgm:pt modelId="{D4E34F42-A41A-44C1-99F0-73D8A248185A}">
      <dgm:prSet/>
      <dgm:spPr/>
      <dgm:t>
        <a:bodyPr/>
        <a:lstStyle/>
        <a:p>
          <a:r>
            <a:rPr lang="tr-TR"/>
            <a:t>Doğal renk beyazdır, gri ve sarı gibi görünebilir bunun deneni kozayı serleştiren serisin ya da tutkal maddesidir</a:t>
          </a:r>
          <a:endParaRPr lang="en-US"/>
        </a:p>
      </dgm:t>
    </dgm:pt>
    <dgm:pt modelId="{03901471-9C33-438C-B360-E507A6812737}" type="parTrans" cxnId="{3A43ED9D-45A4-42B0-9AD4-A8F5A84ED866}">
      <dgm:prSet/>
      <dgm:spPr/>
      <dgm:t>
        <a:bodyPr/>
        <a:lstStyle/>
        <a:p>
          <a:endParaRPr lang="en-US"/>
        </a:p>
      </dgm:t>
    </dgm:pt>
    <dgm:pt modelId="{AB332941-F432-4AD0-8B69-4915EA3BC609}" type="sibTrans" cxnId="{3A43ED9D-45A4-42B0-9AD4-A8F5A84ED866}">
      <dgm:prSet/>
      <dgm:spPr/>
      <dgm:t>
        <a:bodyPr/>
        <a:lstStyle/>
        <a:p>
          <a:endParaRPr lang="en-US"/>
        </a:p>
      </dgm:t>
    </dgm:pt>
    <dgm:pt modelId="{F372E45F-FF93-416C-A6F9-DED84120CBD0}">
      <dgm:prSet/>
      <dgm:spPr/>
      <dgm:t>
        <a:bodyPr/>
        <a:lstStyle/>
        <a:p>
          <a:r>
            <a:rPr lang="tr-TR"/>
            <a:t>İpeğin karakteristik parlaklığını ve yumuşaklığını kazandırmak için serisinin liften uzaklaştırılması gerekir</a:t>
          </a:r>
          <a:endParaRPr lang="en-US"/>
        </a:p>
      </dgm:t>
    </dgm:pt>
    <dgm:pt modelId="{340931F0-5B9C-410D-BF4D-136C4B732CAF}" type="parTrans" cxnId="{7EE961A5-4943-40EE-A609-B5CC26EC9D93}">
      <dgm:prSet/>
      <dgm:spPr/>
      <dgm:t>
        <a:bodyPr/>
        <a:lstStyle/>
        <a:p>
          <a:endParaRPr lang="en-US"/>
        </a:p>
      </dgm:t>
    </dgm:pt>
    <dgm:pt modelId="{C4B2D2F9-4F2B-4119-A86F-9E3771D129EC}" type="sibTrans" cxnId="{7EE961A5-4943-40EE-A609-B5CC26EC9D93}">
      <dgm:prSet/>
      <dgm:spPr/>
      <dgm:t>
        <a:bodyPr/>
        <a:lstStyle/>
        <a:p>
          <a:endParaRPr lang="en-US"/>
        </a:p>
      </dgm:t>
    </dgm:pt>
    <dgm:pt modelId="{BC43D377-609D-4ADC-B0CA-655326B3FAC7}">
      <dgm:prSet/>
      <dgm:spPr/>
      <dgm:t>
        <a:bodyPr/>
        <a:lstStyle/>
        <a:p>
          <a:r>
            <a:rPr lang="tr-TR"/>
            <a:t>İpkel lifi doğal lifler içinde filament halde elde edilen tek liftir. Filamentlerin uzunluğu 1200-1600 m arasında değişebilir ve bir kozadan koparılmaksızın 600 m ye kadar lif çekilebilir. </a:t>
          </a:r>
          <a:endParaRPr lang="en-US"/>
        </a:p>
      </dgm:t>
    </dgm:pt>
    <dgm:pt modelId="{EC700206-9B0A-4BC4-B392-620901CEAF72}" type="parTrans" cxnId="{D89D2515-15BC-4B44-BB54-B58BD8FD0E50}">
      <dgm:prSet/>
      <dgm:spPr/>
      <dgm:t>
        <a:bodyPr/>
        <a:lstStyle/>
        <a:p>
          <a:endParaRPr lang="en-US"/>
        </a:p>
      </dgm:t>
    </dgm:pt>
    <dgm:pt modelId="{99779C16-A375-408C-BDBA-E69BE3C502D6}" type="sibTrans" cxnId="{D89D2515-15BC-4B44-BB54-B58BD8FD0E50}">
      <dgm:prSet/>
      <dgm:spPr/>
      <dgm:t>
        <a:bodyPr/>
        <a:lstStyle/>
        <a:p>
          <a:endParaRPr lang="en-US"/>
        </a:p>
      </dgm:t>
    </dgm:pt>
    <dgm:pt modelId="{726F95F0-109F-41BE-AD21-A9312D067D31}">
      <dgm:prSet/>
      <dgm:spPr/>
      <dgm:t>
        <a:bodyPr/>
        <a:lstStyle/>
        <a:p>
          <a:r>
            <a:rPr lang="tr-TR"/>
            <a:t>Liflerin çapı 9-11 mikron arasında değişiklik gösterir</a:t>
          </a:r>
          <a:endParaRPr lang="en-US"/>
        </a:p>
      </dgm:t>
    </dgm:pt>
    <dgm:pt modelId="{C52CBC5A-8FF7-4DFF-88D4-FD51AE2C7D55}" type="parTrans" cxnId="{4B1E5849-C385-4C93-B359-67F8AD9E9B37}">
      <dgm:prSet/>
      <dgm:spPr/>
      <dgm:t>
        <a:bodyPr/>
        <a:lstStyle/>
        <a:p>
          <a:endParaRPr lang="en-US"/>
        </a:p>
      </dgm:t>
    </dgm:pt>
    <dgm:pt modelId="{ED346F49-A3C6-415F-8BE7-412536FD75BD}" type="sibTrans" cxnId="{4B1E5849-C385-4C93-B359-67F8AD9E9B37}">
      <dgm:prSet/>
      <dgm:spPr/>
      <dgm:t>
        <a:bodyPr/>
        <a:lstStyle/>
        <a:p>
          <a:endParaRPr lang="en-US"/>
        </a:p>
      </dgm:t>
    </dgm:pt>
    <dgm:pt modelId="{529A5D6F-9305-4249-A6F6-3D51955117BF}">
      <dgm:prSet/>
      <dgm:spPr/>
      <dgm:t>
        <a:bodyPr/>
        <a:lstStyle/>
        <a:p>
          <a:r>
            <a:rPr lang="tr-TR"/>
            <a:t>Pişmiş ipeğin parlaklığı çok yüksektir. İpek lifinin parlaklığı üçgen formdaki enine kesitinden kaynaklanmaktadır.</a:t>
          </a:r>
          <a:endParaRPr lang="en-US"/>
        </a:p>
      </dgm:t>
    </dgm:pt>
    <dgm:pt modelId="{34810AE6-F90D-4392-9C75-7BEE40C56CA5}" type="parTrans" cxnId="{4EA95EA0-8926-4DC7-AFE0-BD9A021478AF}">
      <dgm:prSet/>
      <dgm:spPr/>
      <dgm:t>
        <a:bodyPr/>
        <a:lstStyle/>
        <a:p>
          <a:endParaRPr lang="en-US"/>
        </a:p>
      </dgm:t>
    </dgm:pt>
    <dgm:pt modelId="{4EE6840C-F784-4AB2-ABF0-297295FE15BC}" type="sibTrans" cxnId="{4EA95EA0-8926-4DC7-AFE0-BD9A021478AF}">
      <dgm:prSet/>
      <dgm:spPr/>
      <dgm:t>
        <a:bodyPr/>
        <a:lstStyle/>
        <a:p>
          <a:endParaRPr lang="en-US"/>
        </a:p>
      </dgm:t>
    </dgm:pt>
    <dgm:pt modelId="{75196EE7-98A4-49F6-AB77-BDBAED3E7CC3}" type="pres">
      <dgm:prSet presAssocID="{6CA02D6B-0BD8-4C57-AE96-CD3607A39020}" presName="diagram" presStyleCnt="0">
        <dgm:presLayoutVars>
          <dgm:dir/>
          <dgm:resizeHandles val="exact"/>
        </dgm:presLayoutVars>
      </dgm:prSet>
      <dgm:spPr/>
    </dgm:pt>
    <dgm:pt modelId="{413AA681-CFCF-4689-99E2-F7FAC6E4BA35}" type="pres">
      <dgm:prSet presAssocID="{3127C24C-2712-4E78-B949-448F3D4EB2EB}" presName="node" presStyleLbl="node1" presStyleIdx="0" presStyleCnt="6">
        <dgm:presLayoutVars>
          <dgm:bulletEnabled val="1"/>
        </dgm:presLayoutVars>
      </dgm:prSet>
      <dgm:spPr/>
    </dgm:pt>
    <dgm:pt modelId="{F0A9CAEF-21CF-43E2-BB80-86D0B0F562DF}" type="pres">
      <dgm:prSet presAssocID="{418DA7F3-A8FE-4840-9DC0-630C05B962D2}" presName="sibTrans" presStyleCnt="0"/>
      <dgm:spPr/>
    </dgm:pt>
    <dgm:pt modelId="{FE17A00C-6DE7-4C4F-A8E0-D468BEACFA45}" type="pres">
      <dgm:prSet presAssocID="{D4E34F42-A41A-44C1-99F0-73D8A248185A}" presName="node" presStyleLbl="node1" presStyleIdx="1" presStyleCnt="6">
        <dgm:presLayoutVars>
          <dgm:bulletEnabled val="1"/>
        </dgm:presLayoutVars>
      </dgm:prSet>
      <dgm:spPr/>
    </dgm:pt>
    <dgm:pt modelId="{821B7795-72DF-4A4C-8CB1-D904E77F8468}" type="pres">
      <dgm:prSet presAssocID="{AB332941-F432-4AD0-8B69-4915EA3BC609}" presName="sibTrans" presStyleCnt="0"/>
      <dgm:spPr/>
    </dgm:pt>
    <dgm:pt modelId="{9F92CAF5-7882-47FC-9196-1499B7E9748A}" type="pres">
      <dgm:prSet presAssocID="{F372E45F-FF93-416C-A6F9-DED84120CBD0}" presName="node" presStyleLbl="node1" presStyleIdx="2" presStyleCnt="6">
        <dgm:presLayoutVars>
          <dgm:bulletEnabled val="1"/>
        </dgm:presLayoutVars>
      </dgm:prSet>
      <dgm:spPr/>
    </dgm:pt>
    <dgm:pt modelId="{3CDE94C5-70E5-4919-9F49-316B4DA86445}" type="pres">
      <dgm:prSet presAssocID="{C4B2D2F9-4F2B-4119-A86F-9E3771D129EC}" presName="sibTrans" presStyleCnt="0"/>
      <dgm:spPr/>
    </dgm:pt>
    <dgm:pt modelId="{EE82DD13-7449-4283-A19F-B265157C3718}" type="pres">
      <dgm:prSet presAssocID="{BC43D377-609D-4ADC-B0CA-655326B3FAC7}" presName="node" presStyleLbl="node1" presStyleIdx="3" presStyleCnt="6">
        <dgm:presLayoutVars>
          <dgm:bulletEnabled val="1"/>
        </dgm:presLayoutVars>
      </dgm:prSet>
      <dgm:spPr/>
    </dgm:pt>
    <dgm:pt modelId="{F388E586-F757-4FAD-9B1B-7A63B96A6083}" type="pres">
      <dgm:prSet presAssocID="{99779C16-A375-408C-BDBA-E69BE3C502D6}" presName="sibTrans" presStyleCnt="0"/>
      <dgm:spPr/>
    </dgm:pt>
    <dgm:pt modelId="{9DA1DF61-12A0-4624-A227-5BF9ACBA2AA8}" type="pres">
      <dgm:prSet presAssocID="{726F95F0-109F-41BE-AD21-A9312D067D31}" presName="node" presStyleLbl="node1" presStyleIdx="4" presStyleCnt="6">
        <dgm:presLayoutVars>
          <dgm:bulletEnabled val="1"/>
        </dgm:presLayoutVars>
      </dgm:prSet>
      <dgm:spPr/>
    </dgm:pt>
    <dgm:pt modelId="{604E10E5-C266-4C24-A7D6-830A05CE7242}" type="pres">
      <dgm:prSet presAssocID="{ED346F49-A3C6-415F-8BE7-412536FD75BD}" presName="sibTrans" presStyleCnt="0"/>
      <dgm:spPr/>
    </dgm:pt>
    <dgm:pt modelId="{0250F19C-4B6B-41F3-B91A-4B67F658F57B}" type="pres">
      <dgm:prSet presAssocID="{529A5D6F-9305-4249-A6F6-3D51955117BF}" presName="node" presStyleLbl="node1" presStyleIdx="5" presStyleCnt="6">
        <dgm:presLayoutVars>
          <dgm:bulletEnabled val="1"/>
        </dgm:presLayoutVars>
      </dgm:prSet>
      <dgm:spPr/>
    </dgm:pt>
  </dgm:ptLst>
  <dgm:cxnLst>
    <dgm:cxn modelId="{D89D2515-15BC-4B44-BB54-B58BD8FD0E50}" srcId="{6CA02D6B-0BD8-4C57-AE96-CD3607A39020}" destId="{BC43D377-609D-4ADC-B0CA-655326B3FAC7}" srcOrd="3" destOrd="0" parTransId="{EC700206-9B0A-4BC4-B392-620901CEAF72}" sibTransId="{99779C16-A375-408C-BDBA-E69BE3C502D6}"/>
    <dgm:cxn modelId="{D5738218-C583-4E4C-8737-F5A83ADFB1D7}" type="presOf" srcId="{726F95F0-109F-41BE-AD21-A9312D067D31}" destId="{9DA1DF61-12A0-4624-A227-5BF9ACBA2AA8}" srcOrd="0" destOrd="0" presId="urn:microsoft.com/office/officeart/2005/8/layout/default"/>
    <dgm:cxn modelId="{9FB67660-51A8-40C6-837B-32900FB1A922}" type="presOf" srcId="{D4E34F42-A41A-44C1-99F0-73D8A248185A}" destId="{FE17A00C-6DE7-4C4F-A8E0-D468BEACFA45}" srcOrd="0" destOrd="0" presId="urn:microsoft.com/office/officeart/2005/8/layout/default"/>
    <dgm:cxn modelId="{543EEB48-EEDF-4256-82A0-ECE028A4DE0D}" type="presOf" srcId="{3127C24C-2712-4E78-B949-448F3D4EB2EB}" destId="{413AA681-CFCF-4689-99E2-F7FAC6E4BA35}" srcOrd="0" destOrd="0" presId="urn:microsoft.com/office/officeart/2005/8/layout/default"/>
    <dgm:cxn modelId="{4B1E5849-C385-4C93-B359-67F8AD9E9B37}" srcId="{6CA02D6B-0BD8-4C57-AE96-CD3607A39020}" destId="{726F95F0-109F-41BE-AD21-A9312D067D31}" srcOrd="4" destOrd="0" parTransId="{C52CBC5A-8FF7-4DFF-88D4-FD51AE2C7D55}" sibTransId="{ED346F49-A3C6-415F-8BE7-412536FD75BD}"/>
    <dgm:cxn modelId="{F58B468E-6AAA-47C0-B734-406A2C98CE64}" type="presOf" srcId="{BC43D377-609D-4ADC-B0CA-655326B3FAC7}" destId="{EE82DD13-7449-4283-A19F-B265157C3718}" srcOrd="0" destOrd="0" presId="urn:microsoft.com/office/officeart/2005/8/layout/default"/>
    <dgm:cxn modelId="{3A43ED9D-45A4-42B0-9AD4-A8F5A84ED866}" srcId="{6CA02D6B-0BD8-4C57-AE96-CD3607A39020}" destId="{D4E34F42-A41A-44C1-99F0-73D8A248185A}" srcOrd="1" destOrd="0" parTransId="{03901471-9C33-438C-B360-E507A6812737}" sibTransId="{AB332941-F432-4AD0-8B69-4915EA3BC609}"/>
    <dgm:cxn modelId="{4EA95EA0-8926-4DC7-AFE0-BD9A021478AF}" srcId="{6CA02D6B-0BD8-4C57-AE96-CD3607A39020}" destId="{529A5D6F-9305-4249-A6F6-3D51955117BF}" srcOrd="5" destOrd="0" parTransId="{34810AE6-F90D-4392-9C75-7BEE40C56CA5}" sibTransId="{4EE6840C-F784-4AB2-ABF0-297295FE15BC}"/>
    <dgm:cxn modelId="{7EE961A5-4943-40EE-A609-B5CC26EC9D93}" srcId="{6CA02D6B-0BD8-4C57-AE96-CD3607A39020}" destId="{F372E45F-FF93-416C-A6F9-DED84120CBD0}" srcOrd="2" destOrd="0" parTransId="{340931F0-5B9C-410D-BF4D-136C4B732CAF}" sibTransId="{C4B2D2F9-4F2B-4119-A86F-9E3771D129EC}"/>
    <dgm:cxn modelId="{D59BB7A7-8DB9-44EF-9235-95BB63845DE1}" type="presOf" srcId="{6CA02D6B-0BD8-4C57-AE96-CD3607A39020}" destId="{75196EE7-98A4-49F6-AB77-BDBAED3E7CC3}" srcOrd="0" destOrd="0" presId="urn:microsoft.com/office/officeart/2005/8/layout/default"/>
    <dgm:cxn modelId="{C9E844BF-09ED-4111-BDE1-AA70907E2972}" type="presOf" srcId="{529A5D6F-9305-4249-A6F6-3D51955117BF}" destId="{0250F19C-4B6B-41F3-B91A-4B67F658F57B}" srcOrd="0" destOrd="0" presId="urn:microsoft.com/office/officeart/2005/8/layout/default"/>
    <dgm:cxn modelId="{E0BB67D3-1F2D-49E9-8D1F-7AA48E180240}" type="presOf" srcId="{F372E45F-FF93-416C-A6F9-DED84120CBD0}" destId="{9F92CAF5-7882-47FC-9196-1499B7E9748A}" srcOrd="0" destOrd="0" presId="urn:microsoft.com/office/officeart/2005/8/layout/default"/>
    <dgm:cxn modelId="{DF450FE6-E0ED-4C7D-9FB3-9E52997A2923}" srcId="{6CA02D6B-0BD8-4C57-AE96-CD3607A39020}" destId="{3127C24C-2712-4E78-B949-448F3D4EB2EB}" srcOrd="0" destOrd="0" parTransId="{1342779C-BCEE-450B-AA1A-0522482D022D}" sibTransId="{418DA7F3-A8FE-4840-9DC0-630C05B962D2}"/>
    <dgm:cxn modelId="{4E975CEE-36A2-4094-BC72-BFE8A47EE750}" type="presParOf" srcId="{75196EE7-98A4-49F6-AB77-BDBAED3E7CC3}" destId="{413AA681-CFCF-4689-99E2-F7FAC6E4BA35}" srcOrd="0" destOrd="0" presId="urn:microsoft.com/office/officeart/2005/8/layout/default"/>
    <dgm:cxn modelId="{EFE9CACA-4143-4ADD-A04A-5E9FE75A2AA0}" type="presParOf" srcId="{75196EE7-98A4-49F6-AB77-BDBAED3E7CC3}" destId="{F0A9CAEF-21CF-43E2-BB80-86D0B0F562DF}" srcOrd="1" destOrd="0" presId="urn:microsoft.com/office/officeart/2005/8/layout/default"/>
    <dgm:cxn modelId="{C2A9A452-F768-4647-ABD9-9154C69F090C}" type="presParOf" srcId="{75196EE7-98A4-49F6-AB77-BDBAED3E7CC3}" destId="{FE17A00C-6DE7-4C4F-A8E0-D468BEACFA45}" srcOrd="2" destOrd="0" presId="urn:microsoft.com/office/officeart/2005/8/layout/default"/>
    <dgm:cxn modelId="{90E4DFEA-B0DC-4021-A397-21D14EDBAD22}" type="presParOf" srcId="{75196EE7-98A4-49F6-AB77-BDBAED3E7CC3}" destId="{821B7795-72DF-4A4C-8CB1-D904E77F8468}" srcOrd="3" destOrd="0" presId="urn:microsoft.com/office/officeart/2005/8/layout/default"/>
    <dgm:cxn modelId="{75B9196F-65E3-40DE-962F-1B0E6AB10BAA}" type="presParOf" srcId="{75196EE7-98A4-49F6-AB77-BDBAED3E7CC3}" destId="{9F92CAF5-7882-47FC-9196-1499B7E9748A}" srcOrd="4" destOrd="0" presId="urn:microsoft.com/office/officeart/2005/8/layout/default"/>
    <dgm:cxn modelId="{8B8E870C-7652-491F-B648-B00DC11F4810}" type="presParOf" srcId="{75196EE7-98A4-49F6-AB77-BDBAED3E7CC3}" destId="{3CDE94C5-70E5-4919-9F49-316B4DA86445}" srcOrd="5" destOrd="0" presId="urn:microsoft.com/office/officeart/2005/8/layout/default"/>
    <dgm:cxn modelId="{B54A9D12-72E8-419D-AE3B-9D37E9CA815A}" type="presParOf" srcId="{75196EE7-98A4-49F6-AB77-BDBAED3E7CC3}" destId="{EE82DD13-7449-4283-A19F-B265157C3718}" srcOrd="6" destOrd="0" presId="urn:microsoft.com/office/officeart/2005/8/layout/default"/>
    <dgm:cxn modelId="{ACCC936B-5674-4B2B-95F2-827706931102}" type="presParOf" srcId="{75196EE7-98A4-49F6-AB77-BDBAED3E7CC3}" destId="{F388E586-F757-4FAD-9B1B-7A63B96A6083}" srcOrd="7" destOrd="0" presId="urn:microsoft.com/office/officeart/2005/8/layout/default"/>
    <dgm:cxn modelId="{63097F4F-2403-4B6A-ABA6-CE485D5BA3B9}" type="presParOf" srcId="{75196EE7-98A4-49F6-AB77-BDBAED3E7CC3}" destId="{9DA1DF61-12A0-4624-A227-5BF9ACBA2AA8}" srcOrd="8" destOrd="0" presId="urn:microsoft.com/office/officeart/2005/8/layout/default"/>
    <dgm:cxn modelId="{D59EA88B-AE52-4155-A7E7-BF6D916B445D}" type="presParOf" srcId="{75196EE7-98A4-49F6-AB77-BDBAED3E7CC3}" destId="{604E10E5-C266-4C24-A7D6-830A05CE7242}" srcOrd="9" destOrd="0" presId="urn:microsoft.com/office/officeart/2005/8/layout/default"/>
    <dgm:cxn modelId="{1FD35485-42BD-4CD6-B2BD-14BED59FA898}" type="presParOf" srcId="{75196EE7-98A4-49F6-AB77-BDBAED3E7CC3}" destId="{0250F19C-4B6B-41F3-B91A-4B67F658F5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60314B-B188-483F-934F-A197D8853F6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746C22-EC92-4C4A-BFAE-D47B8298B835}">
      <dgm:prSet/>
      <dgm:spPr/>
      <dgm:t>
        <a:bodyPr/>
        <a:lstStyle/>
        <a:p>
          <a:r>
            <a:rPr lang="tr-TR"/>
            <a:t>Sürtünmeye karşı dayanıklılığı kötüdür</a:t>
          </a:r>
          <a:endParaRPr lang="en-US"/>
        </a:p>
      </dgm:t>
    </dgm:pt>
    <dgm:pt modelId="{2B7541B2-E0F7-4E30-B1F8-EB2BE17DD07F}" type="parTrans" cxnId="{2E69BA36-7B6D-4120-977A-BB64DAF273CE}">
      <dgm:prSet/>
      <dgm:spPr/>
      <dgm:t>
        <a:bodyPr/>
        <a:lstStyle/>
        <a:p>
          <a:endParaRPr lang="en-US"/>
        </a:p>
      </dgm:t>
    </dgm:pt>
    <dgm:pt modelId="{94B5E16D-FAAB-4A55-A2B8-23D683E37888}" type="sibTrans" cxnId="{2E69BA36-7B6D-4120-977A-BB64DAF273CE}">
      <dgm:prSet/>
      <dgm:spPr/>
      <dgm:t>
        <a:bodyPr/>
        <a:lstStyle/>
        <a:p>
          <a:endParaRPr lang="en-US"/>
        </a:p>
      </dgm:t>
    </dgm:pt>
    <dgm:pt modelId="{CA95A91D-0E3D-4C25-B573-8A2821E038AD}">
      <dgm:prSet/>
      <dgm:spPr/>
      <dgm:t>
        <a:bodyPr/>
        <a:lstStyle/>
        <a:p>
          <a:r>
            <a:rPr lang="tr-TR"/>
            <a:t>Mukavemeti iyidir. Islak haldeki lifi kuru haldekine oranla %15-20 daha düşüktür.</a:t>
          </a:r>
          <a:endParaRPr lang="en-US"/>
        </a:p>
      </dgm:t>
    </dgm:pt>
    <dgm:pt modelId="{E269762D-181A-419B-A87F-C16F01A111BD}" type="parTrans" cxnId="{1BDE15B8-14D3-4800-BA3A-C8C1DB66D88D}">
      <dgm:prSet/>
      <dgm:spPr/>
      <dgm:t>
        <a:bodyPr/>
        <a:lstStyle/>
        <a:p>
          <a:endParaRPr lang="en-US"/>
        </a:p>
      </dgm:t>
    </dgm:pt>
    <dgm:pt modelId="{24D41151-B3A6-43D5-827F-2EEDB41468A7}" type="sibTrans" cxnId="{1BDE15B8-14D3-4800-BA3A-C8C1DB66D88D}">
      <dgm:prSet/>
      <dgm:spPr/>
      <dgm:t>
        <a:bodyPr/>
        <a:lstStyle/>
        <a:p>
          <a:endParaRPr lang="en-US"/>
        </a:p>
      </dgm:t>
    </dgm:pt>
    <dgm:pt modelId="{9A7B311B-3745-4881-813F-4E34E41D0C06}">
      <dgm:prSet/>
      <dgm:spPr/>
      <dgm:t>
        <a:bodyPr/>
        <a:lstStyle/>
        <a:p>
          <a:r>
            <a:rPr lang="tr-TR"/>
            <a:t>Boyut değiştirmezlik özelliği iyidir. Yıkandıklarında çekme yapmaz ve bollaşmazlar</a:t>
          </a:r>
          <a:endParaRPr lang="en-US"/>
        </a:p>
      </dgm:t>
    </dgm:pt>
    <dgm:pt modelId="{EDD6C800-4786-4914-8FC5-CD4F147E0E14}" type="parTrans" cxnId="{C4DD2579-FDE5-4E9E-93B0-DC8CAAAE2105}">
      <dgm:prSet/>
      <dgm:spPr/>
      <dgm:t>
        <a:bodyPr/>
        <a:lstStyle/>
        <a:p>
          <a:endParaRPr lang="en-US"/>
        </a:p>
      </dgm:t>
    </dgm:pt>
    <dgm:pt modelId="{9C52EEF6-1C6C-4055-B720-C423A18FC026}" type="sibTrans" cxnId="{C4DD2579-FDE5-4E9E-93B0-DC8CAAAE2105}">
      <dgm:prSet/>
      <dgm:spPr/>
      <dgm:t>
        <a:bodyPr/>
        <a:lstStyle/>
        <a:p>
          <a:endParaRPr lang="en-US"/>
        </a:p>
      </dgm:t>
    </dgm:pt>
    <dgm:pt modelId="{B1954E2F-970A-4380-851B-0327413D9E66}">
      <dgm:prSet/>
      <dgm:spPr/>
      <dgm:t>
        <a:bodyPr/>
        <a:lstStyle/>
        <a:p>
          <a:r>
            <a:rPr lang="tr-TR"/>
            <a:t>Esnekliği iyi yaylanma özelliği vasattır. Kırıştıklarında eski hallerine yün kadar iyi ve hızlı bir şekilde dönemezler</a:t>
          </a:r>
          <a:endParaRPr lang="en-US"/>
        </a:p>
      </dgm:t>
    </dgm:pt>
    <dgm:pt modelId="{86671D81-CA34-4012-9A47-FBC759DBC27D}" type="parTrans" cxnId="{8CC1A1A1-82F8-4441-8497-C766DC58E01D}">
      <dgm:prSet/>
      <dgm:spPr/>
      <dgm:t>
        <a:bodyPr/>
        <a:lstStyle/>
        <a:p>
          <a:endParaRPr lang="en-US"/>
        </a:p>
      </dgm:t>
    </dgm:pt>
    <dgm:pt modelId="{CE67242D-217C-4E7C-BD0C-190687E189CE}" type="sibTrans" cxnId="{8CC1A1A1-82F8-4441-8497-C766DC58E01D}">
      <dgm:prSet/>
      <dgm:spPr/>
      <dgm:t>
        <a:bodyPr/>
        <a:lstStyle/>
        <a:p>
          <a:endParaRPr lang="en-US"/>
        </a:p>
      </dgm:t>
    </dgm:pt>
    <dgm:pt modelId="{75E133E6-7CA8-4F86-A3E4-FF806B3CCDB0}" type="pres">
      <dgm:prSet presAssocID="{1060314B-B188-483F-934F-A197D8853F6C}" presName="linear" presStyleCnt="0">
        <dgm:presLayoutVars>
          <dgm:animLvl val="lvl"/>
          <dgm:resizeHandles val="exact"/>
        </dgm:presLayoutVars>
      </dgm:prSet>
      <dgm:spPr/>
    </dgm:pt>
    <dgm:pt modelId="{2CC354D5-E4D4-452A-B0B8-EBC6FBE42E0A}" type="pres">
      <dgm:prSet presAssocID="{16746C22-EC92-4C4A-BFAE-D47B8298B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008A99-6B14-4919-A5E9-4E3CF42C83DA}" type="pres">
      <dgm:prSet presAssocID="{94B5E16D-FAAB-4A55-A2B8-23D683E37888}" presName="spacer" presStyleCnt="0"/>
      <dgm:spPr/>
    </dgm:pt>
    <dgm:pt modelId="{20913389-1445-41AC-8217-9AF312A127D7}" type="pres">
      <dgm:prSet presAssocID="{CA95A91D-0E3D-4C25-B573-8A2821E038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A5455C-AEA6-48A8-AF4B-59BAB6068699}" type="pres">
      <dgm:prSet presAssocID="{24D41151-B3A6-43D5-827F-2EEDB41468A7}" presName="spacer" presStyleCnt="0"/>
      <dgm:spPr/>
    </dgm:pt>
    <dgm:pt modelId="{E74E57AC-2FD3-45DB-AC0A-589977B23044}" type="pres">
      <dgm:prSet presAssocID="{9A7B311B-3745-4881-813F-4E34E41D0C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8B4276-7963-4D9F-B45A-9A42AA92F868}" type="pres">
      <dgm:prSet presAssocID="{9C52EEF6-1C6C-4055-B720-C423A18FC026}" presName="spacer" presStyleCnt="0"/>
      <dgm:spPr/>
    </dgm:pt>
    <dgm:pt modelId="{4CC99BA2-B4A7-4B4F-87B6-A06B1DC8200C}" type="pres">
      <dgm:prSet presAssocID="{B1954E2F-970A-4380-851B-0327413D9E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B7DD12-EAE5-49C0-9174-73B01305CB55}" type="presOf" srcId="{B1954E2F-970A-4380-851B-0327413D9E66}" destId="{4CC99BA2-B4A7-4B4F-87B6-A06B1DC8200C}" srcOrd="0" destOrd="0" presId="urn:microsoft.com/office/officeart/2005/8/layout/vList2"/>
    <dgm:cxn modelId="{2E69BA36-7B6D-4120-977A-BB64DAF273CE}" srcId="{1060314B-B188-483F-934F-A197D8853F6C}" destId="{16746C22-EC92-4C4A-BFAE-D47B8298B835}" srcOrd="0" destOrd="0" parTransId="{2B7541B2-E0F7-4E30-B1F8-EB2BE17DD07F}" sibTransId="{94B5E16D-FAAB-4A55-A2B8-23D683E37888}"/>
    <dgm:cxn modelId="{4B140F78-BAA1-4D38-953D-357E0F2B5881}" type="presOf" srcId="{9A7B311B-3745-4881-813F-4E34E41D0C06}" destId="{E74E57AC-2FD3-45DB-AC0A-589977B23044}" srcOrd="0" destOrd="0" presId="urn:microsoft.com/office/officeart/2005/8/layout/vList2"/>
    <dgm:cxn modelId="{21849178-30E4-477C-9693-9F094F5DE681}" type="presOf" srcId="{16746C22-EC92-4C4A-BFAE-D47B8298B835}" destId="{2CC354D5-E4D4-452A-B0B8-EBC6FBE42E0A}" srcOrd="0" destOrd="0" presId="urn:microsoft.com/office/officeart/2005/8/layout/vList2"/>
    <dgm:cxn modelId="{C4DD2579-FDE5-4E9E-93B0-DC8CAAAE2105}" srcId="{1060314B-B188-483F-934F-A197D8853F6C}" destId="{9A7B311B-3745-4881-813F-4E34E41D0C06}" srcOrd="2" destOrd="0" parTransId="{EDD6C800-4786-4914-8FC5-CD4F147E0E14}" sibTransId="{9C52EEF6-1C6C-4055-B720-C423A18FC026}"/>
    <dgm:cxn modelId="{B3C7A79C-89A7-49F2-8780-D93E2D3DCE7C}" type="presOf" srcId="{1060314B-B188-483F-934F-A197D8853F6C}" destId="{75E133E6-7CA8-4F86-A3E4-FF806B3CCDB0}" srcOrd="0" destOrd="0" presId="urn:microsoft.com/office/officeart/2005/8/layout/vList2"/>
    <dgm:cxn modelId="{8CC1A1A1-82F8-4441-8497-C766DC58E01D}" srcId="{1060314B-B188-483F-934F-A197D8853F6C}" destId="{B1954E2F-970A-4380-851B-0327413D9E66}" srcOrd="3" destOrd="0" parTransId="{86671D81-CA34-4012-9A47-FBC759DBC27D}" sibTransId="{CE67242D-217C-4E7C-BD0C-190687E189CE}"/>
    <dgm:cxn modelId="{1BDE15B8-14D3-4800-BA3A-C8C1DB66D88D}" srcId="{1060314B-B188-483F-934F-A197D8853F6C}" destId="{CA95A91D-0E3D-4C25-B573-8A2821E038AD}" srcOrd="1" destOrd="0" parTransId="{E269762D-181A-419B-A87F-C16F01A111BD}" sibTransId="{24D41151-B3A6-43D5-827F-2EEDB41468A7}"/>
    <dgm:cxn modelId="{258FD9BD-EADC-4213-A6F3-CD330056C89E}" type="presOf" srcId="{CA95A91D-0E3D-4C25-B573-8A2821E038AD}" destId="{20913389-1445-41AC-8217-9AF312A127D7}" srcOrd="0" destOrd="0" presId="urn:microsoft.com/office/officeart/2005/8/layout/vList2"/>
    <dgm:cxn modelId="{FF00E93D-B3E8-4563-93A2-5C7163EC2F06}" type="presParOf" srcId="{75E133E6-7CA8-4F86-A3E4-FF806B3CCDB0}" destId="{2CC354D5-E4D4-452A-B0B8-EBC6FBE42E0A}" srcOrd="0" destOrd="0" presId="urn:microsoft.com/office/officeart/2005/8/layout/vList2"/>
    <dgm:cxn modelId="{3DCAA1C9-4F55-4803-ADEA-E1D3FBEAB7AF}" type="presParOf" srcId="{75E133E6-7CA8-4F86-A3E4-FF806B3CCDB0}" destId="{68008A99-6B14-4919-A5E9-4E3CF42C83DA}" srcOrd="1" destOrd="0" presId="urn:microsoft.com/office/officeart/2005/8/layout/vList2"/>
    <dgm:cxn modelId="{AC48A9AE-38E7-46F2-A725-C7455DE70439}" type="presParOf" srcId="{75E133E6-7CA8-4F86-A3E4-FF806B3CCDB0}" destId="{20913389-1445-41AC-8217-9AF312A127D7}" srcOrd="2" destOrd="0" presId="urn:microsoft.com/office/officeart/2005/8/layout/vList2"/>
    <dgm:cxn modelId="{1D9B1F47-B2FE-41E6-82C7-766D2728F456}" type="presParOf" srcId="{75E133E6-7CA8-4F86-A3E4-FF806B3CCDB0}" destId="{43A5455C-AEA6-48A8-AF4B-59BAB6068699}" srcOrd="3" destOrd="0" presId="urn:microsoft.com/office/officeart/2005/8/layout/vList2"/>
    <dgm:cxn modelId="{261D4DC2-5585-4FB6-A1A4-4A7D29393F3F}" type="presParOf" srcId="{75E133E6-7CA8-4F86-A3E4-FF806B3CCDB0}" destId="{E74E57AC-2FD3-45DB-AC0A-589977B23044}" srcOrd="4" destOrd="0" presId="urn:microsoft.com/office/officeart/2005/8/layout/vList2"/>
    <dgm:cxn modelId="{27F9C02D-6F3E-4E8D-882F-95B3BA713892}" type="presParOf" srcId="{75E133E6-7CA8-4F86-A3E4-FF806B3CCDB0}" destId="{CF8B4276-7963-4D9F-B45A-9A42AA92F868}" srcOrd="5" destOrd="0" presId="urn:microsoft.com/office/officeart/2005/8/layout/vList2"/>
    <dgm:cxn modelId="{DA489707-5244-475C-BD83-54AE6FD0BB6E}" type="presParOf" srcId="{75E133E6-7CA8-4F86-A3E4-FF806B3CCDB0}" destId="{4CC99BA2-B4A7-4B4F-87B6-A06B1DC820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B4E4E-E385-45C5-806F-7328146FB1E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35F75D-9445-4F77-8090-D5F146887652}">
      <dgm:prSet/>
      <dgm:spPr/>
      <dgm:t>
        <a:bodyPr/>
        <a:lstStyle/>
        <a:p>
          <a:r>
            <a:rPr lang="tr-TR"/>
            <a:t>Yabani ipek ağartma yapılsa bile tamamen beyazlatılamaz donuk kahve renkte olabilir</a:t>
          </a:r>
          <a:endParaRPr lang="en-US"/>
        </a:p>
      </dgm:t>
    </dgm:pt>
    <dgm:pt modelId="{557F86C9-B314-4564-A123-A5962372A7DB}" type="parTrans" cxnId="{2D65CC65-B807-4820-89A6-C3B334AC4274}">
      <dgm:prSet/>
      <dgm:spPr/>
      <dgm:t>
        <a:bodyPr/>
        <a:lstStyle/>
        <a:p>
          <a:endParaRPr lang="en-US"/>
        </a:p>
      </dgm:t>
    </dgm:pt>
    <dgm:pt modelId="{2D2C4A5C-A7A4-4A15-836F-0DE5B5F142E2}" type="sibTrans" cxnId="{2D65CC65-B807-4820-89A6-C3B334AC4274}">
      <dgm:prSet/>
      <dgm:spPr/>
      <dgm:t>
        <a:bodyPr/>
        <a:lstStyle/>
        <a:p>
          <a:endParaRPr lang="en-US"/>
        </a:p>
      </dgm:t>
    </dgm:pt>
    <dgm:pt modelId="{E3837498-5093-4AE2-BB35-51E1E56B08AA}">
      <dgm:prSet/>
      <dgm:spPr/>
      <dgm:t>
        <a:bodyPr/>
        <a:lstStyle/>
        <a:p>
          <a:r>
            <a:rPr lang="tr-TR"/>
            <a:t>Serisinin bir kısmı veya tamamı ipek lifinden giderildikten sonra elde edilen lifler, ham ipekten daha beyaz ve daha yumuşak olup pişmiş ipek olarak adlandırılırlar</a:t>
          </a:r>
          <a:endParaRPr lang="en-US"/>
        </a:p>
      </dgm:t>
    </dgm:pt>
    <dgm:pt modelId="{653CA3D2-0195-4886-B81A-DD1A0B1E88F1}" type="parTrans" cxnId="{B21ABD0E-9AAF-4303-86F5-C3682E82371F}">
      <dgm:prSet/>
      <dgm:spPr/>
      <dgm:t>
        <a:bodyPr/>
        <a:lstStyle/>
        <a:p>
          <a:endParaRPr lang="en-US"/>
        </a:p>
      </dgm:t>
    </dgm:pt>
    <dgm:pt modelId="{3B822BEF-7E80-4C2A-B931-81A00CD6E32B}" type="sibTrans" cxnId="{B21ABD0E-9AAF-4303-86F5-C3682E82371F}">
      <dgm:prSet/>
      <dgm:spPr/>
      <dgm:t>
        <a:bodyPr/>
        <a:lstStyle/>
        <a:p>
          <a:endParaRPr lang="en-US"/>
        </a:p>
      </dgm:t>
    </dgm:pt>
    <dgm:pt modelId="{FEE93400-8E91-4BEF-8D38-EEC06D718EF1}">
      <dgm:prSet/>
      <dgm:spPr/>
      <dgm:t>
        <a:bodyPr/>
        <a:lstStyle/>
        <a:p>
          <a:r>
            <a:rPr lang="tr-TR"/>
            <a:t>Filatür sırasında uç bulmak için çekilen lifler kamçıbaşı olarak adlandırılır</a:t>
          </a:r>
          <a:endParaRPr lang="en-US"/>
        </a:p>
      </dgm:t>
    </dgm:pt>
    <dgm:pt modelId="{054D6AEB-1BE7-4A2F-965C-61718FFAE5EC}" type="parTrans" cxnId="{0C44B8F5-5EFA-476A-8617-F3C22F3E519A}">
      <dgm:prSet/>
      <dgm:spPr/>
      <dgm:t>
        <a:bodyPr/>
        <a:lstStyle/>
        <a:p>
          <a:endParaRPr lang="en-US"/>
        </a:p>
      </dgm:t>
    </dgm:pt>
    <dgm:pt modelId="{4DD3B541-3B81-48B9-8FEF-F1F6F14A5F88}" type="sibTrans" cxnId="{0C44B8F5-5EFA-476A-8617-F3C22F3E519A}">
      <dgm:prSet/>
      <dgm:spPr/>
      <dgm:t>
        <a:bodyPr/>
        <a:lstStyle/>
        <a:p>
          <a:endParaRPr lang="en-US"/>
        </a:p>
      </dgm:t>
    </dgm:pt>
    <dgm:pt modelId="{2384004A-B018-47CE-8F4E-1EFE0270451F}">
      <dgm:prSet/>
      <dgm:spPr/>
      <dgm:t>
        <a:bodyPr/>
        <a:lstStyle/>
        <a:p>
          <a:r>
            <a:rPr lang="tr-TR"/>
            <a:t>Kaliteli lifler kozanın orta bölümünde bulunur</a:t>
          </a:r>
          <a:endParaRPr lang="en-US"/>
        </a:p>
      </dgm:t>
    </dgm:pt>
    <dgm:pt modelId="{F2D20678-F9F6-4E92-9FB6-29D2B0A004B8}" type="parTrans" cxnId="{64AECE55-8014-457B-9BC1-2E7F7B040390}">
      <dgm:prSet/>
      <dgm:spPr/>
      <dgm:t>
        <a:bodyPr/>
        <a:lstStyle/>
        <a:p>
          <a:endParaRPr lang="en-US"/>
        </a:p>
      </dgm:t>
    </dgm:pt>
    <dgm:pt modelId="{60FB9F84-323B-4463-A3BC-DDC08BDE3D43}" type="sibTrans" cxnId="{64AECE55-8014-457B-9BC1-2E7F7B040390}">
      <dgm:prSet/>
      <dgm:spPr/>
      <dgm:t>
        <a:bodyPr/>
        <a:lstStyle/>
        <a:p>
          <a:endParaRPr lang="en-US"/>
        </a:p>
      </dgm:t>
    </dgm:pt>
    <dgm:pt modelId="{B82D2053-542A-40FD-B61F-829AFDD4FC26}">
      <dgm:prSet/>
      <dgm:spPr/>
      <dgm:t>
        <a:bodyPr/>
        <a:lstStyle/>
        <a:p>
          <a:r>
            <a:rPr lang="tr-TR"/>
            <a:t>Kozadan çekilemeyen liflere ise tava dibi denilmektedir.</a:t>
          </a:r>
          <a:endParaRPr lang="en-US"/>
        </a:p>
      </dgm:t>
    </dgm:pt>
    <dgm:pt modelId="{DFEBED62-4C2B-4E76-A52E-2EC2C7DAC3BC}" type="parTrans" cxnId="{DC279BA5-A1D1-4666-8587-3FD98067DEF8}">
      <dgm:prSet/>
      <dgm:spPr/>
      <dgm:t>
        <a:bodyPr/>
        <a:lstStyle/>
        <a:p>
          <a:endParaRPr lang="en-US"/>
        </a:p>
      </dgm:t>
    </dgm:pt>
    <dgm:pt modelId="{F0B86B77-EA35-4F48-AAB9-47BDA266C12B}" type="sibTrans" cxnId="{DC279BA5-A1D1-4666-8587-3FD98067DEF8}">
      <dgm:prSet/>
      <dgm:spPr/>
      <dgm:t>
        <a:bodyPr/>
        <a:lstStyle/>
        <a:p>
          <a:endParaRPr lang="en-US"/>
        </a:p>
      </dgm:t>
    </dgm:pt>
    <dgm:pt modelId="{71F6C876-7CB0-40D0-B61C-B1665EDA253E}">
      <dgm:prSet/>
      <dgm:spPr/>
      <dgm:t>
        <a:bodyPr/>
        <a:lstStyle/>
        <a:p>
          <a:r>
            <a:rPr lang="tr-TR"/>
            <a:t>Eğrilmiş ipek iplikler yırtık kozalardan kalitesi düşük olan, kozanın baş (kamçı başı), ve son (tava dibi) kısımlarında çeşitli işlemler esnasında makine etrafında biriken artık ipekten elde edilen kısa elyaflarla yapılır. </a:t>
          </a:r>
          <a:endParaRPr lang="en-US"/>
        </a:p>
      </dgm:t>
    </dgm:pt>
    <dgm:pt modelId="{684D7302-68B1-497A-971A-B11B591EE488}" type="parTrans" cxnId="{6BD67C4E-24A4-4182-99F9-F3060EFAF994}">
      <dgm:prSet/>
      <dgm:spPr/>
      <dgm:t>
        <a:bodyPr/>
        <a:lstStyle/>
        <a:p>
          <a:endParaRPr lang="en-US"/>
        </a:p>
      </dgm:t>
    </dgm:pt>
    <dgm:pt modelId="{C859F72F-9B33-4729-9887-F072297B17DF}" type="sibTrans" cxnId="{6BD67C4E-24A4-4182-99F9-F3060EFAF994}">
      <dgm:prSet/>
      <dgm:spPr/>
      <dgm:t>
        <a:bodyPr/>
        <a:lstStyle/>
        <a:p>
          <a:endParaRPr lang="en-US"/>
        </a:p>
      </dgm:t>
    </dgm:pt>
    <dgm:pt modelId="{9C651354-8C63-41FB-856A-B6D4D4EA80AC}" type="pres">
      <dgm:prSet presAssocID="{8E8B4E4E-E385-45C5-806F-7328146FB1E2}" presName="linear" presStyleCnt="0">
        <dgm:presLayoutVars>
          <dgm:animLvl val="lvl"/>
          <dgm:resizeHandles val="exact"/>
        </dgm:presLayoutVars>
      </dgm:prSet>
      <dgm:spPr/>
    </dgm:pt>
    <dgm:pt modelId="{42F8A072-E5CA-4480-8A0B-05B5B188F0C8}" type="pres">
      <dgm:prSet presAssocID="{FD35F75D-9445-4F77-8090-D5F14688765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677D42F-ECDA-43CB-916E-E3945BC361CA}" type="pres">
      <dgm:prSet presAssocID="{2D2C4A5C-A7A4-4A15-836F-0DE5B5F142E2}" presName="spacer" presStyleCnt="0"/>
      <dgm:spPr/>
    </dgm:pt>
    <dgm:pt modelId="{1BA64CDF-F4E7-44A5-80F0-94D4C8E1B2EE}" type="pres">
      <dgm:prSet presAssocID="{E3837498-5093-4AE2-BB35-51E1E56B08A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2DFD75D-98B0-43A2-8CC4-D95A8AC42955}" type="pres">
      <dgm:prSet presAssocID="{3B822BEF-7E80-4C2A-B931-81A00CD6E32B}" presName="spacer" presStyleCnt="0"/>
      <dgm:spPr/>
    </dgm:pt>
    <dgm:pt modelId="{696BBBC1-0CDF-4D19-ADC7-33D03CB3CA35}" type="pres">
      <dgm:prSet presAssocID="{FEE93400-8E91-4BEF-8D38-EEC06D718EF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655A0FC-D9F6-4D34-9215-E61A89E59E8F}" type="pres">
      <dgm:prSet presAssocID="{4DD3B541-3B81-48B9-8FEF-F1F6F14A5F88}" presName="spacer" presStyleCnt="0"/>
      <dgm:spPr/>
    </dgm:pt>
    <dgm:pt modelId="{0041A5DE-DACC-46AC-8306-6910C2A1535D}" type="pres">
      <dgm:prSet presAssocID="{2384004A-B018-47CE-8F4E-1EFE0270451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47026A9-1F62-429F-A036-B06806B3BE00}" type="pres">
      <dgm:prSet presAssocID="{60FB9F84-323B-4463-A3BC-DDC08BDE3D43}" presName="spacer" presStyleCnt="0"/>
      <dgm:spPr/>
    </dgm:pt>
    <dgm:pt modelId="{605BB523-221F-4E58-A7AF-EE5DDA0D37C6}" type="pres">
      <dgm:prSet presAssocID="{B82D2053-542A-40FD-B61F-829AFDD4FC2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7A214F0-5E01-41D9-BCB0-3F2D4E1CD32C}" type="pres">
      <dgm:prSet presAssocID="{F0B86B77-EA35-4F48-AAB9-47BDA266C12B}" presName="spacer" presStyleCnt="0"/>
      <dgm:spPr/>
    </dgm:pt>
    <dgm:pt modelId="{B47DEE70-452A-4F44-A1DA-DC6D7D5F3EF1}" type="pres">
      <dgm:prSet presAssocID="{71F6C876-7CB0-40D0-B61C-B1665EDA253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21ABD0E-9AAF-4303-86F5-C3682E82371F}" srcId="{8E8B4E4E-E385-45C5-806F-7328146FB1E2}" destId="{E3837498-5093-4AE2-BB35-51E1E56B08AA}" srcOrd="1" destOrd="0" parTransId="{653CA3D2-0195-4886-B81A-DD1A0B1E88F1}" sibTransId="{3B822BEF-7E80-4C2A-B931-81A00CD6E32B}"/>
    <dgm:cxn modelId="{2D65CC65-B807-4820-89A6-C3B334AC4274}" srcId="{8E8B4E4E-E385-45C5-806F-7328146FB1E2}" destId="{FD35F75D-9445-4F77-8090-D5F146887652}" srcOrd="0" destOrd="0" parTransId="{557F86C9-B314-4564-A123-A5962372A7DB}" sibTransId="{2D2C4A5C-A7A4-4A15-836F-0DE5B5F142E2}"/>
    <dgm:cxn modelId="{6BD67C4E-24A4-4182-99F9-F3060EFAF994}" srcId="{8E8B4E4E-E385-45C5-806F-7328146FB1E2}" destId="{71F6C876-7CB0-40D0-B61C-B1665EDA253E}" srcOrd="5" destOrd="0" parTransId="{684D7302-68B1-497A-971A-B11B591EE488}" sibTransId="{C859F72F-9B33-4729-9887-F072297B17DF}"/>
    <dgm:cxn modelId="{2EE6664F-1DB3-4343-AB6F-748BE587AC26}" type="presOf" srcId="{71F6C876-7CB0-40D0-B61C-B1665EDA253E}" destId="{B47DEE70-452A-4F44-A1DA-DC6D7D5F3EF1}" srcOrd="0" destOrd="0" presId="urn:microsoft.com/office/officeart/2005/8/layout/vList2"/>
    <dgm:cxn modelId="{64AECE55-8014-457B-9BC1-2E7F7B040390}" srcId="{8E8B4E4E-E385-45C5-806F-7328146FB1E2}" destId="{2384004A-B018-47CE-8F4E-1EFE0270451F}" srcOrd="3" destOrd="0" parTransId="{F2D20678-F9F6-4E92-9FB6-29D2B0A004B8}" sibTransId="{60FB9F84-323B-4463-A3BC-DDC08BDE3D43}"/>
    <dgm:cxn modelId="{3F150479-585D-4115-A1E1-13CE95BB4162}" type="presOf" srcId="{E3837498-5093-4AE2-BB35-51E1E56B08AA}" destId="{1BA64CDF-F4E7-44A5-80F0-94D4C8E1B2EE}" srcOrd="0" destOrd="0" presId="urn:microsoft.com/office/officeart/2005/8/layout/vList2"/>
    <dgm:cxn modelId="{57441E7B-71D9-4182-8AA4-39BC35184AD0}" type="presOf" srcId="{8E8B4E4E-E385-45C5-806F-7328146FB1E2}" destId="{9C651354-8C63-41FB-856A-B6D4D4EA80AC}" srcOrd="0" destOrd="0" presId="urn:microsoft.com/office/officeart/2005/8/layout/vList2"/>
    <dgm:cxn modelId="{C440DA8D-ECC3-45EE-8A57-F191CAEAEADB}" type="presOf" srcId="{B82D2053-542A-40FD-B61F-829AFDD4FC26}" destId="{605BB523-221F-4E58-A7AF-EE5DDA0D37C6}" srcOrd="0" destOrd="0" presId="urn:microsoft.com/office/officeart/2005/8/layout/vList2"/>
    <dgm:cxn modelId="{DC279BA5-A1D1-4666-8587-3FD98067DEF8}" srcId="{8E8B4E4E-E385-45C5-806F-7328146FB1E2}" destId="{B82D2053-542A-40FD-B61F-829AFDD4FC26}" srcOrd="4" destOrd="0" parTransId="{DFEBED62-4C2B-4E76-A52E-2EC2C7DAC3BC}" sibTransId="{F0B86B77-EA35-4F48-AAB9-47BDA266C12B}"/>
    <dgm:cxn modelId="{867DE2BB-983E-4000-95C8-5809A8527516}" type="presOf" srcId="{2384004A-B018-47CE-8F4E-1EFE0270451F}" destId="{0041A5DE-DACC-46AC-8306-6910C2A1535D}" srcOrd="0" destOrd="0" presId="urn:microsoft.com/office/officeart/2005/8/layout/vList2"/>
    <dgm:cxn modelId="{BFCC15CF-6A5C-4331-8C12-57DA8054B10E}" type="presOf" srcId="{FD35F75D-9445-4F77-8090-D5F146887652}" destId="{42F8A072-E5CA-4480-8A0B-05B5B188F0C8}" srcOrd="0" destOrd="0" presId="urn:microsoft.com/office/officeart/2005/8/layout/vList2"/>
    <dgm:cxn modelId="{D77B00DF-46A3-4754-A625-21EF569BBBF8}" type="presOf" srcId="{FEE93400-8E91-4BEF-8D38-EEC06D718EF1}" destId="{696BBBC1-0CDF-4D19-ADC7-33D03CB3CA35}" srcOrd="0" destOrd="0" presId="urn:microsoft.com/office/officeart/2005/8/layout/vList2"/>
    <dgm:cxn modelId="{0C44B8F5-5EFA-476A-8617-F3C22F3E519A}" srcId="{8E8B4E4E-E385-45C5-806F-7328146FB1E2}" destId="{FEE93400-8E91-4BEF-8D38-EEC06D718EF1}" srcOrd="2" destOrd="0" parTransId="{054D6AEB-1BE7-4A2F-965C-61718FFAE5EC}" sibTransId="{4DD3B541-3B81-48B9-8FEF-F1F6F14A5F88}"/>
    <dgm:cxn modelId="{4F8A6278-F99B-432D-8283-92D2705882CE}" type="presParOf" srcId="{9C651354-8C63-41FB-856A-B6D4D4EA80AC}" destId="{42F8A072-E5CA-4480-8A0B-05B5B188F0C8}" srcOrd="0" destOrd="0" presId="urn:microsoft.com/office/officeart/2005/8/layout/vList2"/>
    <dgm:cxn modelId="{02FDEC71-ECA0-40EB-97F7-4C6D0D2B2609}" type="presParOf" srcId="{9C651354-8C63-41FB-856A-B6D4D4EA80AC}" destId="{4677D42F-ECDA-43CB-916E-E3945BC361CA}" srcOrd="1" destOrd="0" presId="urn:microsoft.com/office/officeart/2005/8/layout/vList2"/>
    <dgm:cxn modelId="{9DB2C379-B322-47B6-9DAF-EF6ADDA18756}" type="presParOf" srcId="{9C651354-8C63-41FB-856A-B6D4D4EA80AC}" destId="{1BA64CDF-F4E7-44A5-80F0-94D4C8E1B2EE}" srcOrd="2" destOrd="0" presId="urn:microsoft.com/office/officeart/2005/8/layout/vList2"/>
    <dgm:cxn modelId="{CE009C6E-3FF1-4873-9DC6-799C0C30FE2A}" type="presParOf" srcId="{9C651354-8C63-41FB-856A-B6D4D4EA80AC}" destId="{22DFD75D-98B0-43A2-8CC4-D95A8AC42955}" srcOrd="3" destOrd="0" presId="urn:microsoft.com/office/officeart/2005/8/layout/vList2"/>
    <dgm:cxn modelId="{2D3FB017-DF90-4B44-9380-CD776AD343D7}" type="presParOf" srcId="{9C651354-8C63-41FB-856A-B6D4D4EA80AC}" destId="{696BBBC1-0CDF-4D19-ADC7-33D03CB3CA35}" srcOrd="4" destOrd="0" presId="urn:microsoft.com/office/officeart/2005/8/layout/vList2"/>
    <dgm:cxn modelId="{C22E6E1A-217E-4CD2-860E-0B9230002A15}" type="presParOf" srcId="{9C651354-8C63-41FB-856A-B6D4D4EA80AC}" destId="{9655A0FC-D9F6-4D34-9215-E61A89E59E8F}" srcOrd="5" destOrd="0" presId="urn:microsoft.com/office/officeart/2005/8/layout/vList2"/>
    <dgm:cxn modelId="{B5291E57-CF3D-49BC-8332-15F37ABBF7CA}" type="presParOf" srcId="{9C651354-8C63-41FB-856A-B6D4D4EA80AC}" destId="{0041A5DE-DACC-46AC-8306-6910C2A1535D}" srcOrd="6" destOrd="0" presId="urn:microsoft.com/office/officeart/2005/8/layout/vList2"/>
    <dgm:cxn modelId="{5CDF7B5D-3E10-4F91-A26C-160934BF7340}" type="presParOf" srcId="{9C651354-8C63-41FB-856A-B6D4D4EA80AC}" destId="{A47026A9-1F62-429F-A036-B06806B3BE00}" srcOrd="7" destOrd="0" presId="urn:microsoft.com/office/officeart/2005/8/layout/vList2"/>
    <dgm:cxn modelId="{8CFE384F-F647-4523-B93E-CA537125F2D9}" type="presParOf" srcId="{9C651354-8C63-41FB-856A-B6D4D4EA80AC}" destId="{605BB523-221F-4E58-A7AF-EE5DDA0D37C6}" srcOrd="8" destOrd="0" presId="urn:microsoft.com/office/officeart/2005/8/layout/vList2"/>
    <dgm:cxn modelId="{262FD3BD-B780-4C5B-BB6C-A5BE066728E5}" type="presParOf" srcId="{9C651354-8C63-41FB-856A-B6D4D4EA80AC}" destId="{97A214F0-5E01-41D9-BCB0-3F2D4E1CD32C}" srcOrd="9" destOrd="0" presId="urn:microsoft.com/office/officeart/2005/8/layout/vList2"/>
    <dgm:cxn modelId="{CBC48070-FECE-43DC-8BFF-E2BDA794FF6D}" type="presParOf" srcId="{9C651354-8C63-41FB-856A-B6D4D4EA80AC}" destId="{B47DEE70-452A-4F44-A1DA-DC6D7D5F3E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F302-0AA1-4EE0-BBB8-FBD11CA8489B}">
      <dsp:nvSpPr>
        <dsp:cNvPr id="0" name=""/>
        <dsp:cNvSpPr/>
      </dsp:nvSpPr>
      <dsp:spPr>
        <a:xfrm>
          <a:off x="0" y="39827"/>
          <a:ext cx="5098256" cy="13407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İpek kullanılan tek kesiksiz liftir.</a:t>
          </a:r>
          <a:endParaRPr lang="en-US" sz="2400" kern="1200"/>
        </a:p>
      </dsp:txBody>
      <dsp:txXfrm>
        <a:off x="65449" y="105276"/>
        <a:ext cx="4967358" cy="1209826"/>
      </dsp:txXfrm>
    </dsp:sp>
    <dsp:sp modelId="{077689BF-A5EC-4439-B5A5-848B16499B81}">
      <dsp:nvSpPr>
        <dsp:cNvPr id="0" name=""/>
        <dsp:cNvSpPr/>
      </dsp:nvSpPr>
      <dsp:spPr>
        <a:xfrm>
          <a:off x="0" y="1449671"/>
          <a:ext cx="5098256" cy="1340724"/>
        </a:xfrm>
        <a:prstGeom prst="roundRect">
          <a:avLst/>
        </a:prstGeom>
        <a:gradFill rotWithShape="0">
          <a:gsLst>
            <a:gs pos="0">
              <a:schemeClr val="accent5">
                <a:hueOff val="5894893"/>
                <a:satOff val="-23950"/>
                <a:lumOff val="-5294"/>
                <a:alphaOff val="0"/>
                <a:shade val="85000"/>
                <a:satMod val="130000"/>
              </a:schemeClr>
            </a:gs>
            <a:gs pos="34000">
              <a:schemeClr val="accent5">
                <a:hueOff val="5894893"/>
                <a:satOff val="-23950"/>
                <a:lumOff val="-5294"/>
                <a:alphaOff val="0"/>
                <a:shade val="87000"/>
                <a:satMod val="125000"/>
              </a:schemeClr>
            </a:gs>
            <a:gs pos="70000">
              <a:schemeClr val="accent5">
                <a:hueOff val="5894893"/>
                <a:satOff val="-23950"/>
                <a:lumOff val="-5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5894893"/>
                <a:satOff val="-23950"/>
                <a:lumOff val="-5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İpek böceği kurtlarının larva haline geldiklerinde kozadan elde edilir.</a:t>
          </a:r>
          <a:endParaRPr lang="en-US" sz="2400" kern="1200"/>
        </a:p>
      </dsp:txBody>
      <dsp:txXfrm>
        <a:off x="65449" y="1515120"/>
        <a:ext cx="4967358" cy="1209826"/>
      </dsp:txXfrm>
    </dsp:sp>
    <dsp:sp modelId="{3D23DB2B-9EBA-46E6-A790-2B5C57D2210E}">
      <dsp:nvSpPr>
        <dsp:cNvPr id="0" name=""/>
        <dsp:cNvSpPr/>
      </dsp:nvSpPr>
      <dsp:spPr>
        <a:xfrm>
          <a:off x="0" y="2859516"/>
          <a:ext cx="5098256" cy="1340724"/>
        </a:xfrm>
        <a:prstGeom prst="roundRect">
          <a:avLst/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shade val="85000"/>
                <a:satMod val="130000"/>
              </a:schemeClr>
            </a:gs>
            <a:gs pos="34000">
              <a:schemeClr val="accent5">
                <a:hueOff val="11789787"/>
                <a:satOff val="-47901"/>
                <a:lumOff val="-10588"/>
                <a:alphaOff val="0"/>
                <a:shade val="87000"/>
                <a:satMod val="125000"/>
              </a:schemeClr>
            </a:gs>
            <a:gs pos="70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Bir kozada 1000-2500 m lif bulunmaktadır.</a:t>
          </a:r>
          <a:endParaRPr lang="en-US" sz="2400" kern="1200"/>
        </a:p>
      </dsp:txBody>
      <dsp:txXfrm>
        <a:off x="65449" y="2924965"/>
        <a:ext cx="4967358" cy="1209826"/>
      </dsp:txXfrm>
    </dsp:sp>
    <dsp:sp modelId="{081397DF-D635-4000-9D33-EBD944F0635F}">
      <dsp:nvSpPr>
        <dsp:cNvPr id="0" name=""/>
        <dsp:cNvSpPr/>
      </dsp:nvSpPr>
      <dsp:spPr>
        <a:xfrm>
          <a:off x="0" y="4269360"/>
          <a:ext cx="5098256" cy="1340724"/>
        </a:xfrm>
        <a:prstGeom prst="round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shade val="85000"/>
                <a:satMod val="130000"/>
              </a:schemeClr>
            </a:gs>
            <a:gs pos="34000">
              <a:schemeClr val="accent5">
                <a:hueOff val="17684680"/>
                <a:satOff val="-71851"/>
                <a:lumOff val="-15882"/>
                <a:alphaOff val="0"/>
                <a:shade val="87000"/>
                <a:satMod val="125000"/>
              </a:schemeClr>
            </a:gs>
            <a:gs pos="7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Ancak her bir kozdan 500-1400 m uzunluğunda filaman halinde kesintisiz ipek lifi elde edilir.</a:t>
          </a:r>
          <a:endParaRPr lang="en-US" sz="2400" kern="1200"/>
        </a:p>
      </dsp:txBody>
      <dsp:txXfrm>
        <a:off x="65449" y="4334809"/>
        <a:ext cx="4967358" cy="1209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194E-D2E3-479C-8EDC-B73330C0BBCD}">
      <dsp:nvSpPr>
        <dsp:cNvPr id="0" name=""/>
        <dsp:cNvSpPr/>
      </dsp:nvSpPr>
      <dsp:spPr>
        <a:xfrm>
          <a:off x="0" y="586928"/>
          <a:ext cx="5098256" cy="14420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Temel İpek tipi,</a:t>
          </a:r>
          <a:endParaRPr lang="en-US" sz="2600" kern="1200"/>
        </a:p>
      </dsp:txBody>
      <dsp:txXfrm>
        <a:off x="70397" y="657325"/>
        <a:ext cx="4957462" cy="1301304"/>
      </dsp:txXfrm>
    </dsp:sp>
    <dsp:sp modelId="{04EAB07F-D8BF-48B0-82E1-9BCC91C8CC26}">
      <dsp:nvSpPr>
        <dsp:cNvPr id="0" name=""/>
        <dsp:cNvSpPr/>
      </dsp:nvSpPr>
      <dsp:spPr>
        <a:xfrm>
          <a:off x="0" y="2103906"/>
          <a:ext cx="5098256" cy="1442098"/>
        </a:xfrm>
        <a:prstGeom prst="roundRect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shade val="85000"/>
                <a:satMod val="130000"/>
              </a:schemeClr>
            </a:gs>
            <a:gs pos="34000">
              <a:schemeClr val="accent2">
                <a:hueOff val="1408927"/>
                <a:satOff val="-10081"/>
                <a:lumOff val="-589"/>
                <a:alphaOff val="0"/>
                <a:shade val="87000"/>
                <a:satMod val="125000"/>
              </a:schemeClr>
            </a:gs>
            <a:gs pos="70000">
              <a:schemeClr val="accent2">
                <a:hueOff val="1408927"/>
                <a:satOff val="-10081"/>
                <a:lumOff val="-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Bombyx mori tipi ipek böceğinden kültürleme ile elde edilir. (Dut ağacı yaprağı ile beslenir)</a:t>
          </a:r>
          <a:endParaRPr lang="en-US" sz="2600" kern="1200"/>
        </a:p>
      </dsp:txBody>
      <dsp:txXfrm>
        <a:off x="70397" y="2174303"/>
        <a:ext cx="4957462" cy="1301304"/>
      </dsp:txXfrm>
    </dsp:sp>
    <dsp:sp modelId="{54FD69DA-FAFD-4AAD-BEB2-531B35D0FA8C}">
      <dsp:nvSpPr>
        <dsp:cNvPr id="0" name=""/>
        <dsp:cNvSpPr/>
      </dsp:nvSpPr>
      <dsp:spPr>
        <a:xfrm>
          <a:off x="0" y="3620885"/>
          <a:ext cx="5098256" cy="1442098"/>
        </a:xfrm>
        <a:prstGeom prst="round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Kültür hayvanı olmayan doğal ipek böceği ise meşe yaprağı ile beslenir. </a:t>
          </a:r>
          <a:endParaRPr lang="en-US" sz="2600" kern="1200"/>
        </a:p>
      </dsp:txBody>
      <dsp:txXfrm>
        <a:off x="70397" y="3691282"/>
        <a:ext cx="4957462" cy="1301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A681-CFCF-4689-99E2-F7FAC6E4BA35}">
      <dsp:nvSpPr>
        <dsp:cNvPr id="0" name=""/>
        <dsp:cNvSpPr/>
      </dsp:nvSpPr>
      <dsp:spPr>
        <a:xfrm>
          <a:off x="0" y="360705"/>
          <a:ext cx="2357437" cy="1414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Ham ipek pürüzlü sert ve parlak değildir</a:t>
          </a:r>
          <a:endParaRPr lang="en-US" sz="1300" kern="1200"/>
        </a:p>
      </dsp:txBody>
      <dsp:txXfrm>
        <a:off x="0" y="360705"/>
        <a:ext cx="2357437" cy="1414462"/>
      </dsp:txXfrm>
    </dsp:sp>
    <dsp:sp modelId="{FE17A00C-6DE7-4C4F-A8E0-D468BEACFA45}">
      <dsp:nvSpPr>
        <dsp:cNvPr id="0" name=""/>
        <dsp:cNvSpPr/>
      </dsp:nvSpPr>
      <dsp:spPr>
        <a:xfrm>
          <a:off x="2593181" y="360705"/>
          <a:ext cx="2357437" cy="1414462"/>
        </a:xfrm>
        <a:prstGeom prst="rect">
          <a:avLst/>
        </a:prstGeom>
        <a:solidFill>
          <a:schemeClr val="accent2">
            <a:hueOff val="563571"/>
            <a:satOff val="-4032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Doğal renk beyazdır, gri ve sarı gibi görünebilir bunun deneni kozayı serleştiren serisin ya da tutkal maddesidir</a:t>
          </a:r>
          <a:endParaRPr lang="en-US" sz="1300" kern="1200"/>
        </a:p>
      </dsp:txBody>
      <dsp:txXfrm>
        <a:off x="2593181" y="360705"/>
        <a:ext cx="2357437" cy="1414462"/>
      </dsp:txXfrm>
    </dsp:sp>
    <dsp:sp modelId="{9F92CAF5-7882-47FC-9196-1499B7E9748A}">
      <dsp:nvSpPr>
        <dsp:cNvPr id="0" name=""/>
        <dsp:cNvSpPr/>
      </dsp:nvSpPr>
      <dsp:spPr>
        <a:xfrm>
          <a:off x="5186362" y="360705"/>
          <a:ext cx="2357437" cy="1414462"/>
        </a:xfrm>
        <a:prstGeom prst="rect">
          <a:avLst/>
        </a:prstGeom>
        <a:solidFill>
          <a:schemeClr val="accent2">
            <a:hueOff val="1127141"/>
            <a:satOff val="-8065"/>
            <a:lumOff val="-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İpeğin karakteristik parlaklığını ve yumuşaklığını kazandırmak için serisinin liften uzaklaştırılması gerekir</a:t>
          </a:r>
          <a:endParaRPr lang="en-US" sz="1300" kern="1200"/>
        </a:p>
      </dsp:txBody>
      <dsp:txXfrm>
        <a:off x="5186362" y="360705"/>
        <a:ext cx="2357437" cy="1414462"/>
      </dsp:txXfrm>
    </dsp:sp>
    <dsp:sp modelId="{EE82DD13-7449-4283-A19F-B265157C3718}">
      <dsp:nvSpPr>
        <dsp:cNvPr id="0" name=""/>
        <dsp:cNvSpPr/>
      </dsp:nvSpPr>
      <dsp:spPr>
        <a:xfrm>
          <a:off x="0" y="2010911"/>
          <a:ext cx="2357437" cy="1414462"/>
        </a:xfrm>
        <a:prstGeom prst="rect">
          <a:avLst/>
        </a:prstGeom>
        <a:solidFill>
          <a:schemeClr val="accent2">
            <a:hueOff val="1690712"/>
            <a:satOff val="-12097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İpkel lifi doğal lifler içinde filament halde elde edilen tek liftir. Filamentlerin uzunluğu 1200-1600 m arasında değişebilir ve bir kozadan koparılmaksızın 600 m ye kadar lif çekilebilir. </a:t>
          </a:r>
          <a:endParaRPr lang="en-US" sz="1300" kern="1200"/>
        </a:p>
      </dsp:txBody>
      <dsp:txXfrm>
        <a:off x="0" y="2010911"/>
        <a:ext cx="2357437" cy="1414462"/>
      </dsp:txXfrm>
    </dsp:sp>
    <dsp:sp modelId="{9DA1DF61-12A0-4624-A227-5BF9ACBA2AA8}">
      <dsp:nvSpPr>
        <dsp:cNvPr id="0" name=""/>
        <dsp:cNvSpPr/>
      </dsp:nvSpPr>
      <dsp:spPr>
        <a:xfrm>
          <a:off x="2593181" y="2010911"/>
          <a:ext cx="2357437" cy="1414462"/>
        </a:xfrm>
        <a:prstGeom prst="rect">
          <a:avLst/>
        </a:prstGeom>
        <a:solidFill>
          <a:schemeClr val="accent2">
            <a:hueOff val="2254283"/>
            <a:satOff val="-16130"/>
            <a:lumOff val="-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Liflerin çapı 9-11 mikron arasında değişiklik gösterir</a:t>
          </a:r>
          <a:endParaRPr lang="en-US" sz="1300" kern="1200"/>
        </a:p>
      </dsp:txBody>
      <dsp:txXfrm>
        <a:off x="2593181" y="2010911"/>
        <a:ext cx="2357437" cy="1414462"/>
      </dsp:txXfrm>
    </dsp:sp>
    <dsp:sp modelId="{0250F19C-4B6B-41F3-B91A-4B67F658F57B}">
      <dsp:nvSpPr>
        <dsp:cNvPr id="0" name=""/>
        <dsp:cNvSpPr/>
      </dsp:nvSpPr>
      <dsp:spPr>
        <a:xfrm>
          <a:off x="5186362" y="2010911"/>
          <a:ext cx="2357437" cy="1414462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Pişmiş ipeğin parlaklığı çok yüksektir. İpek lifinin parlaklığı üçgen formdaki enine kesitinden kaynaklanmaktadır.</a:t>
          </a:r>
          <a:endParaRPr lang="en-US" sz="1300" kern="1200"/>
        </a:p>
      </dsp:txBody>
      <dsp:txXfrm>
        <a:off x="5186362" y="2010911"/>
        <a:ext cx="2357437" cy="1414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54D5-E4D4-452A-B0B8-EBC6FBE42E0A}">
      <dsp:nvSpPr>
        <dsp:cNvPr id="0" name=""/>
        <dsp:cNvSpPr/>
      </dsp:nvSpPr>
      <dsp:spPr>
        <a:xfrm>
          <a:off x="0" y="58941"/>
          <a:ext cx="5098256" cy="13311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Sürtünmeye karşı dayanıklılığı kötüdür</a:t>
          </a:r>
          <a:endParaRPr lang="en-US" sz="2400" kern="1200"/>
        </a:p>
      </dsp:txBody>
      <dsp:txXfrm>
        <a:off x="64982" y="123923"/>
        <a:ext cx="4968292" cy="1201203"/>
      </dsp:txXfrm>
    </dsp:sp>
    <dsp:sp modelId="{20913389-1445-41AC-8217-9AF312A127D7}">
      <dsp:nvSpPr>
        <dsp:cNvPr id="0" name=""/>
        <dsp:cNvSpPr/>
      </dsp:nvSpPr>
      <dsp:spPr>
        <a:xfrm>
          <a:off x="0" y="1459228"/>
          <a:ext cx="5098256" cy="1331167"/>
        </a:xfrm>
        <a:prstGeom prst="roundRect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shade val="85000"/>
                <a:satMod val="130000"/>
              </a:schemeClr>
            </a:gs>
            <a:gs pos="34000">
              <a:schemeClr val="accent2">
                <a:hueOff val="939284"/>
                <a:satOff val="-6721"/>
                <a:lumOff val="-392"/>
                <a:alphaOff val="0"/>
                <a:shade val="87000"/>
                <a:satMod val="125000"/>
              </a:schemeClr>
            </a:gs>
            <a:gs pos="70000">
              <a:schemeClr val="accent2">
                <a:hueOff val="939284"/>
                <a:satOff val="-6721"/>
                <a:lumOff val="-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Mukavemeti iyidir. Islak haldeki lifi kuru haldekine oranla %15-20 daha düşüktür.</a:t>
          </a:r>
          <a:endParaRPr lang="en-US" sz="2400" kern="1200"/>
        </a:p>
      </dsp:txBody>
      <dsp:txXfrm>
        <a:off x="64982" y="1524210"/>
        <a:ext cx="4968292" cy="1201203"/>
      </dsp:txXfrm>
    </dsp:sp>
    <dsp:sp modelId="{E74E57AC-2FD3-45DB-AC0A-589977B23044}">
      <dsp:nvSpPr>
        <dsp:cNvPr id="0" name=""/>
        <dsp:cNvSpPr/>
      </dsp:nvSpPr>
      <dsp:spPr>
        <a:xfrm>
          <a:off x="0" y="2859516"/>
          <a:ext cx="5098256" cy="1331167"/>
        </a:xfrm>
        <a:prstGeom prst="roundRect">
          <a:avLst/>
        </a:prstGeom>
        <a:gradFill rotWithShape="0">
          <a:gsLst>
            <a:gs pos="0">
              <a:schemeClr val="accent2">
                <a:hueOff val="1878569"/>
                <a:satOff val="-13441"/>
                <a:lumOff val="-785"/>
                <a:alphaOff val="0"/>
                <a:shade val="85000"/>
                <a:satMod val="130000"/>
              </a:schemeClr>
            </a:gs>
            <a:gs pos="34000">
              <a:schemeClr val="accent2">
                <a:hueOff val="1878569"/>
                <a:satOff val="-13441"/>
                <a:lumOff val="-785"/>
                <a:alphaOff val="0"/>
                <a:shade val="87000"/>
                <a:satMod val="125000"/>
              </a:schemeClr>
            </a:gs>
            <a:gs pos="70000">
              <a:schemeClr val="accent2">
                <a:hueOff val="1878569"/>
                <a:satOff val="-13441"/>
                <a:lumOff val="-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878569"/>
                <a:satOff val="-13441"/>
                <a:lumOff val="-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Boyut değiştirmezlik özelliği iyidir. Yıkandıklarında çekme yapmaz ve bollaşmazlar</a:t>
          </a:r>
          <a:endParaRPr lang="en-US" sz="2400" kern="1200"/>
        </a:p>
      </dsp:txBody>
      <dsp:txXfrm>
        <a:off x="64982" y="2924498"/>
        <a:ext cx="4968292" cy="1201203"/>
      </dsp:txXfrm>
    </dsp:sp>
    <dsp:sp modelId="{4CC99BA2-B4A7-4B4F-87B6-A06B1DC8200C}">
      <dsp:nvSpPr>
        <dsp:cNvPr id="0" name=""/>
        <dsp:cNvSpPr/>
      </dsp:nvSpPr>
      <dsp:spPr>
        <a:xfrm>
          <a:off x="0" y="4259803"/>
          <a:ext cx="5098256" cy="1331167"/>
        </a:xfrm>
        <a:prstGeom prst="round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Esnekliği iyi yaylanma özelliği vasattır. Kırıştıklarında eski hallerine yün kadar iyi ve hızlı bir şekilde dönemezler</a:t>
          </a:r>
          <a:endParaRPr lang="en-US" sz="2400" kern="1200"/>
        </a:p>
      </dsp:txBody>
      <dsp:txXfrm>
        <a:off x="64982" y="4324785"/>
        <a:ext cx="4968292" cy="1201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8A072-E5CA-4480-8A0B-05B5B188F0C8}">
      <dsp:nvSpPr>
        <dsp:cNvPr id="0" name=""/>
        <dsp:cNvSpPr/>
      </dsp:nvSpPr>
      <dsp:spPr>
        <a:xfrm>
          <a:off x="0" y="549671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Yabani ipek ağartma yapılsa bile tamamen beyazlatılamaz donuk kahve renkte olabilir</a:t>
          </a:r>
          <a:endParaRPr lang="en-US" sz="1300" kern="1200"/>
        </a:p>
      </dsp:txBody>
      <dsp:txXfrm>
        <a:off x="35500" y="585171"/>
        <a:ext cx="5027256" cy="656228"/>
      </dsp:txXfrm>
    </dsp:sp>
    <dsp:sp modelId="{1BA64CDF-F4E7-44A5-80F0-94D4C8E1B2EE}">
      <dsp:nvSpPr>
        <dsp:cNvPr id="0" name=""/>
        <dsp:cNvSpPr/>
      </dsp:nvSpPr>
      <dsp:spPr>
        <a:xfrm>
          <a:off x="0" y="1314339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563571"/>
                <a:satOff val="-4032"/>
                <a:lumOff val="-235"/>
                <a:alphaOff val="0"/>
                <a:shade val="85000"/>
                <a:satMod val="130000"/>
              </a:schemeClr>
            </a:gs>
            <a:gs pos="34000">
              <a:schemeClr val="accent2">
                <a:hueOff val="563571"/>
                <a:satOff val="-4032"/>
                <a:lumOff val="-235"/>
                <a:alphaOff val="0"/>
                <a:shade val="87000"/>
                <a:satMod val="125000"/>
              </a:schemeClr>
            </a:gs>
            <a:gs pos="70000">
              <a:schemeClr val="accent2">
                <a:hueOff val="563571"/>
                <a:satOff val="-4032"/>
                <a:lumOff val="-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63571"/>
                <a:satOff val="-4032"/>
                <a:lumOff val="-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Serisinin bir kısmı veya tamamı ipek lifinden giderildikten sonra elde edilen lifler, ham ipekten daha beyaz ve daha yumuşak olup pişmiş ipek olarak adlandırılırlar</a:t>
          </a:r>
          <a:endParaRPr lang="en-US" sz="1300" kern="1200"/>
        </a:p>
      </dsp:txBody>
      <dsp:txXfrm>
        <a:off x="35500" y="1349839"/>
        <a:ext cx="5027256" cy="656228"/>
      </dsp:txXfrm>
    </dsp:sp>
    <dsp:sp modelId="{696BBBC1-0CDF-4D19-ADC7-33D03CB3CA35}">
      <dsp:nvSpPr>
        <dsp:cNvPr id="0" name=""/>
        <dsp:cNvSpPr/>
      </dsp:nvSpPr>
      <dsp:spPr>
        <a:xfrm>
          <a:off x="0" y="2079007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1127141"/>
                <a:satOff val="-8065"/>
                <a:lumOff val="-471"/>
                <a:alphaOff val="0"/>
                <a:shade val="85000"/>
                <a:satMod val="130000"/>
              </a:schemeClr>
            </a:gs>
            <a:gs pos="34000">
              <a:schemeClr val="accent2">
                <a:hueOff val="1127141"/>
                <a:satOff val="-8065"/>
                <a:lumOff val="-471"/>
                <a:alphaOff val="0"/>
                <a:shade val="87000"/>
                <a:satMod val="125000"/>
              </a:schemeClr>
            </a:gs>
            <a:gs pos="70000">
              <a:schemeClr val="accent2">
                <a:hueOff val="1127141"/>
                <a:satOff val="-8065"/>
                <a:lumOff val="-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27141"/>
                <a:satOff val="-8065"/>
                <a:lumOff val="-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Filatür sırasında uç bulmak için çekilen lifler kamçıbaşı olarak adlandırılır</a:t>
          </a:r>
          <a:endParaRPr lang="en-US" sz="1300" kern="1200"/>
        </a:p>
      </dsp:txBody>
      <dsp:txXfrm>
        <a:off x="35500" y="2114507"/>
        <a:ext cx="5027256" cy="656228"/>
      </dsp:txXfrm>
    </dsp:sp>
    <dsp:sp modelId="{0041A5DE-DACC-46AC-8306-6910C2A1535D}">
      <dsp:nvSpPr>
        <dsp:cNvPr id="0" name=""/>
        <dsp:cNvSpPr/>
      </dsp:nvSpPr>
      <dsp:spPr>
        <a:xfrm>
          <a:off x="0" y="2843675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1690712"/>
                <a:satOff val="-12097"/>
                <a:lumOff val="-706"/>
                <a:alphaOff val="0"/>
                <a:shade val="85000"/>
                <a:satMod val="130000"/>
              </a:schemeClr>
            </a:gs>
            <a:gs pos="34000">
              <a:schemeClr val="accent2">
                <a:hueOff val="1690712"/>
                <a:satOff val="-12097"/>
                <a:lumOff val="-706"/>
                <a:alphaOff val="0"/>
                <a:shade val="87000"/>
                <a:satMod val="125000"/>
              </a:schemeClr>
            </a:gs>
            <a:gs pos="70000">
              <a:schemeClr val="accent2">
                <a:hueOff val="1690712"/>
                <a:satOff val="-12097"/>
                <a:lumOff val="-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90712"/>
                <a:satOff val="-12097"/>
                <a:lumOff val="-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Kaliteli lifler kozanın orta bölümünde bulunur</a:t>
          </a:r>
          <a:endParaRPr lang="en-US" sz="1300" kern="1200"/>
        </a:p>
      </dsp:txBody>
      <dsp:txXfrm>
        <a:off x="35500" y="2879175"/>
        <a:ext cx="5027256" cy="656228"/>
      </dsp:txXfrm>
    </dsp:sp>
    <dsp:sp modelId="{605BB523-221F-4E58-A7AF-EE5DDA0D37C6}">
      <dsp:nvSpPr>
        <dsp:cNvPr id="0" name=""/>
        <dsp:cNvSpPr/>
      </dsp:nvSpPr>
      <dsp:spPr>
        <a:xfrm>
          <a:off x="0" y="3608344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2254283"/>
                <a:satOff val="-16130"/>
                <a:lumOff val="-942"/>
                <a:alphaOff val="0"/>
                <a:shade val="85000"/>
                <a:satMod val="130000"/>
              </a:schemeClr>
            </a:gs>
            <a:gs pos="34000">
              <a:schemeClr val="accent2">
                <a:hueOff val="2254283"/>
                <a:satOff val="-16130"/>
                <a:lumOff val="-942"/>
                <a:alphaOff val="0"/>
                <a:shade val="87000"/>
                <a:satMod val="125000"/>
              </a:schemeClr>
            </a:gs>
            <a:gs pos="70000">
              <a:schemeClr val="accent2">
                <a:hueOff val="2254283"/>
                <a:satOff val="-16130"/>
                <a:lumOff val="-94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254283"/>
                <a:satOff val="-16130"/>
                <a:lumOff val="-94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Kozadan çekilemeyen liflere ise tava dibi denilmektedir.</a:t>
          </a:r>
          <a:endParaRPr lang="en-US" sz="1300" kern="1200"/>
        </a:p>
      </dsp:txBody>
      <dsp:txXfrm>
        <a:off x="35500" y="3643844"/>
        <a:ext cx="5027256" cy="656228"/>
      </dsp:txXfrm>
    </dsp:sp>
    <dsp:sp modelId="{B47DEE70-452A-4F44-A1DA-DC6D7D5F3EF1}">
      <dsp:nvSpPr>
        <dsp:cNvPr id="0" name=""/>
        <dsp:cNvSpPr/>
      </dsp:nvSpPr>
      <dsp:spPr>
        <a:xfrm>
          <a:off x="0" y="4373012"/>
          <a:ext cx="5098256" cy="727228"/>
        </a:xfrm>
        <a:prstGeom prst="round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Eğrilmiş ipek iplikler yırtık kozalardan kalitesi düşük olan, kozanın baş (kamçı başı), ve son (tava dibi) kısımlarında çeşitli işlemler esnasında makine etrafında biriken artık ipekten elde edilen kısa elyaflarla yapılır. </a:t>
          </a:r>
          <a:endParaRPr lang="en-US" sz="1300" kern="1200"/>
        </a:p>
      </dsp:txBody>
      <dsp:txXfrm>
        <a:off x="35500" y="4408512"/>
        <a:ext cx="5027256" cy="65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6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1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2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5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94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6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29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6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092E1A-3659-4A2E-9241-A01ECC7A0F53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F30EC-6CC2-4B8B-8CED-F915214F815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4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305800" cy="1981200"/>
          </a:xfrm>
        </p:spPr>
        <p:txBody>
          <a:bodyPr>
            <a:normAutofit/>
          </a:bodyPr>
          <a:lstStyle/>
          <a:p>
            <a:r>
              <a:rPr lang="tr-TR" sz="6000" i="1" dirty="0">
                <a:latin typeface="Algerian" pitchFamily="82" charset="0"/>
              </a:rPr>
              <a:t>İpek                    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Kullanıcı123\Desktop\ipek-kumas-kullanmanin-faydalari-neler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2428852"/>
          </a:xfrm>
          <a:prstGeom prst="rect">
            <a:avLst/>
          </a:prstGeom>
          <a:noFill/>
        </p:spPr>
      </p:pic>
      <p:pic>
        <p:nvPicPr>
          <p:cNvPr id="4099" name="Picture 3" descr="C:\Users\Kullanıcı123\Desktop\kumasgillerden-ipek-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000364" cy="2428869"/>
          </a:xfrm>
          <a:prstGeom prst="rect">
            <a:avLst/>
          </a:prstGeom>
          <a:noFill/>
        </p:spPr>
      </p:pic>
      <p:pic>
        <p:nvPicPr>
          <p:cNvPr id="4100" name="Picture 4" descr="C:\Users\Kullanıcı123\Desktop\imageprox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0364" cy="2428868"/>
          </a:xfrm>
          <a:prstGeom prst="rect">
            <a:avLst/>
          </a:prstGeom>
          <a:noFill/>
        </p:spPr>
      </p:pic>
      <p:pic>
        <p:nvPicPr>
          <p:cNvPr id="4102" name="Picture 6" descr="https://cdn.pixabay.com/photo/2016/08/05/09/39/silk-yarn-1571889_1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5"/>
            <a:ext cx="5429256" cy="3643315"/>
          </a:xfrm>
          <a:prstGeom prst="rect">
            <a:avLst/>
          </a:prstGeom>
          <a:noFill/>
        </p:spPr>
      </p:pic>
      <p:pic>
        <p:nvPicPr>
          <p:cNvPr id="4104" name="Picture 8" descr="https://im0-tub-tr.yandex.net/i?id=aa0ec430517d0fcc9750db1829e05e9d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2299" y="2617973"/>
            <a:ext cx="3960440" cy="315597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ECEEC-CFCF-46E8-B3DE-27AB16C697B1}"/>
              </a:ext>
            </a:extLst>
          </p:cNvPr>
          <p:cNvSpPr txBox="1"/>
          <p:nvPr/>
        </p:nvSpPr>
        <p:spPr>
          <a:xfrm>
            <a:off x="5685931" y="5949280"/>
            <a:ext cx="279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Ayşem YANAR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tr-TR"/>
              <a:t>Fiziksel özellikleri</a:t>
            </a:r>
            <a:endParaRPr lang="tr-TR" dirty="0"/>
          </a:p>
        </p:txBody>
      </p:sp>
      <p:graphicFrame>
        <p:nvGraphicFramePr>
          <p:cNvPr id="15" name="2 İçerik Yer Tutucusu">
            <a:extLst>
              <a:ext uri="{FF2B5EF4-FFF2-40B4-BE49-F238E27FC236}">
                <a16:creationId xmlns:a16="http://schemas.microsoft.com/office/drawing/2014/main" id="{EBCDEFB4-7C8A-45CA-B54F-7A4717658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99678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87809C7-5B96-4177-9257-65C931E37F26}"/>
              </a:ext>
            </a:extLst>
          </p:cNvPr>
          <p:cNvSpPr/>
          <p:nvPr/>
        </p:nvSpPr>
        <p:spPr>
          <a:xfrm>
            <a:off x="2286000" y="559941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/>
              <a:t>Yoğunluk</a:t>
            </a:r>
            <a:r>
              <a:rPr lang="en-US" dirty="0"/>
              <a:t> </a:t>
            </a:r>
            <a:r>
              <a:rPr lang="en-US" dirty="0" err="1"/>
              <a:t>pamuk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keten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bitkisel</a:t>
            </a:r>
            <a:r>
              <a:rPr lang="en-US" dirty="0"/>
              <a:t> </a:t>
            </a:r>
            <a:r>
              <a:rPr lang="en-US" dirty="0" err="1"/>
              <a:t>liflerden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, </a:t>
            </a:r>
            <a:r>
              <a:rPr lang="en-US" dirty="0" err="1"/>
              <a:t>akrilik</a:t>
            </a:r>
            <a:r>
              <a:rPr lang="en-US" dirty="0"/>
              <a:t> </a:t>
            </a:r>
            <a:r>
              <a:rPr lang="en-US" dirty="0" err="1"/>
              <a:t>poliamid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liflerden</a:t>
            </a:r>
            <a:r>
              <a:rPr lang="en-US" dirty="0"/>
              <a:t> </a:t>
            </a:r>
            <a:r>
              <a:rPr lang="en-US" dirty="0" err="1"/>
              <a:t>yüksektir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F3270-943F-4B2C-861B-72C94583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tr-TR" sz="3100">
                <a:solidFill>
                  <a:srgbClr val="FFFFFF"/>
                </a:solidFill>
              </a:rPr>
              <a:t>Mekanik özellikleri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F9FE75-40FC-4834-B5EC-89184CD3C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9802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41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86FDDE-07D9-4F52-A5C3-8A987235E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999" b="-1"/>
          <a:stretch/>
        </p:blipFill>
        <p:spPr>
          <a:xfrm>
            <a:off x="0" y="1505"/>
            <a:ext cx="9143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34663B-5BFF-482A-865A-27F31AF09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37251B-F3A6-49D3-B2E5-E411A4CE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57200"/>
            <a:ext cx="7543800" cy="75663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Kimyasal özellikleri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9640-2F08-4122-868E-61826029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9"/>
            <a:ext cx="7709480" cy="5400596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chemeClr val="tx1"/>
                </a:solidFill>
              </a:rPr>
              <a:t>İpek lifleri alkalilere karşı hassastır. Alkali deterjanla muamele gören ipek lifinin rengi sararır.</a:t>
            </a:r>
          </a:p>
          <a:p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Asitler ise ipek liflerine yün liflerine oranla çok daha çabuk zarar verir. Kuru temizleme de kullanılan organik çözücülerin ipek lifine olumsuz bir etkisi yoktur. </a:t>
            </a:r>
          </a:p>
          <a:p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Terleme (Tuz) ipek ürünlerde bozulmaya neden olur. Renkte solma görülür.</a:t>
            </a:r>
          </a:p>
          <a:p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Isı iletme özelliği düşüktür. Elektriği iletme yeteneği düşüktür bu yüzden elektrik kablolarının sarılmasında ipek lifi kullanılır. </a:t>
            </a:r>
          </a:p>
          <a:p>
            <a:r>
              <a:rPr lang="tr-TR" sz="1400" dirty="0">
                <a:solidFill>
                  <a:schemeClr val="tx1"/>
                </a:solidFill>
              </a:rPr>
              <a:t>Direk olarak aleve tutulan ipek lifi yanar ancak alev uzaklaşırsa kendi kendine söner. Saç yanığına benzer bir koku bırakır. </a:t>
            </a:r>
          </a:p>
          <a:p>
            <a:r>
              <a:rPr lang="tr-TR" sz="1400" dirty="0">
                <a:solidFill>
                  <a:schemeClr val="tx1"/>
                </a:solidFill>
              </a:rPr>
              <a:t>Güneş ışığı ipek lifini olumsuz etkiler. Güneş ışığının etkisi lifin rengini sarartır ve mukavemetini düşürür</a:t>
            </a:r>
          </a:p>
          <a:p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Küflenme problemi yoktur. Ancak hava ve ışık teması kesilerek depolanmalıdır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68BB4-E55B-4DC8-825B-0A792D33A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6438C-C6C1-4170-95B8-E2CA8180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19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Kimyasal yapısı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Fibroin</a:t>
            </a:r>
            <a:endParaRPr lang="tr-TR" dirty="0"/>
          </a:p>
          <a:p>
            <a:r>
              <a:rPr lang="tr-TR" dirty="0"/>
              <a:t>Serisin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Lifi oluşturan </a:t>
            </a:r>
            <a:r>
              <a:rPr lang="tr-TR" dirty="0" err="1"/>
              <a:t>fibroin</a:t>
            </a:r>
            <a:r>
              <a:rPr lang="tr-TR" dirty="0"/>
              <a:t> proteini</a:t>
            </a:r>
          </a:p>
          <a:p>
            <a:r>
              <a:rPr lang="tr-TR" dirty="0"/>
              <a:t>Liflerin birbirine tutulmasını sağlayan serisin maddesi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endParaRPr lang="tr-TR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B1E9F80F-B316-4B5F-A649-A95AA23D7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052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Olumlu özellikleri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Orta derecede esnekliği, mükemmel döküm özelliği ve lüks derecesinde iyi tutum özelliği bulunur. Doğal lifler arasında en ince olanıdır</a:t>
            </a:r>
          </a:p>
          <a:p>
            <a:endParaRPr lang="tr-TR" dirty="0"/>
          </a:p>
          <a:p>
            <a:r>
              <a:rPr lang="tr-TR" dirty="0"/>
              <a:t>Parlak ve </a:t>
            </a:r>
            <a:r>
              <a:rPr lang="tr-TR" dirty="0" err="1"/>
              <a:t>hidrofiliktir</a:t>
            </a:r>
            <a:r>
              <a:rPr lang="tr-TR" dirty="0"/>
              <a:t>, ticari nem yüzdesi %11 </a:t>
            </a:r>
            <a:r>
              <a:rPr lang="tr-TR" dirty="0" err="1"/>
              <a:t>dir</a:t>
            </a:r>
            <a:r>
              <a:rPr lang="tr-TR" dirty="0"/>
              <a:t>, ıslaklık hissi vermeden % 30 a kadar nem çekebilir</a:t>
            </a:r>
          </a:p>
          <a:p>
            <a:endParaRPr lang="tr-TR" dirty="0"/>
          </a:p>
          <a:p>
            <a:r>
              <a:rPr lang="tr-TR" dirty="0"/>
              <a:t>Statik elektriklenme problemi azdır</a:t>
            </a:r>
          </a:p>
          <a:p>
            <a:endParaRPr lang="tr-TR" dirty="0"/>
          </a:p>
          <a:p>
            <a:r>
              <a:rPr lang="tr-TR" dirty="0"/>
              <a:t>İpek kumaş yıkanabilir ya da kuru temizleme yapılabilir</a:t>
            </a:r>
          </a:p>
          <a:p>
            <a:r>
              <a:rPr lang="tr-TR" dirty="0"/>
              <a:t>Bazen kullanılan boya ve terbiye nedeniyle sadece kuru temizlik önerilir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Olumsuz özellikleri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Dayanımı iyi olsa da orta uzunlukta bir ömre sahiptir.</a:t>
            </a:r>
          </a:p>
          <a:p>
            <a:endParaRPr lang="tr-TR" dirty="0"/>
          </a:p>
          <a:p>
            <a:r>
              <a:rPr lang="tr-TR" dirty="0"/>
              <a:t>Islakken dayanıklılığını % 15-25’ini yitirebilir</a:t>
            </a:r>
          </a:p>
          <a:p>
            <a:endParaRPr lang="tr-TR" dirty="0"/>
          </a:p>
          <a:p>
            <a:r>
              <a:rPr lang="tr-TR" dirty="0"/>
              <a:t>Uzun süre maruz kalırsa güneşten etkilenir ve zarar görür</a:t>
            </a:r>
          </a:p>
          <a:p>
            <a:r>
              <a:rPr lang="tr-TR" dirty="0"/>
              <a:t>Klorlu ağartıcı kullanılırsa sararır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Pişmiş İpek</a:t>
            </a:r>
          </a:p>
        </p:txBody>
      </p:sp>
      <p:pic>
        <p:nvPicPr>
          <p:cNvPr id="14338" name="Picture 2" descr="C:\Users\Kullanıcı123\Desktop\lif boyuna görünüş\indir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2221" t="38368" r="11112" b="27257"/>
          <a:stretch>
            <a:fillRect/>
          </a:stretch>
        </p:blipFill>
        <p:spPr bwMode="auto">
          <a:xfrm>
            <a:off x="571472" y="2500306"/>
            <a:ext cx="3429024" cy="2357454"/>
          </a:xfrm>
          <a:prstGeom prst="rect">
            <a:avLst/>
          </a:prstGeom>
          <a:noFill/>
        </p:spPr>
      </p:pic>
      <p:pic>
        <p:nvPicPr>
          <p:cNvPr id="14339" name="Picture 3" descr="C:\Users\Kullanıcı123\Desktop\lif enine kesit görüntü\indir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657850" y="2714625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Ham İpek</a:t>
            </a:r>
          </a:p>
        </p:txBody>
      </p:sp>
      <p:pic>
        <p:nvPicPr>
          <p:cNvPr id="15362" name="Picture 2" descr="C:\Users\Kullanıcı123\Desktop\lif boyuna görünüş\indir (8)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5297" t="21800" r="2305" b="24651"/>
          <a:stretch/>
        </p:blipFill>
        <p:spPr bwMode="auto">
          <a:xfrm>
            <a:off x="882651" y="2420888"/>
            <a:ext cx="3153595" cy="2436871"/>
          </a:xfrm>
          <a:prstGeom prst="rect">
            <a:avLst/>
          </a:prstGeom>
          <a:noFill/>
        </p:spPr>
      </p:pic>
      <p:pic>
        <p:nvPicPr>
          <p:cNvPr id="15363" name="Picture 3" descr="C:\Users\Kullanıcı123\Desktop\lif enine kesit görüntü\indir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28993" r="5555" b="17882"/>
          <a:stretch>
            <a:fillRect/>
          </a:stretch>
        </p:blipFill>
        <p:spPr bwMode="auto">
          <a:xfrm>
            <a:off x="5286380" y="2643182"/>
            <a:ext cx="295278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İpek iplik </a:t>
            </a:r>
            <a:r>
              <a:rPr lang="tr-TR" dirty="0" err="1"/>
              <a:t>eldesi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İpek lif </a:t>
            </a:r>
            <a:r>
              <a:rPr lang="tr-TR" dirty="0" err="1"/>
              <a:t>eldesi</a:t>
            </a:r>
            <a:r>
              <a:rPr lang="tr-TR" dirty="0"/>
              <a:t> kozadan ipek çekimiyle başlar</a:t>
            </a:r>
          </a:p>
          <a:p>
            <a:endParaRPr lang="tr-TR" dirty="0"/>
          </a:p>
          <a:p>
            <a:r>
              <a:rPr lang="tr-TR" dirty="0"/>
              <a:t>İnce filamanları bir araya getirip onları kendi doğal </a:t>
            </a:r>
            <a:r>
              <a:rPr lang="tr-TR" dirty="0" err="1"/>
              <a:t>serisinleriyle</a:t>
            </a:r>
            <a:r>
              <a:rPr lang="tr-TR" dirty="0"/>
              <a:t> birbirine bağlayarak kozalardan çıkrığa sarma işlemidir.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5C29435-9792-45F0-A075-2B4C351B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7" name="Graphic 6" descr="Caterpillar">
            <a:extLst>
              <a:ext uri="{FF2B5EF4-FFF2-40B4-BE49-F238E27FC236}">
                <a16:creationId xmlns:a16="http://schemas.microsoft.com/office/drawing/2014/main" id="{9CF6E894-9AA8-44EA-B8D8-A13E601B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706108"/>
            <a:ext cx="5182351" cy="5182351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121C1A0-5C13-471E-AD18-BF95767F5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tr-TR"/>
              <a:t>İpek yetiştirilen ve doğada bulunan ipek böceklerinin kozalarından elde edilen doğal protein kökenli salgı ürünü hayvansal bir liftir. </a:t>
            </a:r>
            <a:endParaRPr lang="tr-T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F03EDA-D3D9-4DFF-9AC8-0D47F349E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499E1-77D1-46FE-9976-5632BE52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22" name="Picture 2" descr="https://iasbh.tmgrup.com.tr/dc0a03/0/0/0/0/0/0?u=http://i.sabah.com.tr/sb/galeri/yasam/75-yillik-tanik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107912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İplik çekmede iki sistem vardır</a:t>
            </a:r>
          </a:p>
          <a:p>
            <a:endParaRPr lang="tr-TR" dirty="0"/>
          </a:p>
          <a:p>
            <a:r>
              <a:rPr lang="tr-TR" dirty="0"/>
              <a:t>İtalyan çekim sisteminde bir grup kozadan çekilen uçlar bir araya getirilip kendi üzerinde aldığı bükümle çıkrığa sarılır</a:t>
            </a:r>
          </a:p>
          <a:p>
            <a:endParaRPr lang="tr-TR" dirty="0"/>
          </a:p>
          <a:p>
            <a:r>
              <a:rPr lang="tr-TR" dirty="0"/>
              <a:t>Fransız çekim sisteminde ise iki ayrı grup kozadan gelen uçlar bir araya getirilip iki kez bükümden sonra çıkrığa sarılır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İpeğin iplik haline getirilmesi pamuk keten ve yün lifini iplik haline getirme prosesi ile aynıdır. </a:t>
            </a:r>
          </a:p>
          <a:p>
            <a:endParaRPr lang="tr-TR" dirty="0"/>
          </a:p>
          <a:p>
            <a:r>
              <a:rPr lang="tr-TR" dirty="0"/>
              <a:t>Ham ipek çileleri renk uzunluk ve inceliğe göre ayrılır. Daha sonra sabun ya da yağlı sıcak su içine bastırılır.</a:t>
            </a:r>
          </a:p>
          <a:p>
            <a:r>
              <a:rPr lang="tr-TR" dirty="0"/>
              <a:t>Bu serisin yumuşatma işlemidir ve ipliğin işlenmesine yardımcı olur.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332656"/>
            <a:ext cx="2313633" cy="5646208"/>
          </a:xfrm>
        </p:spPr>
        <p:txBody>
          <a:bodyPr anchor="ctr">
            <a:normAutofit/>
          </a:bodyPr>
          <a:lstStyle/>
          <a:p>
            <a:r>
              <a:rPr lang="tr-TR" sz="3200" dirty="0"/>
              <a:t>İpeğin kullanım alanları</a:t>
            </a:r>
            <a:br>
              <a:rPr lang="tr-TR" sz="3200" dirty="0"/>
            </a:br>
            <a:endParaRPr lang="tr-TR" sz="3100" dirty="0">
              <a:solidFill>
                <a:srgbClr val="FFFF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Elbise, eşarp, bluz ve diğer giysilerdir. Bazı ipekler ev döşemesi ve halı, kilim, dikiş ipliği, nakış ipliği yapımında da kullanılırlar.</a:t>
            </a:r>
          </a:p>
          <a:p>
            <a:r>
              <a:rPr lang="tr-TR" dirty="0"/>
              <a:t>İpekten yapılan iplik ve kumaşlara ipekli denilmektedir.</a:t>
            </a:r>
          </a:p>
          <a:p>
            <a:endParaRPr lang="tr-TR" dirty="0"/>
          </a:p>
          <a:p>
            <a:r>
              <a:rPr lang="tr-TR" dirty="0"/>
              <a:t>En bilinen ipekli kumaşlar; ipek jorjet, </a:t>
            </a:r>
            <a:r>
              <a:rPr lang="tr-TR" dirty="0" err="1"/>
              <a:t>şanel</a:t>
            </a:r>
            <a:r>
              <a:rPr lang="tr-TR" dirty="0"/>
              <a:t>, tafta, şantuk, ipek kadife, organze vb..</a:t>
            </a:r>
          </a:p>
        </p:txBody>
      </p:sp>
    </p:spTree>
    <p:extLst>
      <p:ext uri="{BB962C8B-B14F-4D97-AF65-F5344CB8AC3E}">
        <p14:creationId xmlns:p14="http://schemas.microsoft.com/office/powerpoint/2010/main" val="402412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285E-2070-4808-A88A-BD9B9070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186F-F4B2-4B24-B433-0553CDD5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  <a:p>
            <a:endParaRPr lang="tr-TR" dirty="0"/>
          </a:p>
          <a:p>
            <a:r>
              <a:rPr lang="tr-TR" dirty="0" err="1"/>
              <a:t>Özkavruk</a:t>
            </a:r>
            <a:r>
              <a:rPr lang="tr-TR" dirty="0"/>
              <a:t> </a:t>
            </a:r>
            <a:r>
              <a:rPr lang="tr-TR" dirty="0" err="1"/>
              <a:t>Adanır,E</a:t>
            </a:r>
            <a:r>
              <a:rPr lang="tr-TR" dirty="0"/>
              <a:t>. (2015).Tekstil Lifleri. </a:t>
            </a:r>
            <a:r>
              <a:rPr lang="tr-TR" dirty="0" err="1"/>
              <a:t>Mungam</a:t>
            </a:r>
            <a:r>
              <a:rPr lang="tr-TR" dirty="0"/>
              <a:t> kavram yayınevi, İzmir.</a:t>
            </a:r>
          </a:p>
          <a:p>
            <a:endParaRPr lang="tr-TR" dirty="0"/>
          </a:p>
          <a:p>
            <a:r>
              <a:rPr lang="tr-TR" dirty="0" err="1"/>
              <a:t>Babaoğlu,M</a:t>
            </a:r>
            <a:r>
              <a:rPr lang="tr-TR" dirty="0"/>
              <a:t>., </a:t>
            </a:r>
            <a:r>
              <a:rPr lang="tr-TR" dirty="0" err="1"/>
              <a:t>Şener,A</a:t>
            </a:r>
            <a:r>
              <a:rPr lang="tr-TR" dirty="0"/>
              <a:t>., </a:t>
            </a:r>
            <a:r>
              <a:rPr lang="tr-TR" dirty="0" err="1"/>
              <a:t>Öztop,H</a:t>
            </a:r>
            <a:r>
              <a:rPr lang="tr-TR" dirty="0"/>
              <a:t>. (2010). Tekstil lifleri temel özellikleri, kullanım ve bakım. Gazi kitabevi, Ankara.</a:t>
            </a:r>
          </a:p>
          <a:p>
            <a:r>
              <a:rPr lang="tr-TR" dirty="0" err="1"/>
              <a:t>Kaya,F</a:t>
            </a:r>
            <a:r>
              <a:rPr lang="tr-TR" dirty="0"/>
              <a:t>. </a:t>
            </a:r>
            <a:r>
              <a:rPr lang="tr-TR" dirty="0" err="1"/>
              <a:t>Yazıcıoğlu,Y</a:t>
            </a:r>
            <a:r>
              <a:rPr lang="tr-TR" dirty="0"/>
              <a:t>. (1992). Lif Teknolojisi. </a:t>
            </a:r>
            <a:r>
              <a:rPr lang="tr-TR"/>
              <a:t>Ankara.</a:t>
            </a:r>
            <a:endParaRPr lang="tr-TR" dirty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endParaRPr lang="tr-TR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4CC118D3-9B5A-4C21-9802-EAFE6AFCA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0107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endParaRPr lang="tr-TR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1F1A80C8-DC7B-4BBA-9077-E55266640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6919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7D7D-4419-403E-AB37-B42E9B36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7D9D-8885-47CE-85D5-4DE631913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Lif elde edilecek kozalardaki krizalitin kozayı delip çıkmasına izin verilmez aksi takdirde kozadan </a:t>
            </a:r>
            <a:r>
              <a:rPr lang="tr-TR" dirty="0" err="1"/>
              <a:t>filamanet</a:t>
            </a:r>
            <a:r>
              <a:rPr lang="tr-TR" dirty="0"/>
              <a:t> halinde lif elde etmek mümkün olmaz.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Bu nedenle kozalardaki krizalitler güneş ışığıyla 85-90 ˚C de kızgın su buharıyla sıcak soğuk havayla sıcak suyla ya da buhar yoluyla öldürülür.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Türkiye’de krizaliti öldürmek için raflar üzerine serilen kozalara 15-20 dakika süreyle 70-80 ˚C de kızgın buhar verilir. Buharla ıslanan kozalar daha sonra kurutulur. 50 000 ipek böceğinden yaklaşık 100 kg koza ve bu kozalardan da 100-120 gr ham ipek elde edilir.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A21F-903E-48C9-A760-BB602F12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0A7-365A-4F5D-B5D5-4C45579AE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İpek böceği yetiştiriciliğinde temel adımlar şu şekildedir;</a:t>
            </a:r>
          </a:p>
          <a:p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Kelebek 400-600 yumurta bırakır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Yumurtalardan tırtıllar çıkar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Tırtıllar 5. yaş döneminin sonunda koza örmeye başlar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Damızlık olarak ayrılan kozalardaki krizalitlerin kozayı delip dışarı çıkması ve çiftleşmesi beklenir lif elde edilecek krizalitler öldürülür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Çiftleşen kelebekler tekrar yumurta bırakır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70041-0920-4836-A395-80311A89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132856"/>
            <a:ext cx="2103909" cy="14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2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EC8C2A-E9F2-4DDB-BA21-F9D7792C4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E139-7735-4D43-A9F6-A6EDC859D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8" r="15169" b="1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1AF91A-9F71-4D20-9DB7-FC52570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8A1560-74EA-484D-A41A-C0B97BDF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66" r="-2" b="6327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BF7B-9DA5-43AA-8A5A-8A74F1AC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tr-TR" dirty="0"/>
              <a:t>Kozalar renk boyut şekil tutum ve lifin kalitesini etkileyebilecek diğer faktörler de göz önüne alınarak sınıflandırılırlar ve daha sonra kozadan ipek lifinin çekilmesi işlemine geçilir.</a:t>
            </a:r>
          </a:p>
          <a:p>
            <a:endParaRPr lang="tr-TR" dirty="0"/>
          </a:p>
          <a:p>
            <a:r>
              <a:rPr lang="tr-TR" dirty="0"/>
              <a:t>Bu işleme FİLATÜR denilmektedir. 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29BD59-371E-4F2A-B55E-E6C915F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1DEEA8-D284-49F0-82B0-06C190505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9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Kozadan iplik çekimi </a:t>
            </a:r>
            <a:r>
              <a:rPr lang="tr-TR" dirty="0" err="1"/>
              <a:t>filatür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İplik çekimi kozalardan istenilen </a:t>
            </a:r>
            <a:r>
              <a:rPr lang="tr-TR" dirty="0" err="1"/>
              <a:t>denye</a:t>
            </a:r>
            <a:r>
              <a:rPr lang="tr-TR" dirty="0"/>
              <a:t> inceliği için belli sayıdaki ipek telinin bir araya getirilerek kendi doğal </a:t>
            </a:r>
            <a:r>
              <a:rPr lang="tr-TR" dirty="0" err="1"/>
              <a:t>serisinleriyle</a:t>
            </a:r>
            <a:r>
              <a:rPr lang="tr-TR" dirty="0"/>
              <a:t> birlikte sarılması ile gerçekleştirilen kozaları açma işlemidir.</a:t>
            </a:r>
          </a:p>
          <a:p>
            <a:endParaRPr lang="tr-TR" dirty="0"/>
          </a:p>
          <a:p>
            <a:r>
              <a:rPr lang="tr-TR" dirty="0"/>
              <a:t>Elde edilen ipek ham ipek olarak kabul edilir.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Denye</a:t>
            </a:r>
            <a:r>
              <a:rPr lang="tr-TR" dirty="0"/>
              <a:t>:</a:t>
            </a:r>
          </a:p>
          <a:p>
            <a:r>
              <a:rPr lang="tr-TR" dirty="0"/>
              <a:t>9000 metre uzunluğundaki ipliğin gram cinsinden ağırlığını ifade eden iplik numarası birimidir</a:t>
            </a:r>
          </a:p>
        </p:txBody>
      </p:sp>
    </p:spTree>
    <p:extLst>
      <p:ext uri="{BB962C8B-B14F-4D97-AF65-F5344CB8AC3E}">
        <p14:creationId xmlns:p14="http://schemas.microsoft.com/office/powerpoint/2010/main" val="204265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endParaRPr lang="tr-TR" sz="31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tr-TR" dirty="0"/>
              <a:t>İpeğin M.Ö. 2640 yılında Çinli bir prenses tarafından bulunduğu kabul edilir.</a:t>
            </a:r>
          </a:p>
          <a:p>
            <a:r>
              <a:rPr lang="tr-TR" dirty="0"/>
              <a:t>Bu yüzden Çin ve Japonya ipek üretiminin başını çekmektedir.</a:t>
            </a:r>
          </a:p>
          <a:p>
            <a:endParaRPr lang="tr-TR" dirty="0"/>
          </a:p>
          <a:p>
            <a:r>
              <a:rPr lang="tr-TR" dirty="0"/>
              <a:t>Çin,İtalya, İspanya ve Fransa başlıca ipek üreticilerindendir.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1071</Words>
  <Application>Microsoft Office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Algerian</vt:lpstr>
      <vt:lpstr>Calibri</vt:lpstr>
      <vt:lpstr>Calibri Light</vt:lpstr>
      <vt:lpstr>Courier New</vt:lpstr>
      <vt:lpstr>Retrospect</vt:lpstr>
      <vt:lpstr>İpek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Kozadan iplik çekimi filatür</vt:lpstr>
      <vt:lpstr>PowerPoint Presentation</vt:lpstr>
      <vt:lpstr>Fiziksel özellikleri</vt:lpstr>
      <vt:lpstr>Mekanik özellikleri</vt:lpstr>
      <vt:lpstr>Kimyasal özellikleri</vt:lpstr>
      <vt:lpstr>Kimyasal yapısı</vt:lpstr>
      <vt:lpstr>PowerPoint Presentation</vt:lpstr>
      <vt:lpstr>Olumlu özellikleri</vt:lpstr>
      <vt:lpstr>Olumsuz özellikleri</vt:lpstr>
      <vt:lpstr>Pişmiş İpek</vt:lpstr>
      <vt:lpstr>Ham İpek</vt:lpstr>
      <vt:lpstr>İpek iplik eldesi</vt:lpstr>
      <vt:lpstr>PowerPoint Presentation</vt:lpstr>
      <vt:lpstr>PowerPoint Presentation</vt:lpstr>
      <vt:lpstr>PowerPoint Presentation</vt:lpstr>
      <vt:lpstr>İpeğin kullanım alanları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İpek                     </dc:title>
  <dc:creator>Aysem.Yanar</dc:creator>
  <cp:lastModifiedBy>Aysem.Yanar</cp:lastModifiedBy>
  <cp:revision>4</cp:revision>
  <dcterms:created xsi:type="dcterms:W3CDTF">2020-05-07T19:38:13Z</dcterms:created>
  <dcterms:modified xsi:type="dcterms:W3CDTF">2020-05-07T19:49:17Z</dcterms:modified>
</cp:coreProperties>
</file>