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5"/>
  </p:notesMasterIdLst>
  <p:sldIdLst>
    <p:sldId id="257" r:id="rId2"/>
    <p:sldId id="258" r:id="rId3"/>
    <p:sldId id="295" r:id="rId4"/>
    <p:sldId id="259" r:id="rId5"/>
    <p:sldId id="260" r:id="rId6"/>
    <p:sldId id="261" r:id="rId7"/>
    <p:sldId id="262" r:id="rId8"/>
    <p:sldId id="272" r:id="rId9"/>
    <p:sldId id="265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10" r:id="rId40"/>
    <p:sldId id="306" r:id="rId41"/>
    <p:sldId id="307" r:id="rId42"/>
    <p:sldId id="308" r:id="rId43"/>
    <p:sldId id="30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6DB-3FA0-42FF-B200-588D3B471018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D5C92-1429-4372-8E9A-1262FDC1C1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06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38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46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44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608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7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60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2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89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5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0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07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19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51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3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80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6896-B195-426C-9991-2CB83549B0B4}" type="datetimeFigureOut">
              <a:rPr lang="tr-TR" smtClean="0"/>
              <a:t>15.03.2018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41FD5A-60BE-45B7-BD4A-DFC0DD95A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0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6200" b="1" dirty="0" smtClean="0"/>
              <a:t>Bölüm</a:t>
            </a:r>
            <a:r>
              <a:rPr lang="en-US" altLang="tr-TR" sz="6200" b="1" dirty="0" smtClean="0"/>
              <a:t> </a:t>
            </a:r>
            <a:r>
              <a:rPr lang="tr-TR" altLang="tr-TR" sz="6200" b="1" dirty="0" smtClean="0"/>
              <a:t>6</a:t>
            </a:r>
            <a:endParaRPr lang="en-US" altLang="tr-TR" sz="6200" b="1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indent="338455"/>
            <a:r>
              <a:rPr lang="tr-TR" sz="2800" b="1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Sıcaklık, Isı ve Termal Genleşme</a:t>
            </a:r>
            <a:endParaRPr lang="tr-TR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9546" y="654296"/>
            <a:ext cx="8911687" cy="1280890"/>
          </a:xfrm>
        </p:spPr>
        <p:txBody>
          <a:bodyPr/>
          <a:lstStyle/>
          <a:p>
            <a:r>
              <a:rPr lang="tr-TR" b="1" dirty="0" smtClean="0"/>
              <a:t>Gazların Kinetik Teorisi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6631" y="1950382"/>
            <a:ext cx="8596668" cy="1105125"/>
          </a:xfrm>
        </p:spPr>
        <p:txBody>
          <a:bodyPr/>
          <a:lstStyle/>
          <a:p>
            <a:r>
              <a:rPr lang="tr-TR" dirty="0"/>
              <a:t>Bir gazın </a:t>
            </a:r>
            <a:r>
              <a:rPr lang="tr-TR" dirty="0" smtClean="0"/>
              <a:t>oluşturduğu </a:t>
            </a:r>
            <a:r>
              <a:rPr lang="tr-TR" dirty="0"/>
              <a:t>basınç, moleküllerinin kabın duvarları üzerindeki etkisinden kaynaklanır</a:t>
            </a:r>
            <a:r>
              <a:rPr lang="tr-TR" dirty="0" smtClean="0"/>
              <a:t>.</a:t>
            </a:r>
            <a:r>
              <a:rPr lang="tr-TR" dirty="0"/>
              <a:t> İdeal bir gaz molekülünün ortalama </a:t>
            </a:r>
            <a:r>
              <a:rPr lang="tr-TR" dirty="0" smtClean="0"/>
              <a:t>öteleme kinetik </a:t>
            </a:r>
            <a:r>
              <a:rPr lang="tr-TR" dirty="0"/>
              <a:t>enerjisinin şu şekilde olduğu gösterilebilir: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etin kutusu 4"/>
              <p:cNvSpPr txBox="1"/>
              <p:nvPr/>
            </p:nvSpPr>
            <p:spPr>
              <a:xfrm>
                <a:off x="2011081" y="3055507"/>
                <a:ext cx="436863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𝑜𝑟𝑡</m:t>
                          </m:r>
                        </m:sub>
                        <m:sup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tr-TR" sz="3600" dirty="0"/>
              </a:p>
            </p:txBody>
          </p:sp>
        </mc:Choice>
        <mc:Fallback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81" y="3055507"/>
                <a:ext cx="4368632" cy="1037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/>
          <p:cNvSpPr/>
          <p:nvPr/>
        </p:nvSpPr>
        <p:spPr>
          <a:xfrm>
            <a:off x="1486631" y="4632202"/>
            <a:ext cx="531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Burada k Boltzmann sabiti ve T Kelvin sıcaklığıdır.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992" y="2989854"/>
            <a:ext cx="3139712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6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0286" y="501536"/>
            <a:ext cx="8911687" cy="1280890"/>
          </a:xfrm>
        </p:spPr>
        <p:txBody>
          <a:bodyPr/>
          <a:lstStyle/>
          <a:p>
            <a:r>
              <a:rPr lang="tr-TR" b="1" dirty="0" smtClean="0"/>
              <a:t>Gazların Kinetik Teorisi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40286" y="1456011"/>
            <a:ext cx="8596668" cy="1105125"/>
          </a:xfrm>
        </p:spPr>
        <p:txBody>
          <a:bodyPr>
            <a:normAutofit fontScale="92500"/>
          </a:bodyPr>
          <a:lstStyle/>
          <a:p>
            <a:r>
              <a:rPr lang="tr-TR" dirty="0"/>
              <a:t>Kabın </a:t>
            </a:r>
            <a:r>
              <a:rPr lang="tr-TR" dirty="0" smtClean="0"/>
              <a:t>sağ duvarıyla </a:t>
            </a:r>
            <a:r>
              <a:rPr lang="tr-TR" dirty="0"/>
              <a:t>elastik bir şekilde çarpışan bir gaz molekülü </a:t>
            </a:r>
            <a:r>
              <a:rPr lang="tr-TR" dirty="0" smtClean="0"/>
              <a:t>düşünelim:</a:t>
            </a:r>
          </a:p>
          <a:p>
            <a:r>
              <a:rPr lang="tr-TR" dirty="0"/>
              <a:t>Molekül üzerindeki kuvvet, Newton'un ikinci yasasını aşağıdaki gibi kullanarak elde edilir:</a:t>
            </a:r>
          </a:p>
        </p:txBody>
      </p:sp>
      <p:pic>
        <p:nvPicPr>
          <p:cNvPr id="8" name="Picture 5" descr="fig14_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44" y="2671629"/>
            <a:ext cx="3121025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341019"/>
              </p:ext>
            </p:extLst>
          </p:nvPr>
        </p:nvGraphicFramePr>
        <p:xfrm>
          <a:off x="2485772" y="2819042"/>
          <a:ext cx="40544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Denklem" r:id="rId4" imgW="2273040" imgH="419040" progId="Equation.3">
                  <p:embed/>
                </p:oleObj>
              </mc:Choice>
              <mc:Fallback>
                <p:oleObj name="Denklem" r:id="rId4" imgW="2273040" imgH="419040" progId="Equation.3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772" y="2819042"/>
                        <a:ext cx="4054475" cy="7429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ikdörtgen 10"/>
          <p:cNvSpPr/>
          <p:nvPr/>
        </p:nvSpPr>
        <p:spPr>
          <a:xfrm>
            <a:off x="1640286" y="40595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Newton'un </a:t>
            </a:r>
            <a:r>
              <a:rPr lang="tr-TR" dirty="0" smtClean="0"/>
              <a:t>3. yasası (Etki-Tepki) yasasına göre; </a:t>
            </a:r>
            <a:r>
              <a:rPr lang="tr-TR" dirty="0"/>
              <a:t>Bir molekül üzerindeki kuvvet, </a:t>
            </a:r>
            <a:r>
              <a:rPr lang="tr-TR" dirty="0" smtClean="0"/>
              <a:t>molekül </a:t>
            </a:r>
            <a:r>
              <a:rPr lang="tr-TR" dirty="0"/>
              <a:t>tarafından duvara uygulanan </a:t>
            </a:r>
            <a:r>
              <a:rPr lang="tr-TR" dirty="0" smtClean="0"/>
              <a:t>kuvvet eşit ve zıt yönlüdür:</a:t>
            </a:r>
            <a:endParaRPr lang="tr-TR" dirty="0"/>
          </a:p>
        </p:txBody>
      </p:sp>
      <p:graphicFrame>
        <p:nvGraphicFramePr>
          <p:cNvPr id="12" name="Nesne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738735"/>
              </p:ext>
            </p:extLst>
          </p:nvPr>
        </p:nvGraphicFramePr>
        <p:xfrm>
          <a:off x="2708275" y="5203825"/>
          <a:ext cx="14668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Denklem" r:id="rId6" imgW="583920" imgH="419040" progId="Equation.3">
                  <p:embed/>
                </p:oleObj>
              </mc:Choice>
              <mc:Fallback>
                <p:oleObj name="Denklem" r:id="rId6" imgW="583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8275" y="5203825"/>
                        <a:ext cx="1466850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5498" y="597660"/>
            <a:ext cx="8911687" cy="1280890"/>
          </a:xfrm>
        </p:spPr>
        <p:txBody>
          <a:bodyPr/>
          <a:lstStyle/>
          <a:p>
            <a:r>
              <a:rPr lang="tr-TR" b="1" dirty="0"/>
              <a:t>Gazların Kinetik Teorisi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2977" y="1765738"/>
            <a:ext cx="8915400" cy="3777622"/>
          </a:xfrm>
        </p:spPr>
        <p:txBody>
          <a:bodyPr/>
          <a:lstStyle/>
          <a:p>
            <a:r>
              <a:rPr lang="tr-TR" dirty="0"/>
              <a:t>N toplam molekül sayısı ise, bu parçacıklar üç boyutta rasgele hareket ettiği için ortalama üçte biri sağ duvara çarpar. Bu nedenle, toplam güç:</a:t>
            </a: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260321"/>
              </p:ext>
            </p:extLst>
          </p:nvPr>
        </p:nvGraphicFramePr>
        <p:xfrm>
          <a:off x="2672529" y="2611975"/>
          <a:ext cx="19129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enklem" r:id="rId3" imgW="761760" imgH="419040" progId="Equation.3">
                  <p:embed/>
                </p:oleObj>
              </mc:Choice>
              <mc:Fallback>
                <p:oleObj name="Denklem" r:id="rId3" imgW="761760" imgH="419040" progId="Equation.3">
                  <p:embed/>
                  <p:pic>
                    <p:nvPicPr>
                      <p:cNvPr id="12" name="Nesne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2529" y="2611975"/>
                        <a:ext cx="1912937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kdörtgen 4"/>
          <p:cNvSpPr/>
          <p:nvPr/>
        </p:nvSpPr>
        <p:spPr>
          <a:xfrm>
            <a:off x="1725498" y="4048601"/>
            <a:ext cx="9322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Basınç birim alan başına kuvvettir, bu nedenle L</a:t>
            </a:r>
            <a:r>
              <a:rPr lang="tr-TR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alanındaki bir duvar üzerinde etki eden basınç P</a:t>
            </a: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37281"/>
              </p:ext>
            </p:extLst>
          </p:nvPr>
        </p:nvGraphicFramePr>
        <p:xfrm>
          <a:off x="2592925" y="4809935"/>
          <a:ext cx="433546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Denklem" r:id="rId5" imgW="1726920" imgH="583920" progId="Equation.3">
                  <p:embed/>
                </p:oleObj>
              </mc:Choice>
              <mc:Fallback>
                <p:oleObj name="Denklem" r:id="rId5" imgW="1726920" imgH="583920" progId="Equation.3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2925" y="4809935"/>
                        <a:ext cx="4335463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58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4064" y="485831"/>
            <a:ext cx="8911687" cy="1280890"/>
          </a:xfrm>
        </p:spPr>
        <p:txBody>
          <a:bodyPr/>
          <a:lstStyle/>
          <a:p>
            <a:r>
              <a:rPr lang="tr-TR" b="1" dirty="0"/>
              <a:t>Gazların Kinetik Teorisi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413058" y="1413151"/>
            <a:ext cx="8596668" cy="545678"/>
          </a:xfrm>
        </p:spPr>
        <p:txBody>
          <a:bodyPr>
            <a:normAutofit fontScale="92500"/>
          </a:bodyPr>
          <a:lstStyle/>
          <a:p>
            <a:r>
              <a:rPr lang="tr-TR" dirty="0"/>
              <a:t>Kutunun hacmi V = L</a:t>
            </a:r>
            <a:r>
              <a:rPr lang="tr-TR" baseline="30000" dirty="0"/>
              <a:t>3</a:t>
            </a:r>
            <a:r>
              <a:rPr lang="tr-TR" dirty="0"/>
              <a:t> olduğu için yukarıdaki denklem şu şekilde yazılabilir:</a:t>
            </a: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98805"/>
              </p:ext>
            </p:extLst>
          </p:nvPr>
        </p:nvGraphicFramePr>
        <p:xfrm>
          <a:off x="3092708" y="2076090"/>
          <a:ext cx="29972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Denklem" r:id="rId3" imgW="1193760" imgH="393480" progId="Equation.3">
                  <p:embed/>
                </p:oleObj>
              </mc:Choice>
              <mc:Fallback>
                <p:oleObj name="Denklem" r:id="rId3" imgW="1193760" imgH="393480" progId="Equation.3">
                  <p:embed/>
                  <p:pic>
                    <p:nvPicPr>
                      <p:cNvPr id="6" name="Nesn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2708" y="2076090"/>
                        <a:ext cx="29972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767690" y="3761503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İdeal gaz yasasına göre; </a:t>
            </a:r>
            <a:endParaRPr lang="tr-TR" dirty="0"/>
          </a:p>
        </p:txBody>
      </p:sp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85435"/>
              </p:ext>
            </p:extLst>
          </p:nvPr>
        </p:nvGraphicFramePr>
        <p:xfrm>
          <a:off x="4629862" y="3682672"/>
          <a:ext cx="2073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Denklem" r:id="rId5" imgW="698400" imgH="177480" progId="Equation.3">
                  <p:embed/>
                </p:oleObj>
              </mc:Choice>
              <mc:Fallback>
                <p:oleObj name="Denklem" r:id="rId5" imgW="6984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9862" y="3682672"/>
                        <a:ext cx="207327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Nesne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83186"/>
              </p:ext>
            </p:extLst>
          </p:nvPr>
        </p:nvGraphicFramePr>
        <p:xfrm>
          <a:off x="3958792" y="4153805"/>
          <a:ext cx="17526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Denklem" r:id="rId7" imgW="698400" imgH="393480" progId="Equation.3">
                  <p:embed/>
                </p:oleObj>
              </mc:Choice>
              <mc:Fallback>
                <p:oleObj name="Denklem" r:id="rId7" imgW="698400" imgH="393480" progId="Equation.3">
                  <p:embed/>
                  <p:pic>
                    <p:nvPicPr>
                      <p:cNvPr id="6" name="Nesne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8792" y="4153805"/>
                        <a:ext cx="17526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ol Ayraç 12"/>
          <p:cNvSpPr/>
          <p:nvPr/>
        </p:nvSpPr>
        <p:spPr>
          <a:xfrm rot="16200000">
            <a:off x="3210306" y="2607445"/>
            <a:ext cx="383295" cy="80581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ol Ayraç 13"/>
          <p:cNvSpPr/>
          <p:nvPr/>
        </p:nvSpPr>
        <p:spPr>
          <a:xfrm rot="16200000">
            <a:off x="5168237" y="2403528"/>
            <a:ext cx="383295" cy="1460046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3648741" y="3288023"/>
            <a:ext cx="831551" cy="393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6255370" y="3046811"/>
            <a:ext cx="18679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8364433" y="3065103"/>
            <a:ext cx="262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Ortalama Kinetik Enerji</a:t>
            </a:r>
            <a:endParaRPr lang="tr-TR" dirty="0"/>
          </a:p>
        </p:txBody>
      </p:sp>
      <p:sp>
        <p:nvSpPr>
          <p:cNvPr id="20" name="Dikdörtgen 19"/>
          <p:cNvSpPr/>
          <p:nvPr/>
        </p:nvSpPr>
        <p:spPr>
          <a:xfrm>
            <a:off x="1739328" y="5244619"/>
            <a:ext cx="382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Bir </a:t>
            </a:r>
            <a:r>
              <a:rPr lang="tr-TR" dirty="0" err="1"/>
              <a:t>Monatomik</a:t>
            </a:r>
            <a:r>
              <a:rPr lang="tr-TR" dirty="0"/>
              <a:t> İdeal Gazın İç Enerji</a:t>
            </a:r>
          </a:p>
        </p:txBody>
      </p:sp>
      <p:graphicFrame>
        <p:nvGraphicFramePr>
          <p:cNvPr id="21" name="Nesne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86823"/>
              </p:ext>
            </p:extLst>
          </p:nvPr>
        </p:nvGraphicFramePr>
        <p:xfrm>
          <a:off x="5711392" y="4856983"/>
          <a:ext cx="31861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Denklem" r:id="rId9" imgW="1269720" imgH="393480" progId="Equation.3">
                  <p:embed/>
                </p:oleObj>
              </mc:Choice>
              <mc:Fallback>
                <p:oleObj name="Denklem" r:id="rId9" imgW="1269720" imgH="393480" progId="Equation.3">
                  <p:embed/>
                  <p:pic>
                    <p:nvPicPr>
                      <p:cNvPr id="11" name="Nesne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1392" y="4856983"/>
                        <a:ext cx="3186113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kdörtgen 2"/>
          <p:cNvSpPr/>
          <p:nvPr/>
        </p:nvSpPr>
        <p:spPr>
          <a:xfrm>
            <a:off x="1413058" y="5919035"/>
            <a:ext cx="10197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Yalnızca </a:t>
            </a:r>
            <a:r>
              <a:rPr lang="tr-TR" smtClean="0"/>
              <a:t>öteleme enerjisine </a:t>
            </a:r>
            <a:r>
              <a:rPr lang="tr-TR" dirty="0"/>
              <a:t>sahip bir gazımız varsa, bu gazın iç enerjisidir.</a:t>
            </a:r>
          </a:p>
          <a:p>
            <a:r>
              <a:rPr lang="tr-TR" dirty="0"/>
              <a:t>Bu bize, ideal bir gazın iç enerjisinin yalnızca sıcaklığa bağlı olduğunu bildirir.</a:t>
            </a:r>
          </a:p>
        </p:txBody>
      </p:sp>
    </p:spTree>
    <p:extLst>
      <p:ext uri="{BB962C8B-B14F-4D97-AF65-F5344CB8AC3E}">
        <p14:creationId xmlns:p14="http://schemas.microsoft.com/office/powerpoint/2010/main" val="415292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7504" y="376350"/>
            <a:ext cx="8911687" cy="1280890"/>
          </a:xfrm>
        </p:spPr>
        <p:txBody>
          <a:bodyPr/>
          <a:lstStyle/>
          <a:p>
            <a:r>
              <a:rPr lang="tr-TR" b="1" dirty="0" smtClean="0"/>
              <a:t>Gazlarda Basınç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4574" y="1248979"/>
            <a:ext cx="7005253" cy="5461000"/>
          </a:xfrm>
        </p:spPr>
        <p:txBody>
          <a:bodyPr>
            <a:noAutofit/>
          </a:bodyPr>
          <a:lstStyle/>
          <a:p>
            <a:r>
              <a:rPr lang="tr-TR" dirty="0"/>
              <a:t>Gazlar parçacıklar arasında çok fazla boşluğa sahip oldukları için, birbirlerine bağımlı özelliklere sahiptirler</a:t>
            </a:r>
            <a:r>
              <a:rPr lang="tr-TR" dirty="0" smtClean="0"/>
              <a:t>.</a:t>
            </a:r>
          </a:p>
          <a:p>
            <a:r>
              <a:rPr lang="tr-TR" dirty="0"/>
              <a:t>Gazlar, </a:t>
            </a:r>
            <a:r>
              <a:rPr lang="tr-TR" dirty="0" smtClean="0"/>
              <a:t>kapalı bir kap içinde </a:t>
            </a:r>
            <a:r>
              <a:rPr lang="tr-TR" dirty="0"/>
              <a:t>çok hızlı dolaşan parçacıklardan oluşur.</a:t>
            </a:r>
          </a:p>
          <a:p>
            <a:r>
              <a:rPr lang="tr-TR" dirty="0" smtClean="0"/>
              <a:t>Bu </a:t>
            </a:r>
            <a:r>
              <a:rPr lang="tr-TR" dirty="0"/>
              <a:t>parçacıklar, </a:t>
            </a:r>
            <a:r>
              <a:rPr lang="tr-TR" dirty="0" smtClean="0"/>
              <a:t>kabın </a:t>
            </a:r>
            <a:r>
              <a:rPr lang="tr-TR" dirty="0"/>
              <a:t>duvarı veya başka bir parçacık ile çarpışıncaya kadar düz çizgilerle hareket ederler ve sonra </a:t>
            </a:r>
            <a:r>
              <a:rPr lang="tr-TR" dirty="0" smtClean="0"/>
              <a:t>sıçrarlar.</a:t>
            </a:r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parçacıkların bir gazda bir anlık </a:t>
            </a:r>
            <a:r>
              <a:rPr lang="tr-TR" dirty="0" smtClean="0"/>
              <a:t>görüntüsü alındığında, </a:t>
            </a:r>
            <a:r>
              <a:rPr lang="tr-TR" dirty="0"/>
              <a:t>içinde çok fazla boş alan olduğunu ortaya </a:t>
            </a:r>
            <a:r>
              <a:rPr lang="tr-TR" dirty="0" smtClean="0"/>
              <a:t>çıkmaktadır.</a:t>
            </a:r>
          </a:p>
          <a:p>
            <a:r>
              <a:rPr lang="tr-TR" dirty="0"/>
              <a:t>Tıpkı bir top, bir duvara çarptığında bir kuvvet </a:t>
            </a:r>
            <a:r>
              <a:rPr lang="tr-TR" dirty="0" smtClean="0"/>
              <a:t>uyguladığı gibi, </a:t>
            </a:r>
            <a:r>
              <a:rPr lang="tr-TR" dirty="0"/>
              <a:t>gaz halindeki bir atom veya molekül bir yüzeyle çarpıştığında bir kuvvet uygular.</a:t>
            </a:r>
          </a:p>
          <a:p>
            <a:r>
              <a:rPr lang="tr-TR" dirty="0" smtClean="0"/>
              <a:t>Bu </a:t>
            </a:r>
            <a:r>
              <a:rPr lang="tr-TR" dirty="0"/>
              <a:t>moleküler çarpışmaların birçoğunun sonucu basınçtır.</a:t>
            </a:r>
          </a:p>
          <a:p>
            <a:r>
              <a:rPr lang="tr-TR" dirty="0" smtClean="0"/>
              <a:t>Basınç</a:t>
            </a:r>
            <a:r>
              <a:rPr lang="tr-TR" dirty="0"/>
              <a:t>, gaz molekülleri tarafından çevresindeki yüzeylere çarparken birim alan başına uygulanan kuvvettir.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10" name="Grup 9"/>
          <p:cNvGrpSpPr/>
          <p:nvPr/>
        </p:nvGrpSpPr>
        <p:grpSpPr>
          <a:xfrm>
            <a:off x="8350578" y="2164701"/>
            <a:ext cx="3397250" cy="3052763"/>
            <a:chOff x="7331075" y="2143681"/>
            <a:chExt cx="3397250" cy="3052763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1075" y="2328347"/>
              <a:ext cx="3219450" cy="2733675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9845583" y="4827112"/>
              <a:ext cx="88274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Kuvvet</a:t>
              </a:r>
              <a:endPara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7501012" y="4552058"/>
              <a:ext cx="7248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Yüzey</a:t>
              </a:r>
              <a:endParaRPr lang="tr-T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Dikdörtgen 8"/>
            <p:cNvSpPr/>
            <p:nvPr/>
          </p:nvSpPr>
          <p:spPr>
            <a:xfrm>
              <a:off x="8050171" y="2143681"/>
              <a:ext cx="178125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Gaz Molekülleri</a:t>
              </a:r>
              <a:endPara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43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594442" y="592579"/>
            <a:ext cx="8911687" cy="1280890"/>
          </a:xfrm>
        </p:spPr>
        <p:txBody>
          <a:bodyPr/>
          <a:lstStyle/>
          <a:p>
            <a:r>
              <a:rPr lang="tr-TR" b="1" dirty="0" smtClean="0"/>
              <a:t>Gazlarda Basınç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9899" y="1535661"/>
            <a:ext cx="9370556" cy="4581360"/>
          </a:xfrm>
        </p:spPr>
        <p:txBody>
          <a:bodyPr>
            <a:normAutofit/>
          </a:bodyPr>
          <a:lstStyle/>
          <a:p>
            <a:r>
              <a:rPr lang="tr-TR" dirty="0"/>
              <a:t>Gaz basıncı, gaz moleküllerinin sürekli hareketi ve çevrelerindeki yüzeylerle çarpışmasının </a:t>
            </a:r>
            <a:r>
              <a:rPr lang="tr-TR" dirty="0" smtClean="0"/>
              <a:t>sonucudur.</a:t>
            </a:r>
          </a:p>
          <a:p>
            <a:r>
              <a:rPr lang="tr-TR" dirty="0" smtClean="0"/>
              <a:t>Bir </a:t>
            </a:r>
            <a:r>
              <a:rPr lang="tr-TR" dirty="0"/>
              <a:t>gaz basıncı birkaç faktöre </a:t>
            </a:r>
            <a:r>
              <a:rPr lang="tr-TR" dirty="0" smtClean="0"/>
              <a:t>bağlıdır:</a:t>
            </a:r>
          </a:p>
          <a:p>
            <a:pPr lvl="1"/>
            <a:r>
              <a:rPr lang="tr-TR" dirty="0" smtClean="0"/>
              <a:t>Belirli </a:t>
            </a:r>
            <a:r>
              <a:rPr lang="tr-TR" dirty="0"/>
              <a:t>bir hacimdeki gaz parçacıklarının </a:t>
            </a:r>
            <a:r>
              <a:rPr lang="tr-TR" dirty="0" smtClean="0"/>
              <a:t>sayısı</a:t>
            </a:r>
          </a:p>
          <a:p>
            <a:pPr lvl="1"/>
            <a:r>
              <a:rPr lang="tr-TR" dirty="0" smtClean="0"/>
              <a:t>Kabın hacmi</a:t>
            </a:r>
          </a:p>
          <a:p>
            <a:pPr lvl="1"/>
            <a:r>
              <a:rPr lang="tr-TR" dirty="0" smtClean="0"/>
              <a:t>Gaz </a:t>
            </a:r>
            <a:r>
              <a:rPr lang="tr-TR" dirty="0"/>
              <a:t>parçacıklarının ortalama hızı</a:t>
            </a:r>
          </a:p>
          <a:p>
            <a:r>
              <a:rPr lang="tr-TR" dirty="0"/>
              <a:t>Bir gaz tarafından uygulanan toplam basınç, numunedeki gaz moleküllerinin konsantrasyonu da dahil olmak üzere çeşitli faktörlere bağlıdır.</a:t>
            </a:r>
          </a:p>
          <a:p>
            <a:pPr lvl="1"/>
            <a:r>
              <a:rPr lang="tr-TR" dirty="0">
                <a:solidFill>
                  <a:srgbClr val="0070C0"/>
                </a:solidFill>
              </a:rPr>
              <a:t>Konsantrasyon yükseldikçe basınç da artar.</a:t>
            </a:r>
          </a:p>
          <a:p>
            <a:r>
              <a:rPr lang="tr-TR" dirty="0"/>
              <a:t>Hacim arttıkça, gaz moleküllerinin konsantrasyonu azalır (molekül sayısı değişmez, ancak hacim arttıkça konsantrasyon düşer).</a:t>
            </a:r>
          </a:p>
          <a:p>
            <a:pPr lvl="1"/>
            <a:r>
              <a:rPr lang="tr-TR" dirty="0">
                <a:solidFill>
                  <a:srgbClr val="0070C0"/>
                </a:solidFill>
              </a:rPr>
              <a:t>Bu da daha az moleküler çarpışma ile sonuçlanır, bu da daha düşük basınca neden olur.</a:t>
            </a:r>
          </a:p>
        </p:txBody>
      </p:sp>
    </p:spTree>
    <p:extLst>
      <p:ext uri="{BB962C8B-B14F-4D97-AF65-F5344CB8AC3E}">
        <p14:creationId xmlns:p14="http://schemas.microsoft.com/office/powerpoint/2010/main" val="29238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8526" y="582068"/>
            <a:ext cx="8911687" cy="1280890"/>
          </a:xfrm>
        </p:spPr>
        <p:txBody>
          <a:bodyPr/>
          <a:lstStyle/>
          <a:p>
            <a:r>
              <a:rPr lang="tr-TR" b="1" dirty="0" smtClean="0"/>
              <a:t>Gaz Yasaları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53886" y="1375378"/>
            <a:ext cx="8596668" cy="3880773"/>
          </a:xfrm>
        </p:spPr>
        <p:txBody>
          <a:bodyPr>
            <a:noAutofit/>
          </a:bodyPr>
          <a:lstStyle/>
          <a:p>
            <a:r>
              <a:rPr lang="tr-TR" b="1" dirty="0" err="1">
                <a:solidFill>
                  <a:srgbClr val="0070C0"/>
                </a:solidFill>
              </a:rPr>
              <a:t>Boyle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smtClean="0">
                <a:solidFill>
                  <a:srgbClr val="0070C0"/>
                </a:solidFill>
              </a:rPr>
              <a:t>Yasası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Charles Yasası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Guy-Lussac</a:t>
            </a:r>
            <a:r>
              <a:rPr lang="tr-TR" b="1" dirty="0" smtClean="0">
                <a:solidFill>
                  <a:srgbClr val="0070C0"/>
                </a:solidFill>
              </a:rPr>
              <a:t> Yasası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Avogadro</a:t>
            </a:r>
            <a:r>
              <a:rPr lang="tr-TR" b="1" dirty="0" smtClean="0">
                <a:solidFill>
                  <a:srgbClr val="0070C0"/>
                </a:solidFill>
              </a:rPr>
              <a:t> Yasası</a:t>
            </a:r>
          </a:p>
          <a:p>
            <a:pPr marL="0" indent="0">
              <a:buNone/>
            </a:pPr>
            <a:endParaRPr lang="tr-T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dirty="0" smtClean="0"/>
              <a:t>Bir </a:t>
            </a:r>
            <a:r>
              <a:rPr lang="tr-TR" dirty="0"/>
              <a:t>gazın dört temel özelliği vardır: </a:t>
            </a:r>
            <a:endParaRPr lang="tr-TR" dirty="0" smtClean="0"/>
          </a:p>
          <a:p>
            <a:pPr lvl="1"/>
            <a:r>
              <a:rPr lang="tr-TR" sz="1800" dirty="0" smtClean="0">
                <a:solidFill>
                  <a:srgbClr val="FF0000"/>
                </a:solidFill>
              </a:rPr>
              <a:t>basınç </a:t>
            </a:r>
            <a:r>
              <a:rPr lang="tr-TR" sz="1800" dirty="0">
                <a:solidFill>
                  <a:srgbClr val="FF0000"/>
                </a:solidFill>
              </a:rPr>
              <a:t>(P), </a:t>
            </a:r>
            <a:endParaRPr lang="tr-TR" sz="1800" dirty="0" smtClean="0">
              <a:solidFill>
                <a:srgbClr val="FF0000"/>
              </a:solidFill>
            </a:endParaRPr>
          </a:p>
          <a:p>
            <a:pPr lvl="1"/>
            <a:r>
              <a:rPr lang="tr-TR" sz="1800" dirty="0" smtClean="0">
                <a:solidFill>
                  <a:srgbClr val="FF0000"/>
                </a:solidFill>
              </a:rPr>
              <a:t>hacim </a:t>
            </a:r>
            <a:r>
              <a:rPr lang="tr-TR" sz="1800" dirty="0">
                <a:solidFill>
                  <a:srgbClr val="FF0000"/>
                </a:solidFill>
              </a:rPr>
              <a:t>(V), </a:t>
            </a:r>
            <a:endParaRPr lang="tr-TR" sz="1800" dirty="0" smtClean="0">
              <a:solidFill>
                <a:srgbClr val="FF0000"/>
              </a:solidFill>
            </a:endParaRPr>
          </a:p>
          <a:p>
            <a:pPr lvl="1"/>
            <a:r>
              <a:rPr lang="tr-TR" sz="1800" dirty="0" smtClean="0">
                <a:solidFill>
                  <a:srgbClr val="FF0000"/>
                </a:solidFill>
              </a:rPr>
              <a:t>sıcaklık </a:t>
            </a:r>
            <a:r>
              <a:rPr lang="tr-TR" sz="1800" dirty="0">
                <a:solidFill>
                  <a:srgbClr val="FF0000"/>
                </a:solidFill>
              </a:rPr>
              <a:t>(T) ve </a:t>
            </a:r>
            <a:endParaRPr lang="tr-TR" sz="1800" dirty="0" smtClean="0">
              <a:solidFill>
                <a:srgbClr val="FF0000"/>
              </a:solidFill>
            </a:endParaRPr>
          </a:p>
          <a:p>
            <a:pPr lvl="1"/>
            <a:r>
              <a:rPr lang="tr-TR" sz="1800" dirty="0" err="1" smtClean="0">
                <a:solidFill>
                  <a:srgbClr val="FF0000"/>
                </a:solidFill>
              </a:rPr>
              <a:t>mol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>
                <a:solidFill>
                  <a:srgbClr val="FF0000"/>
                </a:solidFill>
              </a:rPr>
              <a:t>cinsinden miktarı (n</a:t>
            </a:r>
            <a:r>
              <a:rPr lang="tr-TR" sz="1800" dirty="0" smtClean="0">
                <a:solidFill>
                  <a:srgbClr val="FF0000"/>
                </a:solidFill>
              </a:rPr>
              <a:t>).</a:t>
            </a:r>
          </a:p>
          <a:p>
            <a:pPr marL="457200" lvl="1" indent="0">
              <a:buNone/>
            </a:pPr>
            <a:r>
              <a:rPr lang="tr-TR" sz="1800" dirty="0" smtClean="0"/>
              <a:t>Bu </a:t>
            </a:r>
            <a:r>
              <a:rPr lang="tr-TR" sz="1800" dirty="0"/>
              <a:t>özellikler birbiriyle ilişkilidir - </a:t>
            </a:r>
            <a:r>
              <a:rPr lang="tr-TR" sz="1800" dirty="0" smtClean="0"/>
              <a:t>birisi </a:t>
            </a:r>
            <a:r>
              <a:rPr lang="tr-TR" sz="1800" dirty="0"/>
              <a:t>değiştiğinde diğerlerini etkiler.</a:t>
            </a:r>
            <a:br>
              <a:rPr lang="tr-TR" sz="1800" dirty="0"/>
            </a:br>
            <a:r>
              <a:rPr lang="tr-TR" sz="1800" dirty="0"/>
              <a:t>Basit gaz kanunları, bu özelliklerin çiftleri arasındaki ilişkileri tanımlar.</a:t>
            </a:r>
          </a:p>
        </p:txBody>
      </p:sp>
    </p:spTree>
    <p:extLst>
      <p:ext uri="{BB962C8B-B14F-4D97-AF65-F5344CB8AC3E}">
        <p14:creationId xmlns:p14="http://schemas.microsoft.com/office/powerpoint/2010/main" val="243212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4654" y="436733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Gas</a:t>
            </a:r>
            <a:r>
              <a:rPr lang="tr-TR" b="1" dirty="0" smtClean="0"/>
              <a:t> Yasaları- </a:t>
            </a:r>
            <a:r>
              <a:rPr lang="tr-TR" b="1" dirty="0" err="1" smtClean="0">
                <a:solidFill>
                  <a:srgbClr val="FF0000"/>
                </a:solidFill>
              </a:rPr>
              <a:t>Boyle</a:t>
            </a:r>
            <a:r>
              <a:rPr lang="tr-TR" b="1" dirty="0" smtClean="0">
                <a:solidFill>
                  <a:srgbClr val="FF0000"/>
                </a:solidFill>
              </a:rPr>
              <a:t> Yasası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6762" y="1370287"/>
            <a:ext cx="110363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en-US" sz="2400" dirty="0">
                <a:solidFill>
                  <a:schemeClr val="tx1"/>
                </a:solidFill>
              </a:rPr>
              <a:t>Bir gazın basıncı hacmi ile ters orantılıdır.</a:t>
            </a:r>
          </a:p>
          <a:p>
            <a:pPr marL="0" indent="0">
              <a:buNone/>
            </a:pPr>
            <a:r>
              <a:rPr lang="tr-TR" altLang="en-US" sz="2400" dirty="0">
                <a:solidFill>
                  <a:schemeClr val="tx1"/>
                </a:solidFill>
              </a:rPr>
              <a:t>Sabit T ve gaz </a:t>
            </a:r>
            <a:r>
              <a:rPr lang="tr-TR" altLang="en-US" sz="2400" dirty="0" smtClean="0">
                <a:solidFill>
                  <a:schemeClr val="tx1"/>
                </a:solidFill>
              </a:rPr>
              <a:t>miktarı durumunda;</a:t>
            </a:r>
            <a:endParaRPr lang="tr-TR" altLang="en-US" sz="2400" dirty="0">
              <a:solidFill>
                <a:schemeClr val="tx1"/>
              </a:solidFill>
            </a:endParaRPr>
          </a:p>
          <a:p>
            <a:r>
              <a:rPr lang="tr-TR" altLang="en-US" sz="2400" dirty="0" smtClean="0">
                <a:solidFill>
                  <a:schemeClr val="tx1"/>
                </a:solidFill>
              </a:rPr>
              <a:t>P </a:t>
            </a:r>
            <a:r>
              <a:rPr lang="tr-TR" altLang="en-US" sz="2400" dirty="0">
                <a:solidFill>
                  <a:schemeClr val="tx1"/>
                </a:solidFill>
              </a:rPr>
              <a:t>arttıkça V aynı </a:t>
            </a:r>
            <a:r>
              <a:rPr lang="tr-TR" altLang="en-US" sz="2400" dirty="0" smtClean="0">
                <a:solidFill>
                  <a:schemeClr val="tx1"/>
                </a:solidFill>
              </a:rPr>
              <a:t>oranda azalır. </a:t>
            </a:r>
            <a:r>
              <a:rPr lang="tr-TR" altLang="en-US" sz="2400" b="1" dirty="0" smtClean="0">
                <a:solidFill>
                  <a:srgbClr val="FF0000"/>
                </a:solidFill>
              </a:rPr>
              <a:t>PV </a:t>
            </a:r>
            <a:r>
              <a:rPr lang="tr-TR" altLang="en-US" sz="2400" b="1" dirty="0">
                <a:solidFill>
                  <a:srgbClr val="FF0000"/>
                </a:solidFill>
              </a:rPr>
              <a:t>= </a:t>
            </a:r>
            <a:r>
              <a:rPr lang="tr-TR" altLang="en-US" sz="2400" b="1" dirty="0" smtClean="0">
                <a:solidFill>
                  <a:srgbClr val="FF0000"/>
                </a:solidFill>
              </a:rPr>
              <a:t>sabit</a:t>
            </a:r>
            <a:endParaRPr lang="tr-TR" alt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altLang="en-US" sz="2400" b="1" dirty="0" smtClean="0">
                <a:solidFill>
                  <a:schemeClr val="tx1"/>
                </a:solidFill>
              </a:rPr>
              <a:t>                         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P</a:t>
            </a:r>
            <a:r>
              <a:rPr lang="en-US" altLang="en-US" sz="32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V</a:t>
            </a:r>
            <a:r>
              <a:rPr lang="en-US" altLang="en-US" sz="32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</a:rPr>
              <a:t>= P</a:t>
            </a:r>
            <a:r>
              <a:rPr lang="en-US" altLang="en-US" sz="3200" b="1" baseline="-25000" dirty="0">
                <a:solidFill>
                  <a:srgbClr val="0000FF"/>
                </a:solidFill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</a:rPr>
              <a:t>V</a:t>
            </a:r>
            <a:r>
              <a:rPr lang="en-US" altLang="en-US" sz="3200" b="1" baseline="-25000" dirty="0">
                <a:solidFill>
                  <a:srgbClr val="0000FF"/>
                </a:solidFill>
              </a:rPr>
              <a:t>2</a:t>
            </a:r>
            <a:endParaRPr lang="tr-TR" sz="3200" dirty="0"/>
          </a:p>
        </p:txBody>
      </p:sp>
      <p:grpSp>
        <p:nvGrpSpPr>
          <p:cNvPr id="29" name="Grup 28"/>
          <p:cNvGrpSpPr/>
          <p:nvPr/>
        </p:nvGrpSpPr>
        <p:grpSpPr>
          <a:xfrm>
            <a:off x="1959596" y="3155769"/>
            <a:ext cx="5893033" cy="3421518"/>
            <a:chOff x="1819304" y="2864982"/>
            <a:chExt cx="5893033" cy="3421518"/>
          </a:xfrm>
        </p:grpSpPr>
        <p:sp>
          <p:nvSpPr>
            <p:cNvPr id="30" name="Metin kutusu 29"/>
            <p:cNvSpPr txBox="1"/>
            <p:nvPr/>
          </p:nvSpPr>
          <p:spPr>
            <a:xfrm>
              <a:off x="4205010" y="4646789"/>
              <a:ext cx="1418978" cy="21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Basınç artar</a:t>
              </a:r>
              <a:endParaRPr lang="tr-TR" dirty="0"/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4131693" y="5495807"/>
              <a:ext cx="1479892" cy="21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Basınç azalır</a:t>
              </a:r>
              <a:endParaRPr lang="tr-TR" dirty="0"/>
            </a:p>
          </p:txBody>
        </p:sp>
        <p:grpSp>
          <p:nvGrpSpPr>
            <p:cNvPr id="32" name="Grup 31"/>
            <p:cNvGrpSpPr/>
            <p:nvPr/>
          </p:nvGrpSpPr>
          <p:grpSpPr>
            <a:xfrm>
              <a:off x="1819304" y="2864982"/>
              <a:ext cx="5893033" cy="3421518"/>
              <a:chOff x="1819304" y="2864982"/>
              <a:chExt cx="5893033" cy="3421518"/>
            </a:xfrm>
          </p:grpSpPr>
          <p:grpSp>
            <p:nvGrpSpPr>
              <p:cNvPr id="33" name="Grup 32"/>
              <p:cNvGrpSpPr/>
              <p:nvPr/>
            </p:nvGrpSpPr>
            <p:grpSpPr>
              <a:xfrm>
                <a:off x="1819304" y="2906718"/>
                <a:ext cx="1942220" cy="3379782"/>
                <a:chOff x="1819304" y="2906718"/>
                <a:chExt cx="1942220" cy="3379782"/>
              </a:xfrm>
            </p:grpSpPr>
            <p:sp>
              <p:nvSpPr>
                <p:cNvPr id="42" name="Akış Çizelgesi: Manyetik Disk 41"/>
                <p:cNvSpPr/>
                <p:nvPr/>
              </p:nvSpPr>
              <p:spPr>
                <a:xfrm>
                  <a:off x="2179752" y="4431456"/>
                  <a:ext cx="1556373" cy="1855044"/>
                </a:xfrm>
                <a:prstGeom prst="flowChartMagneticDisk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3" name="Aşağı Ok 42"/>
                <p:cNvSpPr/>
                <p:nvPr/>
              </p:nvSpPr>
              <p:spPr>
                <a:xfrm>
                  <a:off x="2740048" y="3121025"/>
                  <a:ext cx="415033" cy="1310431"/>
                </a:xfrm>
                <a:prstGeom prst="down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4" name="Akış Çizelgesi: Manyetik Disk 43"/>
                <p:cNvSpPr/>
                <p:nvPr/>
              </p:nvSpPr>
              <p:spPr>
                <a:xfrm rot="10800000">
                  <a:off x="2179752" y="4431456"/>
                  <a:ext cx="1556373" cy="643110"/>
                </a:xfrm>
                <a:prstGeom prst="flowChartMagneticDisk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5" name="Akış Çizelgesi: Manyetik Disk 44"/>
                <p:cNvSpPr/>
                <p:nvPr/>
              </p:nvSpPr>
              <p:spPr>
                <a:xfrm>
                  <a:off x="2184400" y="3838092"/>
                  <a:ext cx="1577124" cy="799554"/>
                </a:xfrm>
                <a:prstGeom prst="flowChartMagneticDisk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6" name="Dikdörtgen 45"/>
                <p:cNvSpPr/>
                <p:nvPr/>
              </p:nvSpPr>
              <p:spPr>
                <a:xfrm>
                  <a:off x="1819304" y="2906718"/>
                  <a:ext cx="112825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dirty="0"/>
                    <a:t>P ↓</a:t>
                  </a:r>
                  <a:r>
                    <a:rPr lang="en-US" altLang="en-US" sz="4400" dirty="0"/>
                    <a:t> </a:t>
                  </a:r>
                </a:p>
              </p:txBody>
            </p:sp>
            <p:sp>
              <p:nvSpPr>
                <p:cNvPr id="4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98820" y="5455566"/>
                  <a:ext cx="918236" cy="630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500" b="1" dirty="0" smtClean="0"/>
                    <a:t>V </a:t>
                  </a:r>
                  <a:r>
                    <a:rPr lang="en-US" altLang="en-US" sz="3500" b="1" dirty="0" smtClean="0">
                      <a:cs typeface="Arial" panose="020B0604020202020204" pitchFamily="34" charset="0"/>
                    </a:rPr>
                    <a:t>↑</a:t>
                  </a:r>
                  <a:endParaRPr lang="en-US" altLang="en-US" sz="3500" b="1" dirty="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Akış Çizelgesi: Manyetik Disk 33"/>
              <p:cNvSpPr/>
              <p:nvPr/>
            </p:nvSpPr>
            <p:spPr>
              <a:xfrm>
                <a:off x="5892955" y="5158037"/>
                <a:ext cx="1556373" cy="92367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5" name="Aşağı Ok 34"/>
              <p:cNvSpPr/>
              <p:nvPr/>
            </p:nvSpPr>
            <p:spPr>
              <a:xfrm>
                <a:off x="6474000" y="3517934"/>
                <a:ext cx="415033" cy="1310431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6" name="Akış Çizelgesi: Manyetik Disk 35"/>
              <p:cNvSpPr/>
              <p:nvPr/>
            </p:nvSpPr>
            <p:spPr>
              <a:xfrm rot="10800000">
                <a:off x="5892955" y="4828365"/>
                <a:ext cx="1556373" cy="64311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7" name="Akış Çizelgesi: Manyetik Disk 36"/>
              <p:cNvSpPr/>
              <p:nvPr/>
            </p:nvSpPr>
            <p:spPr>
              <a:xfrm>
                <a:off x="5892955" y="3676159"/>
                <a:ext cx="1577124" cy="1398407"/>
              </a:xfrm>
              <a:prstGeom prst="flowChartMagneticDisk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8" name="Dikdörtgen 37"/>
              <p:cNvSpPr/>
              <p:nvPr/>
            </p:nvSpPr>
            <p:spPr>
              <a:xfrm>
                <a:off x="6753998" y="2864982"/>
                <a:ext cx="9583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/>
                  <a:t>P ↑</a:t>
                </a:r>
              </a:p>
            </p:txBody>
          </p:sp>
          <p:sp>
            <p:nvSpPr>
              <p:cNvPr id="39" name="Dikdörtgen 38"/>
              <p:cNvSpPr/>
              <p:nvPr/>
            </p:nvSpPr>
            <p:spPr>
              <a:xfrm>
                <a:off x="6296981" y="5429120"/>
                <a:ext cx="9140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 dirty="0"/>
                  <a:t>V ↓</a:t>
                </a:r>
              </a:p>
            </p:txBody>
          </p:sp>
          <p:cxnSp>
            <p:nvCxnSpPr>
              <p:cNvPr id="40" name="Düz Ok Bağlayıcısı 39"/>
              <p:cNvCxnSpPr/>
              <p:nvPr/>
            </p:nvCxnSpPr>
            <p:spPr>
              <a:xfrm rot="10800000">
                <a:off x="4276607" y="5358978"/>
                <a:ext cx="107841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Düz Ok Bağlayıcısı 40"/>
              <p:cNvCxnSpPr/>
              <p:nvPr/>
            </p:nvCxnSpPr>
            <p:spPr>
              <a:xfrm>
                <a:off x="4276606" y="5158037"/>
                <a:ext cx="107841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Dikdörtgen 47"/>
          <p:cNvSpPr/>
          <p:nvPr/>
        </p:nvSpPr>
        <p:spPr>
          <a:xfrm>
            <a:off x="7921108" y="4626689"/>
            <a:ext cx="3335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Bir gaz numunesinin hacmi azaldığında, gaz molekülleri çevreleyen yüzeylerle daha sık çarpışır ve basınç artar.</a:t>
            </a:r>
          </a:p>
        </p:txBody>
      </p:sp>
    </p:spTree>
    <p:extLst>
      <p:ext uri="{BB962C8B-B14F-4D97-AF65-F5344CB8AC3E}">
        <p14:creationId xmlns:p14="http://schemas.microsoft.com/office/powerpoint/2010/main" val="12174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20195" y="609047"/>
            <a:ext cx="9144000" cy="646331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457200" tIns="45720" rIns="91440" bIns="45720" rtlCol="0" anchor="t">
            <a:spAutoFit/>
          </a:bodyPr>
          <a:lstStyle/>
          <a:p>
            <a:pPr eaLnBrk="1" hangingPunct="1"/>
            <a:r>
              <a:rPr lang="tr-TR" altLang="en-US" b="1" dirty="0" smtClean="0">
                <a:solidFill>
                  <a:srgbClr val="ED6B06"/>
                </a:solidFill>
                <a:ea typeface="ヒラギノ角ゴ Pro W3" charset="-128"/>
                <a:cs typeface="Arial" pitchFamily="34" charset="0"/>
              </a:rPr>
              <a:t>Örnek: </a:t>
            </a:r>
            <a:r>
              <a:rPr lang="en-US" altLang="en-US" b="1" dirty="0" smtClean="0">
                <a:solidFill>
                  <a:srgbClr val="ED6B06"/>
                </a:solidFill>
                <a:ea typeface="ヒラギノ角ゴ Pro W3" charset="-128"/>
                <a:cs typeface="Arial" pitchFamily="34" charset="0"/>
              </a:rPr>
              <a:t>Boyle</a:t>
            </a:r>
            <a:r>
              <a:rPr lang="tr-TR" altLang="ja-JP" b="1" dirty="0" smtClean="0">
                <a:solidFill>
                  <a:srgbClr val="ED6B06"/>
                </a:solidFill>
                <a:ea typeface="ヒラギノ角ゴ Pro W3" charset="-128"/>
                <a:cs typeface="Arial" pitchFamily="34" charset="0"/>
              </a:rPr>
              <a:t> Yasası ve Dalış</a:t>
            </a:r>
            <a:endParaRPr lang="en-US" altLang="en-US" b="1" dirty="0" smtClean="0">
              <a:solidFill>
                <a:srgbClr val="ED6B06"/>
              </a:solidFill>
              <a:ea typeface="ヒラギノ角ゴ Pro W3" charset="-128"/>
              <a:cs typeface="Arial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1199478" y="1581669"/>
            <a:ext cx="4934415" cy="51768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ヒラギノ角ゴ Pro W3" charset="-128"/>
              </a:rPr>
              <a:t>Her 10 m </a:t>
            </a:r>
            <a:r>
              <a:rPr lang="en-US" altLang="en-US" sz="2400" dirty="0" err="1">
                <a:ea typeface="ヒラギノ角ゴ Pro W3" charset="-128"/>
              </a:rPr>
              <a:t>derinlik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için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bir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 smtClean="0">
                <a:ea typeface="ヒラギノ角ゴ Pro W3" charset="-128"/>
              </a:rPr>
              <a:t>dalgıç</a:t>
            </a:r>
            <a:r>
              <a:rPr lang="tr-TR" altLang="en-US" sz="2400" dirty="0" smtClean="0">
                <a:ea typeface="ヒラギノ角ゴ Pro W3" charset="-128"/>
              </a:rPr>
              <a:t>ı</a:t>
            </a:r>
            <a:r>
              <a:rPr lang="en-US" altLang="en-US" sz="2400" dirty="0" smtClean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çevreleyen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suyun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ağırlığına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bağlı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olarak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yaklaşık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tr-TR" altLang="en-US" sz="2400" dirty="0" smtClean="0">
                <a:ea typeface="ヒラギノ角ゴ Pro W3" charset="-128"/>
              </a:rPr>
              <a:t>olarak ilave</a:t>
            </a:r>
            <a:r>
              <a:rPr lang="en-US" altLang="en-US" sz="2400" dirty="0" smtClean="0">
                <a:ea typeface="ヒラギノ角ゴ Pro W3" charset="-128"/>
              </a:rPr>
              <a:t> </a:t>
            </a:r>
            <a:r>
              <a:rPr lang="tr-TR" altLang="en-US" sz="2400" dirty="0" smtClean="0">
                <a:ea typeface="ヒラギノ角ゴ Pro W3" charset="-128"/>
              </a:rPr>
              <a:t>bir</a:t>
            </a:r>
            <a:r>
              <a:rPr lang="en-US" altLang="en-US" sz="2400" dirty="0" smtClean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atmosfer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tr-TR" altLang="en-US" sz="2400" dirty="0" smtClean="0">
                <a:ea typeface="ヒラギノ角ゴ Pro W3" charset="-128"/>
              </a:rPr>
              <a:t>basıncının etkisinde kalır</a:t>
            </a:r>
            <a:endParaRPr lang="en-US" altLang="en-US" sz="2400" dirty="0">
              <a:ea typeface="ヒラギノ角ゴ Pro W3" charset="-128"/>
            </a:endParaRPr>
          </a:p>
          <a:p>
            <a:endParaRPr lang="en-US" altLang="en-US" sz="2400" dirty="0">
              <a:ea typeface="ヒラギノ角ゴ Pro W3" charset="-128"/>
            </a:endParaRPr>
          </a:p>
          <a:p>
            <a:r>
              <a:rPr lang="en-US" altLang="en-US" sz="2400" dirty="0" err="1">
                <a:ea typeface="ヒラギノ角ゴ Pro W3" charset="-128"/>
              </a:rPr>
              <a:t>Örneğin</a:t>
            </a:r>
            <a:r>
              <a:rPr lang="en-US" altLang="en-US" sz="2400" dirty="0">
                <a:ea typeface="ヒラギノ角ゴ Pro W3" charset="-128"/>
              </a:rPr>
              <a:t>, 20 </a:t>
            </a:r>
            <a:r>
              <a:rPr lang="en-US" altLang="en-US" sz="2400" dirty="0" err="1">
                <a:ea typeface="ヒラギノ角ゴ Pro W3" charset="-128"/>
              </a:rPr>
              <a:t>m'de</a:t>
            </a:r>
            <a:r>
              <a:rPr lang="en-US" altLang="en-US" sz="2400" dirty="0">
                <a:ea typeface="ヒラギノ角ゴ Pro W3" charset="-128"/>
              </a:rPr>
              <a:t>, </a:t>
            </a:r>
            <a:r>
              <a:rPr lang="en-US" altLang="en-US" sz="2400" dirty="0" err="1">
                <a:ea typeface="ヒラギノ角ゴ Pro W3" charset="-128"/>
              </a:rPr>
              <a:t>dalgıç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yaklaşık</a:t>
            </a:r>
            <a:r>
              <a:rPr lang="en-US" altLang="en-US" sz="2400" dirty="0">
                <a:ea typeface="ヒラギノ角ゴ Pro W3" charset="-128"/>
              </a:rPr>
              <a:t> 3 </a:t>
            </a:r>
            <a:r>
              <a:rPr lang="en-US" altLang="en-US" sz="2400" dirty="0" err="1">
                <a:ea typeface="ヒラギノ角ゴ Pro W3" charset="-128"/>
              </a:rPr>
              <a:t>atm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basınca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maruz</a:t>
            </a:r>
            <a:r>
              <a:rPr lang="en-US" altLang="en-US" sz="2400" dirty="0">
                <a:ea typeface="ヒラギノ角ゴ Pro W3" charset="-128"/>
              </a:rPr>
              <a:t> </a:t>
            </a:r>
            <a:r>
              <a:rPr lang="en-US" altLang="en-US" sz="2400" dirty="0" err="1">
                <a:ea typeface="ヒラギノ角ゴ Pro W3" charset="-128"/>
              </a:rPr>
              <a:t>kalır</a:t>
            </a:r>
            <a:r>
              <a:rPr lang="en-US" altLang="en-US" sz="2400" dirty="0">
                <a:ea typeface="ヒラギノ角ゴ Pro W3" charset="-128"/>
              </a:rPr>
              <a:t>.</a:t>
            </a:r>
            <a:endParaRPr lang="en-US" altLang="en-US" sz="2400" dirty="0" smtClean="0">
              <a:ea typeface="ヒラギノ角ゴ Pro W3" charset="-128"/>
            </a:endParaRPr>
          </a:p>
        </p:txBody>
      </p:sp>
      <p:pic>
        <p:nvPicPr>
          <p:cNvPr id="21508" name="Picture 6" descr="05_09_Fig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"/>
          <a:stretch>
            <a:fillRect/>
          </a:stretch>
        </p:blipFill>
        <p:spPr bwMode="auto">
          <a:xfrm>
            <a:off x="6554307" y="1743057"/>
            <a:ext cx="420958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3486" y="461380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Gas</a:t>
            </a:r>
            <a:r>
              <a:rPr lang="tr-TR" b="1" dirty="0" smtClean="0"/>
              <a:t> Yasaları- </a:t>
            </a:r>
            <a:r>
              <a:rPr lang="tr-TR" b="1" dirty="0" smtClean="0">
                <a:solidFill>
                  <a:srgbClr val="FF0000"/>
                </a:solidFill>
              </a:rPr>
              <a:t>Charles Yasası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1525" y="1284500"/>
            <a:ext cx="98933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Sabit bir basınçta sabit bir gaz miktarı, </a:t>
            </a:r>
            <a:r>
              <a:rPr lang="tr-TR" sz="2000" dirty="0" err="1"/>
              <a:t>kelvin</a:t>
            </a:r>
            <a:r>
              <a:rPr lang="tr-TR" sz="2000" dirty="0"/>
              <a:t> cinsinden sıcaklık arttıkça doğrusal olarak artar:</a:t>
            </a:r>
            <a:br>
              <a:rPr lang="tr-TR" sz="2000" dirty="0"/>
            </a:br>
            <a:r>
              <a:rPr lang="tr-TR" sz="2000" dirty="0"/>
              <a:t>Bir gaz </a:t>
            </a:r>
            <a:r>
              <a:rPr lang="tr-TR" sz="2000" dirty="0" smtClean="0"/>
              <a:t>hacmi, sıcaklık arttıkça artar</a:t>
            </a:r>
            <a:r>
              <a:rPr lang="tr-TR" sz="2000" dirty="0"/>
              <a:t>.</a:t>
            </a:r>
            <a:br>
              <a:rPr lang="tr-TR" sz="2000" dirty="0"/>
            </a:br>
            <a:r>
              <a:rPr lang="tr-TR" sz="2000" dirty="0"/>
              <a:t>Kelvin T = </a:t>
            </a:r>
            <a:r>
              <a:rPr lang="tr-TR" sz="2000" dirty="0" err="1"/>
              <a:t>Celsius</a:t>
            </a:r>
            <a:r>
              <a:rPr lang="tr-TR" sz="2000" dirty="0"/>
              <a:t> T + 273</a:t>
            </a:r>
            <a:br>
              <a:rPr lang="tr-TR" sz="2000" dirty="0"/>
            </a:br>
            <a:r>
              <a:rPr lang="tr-TR" sz="2000" dirty="0"/>
              <a:t>V = sabit x T</a:t>
            </a:r>
            <a:br>
              <a:rPr lang="tr-TR" sz="2000" dirty="0"/>
            </a:br>
            <a:r>
              <a:rPr lang="tr-TR" sz="2000" dirty="0"/>
              <a:t>(Eğer T Kelvin cinsinden ölçülürse)</a:t>
            </a:r>
            <a:r>
              <a:rPr lang="tr-TR" altLang="en-US" sz="2000" b="1" dirty="0" smtClean="0">
                <a:solidFill>
                  <a:schemeClr val="tx1"/>
                </a:solidFill>
              </a:rPr>
              <a:t>                         </a:t>
            </a:r>
            <a:endParaRPr lang="tr-TR" sz="2000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59032" y="5632316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EF23E7-440B-4CF4-AC7D-54C569011E1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pic>
        <p:nvPicPr>
          <p:cNvPr id="25" name="Picture 4" descr="Picture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5" y="1782526"/>
            <a:ext cx="1802237" cy="13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 7"/>
          <p:cNvGrpSpPr/>
          <p:nvPr/>
        </p:nvGrpSpPr>
        <p:grpSpPr>
          <a:xfrm>
            <a:off x="3044722" y="3224886"/>
            <a:ext cx="7106006" cy="3421518"/>
            <a:chOff x="193265" y="3271382"/>
            <a:chExt cx="7106006" cy="3421518"/>
          </a:xfrm>
        </p:grpSpPr>
        <p:grpSp>
          <p:nvGrpSpPr>
            <p:cNvPr id="29" name="Grup 28"/>
            <p:cNvGrpSpPr/>
            <p:nvPr/>
          </p:nvGrpSpPr>
          <p:grpSpPr>
            <a:xfrm>
              <a:off x="524780" y="3271382"/>
              <a:ext cx="6068607" cy="3421518"/>
              <a:chOff x="1666750" y="2864982"/>
              <a:chExt cx="6068607" cy="3421518"/>
            </a:xfrm>
          </p:grpSpPr>
          <p:sp>
            <p:nvSpPr>
              <p:cNvPr id="30" name="Metin kutusu 29"/>
              <p:cNvSpPr txBox="1"/>
              <p:nvPr/>
            </p:nvSpPr>
            <p:spPr>
              <a:xfrm>
                <a:off x="4205010" y="4646789"/>
                <a:ext cx="13773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Soğutulursa</a:t>
                </a:r>
                <a:endParaRPr lang="tr-TR" dirty="0"/>
              </a:p>
            </p:txBody>
          </p:sp>
          <p:grpSp>
            <p:nvGrpSpPr>
              <p:cNvPr id="32" name="Grup 31"/>
              <p:cNvGrpSpPr/>
              <p:nvPr/>
            </p:nvGrpSpPr>
            <p:grpSpPr>
              <a:xfrm>
                <a:off x="1666750" y="2864982"/>
                <a:ext cx="6068607" cy="3421518"/>
                <a:chOff x="1666750" y="2864982"/>
                <a:chExt cx="6068607" cy="3421518"/>
              </a:xfrm>
            </p:grpSpPr>
            <p:grpSp>
              <p:nvGrpSpPr>
                <p:cNvPr id="33" name="Grup 32"/>
                <p:cNvGrpSpPr/>
                <p:nvPr/>
              </p:nvGrpSpPr>
              <p:grpSpPr>
                <a:xfrm>
                  <a:off x="1666750" y="2921361"/>
                  <a:ext cx="2094774" cy="3365139"/>
                  <a:chOff x="1666750" y="2921361"/>
                  <a:chExt cx="2094774" cy="3365139"/>
                </a:xfrm>
              </p:grpSpPr>
              <p:sp>
                <p:nvSpPr>
                  <p:cNvPr id="42" name="Akış Çizelgesi: Manyetik Disk 41"/>
                  <p:cNvSpPr/>
                  <p:nvPr/>
                </p:nvSpPr>
                <p:spPr>
                  <a:xfrm>
                    <a:off x="2179752" y="4431456"/>
                    <a:ext cx="1556373" cy="1855044"/>
                  </a:xfrm>
                  <a:prstGeom prst="flowChartMagneticDisk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3" name="Aşağı Ok 42"/>
                  <p:cNvSpPr/>
                  <p:nvPr/>
                </p:nvSpPr>
                <p:spPr>
                  <a:xfrm>
                    <a:off x="2740048" y="3121025"/>
                    <a:ext cx="415033" cy="1310431"/>
                  </a:xfrm>
                  <a:prstGeom prst="downArrow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4" name="Akış Çizelgesi: Manyetik Disk 43"/>
                  <p:cNvSpPr/>
                  <p:nvPr/>
                </p:nvSpPr>
                <p:spPr>
                  <a:xfrm rot="10800000">
                    <a:off x="2179752" y="4431456"/>
                    <a:ext cx="1556373" cy="643110"/>
                  </a:xfrm>
                  <a:prstGeom prst="flowChartMagneticDisk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5" name="Akış Çizelgesi: Manyetik Disk 44"/>
                  <p:cNvSpPr/>
                  <p:nvPr/>
                </p:nvSpPr>
                <p:spPr>
                  <a:xfrm>
                    <a:off x="2184400" y="3838092"/>
                    <a:ext cx="1577124" cy="799554"/>
                  </a:xfrm>
                  <a:prstGeom prst="flowChartMagneticDisk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6" name="Dikdörtgen 45"/>
                  <p:cNvSpPr/>
                  <p:nvPr/>
                </p:nvSpPr>
                <p:spPr>
                  <a:xfrm>
                    <a:off x="1666750" y="2921361"/>
                    <a:ext cx="107433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 dirty="0" smtClean="0"/>
                      <a:t>P</a:t>
                    </a:r>
                    <a:r>
                      <a:rPr lang="tr-TR" altLang="en-US" sz="2400" b="1" dirty="0" smtClean="0"/>
                      <a:t>=</a:t>
                    </a:r>
                    <a:r>
                      <a:rPr lang="tr-TR" altLang="en-US" sz="2400" b="1" dirty="0" err="1" smtClean="0"/>
                      <a:t>sbt</a:t>
                    </a:r>
                    <a:r>
                      <a:rPr lang="en-US" altLang="en-US" sz="2400" dirty="0" smtClean="0"/>
                      <a:t> </a:t>
                    </a:r>
                    <a:endParaRPr lang="en-US" altLang="en-US" sz="2400" dirty="0"/>
                  </a:p>
                </p:txBody>
              </p:sp>
              <p:sp>
                <p:nvSpPr>
                  <p:cNvPr id="4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3255" y="5376618"/>
                    <a:ext cx="918236" cy="630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3500" b="1" dirty="0" smtClean="0"/>
                      <a:t>V </a:t>
                    </a:r>
                    <a:r>
                      <a:rPr lang="en-US" altLang="en-US" sz="3500" b="1" dirty="0" smtClean="0">
                        <a:cs typeface="Arial" panose="020B0604020202020204" pitchFamily="34" charset="0"/>
                      </a:rPr>
                      <a:t>↑</a:t>
                    </a:r>
                    <a:endParaRPr lang="en-US" altLang="en-US" sz="3500" b="1" dirty="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4" name="Akış Çizelgesi: Manyetik Disk 33"/>
                <p:cNvSpPr/>
                <p:nvPr/>
              </p:nvSpPr>
              <p:spPr>
                <a:xfrm>
                  <a:off x="5892955" y="5158037"/>
                  <a:ext cx="1556373" cy="923670"/>
                </a:xfrm>
                <a:prstGeom prst="flowChartMagneticDisk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5" name="Aşağı Ok 34"/>
                <p:cNvSpPr/>
                <p:nvPr/>
              </p:nvSpPr>
              <p:spPr>
                <a:xfrm>
                  <a:off x="6474000" y="3517934"/>
                  <a:ext cx="415033" cy="1310431"/>
                </a:xfrm>
                <a:prstGeom prst="down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6" name="Akış Çizelgesi: Manyetik Disk 35"/>
                <p:cNvSpPr/>
                <p:nvPr/>
              </p:nvSpPr>
              <p:spPr>
                <a:xfrm rot="10800000">
                  <a:off x="5892955" y="4828365"/>
                  <a:ext cx="1556373" cy="643110"/>
                </a:xfrm>
                <a:prstGeom prst="flowChartMagneticDisk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7" name="Akış Çizelgesi: Manyetik Disk 36"/>
                <p:cNvSpPr/>
                <p:nvPr/>
              </p:nvSpPr>
              <p:spPr>
                <a:xfrm>
                  <a:off x="5892955" y="3676159"/>
                  <a:ext cx="1577124" cy="1398407"/>
                </a:xfrm>
                <a:prstGeom prst="flowChartMagneticDisk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8" name="Dikdörtgen 37"/>
                <p:cNvSpPr/>
                <p:nvPr/>
              </p:nvSpPr>
              <p:spPr>
                <a:xfrm>
                  <a:off x="6753998" y="2864982"/>
                  <a:ext cx="98135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 smtClean="0"/>
                    <a:t>P</a:t>
                  </a:r>
                  <a:r>
                    <a:rPr lang="tr-TR" altLang="en-US" sz="2400" b="1" dirty="0" smtClean="0"/>
                    <a:t>=</a:t>
                  </a:r>
                  <a:r>
                    <a:rPr lang="tr-TR" altLang="en-US" sz="2400" b="1" dirty="0" err="1" smtClean="0"/>
                    <a:t>sbt</a:t>
                  </a:r>
                  <a:endParaRPr lang="en-US" altLang="en-US" sz="2400" b="1" dirty="0"/>
                </a:p>
              </p:txBody>
            </p:sp>
            <p:sp>
              <p:nvSpPr>
                <p:cNvPr id="39" name="Dikdörtgen 38"/>
                <p:cNvSpPr/>
                <p:nvPr/>
              </p:nvSpPr>
              <p:spPr>
                <a:xfrm>
                  <a:off x="6296981" y="5378320"/>
                  <a:ext cx="914033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000" b="1" dirty="0"/>
                    <a:t>V ↓</a:t>
                  </a:r>
                </a:p>
              </p:txBody>
            </p:sp>
            <p:cxnSp>
              <p:nvCxnSpPr>
                <p:cNvPr id="40" name="Düz Ok Bağlayıcısı 39"/>
                <p:cNvCxnSpPr/>
                <p:nvPr/>
              </p:nvCxnSpPr>
              <p:spPr>
                <a:xfrm rot="10800000">
                  <a:off x="4276607" y="5358978"/>
                  <a:ext cx="107841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Ok Bağlayıcısı 40"/>
                <p:cNvCxnSpPr/>
                <p:nvPr/>
              </p:nvCxnSpPr>
              <p:spPr>
                <a:xfrm>
                  <a:off x="4276606" y="5158037"/>
                  <a:ext cx="107841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Dikdörtgen 5"/>
            <p:cNvSpPr/>
            <p:nvPr/>
          </p:nvSpPr>
          <p:spPr>
            <a:xfrm>
              <a:off x="193265" y="4244492"/>
              <a:ext cx="8999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/>
                <a:t>T ↑</a:t>
              </a:r>
              <a:endParaRPr lang="en-US" altLang="en-US" sz="4000" b="1" dirty="0">
                <a:cs typeface="Arial" panose="020B0604020202020204" pitchFamily="34" charset="0"/>
              </a:endParaRP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6328108" y="4297524"/>
              <a:ext cx="971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dirty="0"/>
                <a:t>T ↓</a:t>
              </a:r>
              <a:endParaRPr lang="en-US" altLang="en-US" sz="4400" b="1" dirty="0">
                <a:cs typeface="Arial" panose="020B0604020202020204" pitchFamily="34" charset="0"/>
              </a:endParaRPr>
            </a:p>
          </p:txBody>
        </p:sp>
        <p:sp>
          <p:nvSpPr>
            <p:cNvPr id="50" name="Metin kutusu 49"/>
            <p:cNvSpPr txBox="1"/>
            <p:nvPr/>
          </p:nvSpPr>
          <p:spPr>
            <a:xfrm>
              <a:off x="3227873" y="5841606"/>
              <a:ext cx="10021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Isıtılırsa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37898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İçindekiler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2400" dirty="0" smtClean="0"/>
              <a:t>Termometreler</a:t>
            </a:r>
          </a:p>
          <a:p>
            <a:pPr lvl="0"/>
            <a:r>
              <a:rPr lang="tr-TR" sz="2400" dirty="0" err="1"/>
              <a:t>Mol</a:t>
            </a:r>
            <a:r>
              <a:rPr lang="tr-TR" sz="2400" dirty="0"/>
              <a:t>, </a:t>
            </a:r>
            <a:r>
              <a:rPr lang="tr-TR" sz="2400" dirty="0" err="1"/>
              <a:t>Avogadro</a:t>
            </a:r>
            <a:r>
              <a:rPr lang="tr-TR" sz="2400" dirty="0"/>
              <a:t> sayısı ve Moleküler Kütle</a:t>
            </a:r>
          </a:p>
          <a:p>
            <a:r>
              <a:rPr lang="tr-TR" sz="2400" dirty="0"/>
              <a:t>Gazlarda Basınç</a:t>
            </a:r>
          </a:p>
          <a:p>
            <a:r>
              <a:rPr lang="tr-TR" sz="2400" dirty="0"/>
              <a:t>Gaz Yasaları</a:t>
            </a:r>
          </a:p>
          <a:p>
            <a:r>
              <a:rPr lang="tr-TR" sz="2400" dirty="0"/>
              <a:t>İdeal Gaz Yasası</a:t>
            </a:r>
          </a:p>
          <a:p>
            <a:r>
              <a:rPr lang="tr-TR" sz="2400" dirty="0"/>
              <a:t>Isı Kavramı</a:t>
            </a:r>
          </a:p>
          <a:p>
            <a:r>
              <a:rPr lang="tr-TR" sz="2400" dirty="0" err="1"/>
              <a:t>Özısı</a:t>
            </a:r>
            <a:endParaRPr lang="tr-TR" sz="2400" dirty="0"/>
          </a:p>
          <a:p>
            <a:r>
              <a:rPr lang="tr-TR" sz="2400" dirty="0"/>
              <a:t>İç Enerji</a:t>
            </a:r>
          </a:p>
          <a:p>
            <a:pPr lvl="0"/>
            <a:endParaRPr lang="tr-TR" sz="2000" dirty="0"/>
          </a:p>
          <a:p>
            <a:pPr lvl="0"/>
            <a:endParaRPr lang="tr-TR" sz="2000" dirty="0"/>
          </a:p>
          <a:p>
            <a:pPr lvl="0"/>
            <a:endParaRPr lang="tr-TR" sz="2200" dirty="0" smtClean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0859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004364" y="542213"/>
            <a:ext cx="9144000" cy="646331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457200" tIns="45720" rIns="91440" bIns="45720" rtlCol="0" anchor="t">
            <a:spAutoFit/>
          </a:bodyPr>
          <a:lstStyle/>
          <a:p>
            <a:pPr eaLnBrk="1" hangingPunct="1"/>
            <a:r>
              <a:rPr lang="tr-TR" altLang="en-US" b="1" dirty="0" smtClean="0">
                <a:solidFill>
                  <a:srgbClr val="ED6B06"/>
                </a:solidFill>
                <a:ea typeface="ヒラギノ角ゴ Pro W3" charset="-128"/>
                <a:cs typeface="Arial" pitchFamily="34" charset="0"/>
              </a:rPr>
              <a:t>Örnek: Charles Yasası</a:t>
            </a:r>
            <a:endParaRPr lang="en-US" altLang="en-US" b="1" dirty="0" smtClean="0">
              <a:solidFill>
                <a:srgbClr val="ED6B06"/>
              </a:solidFill>
              <a:ea typeface="ヒラギノ角ゴ Pro W3" charset="-128"/>
              <a:cs typeface="Arial" pitchFamily="34" charset="0"/>
            </a:endParaRPr>
          </a:p>
        </p:txBody>
      </p:sp>
      <p:pic>
        <p:nvPicPr>
          <p:cNvPr id="7" name="Picture 7" descr="05_Pg204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85" y="1475879"/>
            <a:ext cx="3481137" cy="516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2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9772" y="462675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Gas</a:t>
            </a:r>
            <a:r>
              <a:rPr lang="tr-TR" b="1" dirty="0" smtClean="0"/>
              <a:t> Yasaları- </a:t>
            </a:r>
            <a:r>
              <a:rPr lang="tr-TR" b="1" dirty="0" err="1" smtClean="0">
                <a:solidFill>
                  <a:srgbClr val="FF0000"/>
                </a:solidFill>
              </a:rPr>
              <a:t>Guy-Lussac</a:t>
            </a:r>
            <a:r>
              <a:rPr lang="tr-TR" b="1" dirty="0" smtClean="0">
                <a:solidFill>
                  <a:srgbClr val="FF0000"/>
                </a:solidFill>
              </a:rPr>
              <a:t> Yasası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9260" y="1316773"/>
            <a:ext cx="9334500" cy="124718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>
                <a:srgbClr val="3333FF"/>
              </a:buClr>
              <a:buNone/>
            </a:pPr>
            <a:r>
              <a:rPr lang="tr-TR" altLang="en-US" sz="2000" dirty="0" smtClean="0"/>
              <a:t>Sabit hacimde</a:t>
            </a:r>
            <a:r>
              <a:rPr lang="en-US" altLang="en-US" sz="2000" dirty="0" smtClean="0"/>
              <a:t>, </a:t>
            </a:r>
            <a:r>
              <a:rPr lang="tr-TR" altLang="en-US" sz="2000" b="1" dirty="0" smtClean="0">
                <a:solidFill>
                  <a:srgbClr val="FF0000"/>
                </a:solidFill>
              </a:rPr>
              <a:t>basınç </a:t>
            </a:r>
            <a:r>
              <a:rPr lang="tr-TR" altLang="en-US" sz="2000" dirty="0"/>
              <a:t>ve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tr-TR" altLang="en-US" sz="2000" b="1" dirty="0" smtClean="0">
                <a:solidFill>
                  <a:srgbClr val="FF0000"/>
                </a:solidFill>
              </a:rPr>
              <a:t>mutlak sıcaklık </a:t>
            </a:r>
            <a:r>
              <a:rPr lang="tr-TR" altLang="en-US" sz="2000" dirty="0" smtClean="0"/>
              <a:t>doğru orantılıdır</a:t>
            </a:r>
            <a:r>
              <a:rPr lang="en-US" altLang="en-US" sz="2000" dirty="0" smtClean="0"/>
              <a:t>.</a:t>
            </a:r>
            <a:r>
              <a:rPr lang="tr-TR" altLang="en-US" sz="2000" dirty="0" smtClean="0"/>
              <a:t> </a:t>
            </a:r>
            <a:r>
              <a:rPr lang="en-US" altLang="en-US" sz="2000" b="1" dirty="0" smtClean="0"/>
              <a:t>P </a:t>
            </a:r>
            <a:r>
              <a:rPr lang="en-US" altLang="en-US" sz="2000" b="1" dirty="0"/>
              <a:t>= k T</a:t>
            </a:r>
          </a:p>
          <a:p>
            <a:pPr>
              <a:spcBef>
                <a:spcPct val="0"/>
              </a:spcBef>
              <a:buClr>
                <a:srgbClr val="3333FF"/>
              </a:buClr>
              <a:buFont typeface="Wingdings" panose="05000000000000000000" pitchFamily="2" charset="2"/>
              <a:buChar char="v"/>
            </a:pPr>
            <a:endParaRPr lang="en-US" altLang="en-US" sz="800" dirty="0"/>
          </a:p>
          <a:p>
            <a:pPr marL="0" indent="0" algn="ctr">
              <a:spcBef>
                <a:spcPct val="0"/>
              </a:spcBef>
              <a:buClr>
                <a:srgbClr val="3333FF"/>
              </a:buClr>
              <a:buNone/>
            </a:pPr>
            <a:r>
              <a:rPr lang="en-US" altLang="en-US" sz="3200" b="1" dirty="0" smtClean="0">
                <a:solidFill>
                  <a:srgbClr val="0070C0"/>
                </a:solidFill>
              </a:rPr>
              <a:t>P</a:t>
            </a:r>
            <a:r>
              <a:rPr lang="en-US" altLang="en-US" sz="3200" b="1" baseline="-25000" dirty="0" smtClean="0">
                <a:solidFill>
                  <a:srgbClr val="0070C0"/>
                </a:solidFill>
              </a:rPr>
              <a:t>1 </a:t>
            </a:r>
            <a:r>
              <a:rPr lang="en-US" altLang="en-US" sz="3200" b="1" dirty="0">
                <a:solidFill>
                  <a:srgbClr val="0070C0"/>
                </a:solidFill>
              </a:rPr>
              <a:t>/ T</a:t>
            </a:r>
            <a:r>
              <a:rPr lang="en-US" altLang="en-US" sz="3200" b="1" baseline="-25000" dirty="0">
                <a:solidFill>
                  <a:srgbClr val="0070C0"/>
                </a:solidFill>
              </a:rPr>
              <a:t>1 </a:t>
            </a:r>
            <a:r>
              <a:rPr lang="en-US" altLang="en-US" sz="3200" b="1" dirty="0">
                <a:solidFill>
                  <a:srgbClr val="0070C0"/>
                </a:solidFill>
              </a:rPr>
              <a:t>= P</a:t>
            </a:r>
            <a:r>
              <a:rPr lang="en-US" altLang="en-US" sz="3200" b="1" baseline="-25000" dirty="0">
                <a:solidFill>
                  <a:srgbClr val="0070C0"/>
                </a:solidFill>
              </a:rPr>
              <a:t>2 </a:t>
            </a:r>
            <a:r>
              <a:rPr lang="en-US" altLang="en-US" sz="3200" b="1" dirty="0">
                <a:solidFill>
                  <a:srgbClr val="0070C0"/>
                </a:solidFill>
              </a:rPr>
              <a:t>/ T</a:t>
            </a:r>
            <a:r>
              <a:rPr lang="en-US" altLang="en-US" sz="3200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97667" y="5664589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EF23E7-440B-4CF4-AC7D-54C569011E1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grpSp>
        <p:nvGrpSpPr>
          <p:cNvPr id="5" name="Grup 4"/>
          <p:cNvGrpSpPr/>
          <p:nvPr/>
        </p:nvGrpSpPr>
        <p:grpSpPr>
          <a:xfrm>
            <a:off x="2675897" y="2597663"/>
            <a:ext cx="7159861" cy="3550195"/>
            <a:chOff x="1505155" y="3117723"/>
            <a:chExt cx="7159861" cy="3550195"/>
          </a:xfrm>
        </p:grpSpPr>
        <p:grpSp>
          <p:nvGrpSpPr>
            <p:cNvPr id="8" name="Grup 7"/>
            <p:cNvGrpSpPr/>
            <p:nvPr/>
          </p:nvGrpSpPr>
          <p:grpSpPr>
            <a:xfrm>
              <a:off x="1505155" y="3386008"/>
              <a:ext cx="7106006" cy="3281910"/>
              <a:chOff x="193265" y="3410990"/>
              <a:chExt cx="7106006" cy="3281910"/>
            </a:xfrm>
          </p:grpSpPr>
          <p:grpSp>
            <p:nvGrpSpPr>
              <p:cNvPr id="29" name="Grup 28"/>
              <p:cNvGrpSpPr/>
              <p:nvPr/>
            </p:nvGrpSpPr>
            <p:grpSpPr>
              <a:xfrm>
                <a:off x="1037782" y="3410990"/>
                <a:ext cx="5274283" cy="3281910"/>
                <a:chOff x="2179752" y="3004590"/>
                <a:chExt cx="5274283" cy="3281910"/>
              </a:xfrm>
            </p:grpSpPr>
            <p:sp>
              <p:nvSpPr>
                <p:cNvPr id="30" name="Metin kutusu 29"/>
                <p:cNvSpPr txBox="1"/>
                <p:nvPr/>
              </p:nvSpPr>
              <p:spPr>
                <a:xfrm>
                  <a:off x="4205010" y="4646789"/>
                  <a:ext cx="147989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tr-TR" dirty="0" smtClean="0"/>
                    <a:t>Basınç azalır</a:t>
                  </a:r>
                  <a:endParaRPr lang="tr-TR" dirty="0"/>
                </a:p>
              </p:txBody>
            </p:sp>
            <p:grpSp>
              <p:nvGrpSpPr>
                <p:cNvPr id="32" name="Grup 31"/>
                <p:cNvGrpSpPr/>
                <p:nvPr/>
              </p:nvGrpSpPr>
              <p:grpSpPr>
                <a:xfrm>
                  <a:off x="2179752" y="3004590"/>
                  <a:ext cx="5274283" cy="3281910"/>
                  <a:chOff x="2179752" y="3004590"/>
                  <a:chExt cx="5274283" cy="3281910"/>
                </a:xfrm>
              </p:grpSpPr>
              <p:grpSp>
                <p:nvGrpSpPr>
                  <p:cNvPr id="33" name="Grup 32"/>
                  <p:cNvGrpSpPr/>
                  <p:nvPr/>
                </p:nvGrpSpPr>
                <p:grpSpPr>
                  <a:xfrm>
                    <a:off x="2179752" y="3121025"/>
                    <a:ext cx="1556373" cy="3165475"/>
                    <a:chOff x="2179752" y="3121025"/>
                    <a:chExt cx="1556373" cy="3165475"/>
                  </a:xfrm>
                </p:grpSpPr>
                <p:sp>
                  <p:nvSpPr>
                    <p:cNvPr id="42" name="Akış Çizelgesi: Manyetik Disk 41"/>
                    <p:cNvSpPr/>
                    <p:nvPr/>
                  </p:nvSpPr>
                  <p:spPr>
                    <a:xfrm>
                      <a:off x="2179752" y="4431456"/>
                      <a:ext cx="1556373" cy="1855044"/>
                    </a:xfrm>
                    <a:prstGeom prst="flowChartMagneticDisk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3" name="Aşağı Ok 42"/>
                    <p:cNvSpPr/>
                    <p:nvPr/>
                  </p:nvSpPr>
                  <p:spPr>
                    <a:xfrm>
                      <a:off x="2740048" y="3121025"/>
                      <a:ext cx="415033" cy="1310431"/>
                    </a:xfrm>
                    <a:prstGeom prst="downArrow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4" name="Akış Çizelgesi: Manyetik Disk 43"/>
                    <p:cNvSpPr/>
                    <p:nvPr/>
                  </p:nvSpPr>
                  <p:spPr>
                    <a:xfrm rot="10800000">
                      <a:off x="2179752" y="4431456"/>
                      <a:ext cx="1556373" cy="643110"/>
                    </a:xfrm>
                    <a:prstGeom prst="flowChartMagneticDisk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5" name="Akış Çizelgesi: Manyetik Disk 44"/>
                    <p:cNvSpPr/>
                    <p:nvPr/>
                  </p:nvSpPr>
                  <p:spPr>
                    <a:xfrm>
                      <a:off x="2184400" y="3838092"/>
                      <a:ext cx="1551725" cy="799554"/>
                    </a:xfrm>
                    <a:prstGeom prst="flowChartMagneticDisk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7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63254" y="5494472"/>
                      <a:ext cx="1053633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2400" b="1" dirty="0" smtClean="0"/>
                        <a:t>V</a:t>
                      </a:r>
                      <a:r>
                        <a:rPr lang="tr-TR" altLang="en-US" sz="2400" b="1" dirty="0" smtClean="0"/>
                        <a:t>=</a:t>
                      </a:r>
                      <a:r>
                        <a:rPr lang="tr-TR" altLang="en-US" sz="2400" b="1" dirty="0" err="1" smtClean="0"/>
                        <a:t>sbt</a:t>
                      </a:r>
                      <a:endParaRPr lang="en-US" altLang="en-US" sz="2400" b="1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" name="Akış Çizelgesi: Manyetik Disk 33"/>
                  <p:cNvSpPr/>
                  <p:nvPr/>
                </p:nvSpPr>
                <p:spPr>
                  <a:xfrm>
                    <a:off x="5892955" y="4431456"/>
                    <a:ext cx="1556373" cy="1829522"/>
                  </a:xfrm>
                  <a:prstGeom prst="flowChartMagneticDisk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5" name="Aşağı Ok 34"/>
                  <p:cNvSpPr/>
                  <p:nvPr/>
                </p:nvSpPr>
                <p:spPr>
                  <a:xfrm>
                    <a:off x="6474000" y="3004590"/>
                    <a:ext cx="415033" cy="1310431"/>
                  </a:xfrm>
                  <a:prstGeom prst="downArrow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6" name="Akış Çizelgesi: Manyetik Disk 35"/>
                  <p:cNvSpPr/>
                  <p:nvPr/>
                </p:nvSpPr>
                <p:spPr>
                  <a:xfrm rot="10800000">
                    <a:off x="5897662" y="4379049"/>
                    <a:ext cx="1556373" cy="643110"/>
                  </a:xfrm>
                  <a:prstGeom prst="flowChartMagneticDisk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7" name="Akış Çizelgesi: Manyetik Disk 36"/>
                  <p:cNvSpPr/>
                  <p:nvPr/>
                </p:nvSpPr>
                <p:spPr>
                  <a:xfrm>
                    <a:off x="5892955" y="3838092"/>
                    <a:ext cx="1556373" cy="772054"/>
                  </a:xfrm>
                  <a:prstGeom prst="flowChartMagneticDisk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9" name="Dikdörtgen 38"/>
                  <p:cNvSpPr/>
                  <p:nvPr/>
                </p:nvSpPr>
                <p:spPr>
                  <a:xfrm>
                    <a:off x="6186027" y="5358978"/>
                    <a:ext cx="99097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 dirty="0" smtClean="0"/>
                      <a:t>V</a:t>
                    </a:r>
                    <a:r>
                      <a:rPr lang="tr-TR" altLang="en-US" sz="2400" b="1" dirty="0" smtClean="0"/>
                      <a:t>=</a:t>
                    </a:r>
                    <a:r>
                      <a:rPr lang="tr-TR" altLang="en-US" sz="2400" b="1" dirty="0" err="1" smtClean="0"/>
                      <a:t>sbt</a:t>
                    </a:r>
                    <a:endParaRPr lang="en-US" altLang="en-US" sz="2400" b="1" dirty="0"/>
                  </a:p>
                </p:txBody>
              </p:sp>
              <p:cxnSp>
                <p:nvCxnSpPr>
                  <p:cNvPr id="40" name="Düz Ok Bağlayıcısı 39"/>
                  <p:cNvCxnSpPr/>
                  <p:nvPr/>
                </p:nvCxnSpPr>
                <p:spPr>
                  <a:xfrm rot="10800000">
                    <a:off x="4276607" y="5358978"/>
                    <a:ext cx="107841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Düz Ok Bağlayıcısı 40"/>
                  <p:cNvCxnSpPr/>
                  <p:nvPr/>
                </p:nvCxnSpPr>
                <p:spPr>
                  <a:xfrm>
                    <a:off x="4276606" y="5158037"/>
                    <a:ext cx="107841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" name="Dikdörtgen 5"/>
              <p:cNvSpPr/>
              <p:nvPr/>
            </p:nvSpPr>
            <p:spPr>
              <a:xfrm>
                <a:off x="193265" y="4244492"/>
                <a:ext cx="8999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 dirty="0"/>
                  <a:t>T ↑</a:t>
                </a:r>
                <a:endParaRPr lang="en-US" altLang="en-US" sz="40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7" name="Dikdörtgen 6"/>
              <p:cNvSpPr/>
              <p:nvPr/>
            </p:nvSpPr>
            <p:spPr>
              <a:xfrm>
                <a:off x="6328108" y="4297524"/>
                <a:ext cx="9711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/>
                  <a:t>T ↓</a:t>
                </a:r>
                <a:endParaRPr lang="en-US" altLang="en-US" sz="44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50" name="Metin kutusu 49"/>
              <p:cNvSpPr txBox="1"/>
              <p:nvPr/>
            </p:nvSpPr>
            <p:spPr>
              <a:xfrm>
                <a:off x="3083495" y="5841606"/>
                <a:ext cx="14189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Basınç artar</a:t>
                </a:r>
                <a:endParaRPr lang="tr-TR" dirty="0"/>
              </a:p>
            </p:txBody>
          </p:sp>
        </p:grpSp>
        <p:sp>
          <p:nvSpPr>
            <p:cNvPr id="31" name="Dikdörtgen 30"/>
            <p:cNvSpPr/>
            <p:nvPr/>
          </p:nvSpPr>
          <p:spPr>
            <a:xfrm>
              <a:off x="7536758" y="3117723"/>
              <a:ext cx="11282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dirty="0"/>
                <a:t>P ↓</a:t>
              </a:r>
              <a:r>
                <a:rPr lang="en-US" altLang="en-US" sz="4400" dirty="0"/>
                <a:t> </a:t>
              </a:r>
            </a:p>
          </p:txBody>
        </p:sp>
        <p:sp>
          <p:nvSpPr>
            <p:cNvPr id="48" name="Dikdörtgen 47"/>
            <p:cNvSpPr/>
            <p:nvPr/>
          </p:nvSpPr>
          <p:spPr>
            <a:xfrm>
              <a:off x="3140672" y="3129912"/>
              <a:ext cx="95833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dirty="0"/>
                <a:t>P 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02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3049" y="493895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Gas</a:t>
            </a:r>
            <a:r>
              <a:rPr lang="tr-TR" b="1" dirty="0" smtClean="0"/>
              <a:t> Yasaları- </a:t>
            </a:r>
            <a:r>
              <a:rPr lang="tr-TR" b="1" dirty="0" err="1" smtClean="0">
                <a:solidFill>
                  <a:srgbClr val="FF0000"/>
                </a:solidFill>
              </a:rPr>
              <a:t>Avogadro</a:t>
            </a:r>
            <a:r>
              <a:rPr lang="tr-TR" b="1" dirty="0" smtClean="0">
                <a:solidFill>
                  <a:srgbClr val="FF0000"/>
                </a:solidFill>
              </a:rPr>
              <a:t> Yasası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3049" y="1445865"/>
            <a:ext cx="1001581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Sabit sıcaklık ve basınçta</a:t>
            </a:r>
            <a:r>
              <a:rPr lang="en-US" sz="2000" dirty="0" smtClean="0"/>
              <a:t>, </a:t>
            </a:r>
            <a:r>
              <a:rPr lang="tr-TR" sz="2000" dirty="0" smtClean="0"/>
              <a:t>gazın hacmi, </a:t>
            </a:r>
            <a:r>
              <a:rPr lang="tr-TR" sz="2000" dirty="0" err="1" smtClean="0"/>
              <a:t>mol</a:t>
            </a:r>
            <a:r>
              <a:rPr lang="tr-TR" sz="2000" dirty="0" smtClean="0"/>
              <a:t> sayısı ile doğru orantılıdır. </a:t>
            </a:r>
            <a:r>
              <a:rPr lang="en-US" sz="2000" b="1" dirty="0" smtClean="0">
                <a:solidFill>
                  <a:srgbClr val="0070C0"/>
                </a:solidFill>
              </a:rPr>
              <a:t>V </a:t>
            </a:r>
            <a:r>
              <a:rPr lang="en-US" sz="2000" b="1" dirty="0">
                <a:solidFill>
                  <a:srgbClr val="0070C0"/>
                </a:solidFill>
              </a:rPr>
              <a:t>= K n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/ n</a:t>
            </a:r>
            <a:r>
              <a:rPr lang="en-US" sz="2800" b="1" baseline="-25000" dirty="0">
                <a:solidFill>
                  <a:srgbClr val="0070C0"/>
                </a:solidFill>
              </a:rPr>
              <a:t>1</a:t>
            </a:r>
            <a:r>
              <a:rPr lang="en-US" sz="2800" b="1" dirty="0">
                <a:solidFill>
                  <a:srgbClr val="0070C0"/>
                </a:solidFill>
              </a:rPr>
              <a:t> = V</a:t>
            </a:r>
            <a:r>
              <a:rPr lang="en-US" sz="2800" b="1" baseline="-25000" dirty="0">
                <a:solidFill>
                  <a:srgbClr val="0070C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 / n</a:t>
            </a:r>
            <a:r>
              <a:rPr lang="en-US" sz="2800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51456" y="5793681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EF23E7-440B-4CF4-AC7D-54C569011E1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grpSp>
        <p:nvGrpSpPr>
          <p:cNvPr id="5" name="Grup 4"/>
          <p:cNvGrpSpPr/>
          <p:nvPr/>
        </p:nvGrpSpPr>
        <p:grpSpPr>
          <a:xfrm>
            <a:off x="2639939" y="2766665"/>
            <a:ext cx="7104637" cy="3421518"/>
            <a:chOff x="1305990" y="2626815"/>
            <a:chExt cx="7104637" cy="3421518"/>
          </a:xfrm>
        </p:grpSpPr>
        <p:grpSp>
          <p:nvGrpSpPr>
            <p:cNvPr id="8" name="Grup 7"/>
            <p:cNvGrpSpPr/>
            <p:nvPr/>
          </p:nvGrpSpPr>
          <p:grpSpPr>
            <a:xfrm>
              <a:off x="1305990" y="2626815"/>
              <a:ext cx="7104637" cy="3421518"/>
              <a:chOff x="76590" y="3271382"/>
              <a:chExt cx="7104637" cy="3421518"/>
            </a:xfrm>
          </p:grpSpPr>
          <p:grpSp>
            <p:nvGrpSpPr>
              <p:cNvPr id="29" name="Grup 28"/>
              <p:cNvGrpSpPr/>
              <p:nvPr/>
            </p:nvGrpSpPr>
            <p:grpSpPr>
              <a:xfrm>
                <a:off x="524780" y="3271382"/>
                <a:ext cx="6068607" cy="3421518"/>
                <a:chOff x="1666750" y="2864982"/>
                <a:chExt cx="6068607" cy="3421518"/>
              </a:xfrm>
            </p:grpSpPr>
            <p:sp>
              <p:nvSpPr>
                <p:cNvPr id="30" name="Metin kutusu 29"/>
                <p:cNvSpPr txBox="1"/>
                <p:nvPr/>
              </p:nvSpPr>
              <p:spPr>
                <a:xfrm>
                  <a:off x="4282626" y="5507423"/>
                  <a:ext cx="115448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tr-TR" dirty="0" smtClean="0"/>
                    <a:t>Gaz artar</a:t>
                  </a:r>
                  <a:endParaRPr lang="tr-TR" dirty="0"/>
                </a:p>
              </p:txBody>
            </p:sp>
            <p:grpSp>
              <p:nvGrpSpPr>
                <p:cNvPr id="32" name="Grup 31"/>
                <p:cNvGrpSpPr/>
                <p:nvPr/>
              </p:nvGrpSpPr>
              <p:grpSpPr>
                <a:xfrm>
                  <a:off x="1666750" y="2864982"/>
                  <a:ext cx="6068607" cy="3421518"/>
                  <a:chOff x="1666750" y="2864982"/>
                  <a:chExt cx="6068607" cy="3421518"/>
                </a:xfrm>
              </p:grpSpPr>
              <p:grpSp>
                <p:nvGrpSpPr>
                  <p:cNvPr id="33" name="Grup 32"/>
                  <p:cNvGrpSpPr/>
                  <p:nvPr/>
                </p:nvGrpSpPr>
                <p:grpSpPr>
                  <a:xfrm>
                    <a:off x="1666750" y="2921361"/>
                    <a:ext cx="2069375" cy="3365139"/>
                    <a:chOff x="1666750" y="2921361"/>
                    <a:chExt cx="2069375" cy="3365139"/>
                  </a:xfrm>
                </p:grpSpPr>
                <p:sp>
                  <p:nvSpPr>
                    <p:cNvPr id="42" name="Akış Çizelgesi: Manyetik Disk 41"/>
                    <p:cNvSpPr/>
                    <p:nvPr/>
                  </p:nvSpPr>
                  <p:spPr>
                    <a:xfrm>
                      <a:off x="2179752" y="4431456"/>
                      <a:ext cx="1556373" cy="1855044"/>
                    </a:xfrm>
                    <a:prstGeom prst="flowChartMagneticDisk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3" name="Aşağı Ok 42"/>
                    <p:cNvSpPr/>
                    <p:nvPr/>
                  </p:nvSpPr>
                  <p:spPr>
                    <a:xfrm>
                      <a:off x="2740048" y="3121025"/>
                      <a:ext cx="415033" cy="1310431"/>
                    </a:xfrm>
                    <a:prstGeom prst="downArrow">
                      <a:avLst/>
                    </a:prstGeom>
                  </p:spPr>
                  <p:style>
                    <a:lnRef idx="3">
                      <a:schemeClr val="lt1"/>
                    </a:lnRef>
                    <a:fillRef idx="1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4" name="Akış Çizelgesi: Manyetik Disk 43"/>
                    <p:cNvSpPr/>
                    <p:nvPr/>
                  </p:nvSpPr>
                  <p:spPr>
                    <a:xfrm rot="10800000">
                      <a:off x="2179752" y="4431456"/>
                      <a:ext cx="1556373" cy="643110"/>
                    </a:xfrm>
                    <a:prstGeom prst="flowChartMagneticDisk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5" name="Akış Çizelgesi: Manyetik Disk 44"/>
                    <p:cNvSpPr/>
                    <p:nvPr/>
                  </p:nvSpPr>
                  <p:spPr>
                    <a:xfrm>
                      <a:off x="2184400" y="3838092"/>
                      <a:ext cx="1546191" cy="799554"/>
                    </a:xfrm>
                    <a:prstGeom prst="flowChartMagneticDisk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6" name="Dikdörtgen 45"/>
                    <p:cNvSpPr/>
                    <p:nvPr/>
                  </p:nvSpPr>
                  <p:spPr>
                    <a:xfrm>
                      <a:off x="1666750" y="2921361"/>
                      <a:ext cx="107433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2400" b="1" dirty="0" smtClean="0"/>
                        <a:t>P</a:t>
                      </a:r>
                      <a:r>
                        <a:rPr lang="tr-TR" altLang="en-US" sz="2400" b="1" dirty="0" smtClean="0"/>
                        <a:t>=</a:t>
                      </a:r>
                      <a:r>
                        <a:rPr lang="tr-TR" altLang="en-US" sz="2400" b="1" dirty="0" err="1" smtClean="0"/>
                        <a:t>sbt</a:t>
                      </a:r>
                      <a:r>
                        <a:rPr lang="en-US" altLang="en-US" sz="2400" dirty="0" smtClean="0"/>
                        <a:t> </a:t>
                      </a:r>
                      <a:endParaRPr lang="en-US" altLang="en-US" sz="2400" dirty="0"/>
                    </a:p>
                  </p:txBody>
                </p:sp>
                <p:sp>
                  <p:nvSpPr>
                    <p:cNvPr id="47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63255" y="5376618"/>
                      <a:ext cx="918236" cy="6309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3500" b="1" dirty="0" smtClean="0"/>
                        <a:t>V </a:t>
                      </a:r>
                      <a:r>
                        <a:rPr lang="en-US" altLang="en-US" sz="3500" b="1" dirty="0" smtClean="0">
                          <a:cs typeface="Arial" panose="020B0604020202020204" pitchFamily="34" charset="0"/>
                        </a:rPr>
                        <a:t>↑</a:t>
                      </a:r>
                      <a:endParaRPr lang="en-US" altLang="en-US" sz="3500" b="1" dirty="0"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" name="Akış Çizelgesi: Manyetik Disk 33"/>
                  <p:cNvSpPr/>
                  <p:nvPr/>
                </p:nvSpPr>
                <p:spPr>
                  <a:xfrm>
                    <a:off x="5892955" y="5158037"/>
                    <a:ext cx="1556373" cy="923670"/>
                  </a:xfrm>
                  <a:prstGeom prst="flowChartMagneticDisk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5" name="Aşağı Ok 34"/>
                  <p:cNvSpPr/>
                  <p:nvPr/>
                </p:nvSpPr>
                <p:spPr>
                  <a:xfrm>
                    <a:off x="6474000" y="3517934"/>
                    <a:ext cx="415033" cy="1310431"/>
                  </a:xfrm>
                  <a:prstGeom prst="downArrow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6" name="Akış Çizelgesi: Manyetik Disk 35"/>
                  <p:cNvSpPr/>
                  <p:nvPr/>
                </p:nvSpPr>
                <p:spPr>
                  <a:xfrm rot="10800000">
                    <a:off x="5892955" y="4828365"/>
                    <a:ext cx="1556373" cy="643110"/>
                  </a:xfrm>
                  <a:prstGeom prst="flowChartMagneticDisk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7" name="Akış Çizelgesi: Manyetik Disk 36"/>
                  <p:cNvSpPr/>
                  <p:nvPr/>
                </p:nvSpPr>
                <p:spPr>
                  <a:xfrm>
                    <a:off x="5892955" y="3676159"/>
                    <a:ext cx="1577124" cy="1398407"/>
                  </a:xfrm>
                  <a:prstGeom prst="flowChartMagneticDisk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8" name="Dikdörtgen 37"/>
                  <p:cNvSpPr/>
                  <p:nvPr/>
                </p:nvSpPr>
                <p:spPr>
                  <a:xfrm>
                    <a:off x="6753998" y="2864982"/>
                    <a:ext cx="98135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 dirty="0" smtClean="0"/>
                      <a:t>P</a:t>
                    </a:r>
                    <a:r>
                      <a:rPr lang="tr-TR" altLang="en-US" sz="2400" b="1" dirty="0" smtClean="0"/>
                      <a:t>=</a:t>
                    </a:r>
                    <a:r>
                      <a:rPr lang="tr-TR" altLang="en-US" sz="2400" b="1" dirty="0" err="1" smtClean="0"/>
                      <a:t>sbt</a:t>
                    </a:r>
                    <a:endParaRPr lang="en-US" altLang="en-US" sz="2400" b="1" dirty="0"/>
                  </a:p>
                </p:txBody>
              </p:sp>
              <p:sp>
                <p:nvSpPr>
                  <p:cNvPr id="39" name="Dikdörtgen 38"/>
                  <p:cNvSpPr/>
                  <p:nvPr/>
                </p:nvSpPr>
                <p:spPr>
                  <a:xfrm>
                    <a:off x="6296981" y="5378320"/>
                    <a:ext cx="914033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4000" b="1" dirty="0"/>
                      <a:t>V ↓</a:t>
                    </a:r>
                  </a:p>
                </p:txBody>
              </p:sp>
              <p:cxnSp>
                <p:nvCxnSpPr>
                  <p:cNvPr id="40" name="Düz Ok Bağlayıcısı 39"/>
                  <p:cNvCxnSpPr/>
                  <p:nvPr/>
                </p:nvCxnSpPr>
                <p:spPr>
                  <a:xfrm rot="10800000">
                    <a:off x="4276607" y="5358978"/>
                    <a:ext cx="107841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Düz Ok Bağlayıcısı 40"/>
                  <p:cNvCxnSpPr/>
                  <p:nvPr/>
                </p:nvCxnSpPr>
                <p:spPr>
                  <a:xfrm>
                    <a:off x="4276606" y="5158037"/>
                    <a:ext cx="107841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" name="Dikdörtgen 5"/>
              <p:cNvSpPr/>
              <p:nvPr/>
            </p:nvSpPr>
            <p:spPr>
              <a:xfrm>
                <a:off x="76590" y="4297524"/>
                <a:ext cx="925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 dirty="0"/>
                  <a:t>T </a:t>
                </a:r>
                <a:r>
                  <a:rPr lang="tr-TR" altLang="en-US" sz="2000" b="1" dirty="0" smtClean="0"/>
                  <a:t>=</a:t>
                </a:r>
                <a:r>
                  <a:rPr lang="tr-TR" altLang="en-US" sz="2000" b="1" dirty="0" err="1" smtClean="0"/>
                  <a:t>sbt</a:t>
                </a:r>
                <a:endParaRPr lang="en-US" altLang="en-US" sz="20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7" name="Dikdörtgen 6"/>
              <p:cNvSpPr/>
              <p:nvPr/>
            </p:nvSpPr>
            <p:spPr>
              <a:xfrm>
                <a:off x="6328108" y="4297524"/>
                <a:ext cx="8531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 dirty="0" smtClean="0"/>
                  <a:t>T</a:t>
                </a:r>
                <a:r>
                  <a:rPr lang="tr-TR" altLang="en-US" sz="2000" b="1" dirty="0" smtClean="0"/>
                  <a:t>=</a:t>
                </a:r>
                <a:r>
                  <a:rPr lang="tr-TR" altLang="en-US" sz="2000" b="1" dirty="0" err="1" smtClean="0"/>
                  <a:t>sbt</a:t>
                </a:r>
                <a:endParaRPr lang="en-US" altLang="en-US" sz="20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50" name="Metin kutusu 49"/>
              <p:cNvSpPr txBox="1"/>
              <p:nvPr/>
            </p:nvSpPr>
            <p:spPr>
              <a:xfrm>
                <a:off x="3085352" y="5072382"/>
                <a:ext cx="12650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Gaz eksilir</a:t>
                </a:r>
                <a:endParaRPr lang="tr-TR" dirty="0"/>
              </a:p>
            </p:txBody>
          </p:sp>
        </p:grp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3753788" y="2940297"/>
              <a:ext cx="918236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en-US" sz="3500" b="1" dirty="0" smtClean="0"/>
                <a:t>n</a:t>
              </a:r>
              <a:r>
                <a:rPr lang="en-US" altLang="en-US" sz="3500" b="1" dirty="0" smtClean="0"/>
                <a:t> </a:t>
              </a:r>
              <a:r>
                <a:rPr lang="en-US" altLang="en-US" sz="3500" b="1" dirty="0" smtClean="0">
                  <a:cs typeface="Arial" panose="020B0604020202020204" pitchFamily="34" charset="0"/>
                </a:rPr>
                <a:t>↑</a:t>
              </a:r>
              <a:endParaRPr lang="en-US" altLang="en-US" sz="3500" b="1" dirty="0">
                <a:cs typeface="Arial" panose="020B0604020202020204" pitchFamily="34" charset="0"/>
              </a:endParaRPr>
            </a:p>
          </p:txBody>
        </p:sp>
        <p:sp>
          <p:nvSpPr>
            <p:cNvPr id="48" name="Dikdörtgen 47"/>
            <p:cNvSpPr/>
            <p:nvPr/>
          </p:nvSpPr>
          <p:spPr>
            <a:xfrm>
              <a:off x="5669740" y="2736696"/>
              <a:ext cx="9140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en-US" sz="4000" b="1" dirty="0" smtClean="0"/>
                <a:t>n</a:t>
              </a:r>
              <a:r>
                <a:rPr lang="en-US" altLang="en-US" sz="4000" b="1" dirty="0" smtClean="0"/>
                <a:t> </a:t>
              </a:r>
              <a:r>
                <a:rPr lang="en-US" altLang="en-US" sz="4000" b="1" dirty="0"/>
                <a:t>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1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Unvan 1"/>
          <p:cNvSpPr>
            <a:spLocks noGrp="1"/>
          </p:cNvSpPr>
          <p:nvPr>
            <p:ph type="title"/>
          </p:nvPr>
        </p:nvSpPr>
        <p:spPr>
          <a:xfrm>
            <a:off x="1657505" y="527078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Gas</a:t>
            </a:r>
            <a:r>
              <a:rPr lang="tr-TR" b="1" dirty="0" smtClean="0"/>
              <a:t> Yasaları- </a:t>
            </a:r>
            <a:r>
              <a:rPr lang="tr-TR" b="1" dirty="0" err="1" smtClean="0">
                <a:solidFill>
                  <a:srgbClr val="FF0000"/>
                </a:solidFill>
              </a:rPr>
              <a:t>Dalton</a:t>
            </a:r>
            <a:r>
              <a:rPr lang="tr-TR" b="1" dirty="0" smtClean="0">
                <a:solidFill>
                  <a:srgbClr val="FF0000"/>
                </a:solidFill>
              </a:rPr>
              <a:t> Yasası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1407281" y="1676507"/>
            <a:ext cx="10309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/>
              <a:t>Bir kabın içindeki toplam basınç, her bir gazın kabın içinde tek başına olması durumunda ortaya çıkacak basıncın </a:t>
            </a:r>
            <a:r>
              <a:rPr lang="tr-TR" sz="2400" dirty="0" smtClean="0"/>
              <a:t>toplamıdır.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/>
              <a:t>Toplam </a:t>
            </a:r>
            <a:r>
              <a:rPr lang="tr-TR" sz="2400" dirty="0"/>
              <a:t>basınç kısmi basınçların toplamıdır.</a:t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         </a:t>
            </a:r>
            <a:r>
              <a:rPr lang="tr-TR" sz="2400" dirty="0" err="1" smtClean="0">
                <a:solidFill>
                  <a:srgbClr val="0070C0"/>
                </a:solidFill>
              </a:rPr>
              <a:t>P</a:t>
            </a:r>
            <a:r>
              <a:rPr lang="tr-TR" sz="2400" baseline="-25000" dirty="0" err="1" smtClean="0">
                <a:solidFill>
                  <a:srgbClr val="0070C0"/>
                </a:solidFill>
              </a:rPr>
              <a:t>Toplam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>
                <a:solidFill>
                  <a:srgbClr val="0070C0"/>
                </a:solidFill>
              </a:rPr>
              <a:t>= P</a:t>
            </a:r>
            <a:r>
              <a:rPr lang="tr-TR" sz="2400" baseline="-25000" dirty="0">
                <a:solidFill>
                  <a:srgbClr val="0070C0"/>
                </a:solidFill>
              </a:rPr>
              <a:t>1</a:t>
            </a:r>
            <a:r>
              <a:rPr lang="tr-TR" sz="2400" dirty="0">
                <a:solidFill>
                  <a:srgbClr val="0070C0"/>
                </a:solidFill>
              </a:rPr>
              <a:t> + P</a:t>
            </a:r>
            <a:r>
              <a:rPr lang="tr-TR" sz="2400" baseline="-25000" dirty="0">
                <a:solidFill>
                  <a:srgbClr val="0070C0"/>
                </a:solidFill>
              </a:rPr>
              <a:t>2</a:t>
            </a:r>
            <a:r>
              <a:rPr lang="tr-TR" sz="2400" dirty="0">
                <a:solidFill>
                  <a:srgbClr val="0070C0"/>
                </a:solidFill>
              </a:rPr>
              <a:t> + P</a:t>
            </a:r>
            <a:r>
              <a:rPr lang="tr-TR" sz="2400" baseline="-25000" dirty="0">
                <a:solidFill>
                  <a:srgbClr val="0070C0"/>
                </a:solidFill>
              </a:rPr>
              <a:t>3</a:t>
            </a:r>
            <a:r>
              <a:rPr lang="tr-TR" sz="2400" dirty="0">
                <a:solidFill>
                  <a:srgbClr val="0070C0"/>
                </a:solidFill>
              </a:rPr>
              <a:t> + P</a:t>
            </a:r>
            <a:r>
              <a:rPr lang="tr-TR" sz="2400" baseline="-25000" dirty="0">
                <a:solidFill>
                  <a:srgbClr val="0070C0"/>
                </a:solidFill>
              </a:rPr>
              <a:t>4</a:t>
            </a:r>
            <a:r>
              <a:rPr lang="tr-TR" sz="2400" dirty="0">
                <a:solidFill>
                  <a:srgbClr val="0070C0"/>
                </a:solidFill>
              </a:rPr>
              <a:t> + P</a:t>
            </a:r>
            <a:r>
              <a:rPr lang="tr-TR" sz="2400" baseline="-25000" dirty="0">
                <a:solidFill>
                  <a:srgbClr val="0070C0"/>
                </a:solidFill>
              </a:rPr>
              <a:t>5</a:t>
            </a:r>
            <a:r>
              <a:rPr lang="tr-TR" sz="2400" dirty="0">
                <a:solidFill>
                  <a:srgbClr val="0070C0"/>
                </a:solidFill>
              </a:rPr>
              <a:t> ...</a:t>
            </a:r>
            <a:endParaRPr lang="tr-TR" sz="2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Resim 4" descr="bonues_dalt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24" y="3917217"/>
            <a:ext cx="4208624" cy="2530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92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8015" y="519006"/>
            <a:ext cx="8911687" cy="1280890"/>
          </a:xfrm>
        </p:spPr>
        <p:txBody>
          <a:bodyPr/>
          <a:lstStyle/>
          <a:p>
            <a:r>
              <a:rPr lang="tr-TR" b="1" dirty="0" smtClean="0"/>
              <a:t>İdeal Gaz Yasası</a:t>
            </a:r>
            <a:endParaRPr lang="tr-T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363659" y="1420632"/>
                <a:ext cx="10230153" cy="3880773"/>
              </a:xfrm>
            </p:spPr>
            <p:txBody>
              <a:bodyPr/>
              <a:lstStyle/>
              <a:p>
                <a:r>
                  <a:rPr lang="en-AU" dirty="0" smtClean="0"/>
                  <a:t>İdeal </a:t>
                </a:r>
                <a:r>
                  <a:rPr lang="en-AU" dirty="0" err="1"/>
                  <a:t>gaz</a:t>
                </a:r>
                <a:r>
                  <a:rPr lang="en-AU" dirty="0"/>
                  <a:t>, </a:t>
                </a:r>
                <a:r>
                  <a:rPr lang="en-AU" dirty="0" err="1"/>
                  <a:t>karşılıklı</a:t>
                </a:r>
                <a:r>
                  <a:rPr lang="en-AU" dirty="0"/>
                  <a:t> </a:t>
                </a:r>
                <a:r>
                  <a:rPr lang="en-AU" dirty="0" err="1"/>
                  <a:t>etkileşmeleri</a:t>
                </a:r>
                <a:r>
                  <a:rPr lang="en-AU" dirty="0"/>
                  <a:t> </a:t>
                </a:r>
                <a:r>
                  <a:rPr lang="en-AU" dirty="0" err="1"/>
                  <a:t>hemen</a:t>
                </a:r>
                <a:r>
                  <a:rPr lang="en-AU" dirty="0"/>
                  <a:t> </a:t>
                </a:r>
                <a:r>
                  <a:rPr lang="en-AU" dirty="0" err="1"/>
                  <a:t>hemen</a:t>
                </a:r>
                <a:r>
                  <a:rPr lang="en-AU" dirty="0"/>
                  <a:t> </a:t>
                </a:r>
                <a:r>
                  <a:rPr lang="en-AU" dirty="0" err="1"/>
                  <a:t>önemsenmeyecek</a:t>
                </a:r>
                <a:r>
                  <a:rPr lang="en-AU" dirty="0"/>
                  <a:t> </a:t>
                </a:r>
                <a:r>
                  <a:rPr lang="en-AU" dirty="0" err="1"/>
                  <a:t>kadar</a:t>
                </a:r>
                <a:r>
                  <a:rPr lang="en-AU" dirty="0"/>
                  <a:t> </a:t>
                </a:r>
                <a:r>
                  <a:rPr lang="en-AU" dirty="0" err="1"/>
                  <a:t>küçük</a:t>
                </a:r>
                <a:r>
                  <a:rPr lang="en-AU" dirty="0"/>
                  <a:t> </a:t>
                </a:r>
                <a:r>
                  <a:rPr lang="en-AU" dirty="0" err="1"/>
                  <a:t>olan</a:t>
                </a:r>
                <a:r>
                  <a:rPr lang="en-AU" dirty="0"/>
                  <a:t> </a:t>
                </a:r>
                <a:r>
                  <a:rPr lang="en-AU" dirty="0" err="1"/>
                  <a:t>moleküllerin</a:t>
                </a:r>
                <a:r>
                  <a:rPr lang="en-AU" dirty="0"/>
                  <a:t> </a:t>
                </a:r>
                <a:r>
                  <a:rPr lang="en-AU" dirty="0" err="1"/>
                  <a:t>gazıdır</a:t>
                </a:r>
                <a:r>
                  <a:rPr lang="en-AU" dirty="0"/>
                  <a:t>. </a:t>
                </a:r>
                <a:r>
                  <a:rPr lang="en-AU" dirty="0" err="1"/>
                  <a:t>Bir</a:t>
                </a:r>
                <a:r>
                  <a:rPr lang="en-AU" dirty="0"/>
                  <a:t> V </a:t>
                </a:r>
                <a:r>
                  <a:rPr lang="en-AU" dirty="0" err="1"/>
                  <a:t>hacmindeki</a:t>
                </a:r>
                <a:r>
                  <a:rPr lang="en-AU" dirty="0"/>
                  <a:t> </a:t>
                </a:r>
                <a:r>
                  <a:rPr lang="en-AU" dirty="0" err="1"/>
                  <a:t>bir</a:t>
                </a:r>
                <a:r>
                  <a:rPr lang="en-AU" dirty="0"/>
                  <a:t> </a:t>
                </a:r>
                <a:r>
                  <a:rPr lang="en-AU" dirty="0" err="1"/>
                  <a:t>gazın</a:t>
                </a:r>
                <a:r>
                  <a:rPr lang="en-AU" dirty="0"/>
                  <a:t> </a:t>
                </a:r>
                <a:r>
                  <a:rPr lang="en-AU" dirty="0" err="1"/>
                  <a:t>mol</a:t>
                </a:r>
                <a:r>
                  <a:rPr lang="en-AU" dirty="0"/>
                  <a:t> </a:t>
                </a:r>
                <a:r>
                  <a:rPr lang="en-AU" dirty="0" err="1"/>
                  <a:t>sayısı</a:t>
                </a:r>
                <a:r>
                  <a:rPr lang="en-AU" dirty="0"/>
                  <a:t> (n)’</a:t>
                </a:r>
                <a:r>
                  <a:rPr lang="en-AU" dirty="0" err="1"/>
                  <a:t>nın</a:t>
                </a:r>
                <a:r>
                  <a:rPr lang="en-AU" dirty="0"/>
                  <a:t> </a:t>
                </a:r>
                <a:r>
                  <a:rPr lang="en-AU" dirty="0" err="1"/>
                  <a:t>mutlak</a:t>
                </a:r>
                <a:r>
                  <a:rPr lang="en-AU" dirty="0"/>
                  <a:t> </a:t>
                </a:r>
                <a:r>
                  <a:rPr lang="en-AU" dirty="0" err="1"/>
                  <a:t>basıncı</a:t>
                </a:r>
                <a:r>
                  <a:rPr lang="en-AU" dirty="0"/>
                  <a:t>, </a:t>
                </a:r>
                <a:r>
                  <a:rPr lang="en-AU" dirty="0" err="1"/>
                  <a:t>mutlak</a:t>
                </a:r>
                <a:r>
                  <a:rPr lang="en-AU" dirty="0"/>
                  <a:t> </a:t>
                </a:r>
                <a:r>
                  <a:rPr lang="en-AU" dirty="0" err="1"/>
                  <a:t>sıcaklık</a:t>
                </a:r>
                <a:r>
                  <a:rPr lang="en-AU" dirty="0"/>
                  <a:t> </a:t>
                </a:r>
                <a:r>
                  <a:rPr lang="en-AU" dirty="0" err="1"/>
                  <a:t>ile</a:t>
                </a:r>
                <a:r>
                  <a:rPr lang="en-AU" dirty="0"/>
                  <a:t> </a:t>
                </a:r>
                <a:r>
                  <a:rPr lang="en-AU" dirty="0" err="1"/>
                  <a:t>ilişkilidir</a:t>
                </a:r>
                <a:r>
                  <a:rPr lang="en-AU" dirty="0"/>
                  <a:t>:</a:t>
                </a:r>
                <a:endParaRPr lang="tr-T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𝑃𝑉</m:t>
                        </m:r>
                      </m:num>
                      <m:den>
                        <m:r>
                          <a:rPr lang="tr-TR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𝑛𝑅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𝑠𝑎𝑏𝑖𝑡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𝑣𝑒𝑦𝑎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AU" sz="3200" dirty="0">
                    <a:solidFill>
                      <a:srgbClr val="0070C0"/>
                    </a:solidFill>
                  </a:rPr>
                  <a:t>	</a:t>
                </a:r>
                <a:r>
                  <a:rPr lang="en-AU" dirty="0"/>
                  <a:t>					</a:t>
                </a:r>
                <a:endParaRPr lang="tr-TR" dirty="0" smtClean="0"/>
              </a:p>
              <a:p>
                <a:r>
                  <a:rPr lang="en-AU" dirty="0" err="1" smtClean="0"/>
                  <a:t>Burada</a:t>
                </a:r>
                <a:r>
                  <a:rPr lang="en-AU" dirty="0" smtClean="0"/>
                  <a:t> </a:t>
                </a:r>
                <a:r>
                  <a:rPr lang="en-AU" dirty="0"/>
                  <a:t>R=8,31 J/</a:t>
                </a:r>
                <a:r>
                  <a:rPr lang="en-AU" dirty="0" err="1"/>
                  <a:t>mol.K</a:t>
                </a:r>
                <a:r>
                  <a:rPr lang="en-AU" dirty="0"/>
                  <a:t> </a:t>
                </a:r>
                <a:r>
                  <a:rPr lang="tr-TR" dirty="0" smtClean="0"/>
                  <a:t> veya 0.08206 </a:t>
                </a:r>
                <a:r>
                  <a:rPr lang="tr-TR" dirty="0" err="1" smtClean="0"/>
                  <a:t>L.atm</a:t>
                </a:r>
                <a:r>
                  <a:rPr lang="tr-TR" dirty="0" smtClean="0"/>
                  <a:t>/</a:t>
                </a:r>
                <a:r>
                  <a:rPr lang="tr-TR" dirty="0" err="1" smtClean="0"/>
                  <a:t>mol.K</a:t>
                </a:r>
                <a:r>
                  <a:rPr lang="tr-TR" dirty="0" smtClean="0"/>
                  <a:t> </a:t>
                </a:r>
                <a:r>
                  <a:rPr lang="en-AU" dirty="0" err="1" smtClean="0"/>
                  <a:t>olan</a:t>
                </a:r>
                <a:r>
                  <a:rPr lang="en-AU" dirty="0" smtClean="0"/>
                  <a:t> </a:t>
                </a:r>
                <a:r>
                  <a:rPr lang="en-AU" dirty="0" err="1"/>
                  <a:t>evrensel</a:t>
                </a:r>
                <a:r>
                  <a:rPr lang="en-AU" dirty="0"/>
                  <a:t> </a:t>
                </a:r>
                <a:r>
                  <a:rPr lang="en-AU" dirty="0" err="1"/>
                  <a:t>gaz</a:t>
                </a:r>
                <a:r>
                  <a:rPr lang="en-AU" dirty="0"/>
                  <a:t> </a:t>
                </a:r>
                <a:r>
                  <a:rPr lang="en-AU" dirty="0" err="1"/>
                  <a:t>sabitidir</a:t>
                </a:r>
                <a:r>
                  <a:rPr lang="en-AU" dirty="0"/>
                  <a:t>. </a:t>
                </a:r>
                <a:r>
                  <a:rPr lang="en-AU" dirty="0" err="1"/>
                  <a:t>Sıcaklık</a:t>
                </a:r>
                <a:r>
                  <a:rPr lang="en-AU" dirty="0"/>
                  <a:t> </a:t>
                </a:r>
                <a:r>
                  <a:rPr lang="en-AU" dirty="0" err="1"/>
                  <a:t>ise</a:t>
                </a:r>
                <a:r>
                  <a:rPr lang="en-AU" dirty="0"/>
                  <a:t> T(Kelvin)=T</a:t>
                </a:r>
                <a:r>
                  <a:rPr lang="en-AU" baseline="-25000" dirty="0"/>
                  <a:t>C</a:t>
                </a:r>
                <a:r>
                  <a:rPr lang="en-AU" dirty="0"/>
                  <a:t>+273 </a:t>
                </a:r>
                <a:r>
                  <a:rPr lang="en-AU" dirty="0" err="1"/>
                  <a:t>ile</a:t>
                </a:r>
                <a:r>
                  <a:rPr lang="en-AU" dirty="0"/>
                  <a:t> </a:t>
                </a:r>
                <a:r>
                  <a:rPr lang="en-AU" dirty="0" err="1"/>
                  <a:t>verilmektedir</a:t>
                </a:r>
                <a:r>
                  <a:rPr lang="en-AU" dirty="0"/>
                  <a:t>. n </a:t>
                </a:r>
                <a:r>
                  <a:rPr lang="en-AU" dirty="0" err="1"/>
                  <a:t>ise</a:t>
                </a:r>
                <a:r>
                  <a:rPr lang="en-AU" dirty="0"/>
                  <a:t> </a:t>
                </a:r>
                <a:r>
                  <a:rPr lang="en-AU" dirty="0" err="1"/>
                  <a:t>mol</a:t>
                </a:r>
                <a:r>
                  <a:rPr lang="en-AU" dirty="0"/>
                  <a:t> </a:t>
                </a:r>
                <a:r>
                  <a:rPr lang="en-AU" dirty="0" err="1"/>
                  <a:t>sayısı</a:t>
                </a:r>
                <a:r>
                  <a:rPr lang="en-AU" dirty="0"/>
                  <a:t> </a:t>
                </a:r>
                <a:r>
                  <a:rPr lang="en-AU" dirty="0" err="1"/>
                  <a:t>olup</a:t>
                </a:r>
                <a:r>
                  <a:rPr lang="en-AU" dirty="0"/>
                  <a:t> </a:t>
                </a:r>
                <a:r>
                  <a:rPr lang="en-AU" dirty="0" err="1"/>
                  <a:t>bir</a:t>
                </a:r>
                <a:r>
                  <a:rPr lang="en-AU" dirty="0"/>
                  <a:t> </a:t>
                </a:r>
                <a:r>
                  <a:rPr lang="en-AU" dirty="0" err="1"/>
                  <a:t>maddenin</a:t>
                </a:r>
                <a:r>
                  <a:rPr lang="en-AU" dirty="0"/>
                  <a:t> </a:t>
                </a:r>
                <a:r>
                  <a:rPr lang="en-AU" dirty="0" err="1"/>
                  <a:t>kütlesinin</a:t>
                </a:r>
                <a:r>
                  <a:rPr lang="en-AU" dirty="0"/>
                  <a:t> (m) molar </a:t>
                </a:r>
                <a:r>
                  <a:rPr lang="en-AU" dirty="0" err="1"/>
                  <a:t>ağırlığına</a:t>
                </a:r>
                <a:r>
                  <a:rPr lang="en-AU" dirty="0"/>
                  <a:t> (M) </a:t>
                </a:r>
                <a:r>
                  <a:rPr lang="en-AU" dirty="0" err="1"/>
                  <a:t>oranıdır</a:t>
                </a:r>
                <a:r>
                  <a:rPr lang="en-AU" dirty="0"/>
                  <a:t>. </a:t>
                </a:r>
                <a:r>
                  <a:rPr lang="en-AU" dirty="0" err="1"/>
                  <a:t>Bütün</a:t>
                </a:r>
                <a:r>
                  <a:rPr lang="en-AU" dirty="0"/>
                  <a:t> </a:t>
                </a:r>
                <a:r>
                  <a:rPr lang="en-AU" dirty="0" err="1"/>
                  <a:t>şartlar</a:t>
                </a:r>
                <a:r>
                  <a:rPr lang="en-AU" dirty="0"/>
                  <a:t> </a:t>
                </a:r>
                <a:r>
                  <a:rPr lang="en-AU" dirty="0" err="1"/>
                  <a:t>altında</a:t>
                </a:r>
                <a:r>
                  <a:rPr lang="en-AU" dirty="0"/>
                  <a:t> PV=</a:t>
                </a:r>
                <a:r>
                  <a:rPr lang="en-AU" dirty="0" err="1"/>
                  <a:t>nRT</a:t>
                </a:r>
                <a:r>
                  <a:rPr lang="en-AU" dirty="0"/>
                  <a:t> </a:t>
                </a:r>
                <a:r>
                  <a:rPr lang="en-AU" dirty="0" err="1"/>
                  <a:t>hal</a:t>
                </a:r>
                <a:r>
                  <a:rPr lang="en-AU" dirty="0"/>
                  <a:t> </a:t>
                </a:r>
                <a:r>
                  <a:rPr lang="en-AU" dirty="0" err="1"/>
                  <a:t>denklemine</a:t>
                </a:r>
                <a:r>
                  <a:rPr lang="en-AU" dirty="0"/>
                  <a:t>  </a:t>
                </a:r>
                <a:r>
                  <a:rPr lang="en-AU" dirty="0" err="1"/>
                  <a:t>uyan</a:t>
                </a:r>
                <a:r>
                  <a:rPr lang="en-AU" dirty="0"/>
                  <a:t> </a:t>
                </a:r>
                <a:r>
                  <a:rPr lang="en-AU" dirty="0" err="1"/>
                  <a:t>bir</a:t>
                </a:r>
                <a:r>
                  <a:rPr lang="en-AU" dirty="0"/>
                  <a:t> </a:t>
                </a:r>
                <a:r>
                  <a:rPr lang="en-AU" dirty="0" err="1"/>
                  <a:t>gaza</a:t>
                </a:r>
                <a:r>
                  <a:rPr lang="en-AU" dirty="0"/>
                  <a:t> ideal </a:t>
                </a:r>
                <a:r>
                  <a:rPr lang="en-AU" dirty="0" err="1"/>
                  <a:t>gaz</a:t>
                </a:r>
                <a:r>
                  <a:rPr lang="en-AU" dirty="0"/>
                  <a:t> </a:t>
                </a:r>
                <a:r>
                  <a:rPr lang="en-AU" dirty="0" err="1"/>
                  <a:t>denir</a:t>
                </a:r>
                <a:r>
                  <a:rPr lang="en-AU" dirty="0"/>
                  <a:t>. P, V </a:t>
                </a:r>
                <a:r>
                  <a:rPr lang="en-AU" dirty="0" err="1"/>
                  <a:t>ve</a:t>
                </a:r>
                <a:r>
                  <a:rPr lang="en-AU" dirty="0"/>
                  <a:t> T </a:t>
                </a:r>
                <a:r>
                  <a:rPr lang="en-AU" dirty="0" err="1"/>
                  <a:t>niceliklerine</a:t>
                </a:r>
                <a:r>
                  <a:rPr lang="en-AU" dirty="0"/>
                  <a:t> </a:t>
                </a:r>
                <a:r>
                  <a:rPr lang="en-AU" dirty="0" err="1"/>
                  <a:t>bir</a:t>
                </a:r>
                <a:r>
                  <a:rPr lang="en-AU" dirty="0"/>
                  <a:t> </a:t>
                </a:r>
                <a:r>
                  <a:rPr lang="en-AU" dirty="0" err="1"/>
                  <a:t>sistemin</a:t>
                </a:r>
                <a:r>
                  <a:rPr lang="en-AU" dirty="0"/>
                  <a:t> </a:t>
                </a:r>
                <a:r>
                  <a:rPr lang="en-AU" dirty="0" err="1"/>
                  <a:t>termodinamik</a:t>
                </a:r>
                <a:r>
                  <a:rPr lang="en-AU" dirty="0"/>
                  <a:t> </a:t>
                </a:r>
                <a:r>
                  <a:rPr lang="en-AU" dirty="0" err="1"/>
                  <a:t>değişkenleri</a:t>
                </a:r>
                <a:r>
                  <a:rPr lang="en-AU" dirty="0"/>
                  <a:t> </a:t>
                </a:r>
                <a:r>
                  <a:rPr lang="en-AU" dirty="0" err="1"/>
                  <a:t>denir</a:t>
                </a:r>
                <a:r>
                  <a:rPr lang="en-AU" dirty="0"/>
                  <a:t>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3659" y="1420632"/>
                <a:ext cx="10230153" cy="3880773"/>
              </a:xfrm>
              <a:blipFill>
                <a:blip r:embed="rId3"/>
                <a:stretch>
                  <a:fillRect l="-417" t="-7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35425"/>
              </p:ext>
            </p:extLst>
          </p:nvPr>
        </p:nvGraphicFramePr>
        <p:xfrm>
          <a:off x="4481107" y="4707277"/>
          <a:ext cx="35956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enklem" r:id="rId4" imgW="1117440" imgH="431640" progId="Equation.3">
                  <p:embed/>
                </p:oleObj>
              </mc:Choice>
              <mc:Fallback>
                <p:oleObj name="Denklem" r:id="rId4" imgW="1117440" imgH="43164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107" y="4707277"/>
                        <a:ext cx="3595687" cy="13906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25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2740" y="546102"/>
            <a:ext cx="8911687" cy="1280890"/>
          </a:xfrm>
        </p:spPr>
        <p:txBody>
          <a:bodyPr/>
          <a:lstStyle/>
          <a:p>
            <a:r>
              <a:rPr lang="tr-TR" b="1" dirty="0" smtClean="0"/>
              <a:t>Standart Koşullar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22" y="1567356"/>
            <a:ext cx="8596668" cy="1575388"/>
          </a:xfrm>
        </p:spPr>
        <p:txBody>
          <a:bodyPr/>
          <a:lstStyle/>
          <a:p>
            <a:r>
              <a:rPr lang="tr-TR" dirty="0"/>
              <a:t>Bir gaz hacmi basınca ve sıcaklığa bağlı olarak değiştiği için, kimyagerler ölçümlerimizi rapor etmek için bir dizi şart üzerinde anlaşmışlardır, böylece karşılaştırma </a:t>
            </a:r>
            <a:r>
              <a:rPr lang="tr-TR" dirty="0" err="1" smtClean="0"/>
              <a:t>kolayşır</a:t>
            </a:r>
            <a:r>
              <a:rPr lang="tr-TR" dirty="0" smtClean="0"/>
              <a:t>. Buna </a:t>
            </a:r>
            <a:r>
              <a:rPr lang="tr-TR" dirty="0"/>
              <a:t>standart şartlar diyoruz</a:t>
            </a:r>
            <a:r>
              <a:rPr lang="tr-TR" dirty="0" smtClean="0"/>
              <a:t>. (STP)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Standart basınç = 1 </a:t>
            </a:r>
            <a:r>
              <a:rPr lang="tr-TR" dirty="0" err="1"/>
              <a:t>atm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Standart sıcaklık = 273 K = 0 ° C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517122" y="32907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 smtClean="0"/>
              <a:t>Molar</a:t>
            </a:r>
            <a:r>
              <a:rPr lang="tr-TR" dirty="0" smtClean="0"/>
              <a:t> Hacim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517122" y="4132031"/>
            <a:ext cx="1009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Bir maddenin </a:t>
            </a:r>
            <a:r>
              <a:rPr lang="tr-TR" dirty="0" smtClean="0"/>
              <a:t>bir </a:t>
            </a:r>
            <a:r>
              <a:rPr lang="tr-TR" dirty="0" err="1" smtClean="0"/>
              <a:t>molünün</a:t>
            </a:r>
            <a:r>
              <a:rPr lang="tr-TR" dirty="0" smtClean="0"/>
              <a:t> </a:t>
            </a:r>
            <a:r>
              <a:rPr lang="tr-TR" dirty="0"/>
              <a:t>bulunduğu hacim, </a:t>
            </a:r>
            <a:r>
              <a:rPr lang="tr-TR" dirty="0" err="1"/>
              <a:t>STP'deki</a:t>
            </a:r>
            <a:r>
              <a:rPr lang="tr-TR" dirty="0"/>
              <a:t> </a:t>
            </a:r>
            <a:r>
              <a:rPr lang="tr-TR" dirty="0" err="1"/>
              <a:t>molar</a:t>
            </a:r>
            <a:r>
              <a:rPr lang="tr-TR" dirty="0"/>
              <a:t> hacmidir (T = 273 K veya </a:t>
            </a:r>
            <a:r>
              <a:rPr lang="tr-TR" dirty="0" smtClean="0"/>
              <a:t>0°C </a:t>
            </a:r>
            <a:r>
              <a:rPr lang="tr-TR" dirty="0"/>
              <a:t>ve P = 1atm).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Dikdörtgen 6"/>
              <p:cNvSpPr/>
              <p:nvPr/>
            </p:nvSpPr>
            <p:spPr>
              <a:xfrm>
                <a:off x="4226820" y="4992398"/>
                <a:ext cx="3479607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3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tr-TR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tr-TR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=22.4 </m:t>
                      </m:r>
                      <m:r>
                        <a:rPr lang="tr-TR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tr-TR" sz="3200" dirty="0"/>
              </a:p>
            </p:txBody>
          </p:sp>
        </mc:Choice>
        <mc:Fallback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20" y="4992398"/>
                <a:ext cx="3479607" cy="1011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1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7639" y="592579"/>
            <a:ext cx="8911687" cy="1280890"/>
          </a:xfrm>
        </p:spPr>
        <p:txBody>
          <a:bodyPr/>
          <a:lstStyle/>
          <a:p>
            <a:r>
              <a:rPr lang="tr-TR" b="1" dirty="0" smtClean="0"/>
              <a:t>Isı Kavramı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8175" y="1511738"/>
            <a:ext cx="8631151" cy="5461000"/>
          </a:xfrm>
        </p:spPr>
        <p:txBody>
          <a:bodyPr>
            <a:noAutofit/>
          </a:bodyPr>
          <a:lstStyle/>
          <a:p>
            <a:r>
              <a:rPr lang="en-AU" sz="2400" b="1" dirty="0" err="1">
                <a:solidFill>
                  <a:srgbClr val="0070C0"/>
                </a:solidFill>
              </a:rPr>
              <a:t>Termal</a:t>
            </a:r>
            <a:r>
              <a:rPr lang="en-AU" sz="2400" b="1" dirty="0">
                <a:solidFill>
                  <a:srgbClr val="0070C0"/>
                </a:solidFill>
              </a:rPr>
              <a:t> (</a:t>
            </a:r>
            <a:r>
              <a:rPr lang="en-AU" sz="2400" b="1" dirty="0" err="1">
                <a:solidFill>
                  <a:srgbClr val="0070C0"/>
                </a:solidFill>
              </a:rPr>
              <a:t>ısıl</a:t>
            </a:r>
            <a:r>
              <a:rPr lang="en-AU" sz="2400" b="1" dirty="0">
                <a:solidFill>
                  <a:srgbClr val="0070C0"/>
                </a:solidFill>
              </a:rPr>
              <a:t>) </a:t>
            </a:r>
            <a:r>
              <a:rPr lang="en-AU" sz="2400" b="1" dirty="0" err="1">
                <a:solidFill>
                  <a:srgbClr val="0070C0"/>
                </a:solidFill>
              </a:rPr>
              <a:t>enerji</a:t>
            </a:r>
            <a:r>
              <a:rPr lang="en-AU" sz="2400" dirty="0"/>
              <a:t>, </a:t>
            </a:r>
            <a:r>
              <a:rPr lang="en-AU" sz="2400" dirty="0" err="1" smtClean="0"/>
              <a:t>parçacıklardan</a:t>
            </a:r>
            <a:r>
              <a:rPr lang="tr-TR" sz="2400" dirty="0" smtClean="0"/>
              <a:t> </a:t>
            </a:r>
            <a:r>
              <a:rPr lang="en-AU" sz="2400" dirty="0" smtClean="0"/>
              <a:t>(</a:t>
            </a:r>
            <a:r>
              <a:rPr lang="en-AU" sz="2400" dirty="0" err="1"/>
              <a:t>elektron</a:t>
            </a:r>
            <a:r>
              <a:rPr lang="en-AU" sz="2400" dirty="0"/>
              <a:t>, </a:t>
            </a:r>
            <a:r>
              <a:rPr lang="en-AU" sz="2400" dirty="0" err="1"/>
              <a:t>iyon</a:t>
            </a:r>
            <a:r>
              <a:rPr lang="en-AU" sz="2400" dirty="0"/>
              <a:t>, atom </a:t>
            </a:r>
            <a:r>
              <a:rPr lang="en-AU" sz="2400" dirty="0" err="1"/>
              <a:t>ve</a:t>
            </a:r>
            <a:r>
              <a:rPr lang="en-AU" sz="2400" dirty="0"/>
              <a:t> </a:t>
            </a:r>
            <a:r>
              <a:rPr lang="en-AU" sz="2400" dirty="0" err="1"/>
              <a:t>moleküller</a:t>
            </a:r>
            <a:r>
              <a:rPr lang="en-AU" sz="2400" dirty="0"/>
              <a:t>) </a:t>
            </a:r>
            <a:r>
              <a:rPr lang="en-AU" sz="2400" dirty="0" err="1" smtClean="0"/>
              <a:t>oluşan</a:t>
            </a:r>
            <a:r>
              <a:rPr lang="tr-TR" sz="2400" dirty="0" smtClean="0"/>
              <a:t> </a:t>
            </a:r>
            <a:r>
              <a:rPr lang="en-AU" sz="2400" dirty="0" err="1" smtClean="0"/>
              <a:t>bir</a:t>
            </a:r>
            <a:r>
              <a:rPr lang="en-AU" sz="2400" dirty="0" smtClean="0"/>
              <a:t> </a:t>
            </a:r>
            <a:r>
              <a:rPr lang="en-AU" sz="2400" dirty="0" err="1"/>
              <a:t>sistemin</a:t>
            </a:r>
            <a:r>
              <a:rPr lang="en-AU" sz="2400" dirty="0"/>
              <a:t> </a:t>
            </a:r>
            <a:r>
              <a:rPr lang="en-AU" sz="2400" dirty="0" err="1"/>
              <a:t>rastgele</a:t>
            </a:r>
            <a:r>
              <a:rPr lang="en-AU" sz="2400" dirty="0"/>
              <a:t> </a:t>
            </a:r>
            <a:r>
              <a:rPr lang="en-AU" sz="2400" dirty="0" err="1"/>
              <a:t>kinetik</a:t>
            </a:r>
            <a:r>
              <a:rPr lang="en-AU" sz="2400" dirty="0"/>
              <a:t> </a:t>
            </a:r>
            <a:r>
              <a:rPr lang="en-AU" sz="2400" dirty="0" err="1"/>
              <a:t>enerjisidir</a:t>
            </a:r>
            <a:r>
              <a:rPr lang="en-AU" sz="2400" dirty="0"/>
              <a:t>. </a:t>
            </a:r>
            <a:r>
              <a:rPr lang="en-AU" sz="2400" b="1" dirty="0">
                <a:solidFill>
                  <a:srgbClr val="0070C0"/>
                </a:solidFill>
              </a:rPr>
              <a:t>Isı</a:t>
            </a:r>
            <a:r>
              <a:rPr lang="en-AU" sz="2400" dirty="0"/>
              <a:t>, </a:t>
            </a:r>
            <a:r>
              <a:rPr lang="en-AU" sz="2400" dirty="0" err="1"/>
              <a:t>maddenin</a:t>
            </a:r>
            <a:r>
              <a:rPr lang="en-AU" sz="2400" dirty="0"/>
              <a:t> </a:t>
            </a:r>
            <a:r>
              <a:rPr lang="en-AU" sz="2400" dirty="0" err="1"/>
              <a:t>tüm</a:t>
            </a:r>
            <a:r>
              <a:rPr lang="en-AU" sz="2400" dirty="0"/>
              <a:t> atom </a:t>
            </a:r>
            <a:r>
              <a:rPr lang="en-AU" sz="2400" dirty="0" err="1"/>
              <a:t>veya</a:t>
            </a:r>
            <a:r>
              <a:rPr lang="en-AU" sz="2400" dirty="0"/>
              <a:t> </a:t>
            </a:r>
            <a:r>
              <a:rPr lang="en-AU" sz="2400" dirty="0" err="1"/>
              <a:t>moleküllerinin</a:t>
            </a:r>
            <a:r>
              <a:rPr lang="en-AU" sz="2400" dirty="0"/>
              <a:t> </a:t>
            </a:r>
            <a:r>
              <a:rPr lang="en-AU" sz="2400" dirty="0" err="1"/>
              <a:t>potansiyel</a:t>
            </a:r>
            <a:r>
              <a:rPr lang="en-AU" sz="2400" dirty="0"/>
              <a:t> </a:t>
            </a:r>
            <a:r>
              <a:rPr lang="en-AU" sz="2400" dirty="0" err="1"/>
              <a:t>ve</a:t>
            </a:r>
            <a:r>
              <a:rPr lang="en-AU" sz="2400" dirty="0"/>
              <a:t> </a:t>
            </a:r>
            <a:r>
              <a:rPr lang="en-AU" sz="2400" dirty="0" err="1" smtClean="0"/>
              <a:t>kineti</a:t>
            </a:r>
            <a:r>
              <a:rPr lang="tr-TR" sz="2400" dirty="0" smtClean="0"/>
              <a:t>k</a:t>
            </a:r>
            <a:r>
              <a:rPr lang="en-AU" sz="2400" dirty="0" smtClean="0"/>
              <a:t> </a:t>
            </a:r>
            <a:r>
              <a:rPr lang="en-AU" sz="2400" dirty="0" err="1"/>
              <a:t>enerjilerinin</a:t>
            </a:r>
            <a:r>
              <a:rPr lang="en-AU" sz="2400" dirty="0"/>
              <a:t> </a:t>
            </a:r>
            <a:r>
              <a:rPr lang="en-AU" sz="2400" dirty="0" err="1"/>
              <a:t>toplamıdır</a:t>
            </a:r>
            <a:r>
              <a:rPr lang="en-AU" sz="2400" dirty="0"/>
              <a:t>. Isı </a:t>
            </a:r>
            <a:r>
              <a:rPr lang="en-AU" sz="2400" dirty="0" err="1"/>
              <a:t>ile</a:t>
            </a:r>
            <a:r>
              <a:rPr lang="en-AU" sz="2400" dirty="0"/>
              <a:t> </a:t>
            </a:r>
            <a:r>
              <a:rPr lang="en-AU" sz="2400" dirty="0" err="1"/>
              <a:t>ilgili</a:t>
            </a:r>
            <a:r>
              <a:rPr lang="en-AU" sz="2400" dirty="0"/>
              <a:t> </a:t>
            </a:r>
            <a:r>
              <a:rPr lang="en-AU" sz="2400" dirty="0" err="1"/>
              <a:t>bir</a:t>
            </a:r>
            <a:r>
              <a:rPr lang="en-AU" sz="2400" dirty="0"/>
              <a:t> </a:t>
            </a:r>
            <a:r>
              <a:rPr lang="en-AU" sz="2400" dirty="0" err="1"/>
              <a:t>takım</a:t>
            </a:r>
            <a:r>
              <a:rPr lang="en-AU" sz="2400" dirty="0"/>
              <a:t> </a:t>
            </a:r>
            <a:r>
              <a:rPr lang="en-AU" sz="2400" dirty="0" err="1"/>
              <a:t>özellikleri</a:t>
            </a:r>
            <a:r>
              <a:rPr lang="en-AU" sz="2400" dirty="0"/>
              <a:t> </a:t>
            </a:r>
            <a:r>
              <a:rPr lang="en-AU" sz="2400" dirty="0" err="1"/>
              <a:t>şöyle</a:t>
            </a:r>
            <a:r>
              <a:rPr lang="en-AU" sz="2400" dirty="0"/>
              <a:t> </a:t>
            </a:r>
            <a:r>
              <a:rPr lang="en-AU" sz="2400" dirty="0" err="1"/>
              <a:t>sıralayabiliriz</a:t>
            </a:r>
            <a:r>
              <a:rPr lang="en-AU" sz="2400" dirty="0"/>
              <a:t>:</a:t>
            </a:r>
            <a:endParaRPr lang="tr-TR" sz="2400" dirty="0"/>
          </a:p>
          <a:p>
            <a:pPr lvl="0"/>
            <a:r>
              <a:rPr lang="en-AU" sz="2400" dirty="0"/>
              <a:t>Isı </a:t>
            </a:r>
            <a:r>
              <a:rPr lang="en-AU" sz="2400" dirty="0" err="1"/>
              <a:t>bir</a:t>
            </a:r>
            <a:r>
              <a:rPr lang="en-AU" sz="2400" dirty="0"/>
              <a:t> </a:t>
            </a:r>
            <a:r>
              <a:rPr lang="en-AU" sz="2400" dirty="0" err="1"/>
              <a:t>enerji</a:t>
            </a:r>
            <a:r>
              <a:rPr lang="en-AU" sz="2400" dirty="0"/>
              <a:t> (</a:t>
            </a:r>
            <a:r>
              <a:rPr lang="en-AU" sz="2400" dirty="0" err="1"/>
              <a:t>iç</a:t>
            </a:r>
            <a:r>
              <a:rPr lang="en-AU" sz="2400" dirty="0"/>
              <a:t> </a:t>
            </a:r>
            <a:r>
              <a:rPr lang="en-AU" sz="2400" dirty="0" err="1"/>
              <a:t>enerji</a:t>
            </a:r>
            <a:r>
              <a:rPr lang="en-AU" sz="2400" dirty="0"/>
              <a:t>) </a:t>
            </a:r>
            <a:r>
              <a:rPr lang="en-AU" sz="2400" dirty="0" err="1"/>
              <a:t>şeklidir</a:t>
            </a:r>
            <a:r>
              <a:rPr lang="en-AU" sz="2400" dirty="0"/>
              <a:t>.</a:t>
            </a:r>
            <a:endParaRPr lang="tr-TR" sz="2400" dirty="0"/>
          </a:p>
          <a:p>
            <a:pPr lvl="0"/>
            <a:r>
              <a:rPr lang="en-AU" sz="2400" dirty="0" err="1"/>
              <a:t>İç</a:t>
            </a:r>
            <a:r>
              <a:rPr lang="en-AU" sz="2400" dirty="0"/>
              <a:t> </a:t>
            </a:r>
            <a:r>
              <a:rPr lang="en-AU" sz="2400" dirty="0" err="1"/>
              <a:t>enerji</a:t>
            </a:r>
            <a:r>
              <a:rPr lang="en-AU" sz="2400" dirty="0"/>
              <a:t>, </a:t>
            </a:r>
            <a:r>
              <a:rPr lang="en-AU" sz="2400" dirty="0" err="1" smtClean="0"/>
              <a:t>kineti</a:t>
            </a:r>
            <a:r>
              <a:rPr lang="tr-TR" sz="2400" dirty="0" smtClean="0"/>
              <a:t>k</a:t>
            </a:r>
            <a:r>
              <a:rPr lang="en-AU" sz="2400" dirty="0" smtClean="0"/>
              <a:t> </a:t>
            </a:r>
            <a:r>
              <a:rPr lang="en-AU" sz="2400" dirty="0" err="1"/>
              <a:t>ve</a:t>
            </a:r>
            <a:r>
              <a:rPr lang="en-AU" sz="2400" dirty="0"/>
              <a:t> </a:t>
            </a:r>
            <a:r>
              <a:rPr lang="en-AU" sz="2400" dirty="0" err="1"/>
              <a:t>potansiyel</a:t>
            </a:r>
            <a:r>
              <a:rPr lang="en-AU" sz="2400" dirty="0"/>
              <a:t> </a:t>
            </a:r>
            <a:r>
              <a:rPr lang="en-AU" sz="2400" dirty="0" err="1"/>
              <a:t>enerjinin</a:t>
            </a:r>
            <a:r>
              <a:rPr lang="en-AU" sz="2400" dirty="0"/>
              <a:t> </a:t>
            </a:r>
            <a:r>
              <a:rPr lang="en-AU" sz="2400" dirty="0" err="1"/>
              <a:t>toplamıdır</a:t>
            </a:r>
            <a:r>
              <a:rPr lang="en-AU" sz="2400" dirty="0"/>
              <a:t> </a:t>
            </a:r>
            <a:r>
              <a:rPr lang="en-AU" sz="2400" dirty="0" err="1"/>
              <a:t>ve</a:t>
            </a:r>
            <a:r>
              <a:rPr lang="en-AU" sz="2400" dirty="0"/>
              <a:t> </a:t>
            </a:r>
            <a:r>
              <a:rPr lang="en-AU" sz="2400" b="1" dirty="0">
                <a:solidFill>
                  <a:srgbClr val="FF0000"/>
                </a:solidFill>
              </a:rPr>
              <a:t>Q</a:t>
            </a:r>
            <a:r>
              <a:rPr lang="en-AU" sz="2400" dirty="0"/>
              <a:t> </a:t>
            </a:r>
            <a:r>
              <a:rPr lang="en-AU" sz="2400" dirty="0" err="1"/>
              <a:t>harfi</a:t>
            </a:r>
            <a:r>
              <a:rPr lang="en-AU" sz="2400" dirty="0"/>
              <a:t> </a:t>
            </a:r>
            <a:r>
              <a:rPr lang="en-AU" sz="2400" dirty="0" err="1"/>
              <a:t>ile</a:t>
            </a:r>
            <a:r>
              <a:rPr lang="en-AU" sz="2400" dirty="0"/>
              <a:t> </a:t>
            </a:r>
            <a:r>
              <a:rPr lang="en-AU" sz="2400" dirty="0" err="1"/>
              <a:t>gösterilir</a:t>
            </a:r>
            <a:r>
              <a:rPr lang="en-AU" sz="2400" dirty="0"/>
              <a:t>.</a:t>
            </a:r>
            <a:endParaRPr lang="tr-TR" sz="2400" dirty="0"/>
          </a:p>
          <a:p>
            <a:pPr lvl="0"/>
            <a:r>
              <a:rPr lang="en-AU" sz="2400" dirty="0" err="1"/>
              <a:t>Birimi</a:t>
            </a:r>
            <a:r>
              <a:rPr lang="en-AU" sz="2400" dirty="0"/>
              <a:t>, </a:t>
            </a:r>
            <a:r>
              <a:rPr lang="en-AU" sz="2400" dirty="0" err="1"/>
              <a:t>daha</a:t>
            </a:r>
            <a:r>
              <a:rPr lang="en-AU" sz="2400" dirty="0"/>
              <a:t> </a:t>
            </a:r>
            <a:r>
              <a:rPr lang="en-AU" sz="2400" dirty="0" err="1"/>
              <a:t>çok</a:t>
            </a:r>
            <a:r>
              <a:rPr lang="en-AU" sz="2400" dirty="0"/>
              <a:t> </a:t>
            </a:r>
            <a:r>
              <a:rPr lang="en-AU" sz="2400" dirty="0" err="1"/>
              <a:t>kalori</a:t>
            </a:r>
            <a:r>
              <a:rPr lang="en-AU" sz="2400" dirty="0"/>
              <a:t> </a:t>
            </a:r>
            <a:r>
              <a:rPr lang="en-AU" sz="2400" dirty="0" err="1"/>
              <a:t>ile</a:t>
            </a:r>
            <a:r>
              <a:rPr lang="en-AU" sz="2400" dirty="0"/>
              <a:t> </a:t>
            </a:r>
            <a:r>
              <a:rPr lang="en-AU" sz="2400" dirty="0" err="1"/>
              <a:t>ölçülür</a:t>
            </a:r>
            <a:r>
              <a:rPr lang="en-AU" sz="2400" dirty="0"/>
              <a:t>. 1 Cal=4,18 </a:t>
            </a:r>
            <a:r>
              <a:rPr lang="en-AU" sz="2400" dirty="0" smtClean="0"/>
              <a:t>joule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528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3774" y="509160"/>
            <a:ext cx="8911687" cy="1280890"/>
          </a:xfrm>
        </p:spPr>
        <p:txBody>
          <a:bodyPr/>
          <a:lstStyle/>
          <a:p>
            <a:r>
              <a:rPr lang="tr-TR" b="1" dirty="0" smtClean="0"/>
              <a:t>Isı Kavramı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84447" y="1397000"/>
            <a:ext cx="8646615" cy="5461000"/>
          </a:xfrm>
        </p:spPr>
        <p:txBody>
          <a:bodyPr>
            <a:noAutofit/>
          </a:bodyPr>
          <a:lstStyle/>
          <a:p>
            <a:pPr lvl="0"/>
            <a:r>
              <a:rPr lang="en-AU" dirty="0" smtClean="0"/>
              <a:t>Isı </a:t>
            </a:r>
            <a:r>
              <a:rPr lang="en-AU" dirty="0" err="1"/>
              <a:t>enerjisinin</a:t>
            </a:r>
            <a:r>
              <a:rPr lang="en-AU" dirty="0"/>
              <a:t> </a:t>
            </a:r>
            <a:r>
              <a:rPr lang="en-AU" dirty="0" err="1"/>
              <a:t>mekanik</a:t>
            </a:r>
            <a:r>
              <a:rPr lang="en-AU" dirty="0"/>
              <a:t> </a:t>
            </a:r>
            <a:r>
              <a:rPr lang="en-AU" dirty="0" err="1"/>
              <a:t>enerjiye</a:t>
            </a:r>
            <a:r>
              <a:rPr lang="en-AU" dirty="0"/>
              <a:t> </a:t>
            </a:r>
            <a:r>
              <a:rPr lang="en-AU" dirty="0" err="1"/>
              <a:t>dönüşüm</a:t>
            </a:r>
            <a:r>
              <a:rPr lang="en-AU" dirty="0"/>
              <a:t> </a:t>
            </a:r>
            <a:r>
              <a:rPr lang="en-AU" dirty="0" err="1"/>
              <a:t>değeri</a:t>
            </a:r>
            <a:r>
              <a:rPr lang="en-AU" dirty="0"/>
              <a:t>, </a:t>
            </a:r>
            <a:r>
              <a:rPr lang="en-AU" dirty="0" err="1"/>
              <a:t>mekanik</a:t>
            </a:r>
            <a:r>
              <a:rPr lang="en-AU" dirty="0"/>
              <a:t> </a:t>
            </a:r>
            <a:r>
              <a:rPr lang="en-AU" dirty="0" err="1"/>
              <a:t>enerjinin</a:t>
            </a:r>
            <a:r>
              <a:rPr lang="en-AU" dirty="0"/>
              <a:t> </a:t>
            </a:r>
            <a:r>
              <a:rPr lang="en-AU" dirty="0" err="1"/>
              <a:t>ısı</a:t>
            </a:r>
            <a:r>
              <a:rPr lang="en-AU" dirty="0"/>
              <a:t> </a:t>
            </a:r>
            <a:r>
              <a:rPr lang="en-AU" dirty="0" err="1"/>
              <a:t>enerjisine</a:t>
            </a:r>
            <a:r>
              <a:rPr lang="en-AU" dirty="0"/>
              <a:t> </a:t>
            </a:r>
            <a:r>
              <a:rPr lang="en-AU" dirty="0" err="1"/>
              <a:t>dönüşüm</a:t>
            </a:r>
            <a:r>
              <a:rPr lang="en-AU" dirty="0"/>
              <a:t> </a:t>
            </a:r>
            <a:r>
              <a:rPr lang="en-AU" dirty="0" err="1"/>
              <a:t>değerine</a:t>
            </a:r>
            <a:r>
              <a:rPr lang="en-AU" dirty="0"/>
              <a:t> </a:t>
            </a:r>
            <a:r>
              <a:rPr lang="en-AU" dirty="0" err="1"/>
              <a:t>eşittir</a:t>
            </a:r>
            <a:r>
              <a:rPr lang="en-AU" dirty="0"/>
              <a:t>.</a:t>
            </a:r>
            <a:endParaRPr lang="tr-TR" dirty="0"/>
          </a:p>
          <a:p>
            <a:pPr lvl="0"/>
            <a:r>
              <a:rPr lang="en-AU" dirty="0"/>
              <a:t>Isı, </a:t>
            </a:r>
            <a:r>
              <a:rPr lang="en-AU" dirty="0" err="1"/>
              <a:t>sıcaklığı</a:t>
            </a:r>
            <a:r>
              <a:rPr lang="en-AU" dirty="0"/>
              <a:t> </a:t>
            </a:r>
            <a:r>
              <a:rPr lang="en-AU" dirty="0" err="1"/>
              <a:t>yüksek</a:t>
            </a:r>
            <a:r>
              <a:rPr lang="en-AU" dirty="0"/>
              <a:t> </a:t>
            </a:r>
            <a:r>
              <a:rPr lang="en-AU" dirty="0" err="1"/>
              <a:t>olan</a:t>
            </a:r>
            <a:r>
              <a:rPr lang="en-AU" dirty="0"/>
              <a:t> </a:t>
            </a:r>
            <a:r>
              <a:rPr lang="en-AU" dirty="0" err="1"/>
              <a:t>sistemden</a:t>
            </a:r>
            <a:r>
              <a:rPr lang="en-AU" dirty="0"/>
              <a:t> </a:t>
            </a:r>
            <a:r>
              <a:rPr lang="en-AU" dirty="0" err="1"/>
              <a:t>daha</a:t>
            </a:r>
            <a:r>
              <a:rPr lang="en-AU" dirty="0"/>
              <a:t> </a:t>
            </a:r>
            <a:r>
              <a:rPr lang="en-AU" dirty="0" err="1"/>
              <a:t>düşük</a:t>
            </a:r>
            <a:r>
              <a:rPr lang="en-AU" dirty="0"/>
              <a:t> </a:t>
            </a:r>
            <a:r>
              <a:rPr lang="en-AU" dirty="0" err="1"/>
              <a:t>olan</a:t>
            </a:r>
            <a:r>
              <a:rPr lang="en-AU" dirty="0"/>
              <a:t> </a:t>
            </a:r>
            <a:r>
              <a:rPr lang="en-AU" dirty="0" err="1"/>
              <a:t>sisteme</a:t>
            </a:r>
            <a:r>
              <a:rPr lang="en-AU" dirty="0"/>
              <a:t> </a:t>
            </a:r>
            <a:r>
              <a:rPr lang="en-AU" dirty="0" err="1"/>
              <a:t>doğru</a:t>
            </a:r>
            <a:r>
              <a:rPr lang="en-AU" dirty="0"/>
              <a:t> </a:t>
            </a:r>
            <a:r>
              <a:rPr lang="en-AU" dirty="0" err="1"/>
              <a:t>akar</a:t>
            </a:r>
            <a:r>
              <a:rPr lang="en-AU" dirty="0"/>
              <a:t>.</a:t>
            </a:r>
            <a:endParaRPr lang="tr-TR" dirty="0"/>
          </a:p>
          <a:p>
            <a:pPr lvl="0"/>
            <a:r>
              <a:rPr lang="en-AU" dirty="0" err="1"/>
              <a:t>Sıcaklıkları</a:t>
            </a:r>
            <a:r>
              <a:rPr lang="en-AU" dirty="0"/>
              <a:t> </a:t>
            </a:r>
            <a:r>
              <a:rPr lang="en-AU" dirty="0" err="1"/>
              <a:t>farklı</a:t>
            </a:r>
            <a:r>
              <a:rPr lang="en-AU" dirty="0"/>
              <a:t> </a:t>
            </a:r>
            <a:r>
              <a:rPr lang="en-AU" dirty="0" err="1"/>
              <a:t>olan</a:t>
            </a:r>
            <a:r>
              <a:rPr lang="en-AU" dirty="0"/>
              <a:t>  </a:t>
            </a:r>
            <a:r>
              <a:rPr lang="en-AU" dirty="0" err="1"/>
              <a:t>ve</a:t>
            </a:r>
            <a:r>
              <a:rPr lang="en-AU" dirty="0"/>
              <a:t> </a:t>
            </a:r>
            <a:r>
              <a:rPr lang="en-AU" dirty="0" err="1"/>
              <a:t>etkileşen</a:t>
            </a:r>
            <a:r>
              <a:rPr lang="en-AU" dirty="0"/>
              <a:t> </a:t>
            </a:r>
            <a:r>
              <a:rPr lang="en-AU" dirty="0" err="1"/>
              <a:t>iki</a:t>
            </a:r>
            <a:r>
              <a:rPr lang="en-AU" dirty="0"/>
              <a:t> </a:t>
            </a:r>
            <a:r>
              <a:rPr lang="en-AU" dirty="0" smtClean="0"/>
              <a:t>s</a:t>
            </a:r>
            <a:r>
              <a:rPr lang="tr-TR" dirty="0" smtClean="0"/>
              <a:t>i</a:t>
            </a:r>
            <a:r>
              <a:rPr lang="en-AU" dirty="0" smtClean="0"/>
              <a:t>stem </a:t>
            </a:r>
            <a:r>
              <a:rPr lang="en-AU" dirty="0" err="1"/>
              <a:t>arasındaki</a:t>
            </a:r>
            <a:r>
              <a:rPr lang="en-AU" dirty="0"/>
              <a:t> </a:t>
            </a:r>
            <a:r>
              <a:rPr lang="en-AU" dirty="0" err="1"/>
              <a:t>ısı</a:t>
            </a:r>
            <a:r>
              <a:rPr lang="en-AU" dirty="0"/>
              <a:t> </a:t>
            </a:r>
            <a:r>
              <a:rPr lang="en-AU" dirty="0" err="1"/>
              <a:t>alış</a:t>
            </a:r>
            <a:r>
              <a:rPr lang="en-AU" dirty="0"/>
              <a:t> </a:t>
            </a:r>
            <a:r>
              <a:rPr lang="en-AU" dirty="0" err="1"/>
              <a:t>verişi</a:t>
            </a:r>
            <a:r>
              <a:rPr lang="en-AU" dirty="0"/>
              <a:t> </a:t>
            </a:r>
            <a:r>
              <a:rPr lang="en-AU" dirty="0" err="1"/>
              <a:t>iki</a:t>
            </a:r>
            <a:r>
              <a:rPr lang="en-AU" dirty="0"/>
              <a:t> </a:t>
            </a:r>
            <a:r>
              <a:rPr lang="en-AU" dirty="0" smtClean="0"/>
              <a:t>s</a:t>
            </a:r>
            <a:r>
              <a:rPr lang="tr-TR" dirty="0" smtClean="0"/>
              <a:t>i</a:t>
            </a:r>
            <a:r>
              <a:rPr lang="en-AU" dirty="0" smtClean="0"/>
              <a:t>stem </a:t>
            </a:r>
            <a:r>
              <a:rPr lang="en-AU" dirty="0" err="1"/>
              <a:t>ortak</a:t>
            </a:r>
            <a:r>
              <a:rPr lang="en-AU" dirty="0"/>
              <a:t> </a:t>
            </a:r>
            <a:r>
              <a:rPr lang="en-AU" dirty="0" err="1"/>
              <a:t>sıcaklığa</a:t>
            </a:r>
            <a:r>
              <a:rPr lang="en-AU" dirty="0"/>
              <a:t> </a:t>
            </a:r>
            <a:r>
              <a:rPr lang="en-AU" dirty="0" err="1"/>
              <a:t>gelinceye</a:t>
            </a:r>
            <a:r>
              <a:rPr lang="en-AU" dirty="0"/>
              <a:t> </a:t>
            </a:r>
            <a:r>
              <a:rPr lang="en-AU" dirty="0" err="1"/>
              <a:t>kadar</a:t>
            </a:r>
            <a:r>
              <a:rPr lang="en-AU" dirty="0"/>
              <a:t> surer.</a:t>
            </a:r>
            <a:endParaRPr lang="tr-TR" dirty="0"/>
          </a:p>
          <a:p>
            <a:pPr lvl="0"/>
            <a:r>
              <a:rPr lang="en-AU" dirty="0" err="1"/>
              <a:t>Enerji</a:t>
            </a:r>
            <a:r>
              <a:rPr lang="en-AU" dirty="0"/>
              <a:t> </a:t>
            </a:r>
            <a:r>
              <a:rPr lang="en-AU" dirty="0" err="1"/>
              <a:t>korunumundan</a:t>
            </a:r>
            <a:r>
              <a:rPr lang="en-AU" dirty="0"/>
              <a:t>, </a:t>
            </a:r>
            <a:r>
              <a:rPr lang="en-AU" dirty="0" err="1"/>
              <a:t>alınan</a:t>
            </a:r>
            <a:r>
              <a:rPr lang="en-AU" dirty="0"/>
              <a:t> </a:t>
            </a:r>
            <a:r>
              <a:rPr lang="en-AU" dirty="0" err="1"/>
              <a:t>ısı</a:t>
            </a:r>
            <a:r>
              <a:rPr lang="en-AU" dirty="0"/>
              <a:t> </a:t>
            </a:r>
            <a:r>
              <a:rPr lang="en-AU" dirty="0" err="1"/>
              <a:t>verilen</a:t>
            </a:r>
            <a:r>
              <a:rPr lang="en-AU" dirty="0"/>
              <a:t> </a:t>
            </a:r>
            <a:r>
              <a:rPr lang="en-AU" dirty="0" err="1"/>
              <a:t>ısıya</a:t>
            </a:r>
            <a:r>
              <a:rPr lang="en-AU" dirty="0"/>
              <a:t> </a:t>
            </a:r>
            <a:r>
              <a:rPr lang="en-AU" dirty="0" err="1"/>
              <a:t>eşittir</a:t>
            </a:r>
            <a:r>
              <a:rPr lang="en-AU" dirty="0"/>
              <a:t>.</a:t>
            </a:r>
            <a:endParaRPr lang="tr-TR" dirty="0"/>
          </a:p>
        </p:txBody>
      </p:sp>
      <p:grpSp>
        <p:nvGrpSpPr>
          <p:cNvPr id="26" name="Grup 25"/>
          <p:cNvGrpSpPr/>
          <p:nvPr/>
        </p:nvGrpSpPr>
        <p:grpSpPr>
          <a:xfrm>
            <a:off x="3641770" y="4254748"/>
            <a:ext cx="5565291" cy="2148445"/>
            <a:chOff x="7295918" y="3267377"/>
            <a:chExt cx="4885822" cy="2148445"/>
          </a:xfrm>
        </p:grpSpPr>
        <p:sp>
          <p:nvSpPr>
            <p:cNvPr id="11" name="Akış Çizelgesi: Doğrudan Erişimli Depolama 10"/>
            <p:cNvSpPr/>
            <p:nvPr/>
          </p:nvSpPr>
          <p:spPr>
            <a:xfrm>
              <a:off x="7295918" y="4058136"/>
              <a:ext cx="1475476" cy="600891"/>
            </a:xfrm>
            <a:prstGeom prst="flowChartMagneticDrum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T</a:t>
              </a:r>
              <a:endParaRPr lang="tr-TR" dirty="0"/>
            </a:p>
          </p:txBody>
        </p:sp>
        <p:sp>
          <p:nvSpPr>
            <p:cNvPr id="12" name="Akış Çizelgesi: Doğrudan Erişimli Depolama 11"/>
            <p:cNvSpPr/>
            <p:nvPr/>
          </p:nvSpPr>
          <p:spPr>
            <a:xfrm>
              <a:off x="10638145" y="4077368"/>
              <a:ext cx="1543595" cy="600891"/>
            </a:xfrm>
            <a:prstGeom prst="flowChartMagneticDrum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T</a:t>
              </a:r>
              <a:endParaRPr lang="tr-TR" dirty="0"/>
            </a:p>
          </p:txBody>
        </p:sp>
        <p:grpSp>
          <p:nvGrpSpPr>
            <p:cNvPr id="16" name="Grup 15"/>
            <p:cNvGrpSpPr/>
            <p:nvPr/>
          </p:nvGrpSpPr>
          <p:grpSpPr>
            <a:xfrm>
              <a:off x="7983583" y="3267377"/>
              <a:ext cx="3605348" cy="600891"/>
              <a:chOff x="7798526" y="3148149"/>
              <a:chExt cx="3605348" cy="600891"/>
            </a:xfrm>
          </p:grpSpPr>
          <p:sp>
            <p:nvSpPr>
              <p:cNvPr id="17" name="Akış Çizelgesi: Doğrudan Erişimli Depolama 16"/>
              <p:cNvSpPr/>
              <p:nvPr/>
            </p:nvSpPr>
            <p:spPr>
              <a:xfrm>
                <a:off x="7798526" y="3148149"/>
                <a:ext cx="1475476" cy="600891"/>
              </a:xfrm>
              <a:prstGeom prst="flowChartMagneticDrum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Sıcak</a:t>
                </a:r>
                <a:endParaRPr lang="tr-TR" dirty="0"/>
              </a:p>
            </p:txBody>
          </p:sp>
          <p:grpSp>
            <p:nvGrpSpPr>
              <p:cNvPr id="18" name="Grup 17"/>
              <p:cNvGrpSpPr/>
              <p:nvPr/>
            </p:nvGrpSpPr>
            <p:grpSpPr>
              <a:xfrm>
                <a:off x="9064997" y="3148149"/>
                <a:ext cx="2338877" cy="600891"/>
                <a:chOff x="9064997" y="3148149"/>
                <a:chExt cx="2338877" cy="600891"/>
              </a:xfrm>
            </p:grpSpPr>
            <p:sp>
              <p:nvSpPr>
                <p:cNvPr id="20" name="Sağ Ok 19"/>
                <p:cNvSpPr/>
                <p:nvPr/>
              </p:nvSpPr>
              <p:spPr>
                <a:xfrm>
                  <a:off x="9064997" y="3226524"/>
                  <a:ext cx="899786" cy="444137"/>
                </a:xfrm>
                <a:prstGeom prst="righ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dirty="0" smtClean="0">
                      <a:solidFill>
                        <a:srgbClr val="0070C0"/>
                      </a:solidFill>
                    </a:rPr>
                    <a:t>Isı</a:t>
                  </a:r>
                  <a:endParaRPr lang="tr-TR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9" name="Akış Çizelgesi: Doğrudan Erişimli Depolama 18"/>
                <p:cNvSpPr/>
                <p:nvPr/>
              </p:nvSpPr>
              <p:spPr>
                <a:xfrm>
                  <a:off x="9860279" y="3148149"/>
                  <a:ext cx="1543595" cy="600891"/>
                </a:xfrm>
                <a:prstGeom prst="flowChartMagneticDrum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dirty="0" smtClean="0"/>
                    <a:t>Soğuk</a:t>
                  </a:r>
                  <a:endParaRPr lang="tr-TR" dirty="0"/>
                </a:p>
              </p:txBody>
            </p:sp>
          </p:grpSp>
        </p:grpSp>
        <p:sp>
          <p:nvSpPr>
            <p:cNvPr id="25" name="Patlama 1 24"/>
            <p:cNvSpPr/>
            <p:nvPr/>
          </p:nvSpPr>
          <p:spPr>
            <a:xfrm>
              <a:off x="8771394" y="3861342"/>
              <a:ext cx="2024743" cy="1554480"/>
            </a:xfrm>
            <a:prstGeom prst="irregularSeal1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rgbClr val="0070C0"/>
                  </a:solidFill>
                </a:rPr>
                <a:t>Isı transferi yok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2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728368" y="582069"/>
            <a:ext cx="8911687" cy="1280890"/>
          </a:xfrm>
        </p:spPr>
        <p:txBody>
          <a:bodyPr/>
          <a:lstStyle/>
          <a:p>
            <a:r>
              <a:rPr lang="tr-TR" b="1" dirty="0" err="1" smtClean="0"/>
              <a:t>Özısı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8368" y="1598724"/>
            <a:ext cx="9328815" cy="3880773"/>
          </a:xfrm>
        </p:spPr>
        <p:txBody>
          <a:bodyPr>
            <a:normAutofit/>
          </a:bodyPr>
          <a:lstStyle/>
          <a:p>
            <a:r>
              <a:rPr lang="en-AU" sz="2400" dirty="0" err="1"/>
              <a:t>Cisme</a:t>
            </a:r>
            <a:r>
              <a:rPr lang="en-AU" sz="2400" dirty="0"/>
              <a:t> </a:t>
            </a:r>
            <a:r>
              <a:rPr lang="en-AU" sz="2400" dirty="0" err="1"/>
              <a:t>verilen</a:t>
            </a:r>
            <a:r>
              <a:rPr lang="en-AU" sz="2400" dirty="0"/>
              <a:t> </a:t>
            </a:r>
            <a:r>
              <a:rPr lang="en-AU" sz="2400" dirty="0" err="1"/>
              <a:t>veya</a:t>
            </a:r>
            <a:r>
              <a:rPr lang="en-AU" sz="2400" dirty="0"/>
              <a:t> </a:t>
            </a:r>
            <a:r>
              <a:rPr lang="en-AU" sz="2400" dirty="0" err="1"/>
              <a:t>cisimden</a:t>
            </a:r>
            <a:r>
              <a:rPr lang="en-AU" sz="2400" dirty="0"/>
              <a:t> </a:t>
            </a:r>
            <a:r>
              <a:rPr lang="en-AU" sz="2400" dirty="0" err="1"/>
              <a:t>alınan</a:t>
            </a:r>
            <a:r>
              <a:rPr lang="en-AU" sz="2400" dirty="0"/>
              <a:t> </a:t>
            </a:r>
            <a:r>
              <a:rPr lang="en-AU" sz="2400" dirty="0" err="1"/>
              <a:t>ısı</a:t>
            </a:r>
            <a:r>
              <a:rPr lang="en-AU" sz="2400" dirty="0"/>
              <a:t> </a:t>
            </a:r>
            <a:r>
              <a:rPr lang="en-AU" sz="2400" dirty="0" err="1"/>
              <a:t>miktarını</a:t>
            </a:r>
            <a:r>
              <a:rPr lang="en-AU" sz="2400" dirty="0"/>
              <a:t> </a:t>
            </a:r>
            <a:r>
              <a:rPr lang="en-AU" sz="2400" dirty="0" err="1"/>
              <a:t>işlem</a:t>
            </a:r>
            <a:r>
              <a:rPr lang="en-AU" sz="2400" dirty="0"/>
              <a:t> </a:t>
            </a:r>
            <a:r>
              <a:rPr lang="en-AU" sz="2400" dirty="0" err="1"/>
              <a:t>sonucunda</a:t>
            </a:r>
            <a:r>
              <a:rPr lang="en-AU" sz="2400" dirty="0"/>
              <a:t> </a:t>
            </a:r>
            <a:r>
              <a:rPr lang="en-AU" sz="2400" dirty="0" err="1"/>
              <a:t>meydana</a:t>
            </a:r>
            <a:r>
              <a:rPr lang="en-AU" sz="2400" dirty="0"/>
              <a:t> </a:t>
            </a:r>
            <a:r>
              <a:rPr lang="en-AU" sz="2400" dirty="0" err="1"/>
              <a:t>gelen</a:t>
            </a:r>
            <a:r>
              <a:rPr lang="en-AU" sz="2400" dirty="0"/>
              <a:t> </a:t>
            </a:r>
            <a:r>
              <a:rPr lang="en-AU" sz="2400" dirty="0" err="1"/>
              <a:t>sıcaklık</a:t>
            </a:r>
            <a:r>
              <a:rPr lang="en-AU" sz="2400" dirty="0"/>
              <a:t> </a:t>
            </a:r>
            <a:r>
              <a:rPr lang="en-AU" sz="2400" dirty="0" err="1"/>
              <a:t>değişimine</a:t>
            </a:r>
            <a:r>
              <a:rPr lang="en-AU" sz="2400" dirty="0"/>
              <a:t> </a:t>
            </a:r>
            <a:r>
              <a:rPr lang="en-AU" sz="2400" dirty="0" err="1"/>
              <a:t>bağlar</a:t>
            </a:r>
            <a:r>
              <a:rPr lang="en-AU" sz="2400" dirty="0" smtClean="0"/>
              <a:t>: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 algn="ctr">
              <a:buNone/>
            </a:pPr>
            <a:r>
              <a:rPr lang="tr-TR" sz="2400" dirty="0" smtClean="0">
                <a:sym typeface="Symbol" panose="05050102010706020507" pitchFamily="18" charset="2"/>
              </a:rPr>
              <a:t>				</a:t>
            </a:r>
            <a:r>
              <a:rPr lang="en-AU" sz="3600" b="1" dirty="0" smtClean="0">
                <a:solidFill>
                  <a:srgbClr val="FF0000"/>
                </a:solidFill>
              </a:rPr>
              <a:t>Q=</a:t>
            </a:r>
            <a:r>
              <a:rPr lang="en-AU" sz="3600" b="1" dirty="0" err="1" smtClean="0">
                <a:solidFill>
                  <a:srgbClr val="FF0000"/>
                </a:solidFill>
              </a:rPr>
              <a:t>mc</a:t>
            </a:r>
            <a:r>
              <a:rPr lang="en-AU" sz="3600" b="1" dirty="0" err="1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AU" sz="3600" dirty="0" err="1">
                <a:solidFill>
                  <a:srgbClr val="FF0000"/>
                </a:solidFill>
              </a:rPr>
              <a:t>T</a:t>
            </a:r>
            <a:r>
              <a:rPr lang="en-AU" sz="2400" dirty="0"/>
              <a:t>	</a:t>
            </a:r>
            <a:r>
              <a:rPr lang="en-AU" sz="2400" dirty="0" err="1"/>
              <a:t>veya</a:t>
            </a:r>
            <a:r>
              <a:rPr lang="en-AU" sz="2400" dirty="0"/>
              <a:t> 	</a:t>
            </a:r>
            <a:r>
              <a:rPr lang="en-AU" sz="3600" b="1" dirty="0" smtClean="0">
                <a:solidFill>
                  <a:srgbClr val="FF0000"/>
                </a:solidFill>
              </a:rPr>
              <a:t>c=Q/</a:t>
            </a:r>
            <a:r>
              <a:rPr lang="en-AU" sz="3600" b="1" dirty="0" err="1" smtClean="0">
                <a:solidFill>
                  <a:srgbClr val="FF0000"/>
                </a:solidFill>
              </a:rPr>
              <a:t>m</a:t>
            </a:r>
            <a:r>
              <a:rPr lang="en-AU" sz="3600" b="1" dirty="0" err="1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AU" sz="3600" b="1" dirty="0" err="1">
                <a:solidFill>
                  <a:srgbClr val="FF0000"/>
                </a:solidFill>
              </a:rPr>
              <a:t>T</a:t>
            </a:r>
            <a:r>
              <a:rPr lang="en-AU" sz="3600" b="1" dirty="0">
                <a:solidFill>
                  <a:srgbClr val="FF0000"/>
                </a:solidFill>
              </a:rPr>
              <a:t>	</a:t>
            </a:r>
            <a:r>
              <a:rPr lang="en-AU" sz="2400" b="1" dirty="0">
                <a:solidFill>
                  <a:srgbClr val="FF0000"/>
                </a:solidFill>
              </a:rPr>
              <a:t>	</a:t>
            </a:r>
            <a:r>
              <a:rPr lang="en-AU" sz="2400" dirty="0"/>
              <a:t>			 </a:t>
            </a:r>
            <a:endParaRPr lang="tr-TR" sz="2400" dirty="0"/>
          </a:p>
          <a:p>
            <a:pPr marL="0" indent="0">
              <a:buNone/>
            </a:pPr>
            <a:r>
              <a:rPr lang="en-AU" sz="2400" dirty="0" err="1"/>
              <a:t>c’nin</a:t>
            </a:r>
            <a:r>
              <a:rPr lang="en-AU" sz="2400" dirty="0"/>
              <a:t> </a:t>
            </a:r>
            <a:r>
              <a:rPr lang="en-AU" sz="2400" dirty="0" err="1"/>
              <a:t>birimi</a:t>
            </a:r>
            <a:r>
              <a:rPr lang="en-AU" sz="2400" dirty="0"/>
              <a:t> J/</a:t>
            </a:r>
            <a:r>
              <a:rPr lang="en-AU" sz="2400" dirty="0" err="1"/>
              <a:t>kg’dır</a:t>
            </a:r>
            <a:r>
              <a:rPr lang="en-AU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835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8015" y="624110"/>
            <a:ext cx="8911687" cy="1280890"/>
          </a:xfrm>
        </p:spPr>
        <p:txBody>
          <a:bodyPr/>
          <a:lstStyle/>
          <a:p>
            <a:r>
              <a:rPr lang="tr-TR" b="1" dirty="0" smtClean="0"/>
              <a:t>İç Enerji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6230" y="1905000"/>
            <a:ext cx="8596668" cy="3880773"/>
          </a:xfrm>
        </p:spPr>
        <p:txBody>
          <a:bodyPr>
            <a:noAutofit/>
          </a:bodyPr>
          <a:lstStyle/>
          <a:p>
            <a:r>
              <a:rPr lang="tr-TR" dirty="0"/>
              <a:t>İç enerji, bir sistemin </a:t>
            </a:r>
            <a:r>
              <a:rPr lang="tr-TR" dirty="0" err="1"/>
              <a:t>mikroskopik</a:t>
            </a:r>
            <a:r>
              <a:rPr lang="tr-TR" dirty="0"/>
              <a:t> bileşenleri ile ilişkili olan </a:t>
            </a:r>
            <a:r>
              <a:rPr lang="tr-TR" dirty="0" err="1" smtClean="0"/>
              <a:t>enerjisidir.Bir</a:t>
            </a:r>
            <a:r>
              <a:rPr lang="tr-TR" dirty="0" smtClean="0"/>
              <a:t> </a:t>
            </a:r>
            <a:r>
              <a:rPr lang="tr-TR" dirty="0"/>
              <a:t>sistemin iç enerjisindeki değişim m c Δ t ile tanımlanabilir.</a:t>
            </a:r>
            <a:br>
              <a:rPr lang="tr-TR" dirty="0"/>
            </a:br>
            <a:r>
              <a:rPr lang="tr-TR" dirty="0"/>
              <a:t>Sistemin herhangi bir termal genişleme ya da daralmasını </a:t>
            </a:r>
            <a:r>
              <a:rPr lang="tr-TR" dirty="0" smtClean="0"/>
              <a:t>görmezden gelirsek,</a:t>
            </a:r>
          </a:p>
          <a:p>
            <a:pPr marL="0" indent="0" algn="ctr">
              <a:buNone/>
            </a:pPr>
            <a:r>
              <a:rPr lang="tr-TR" sz="3200" b="1" dirty="0" err="1" smtClean="0">
                <a:solidFill>
                  <a:srgbClr val="0070C0"/>
                </a:solidFill>
              </a:rPr>
              <a:t>ΔE</a:t>
            </a:r>
            <a:r>
              <a:rPr lang="tr-TR" sz="3200" b="1" baseline="-25000" dirty="0" err="1" smtClean="0">
                <a:solidFill>
                  <a:srgbClr val="0070C0"/>
                </a:solidFill>
              </a:rPr>
              <a:t>int</a:t>
            </a:r>
            <a:r>
              <a:rPr lang="tr-TR" sz="3200" b="1" dirty="0" smtClean="0">
                <a:solidFill>
                  <a:srgbClr val="0070C0"/>
                </a:solidFill>
              </a:rPr>
              <a:t> = Q</a:t>
            </a:r>
          </a:p>
          <a:p>
            <a:r>
              <a:rPr lang="tr-TR" dirty="0" smtClean="0"/>
              <a:t>Bir </a:t>
            </a:r>
            <a:r>
              <a:rPr lang="tr-TR" dirty="0"/>
              <a:t>sistemin iç enerjisi, herhangi bir mekanizma ile enerjiyi sisteme aktararak </a:t>
            </a:r>
            <a:r>
              <a:rPr lang="tr-TR" dirty="0" smtClean="0"/>
              <a:t>değiştirilebilir. Bu </a:t>
            </a:r>
            <a:r>
              <a:rPr lang="tr-TR" dirty="0"/>
              <a:t>aynı zamanda sıcaklığın bir sistemin moleküllerinin enerjisiyle ilişkili olduğunu gösterir.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6361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İçindekiler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Kaynama ve Buharlaşma Isısı</a:t>
            </a:r>
          </a:p>
          <a:p>
            <a:r>
              <a:rPr lang="tr-TR" sz="2400" dirty="0" smtClean="0"/>
              <a:t>Erime ve Füzyon Isısı</a:t>
            </a:r>
          </a:p>
          <a:p>
            <a:r>
              <a:rPr lang="tr-TR" sz="2400" dirty="0" smtClean="0"/>
              <a:t>Kalorimetri</a:t>
            </a:r>
          </a:p>
          <a:p>
            <a:r>
              <a:rPr lang="tr-TR" sz="2400" dirty="0"/>
              <a:t>Isıl Genleşme</a:t>
            </a:r>
          </a:p>
          <a:p>
            <a:r>
              <a:rPr lang="tr-TR" sz="2400" dirty="0"/>
              <a:t>Isı Aktarımı</a:t>
            </a:r>
          </a:p>
          <a:p>
            <a:pPr lvl="1"/>
            <a:r>
              <a:rPr lang="tr-TR" sz="2200" dirty="0"/>
              <a:t>İletim</a:t>
            </a:r>
          </a:p>
          <a:p>
            <a:pPr lvl="1"/>
            <a:r>
              <a:rPr lang="tr-TR" sz="2200" dirty="0"/>
              <a:t>Dolaşım</a:t>
            </a:r>
          </a:p>
          <a:p>
            <a:pPr lvl="1"/>
            <a:r>
              <a:rPr lang="tr-TR" sz="2200" dirty="0"/>
              <a:t>Radyasyon</a:t>
            </a:r>
          </a:p>
          <a:p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895399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9545" y="558712"/>
            <a:ext cx="8911687" cy="1280890"/>
          </a:xfrm>
        </p:spPr>
        <p:txBody>
          <a:bodyPr/>
          <a:lstStyle/>
          <a:p>
            <a:pPr lvl="0"/>
            <a:r>
              <a:rPr lang="tr-TR" b="1" dirty="0"/>
              <a:t>Kaynama ve Buharlaşma Isısı</a:t>
            </a:r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>
          <a:xfrm>
            <a:off x="2014564" y="1621558"/>
            <a:ext cx="8596668" cy="388077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Buhar Basıncı </a:t>
            </a:r>
            <a:r>
              <a:rPr lang="tr-TR" dirty="0" smtClean="0"/>
              <a:t>– Sıvı halde </a:t>
            </a:r>
            <a:r>
              <a:rPr lang="tr-TR" dirty="0"/>
              <a:t>dengede </a:t>
            </a:r>
            <a:r>
              <a:rPr lang="tr-TR" dirty="0" smtClean="0"/>
              <a:t>olan bir buharın oluşturduğu basınç.</a:t>
            </a:r>
          </a:p>
          <a:p>
            <a:r>
              <a:rPr lang="tr-TR" dirty="0" smtClean="0"/>
              <a:t>Yüzeydeki </a:t>
            </a:r>
            <a:r>
              <a:rPr lang="tr-TR" dirty="0"/>
              <a:t>sıvı moleküller gaz fazına </a:t>
            </a:r>
            <a:r>
              <a:rPr lang="tr-TR" dirty="0" smtClean="0"/>
              <a:t>geçerler.</a:t>
            </a:r>
          </a:p>
          <a:p>
            <a:r>
              <a:rPr lang="tr-TR" dirty="0" smtClean="0"/>
              <a:t>Bu </a:t>
            </a:r>
            <a:r>
              <a:rPr lang="tr-TR" dirty="0"/>
              <a:t>gaz parçacıkları kapalı bir kapta sıvıya basınç oluşturur.</a:t>
            </a:r>
          </a:p>
        </p:txBody>
      </p:sp>
      <p:pic>
        <p:nvPicPr>
          <p:cNvPr id="28" name="Picture 7" descr="Vapo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43" y="3159860"/>
            <a:ext cx="4117522" cy="31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8525" y="640946"/>
            <a:ext cx="8911687" cy="1280890"/>
          </a:xfrm>
        </p:spPr>
        <p:txBody>
          <a:bodyPr/>
          <a:lstStyle/>
          <a:p>
            <a:r>
              <a:rPr lang="tr-TR" dirty="0"/>
              <a:t>Kaynama ve Buharlaşma Isısı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8105" y="1571109"/>
            <a:ext cx="9252525" cy="3880773"/>
          </a:xfrm>
        </p:spPr>
        <p:txBody>
          <a:bodyPr/>
          <a:lstStyle/>
          <a:p>
            <a:r>
              <a:rPr lang="tr-TR" dirty="0"/>
              <a:t>Buhar basıncı sıcaklık arttıkça artar</a:t>
            </a:r>
            <a:r>
              <a:rPr lang="tr-TR" dirty="0" smtClean="0"/>
              <a:t>.</a:t>
            </a:r>
          </a:p>
          <a:p>
            <a:r>
              <a:rPr lang="tr-TR" dirty="0"/>
              <a:t>Sıcaklık arttıkça, kapalı bir kapta bir sıvı tarafından üretilen buhar miktarı </a:t>
            </a:r>
            <a:r>
              <a:rPr lang="tr-TR" dirty="0" smtClean="0"/>
              <a:t>artar.</a:t>
            </a:r>
          </a:p>
          <a:p>
            <a:r>
              <a:rPr lang="tr-TR" dirty="0" smtClean="0"/>
              <a:t>Çünkü sıvı </a:t>
            </a:r>
            <a:r>
              <a:rPr lang="tr-TR" dirty="0"/>
              <a:t>kinetik enerji kazandığından, moleküller sıvı fazda yaygın olan molekül içi çekim </a:t>
            </a:r>
            <a:r>
              <a:rPr lang="tr-TR" dirty="0" smtClean="0"/>
              <a:t>kuvvetlerin üstesinden gelebildiğinden dolayı bu durum gerçekleşir.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68" y="3416902"/>
            <a:ext cx="5715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40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5973" y="603089"/>
            <a:ext cx="8911687" cy="1280890"/>
          </a:xfrm>
        </p:spPr>
        <p:txBody>
          <a:bodyPr/>
          <a:lstStyle/>
          <a:p>
            <a:r>
              <a:rPr lang="tr-TR" b="1" dirty="0"/>
              <a:t>Kaynama ve Buharlaşma Isısı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40929" y="1623661"/>
            <a:ext cx="8596668" cy="2306907"/>
          </a:xfrm>
        </p:spPr>
        <p:txBody>
          <a:bodyPr/>
          <a:lstStyle/>
          <a:p>
            <a:r>
              <a:rPr lang="tr-TR" dirty="0"/>
              <a:t>Bir sıvıyı buharlaştırmak, onu sıvı halden buhar veya gaz haline değiştirmek demektir. Bu işlem enerji gerektirir, çünkü moleküller sıvı halden </a:t>
            </a:r>
            <a:r>
              <a:rPr lang="tr-TR" dirty="0" smtClean="0"/>
              <a:t>serbest bırakılmalıdır.</a:t>
            </a:r>
          </a:p>
          <a:p>
            <a:r>
              <a:rPr lang="tr-TR" dirty="0" smtClean="0"/>
              <a:t>Bir </a:t>
            </a:r>
            <a:r>
              <a:rPr lang="tr-TR" dirty="0"/>
              <a:t>gazın sıvıya yoğunlaştırılması </a:t>
            </a:r>
            <a:r>
              <a:rPr lang="tr-TR" dirty="0" smtClean="0"/>
              <a:t>buharlaşmasının </a:t>
            </a:r>
            <a:r>
              <a:rPr lang="tr-TR" dirty="0"/>
              <a:t>tersidir; Moleküllerin birbirinden uzaklaşmak yerine bir araya gelebilmesi için enerjinin gazdan alınmasını gerektirir.</a:t>
            </a:r>
            <a:br>
              <a:rPr lang="tr-TR" dirty="0"/>
            </a:br>
            <a:r>
              <a:rPr lang="tr-TR" dirty="0"/>
              <a:t>Bu faz değişiklikleri için dönüşüm sıcaklığına buharlaşma ısısı denir, </a:t>
            </a:r>
            <a:r>
              <a:rPr lang="tr-TR" dirty="0" err="1" smtClean="0"/>
              <a:t>L</a:t>
            </a:r>
            <a:r>
              <a:rPr lang="tr-TR" baseline="-25000" dirty="0" err="1" smtClean="0"/>
              <a:t>b</a:t>
            </a:r>
            <a:r>
              <a:rPr lang="tr-TR" dirty="0" smtClean="0"/>
              <a:t>.</a:t>
            </a:r>
            <a:endParaRPr lang="tr-TR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889030"/>
              </p:ext>
            </p:extLst>
          </p:nvPr>
        </p:nvGraphicFramePr>
        <p:xfrm>
          <a:off x="5338579" y="4045882"/>
          <a:ext cx="25511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enklem" r:id="rId3" imgW="660240" imgH="228600" progId="Equation.3">
                  <p:embed/>
                </p:oleObj>
              </mc:Choice>
              <mc:Fallback>
                <p:oleObj name="Denklem" r:id="rId3" imgW="660240" imgH="2286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579" y="4045882"/>
                        <a:ext cx="255111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kdörtgen 7"/>
          <p:cNvSpPr/>
          <p:nvPr/>
        </p:nvSpPr>
        <p:spPr>
          <a:xfrm>
            <a:off x="3115475" y="5125722"/>
            <a:ext cx="402385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r-TR" altLang="tr-TR" dirty="0" smtClean="0">
                <a:latin typeface="Bookman Old Style" panose="02050604050505020204" pitchFamily="18" charset="0"/>
              </a:rPr>
              <a:t>Su için</a:t>
            </a:r>
            <a:r>
              <a:rPr lang="en-US" altLang="tr-TR" dirty="0" smtClean="0">
                <a:latin typeface="Bookman Old Style" panose="02050604050505020204" pitchFamily="18" charset="0"/>
              </a:rPr>
              <a:t>: </a:t>
            </a:r>
            <a:r>
              <a:rPr lang="en-US" altLang="tr-TR" dirty="0" err="1">
                <a:latin typeface="Bookman Old Style" panose="02050604050505020204" pitchFamily="18" charset="0"/>
              </a:rPr>
              <a:t>L</a:t>
            </a:r>
            <a:r>
              <a:rPr lang="en-US" altLang="tr-TR" baseline="-24000" dirty="0" err="1">
                <a:latin typeface="Bookman Old Style" panose="02050604050505020204" pitchFamily="18" charset="0"/>
              </a:rPr>
              <a:t>v</a:t>
            </a:r>
            <a:r>
              <a:rPr lang="en-US" altLang="tr-TR" baseline="-24000" dirty="0">
                <a:latin typeface="Bookman Old Style" panose="02050604050505020204" pitchFamily="18" charset="0"/>
              </a:rPr>
              <a:t> </a:t>
            </a:r>
            <a:r>
              <a:rPr lang="en-US" altLang="tr-TR" dirty="0">
                <a:latin typeface="Bookman Old Style" panose="02050604050505020204" pitchFamily="18" charset="0"/>
              </a:rPr>
              <a:t>= 2256 J/g = </a:t>
            </a:r>
            <a:r>
              <a:rPr lang="en-US" altLang="tr-TR" dirty="0" smtClean="0">
                <a:latin typeface="Bookman Old Style" panose="02050604050505020204" pitchFamily="18" charset="0"/>
              </a:rPr>
              <a:t>5</a:t>
            </a:r>
            <a:r>
              <a:rPr lang="tr-TR" altLang="tr-TR" dirty="0" smtClean="0">
                <a:latin typeface="Bookman Old Style" panose="02050604050505020204" pitchFamily="18" charset="0"/>
              </a:rPr>
              <a:t>40</a:t>
            </a:r>
            <a:r>
              <a:rPr lang="en-US" altLang="tr-TR" dirty="0" smtClean="0">
                <a:latin typeface="Bookman Old Style" panose="02050604050505020204" pitchFamily="18" charset="0"/>
              </a:rPr>
              <a:t> </a:t>
            </a:r>
            <a:r>
              <a:rPr lang="en-US" altLang="tr-TR" dirty="0" err="1">
                <a:latin typeface="Bookman Old Style" panose="02050604050505020204" pitchFamily="18" charset="0"/>
              </a:rPr>
              <a:t>cal</a:t>
            </a:r>
            <a:r>
              <a:rPr lang="en-US" altLang="tr-TR" dirty="0">
                <a:latin typeface="Bookman Old Style" panose="02050604050505020204" pitchFamily="18" charset="0"/>
              </a:rPr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1925108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3942" y="655641"/>
            <a:ext cx="8911687" cy="1280890"/>
          </a:xfrm>
        </p:spPr>
        <p:txBody>
          <a:bodyPr/>
          <a:lstStyle/>
          <a:p>
            <a:r>
              <a:rPr lang="tr-TR" b="1" dirty="0" smtClean="0"/>
              <a:t>Erime ve Füzyon Isısı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2520" y="1746884"/>
            <a:ext cx="10895907" cy="3880773"/>
          </a:xfrm>
        </p:spPr>
        <p:txBody>
          <a:bodyPr/>
          <a:lstStyle/>
          <a:p>
            <a:r>
              <a:rPr lang="tr-TR" dirty="0"/>
              <a:t>Bir </a:t>
            </a:r>
            <a:r>
              <a:rPr lang="tr-TR" dirty="0" smtClean="0"/>
              <a:t>katıyı eritmek için, </a:t>
            </a:r>
            <a:r>
              <a:rPr lang="tr-TR" dirty="0"/>
              <a:t>katı maddenin katı halden sıvı haline geçirilmesi demektir. Bu </a:t>
            </a:r>
            <a:r>
              <a:rPr lang="tr-TR" dirty="0" smtClean="0"/>
              <a:t>işlem, enerji </a:t>
            </a:r>
            <a:r>
              <a:rPr lang="tr-TR" dirty="0"/>
              <a:t>gerektirir; çünkü katı molekülleri katı yapısından </a:t>
            </a:r>
            <a:r>
              <a:rPr lang="tr-TR" dirty="0" smtClean="0"/>
              <a:t>serbest hale getirilmelidir.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Bir sıvıyı </a:t>
            </a:r>
            <a:r>
              <a:rPr lang="tr-TR" dirty="0" smtClean="0"/>
              <a:t>katı hale getirmek dondurmak demektir yani </a:t>
            </a:r>
            <a:r>
              <a:rPr lang="tr-TR" dirty="0"/>
              <a:t>eritmenin tersidir ve enerjinin sıvıdan </a:t>
            </a:r>
            <a:r>
              <a:rPr lang="tr-TR" dirty="0" smtClean="0"/>
              <a:t>uzaklaştırılmasını </a:t>
            </a:r>
            <a:r>
              <a:rPr lang="tr-TR" dirty="0"/>
              <a:t>gerektirir, böylece moleküller sert bir </a:t>
            </a:r>
            <a:r>
              <a:rPr lang="tr-TR" dirty="0" smtClean="0"/>
              <a:t>yapı oluşturabilir.</a:t>
            </a:r>
          </a:p>
          <a:p>
            <a:r>
              <a:rPr lang="tr-TR" dirty="0"/>
              <a:t>Faz değişimi katıdan sıvıya dönüştüğü zaman </a:t>
            </a:r>
            <a:r>
              <a:rPr lang="tr-TR" dirty="0" smtClean="0"/>
              <a:t>cismin </a:t>
            </a:r>
            <a:r>
              <a:rPr lang="tr-TR" dirty="0"/>
              <a:t>ısı </a:t>
            </a:r>
            <a:r>
              <a:rPr lang="tr-TR" dirty="0" smtClean="0"/>
              <a:t>alması </a:t>
            </a:r>
            <a:r>
              <a:rPr lang="tr-TR" dirty="0"/>
              <a:t>gerekir; Faz değişimi bir sıvıdan katıya geldiğinde, </a:t>
            </a:r>
            <a:r>
              <a:rPr lang="tr-TR" dirty="0" smtClean="0"/>
              <a:t>cisim </a:t>
            </a:r>
            <a:r>
              <a:rPr lang="tr-TR" dirty="0"/>
              <a:t>ısı </a:t>
            </a:r>
            <a:r>
              <a:rPr lang="tr-TR" dirty="0" smtClean="0"/>
              <a:t>vermelidir.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Bu faz değişiklikleri için dönüşüm ısısına, füzyon ısısı </a:t>
            </a:r>
            <a:r>
              <a:rPr lang="tr-TR" dirty="0" err="1"/>
              <a:t>L</a:t>
            </a:r>
            <a:r>
              <a:rPr lang="tr-TR" baseline="-25000" dirty="0" err="1"/>
              <a:t>f</a:t>
            </a:r>
            <a:r>
              <a:rPr lang="tr-TR" dirty="0"/>
              <a:t> denir.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29575"/>
              </p:ext>
            </p:extLst>
          </p:nvPr>
        </p:nvGraphicFramePr>
        <p:xfrm>
          <a:off x="5285039" y="4179333"/>
          <a:ext cx="24082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enklem" r:id="rId3" imgW="647640" imgH="215640" progId="Equation.3">
                  <p:embed/>
                </p:oleObj>
              </mc:Choice>
              <mc:Fallback>
                <p:oleObj name="Denklem" r:id="rId3" imgW="647640" imgH="215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039" y="4179333"/>
                        <a:ext cx="240823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kdörtgen 5"/>
          <p:cNvSpPr/>
          <p:nvPr/>
        </p:nvSpPr>
        <p:spPr>
          <a:xfrm>
            <a:off x="2575960" y="5134316"/>
            <a:ext cx="37080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r-TR" altLang="tr-TR" dirty="0" smtClean="0">
                <a:latin typeface="Bookman Old Style" panose="02050604050505020204" pitchFamily="18" charset="0"/>
              </a:rPr>
              <a:t>Su için</a:t>
            </a:r>
            <a:r>
              <a:rPr lang="en-US" altLang="tr-TR" dirty="0" smtClean="0">
                <a:latin typeface="Bookman Old Style" panose="02050604050505020204" pitchFamily="18" charset="0"/>
              </a:rPr>
              <a:t>: </a:t>
            </a:r>
            <a:r>
              <a:rPr lang="en-US" altLang="tr-TR" dirty="0">
                <a:latin typeface="Bookman Old Style" panose="02050604050505020204" pitchFamily="18" charset="0"/>
              </a:rPr>
              <a:t>L</a:t>
            </a:r>
            <a:r>
              <a:rPr lang="en-US" altLang="tr-TR" baseline="-24000" dirty="0">
                <a:latin typeface="Bookman Old Style" panose="02050604050505020204" pitchFamily="18" charset="0"/>
              </a:rPr>
              <a:t>f </a:t>
            </a:r>
            <a:r>
              <a:rPr lang="en-US" altLang="tr-TR" dirty="0">
                <a:latin typeface="Bookman Old Style" panose="02050604050505020204" pitchFamily="18" charset="0"/>
              </a:rPr>
              <a:t>= 334 J/g = </a:t>
            </a:r>
            <a:r>
              <a:rPr lang="tr-TR" altLang="tr-TR" dirty="0" smtClean="0">
                <a:latin typeface="Bookman Old Style" panose="02050604050505020204" pitchFamily="18" charset="0"/>
              </a:rPr>
              <a:t>80</a:t>
            </a:r>
            <a:r>
              <a:rPr lang="en-US" altLang="tr-TR" dirty="0" smtClean="0">
                <a:latin typeface="Bookman Old Style" panose="02050604050505020204" pitchFamily="18" charset="0"/>
              </a:rPr>
              <a:t> </a:t>
            </a:r>
            <a:r>
              <a:rPr lang="en-US" altLang="tr-TR" dirty="0" err="1">
                <a:latin typeface="Bookman Old Style" panose="02050604050505020204" pitchFamily="18" charset="0"/>
              </a:rPr>
              <a:t>cal</a:t>
            </a:r>
            <a:r>
              <a:rPr lang="en-US" altLang="tr-TR" dirty="0">
                <a:latin typeface="Bookman Old Style" panose="02050604050505020204" pitchFamily="18" charset="0"/>
              </a:rPr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2989966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43727" y="487878"/>
            <a:ext cx="58865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Maddenin Halleri (Fazları)</a:t>
            </a:r>
            <a:endParaRPr lang="en-US" altLang="tr-TR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665885" y="1318752"/>
            <a:ext cx="4552539" cy="9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148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Gaz</a:t>
            </a:r>
            <a:r>
              <a:rPr lang="en-US" altLang="tr-TR" sz="2699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699" dirty="0">
                <a:latin typeface="Times New Roman" panose="02020603050405020304" pitchFamily="18" charset="0"/>
              </a:rPr>
              <a:t>- </a:t>
            </a:r>
            <a:r>
              <a:rPr lang="en-US" altLang="tr-TR" sz="2699" dirty="0" err="1">
                <a:latin typeface="Times New Roman" panose="02020603050405020304" pitchFamily="18" charset="0"/>
              </a:rPr>
              <a:t>Çok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zayıf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molekül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içi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kuvvetler</a:t>
            </a:r>
            <a:r>
              <a:rPr lang="en-US" altLang="tr-TR" sz="2699" dirty="0">
                <a:latin typeface="Times New Roman" panose="02020603050405020304" pitchFamily="18" charset="0"/>
              </a:rPr>
              <a:t>, </a:t>
            </a:r>
            <a:r>
              <a:rPr lang="en-US" altLang="tr-TR" sz="2699" dirty="0" err="1">
                <a:latin typeface="Times New Roman" panose="02020603050405020304" pitchFamily="18" charset="0"/>
              </a:rPr>
              <a:t>hızlı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rasgele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 smtClean="0">
                <a:latin typeface="Times New Roman" panose="02020603050405020304" pitchFamily="18" charset="0"/>
              </a:rPr>
              <a:t>hareket</a:t>
            </a:r>
            <a:endParaRPr lang="en-US" altLang="tr-TR" sz="3148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759649" y="3107783"/>
            <a:ext cx="4226064" cy="14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148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Sıvı</a:t>
            </a:r>
            <a:r>
              <a:rPr lang="en-US" altLang="tr-TR" sz="3148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2699" dirty="0">
                <a:latin typeface="Times New Roman" panose="02020603050405020304" pitchFamily="18" charset="0"/>
              </a:rPr>
              <a:t>- </a:t>
            </a:r>
            <a:r>
              <a:rPr lang="en-US" altLang="tr-TR" sz="2699" dirty="0" err="1">
                <a:latin typeface="Times New Roman" panose="02020603050405020304" pitchFamily="18" charset="0"/>
              </a:rPr>
              <a:t>Moleküller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arası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kuvvetler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en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yakın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komşuları</a:t>
            </a:r>
            <a:r>
              <a:rPr lang="en-US" altLang="tr-TR" sz="2699" dirty="0">
                <a:latin typeface="Times New Roman" panose="02020603050405020304" pitchFamily="18" charset="0"/>
              </a:rPr>
              <a:t> </a:t>
            </a:r>
            <a:r>
              <a:rPr lang="en-US" altLang="tr-TR" sz="2699" dirty="0" err="1">
                <a:latin typeface="Times New Roman" panose="02020603050405020304" pitchFamily="18" charset="0"/>
              </a:rPr>
              <a:t>bağlar</a:t>
            </a:r>
            <a:endParaRPr lang="en-US" altLang="tr-TR" sz="2699" dirty="0">
              <a:latin typeface="Times New Roman" panose="02020603050405020304" pitchFamily="18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728643" y="5204928"/>
            <a:ext cx="4086833" cy="9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148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Katı</a:t>
            </a:r>
            <a:r>
              <a:rPr lang="en-US" altLang="tr-TR" sz="3148" dirty="0" smtClean="0">
                <a:latin typeface="Times New Roman" panose="02020603050405020304" pitchFamily="18" charset="0"/>
              </a:rPr>
              <a:t>- </a:t>
            </a:r>
            <a:r>
              <a:rPr lang="tr-TR" altLang="tr-TR" sz="2699" dirty="0">
                <a:latin typeface="Times New Roman" panose="02020603050405020304" pitchFamily="18" charset="0"/>
              </a:rPr>
              <a:t>Güçlü moleküller arası  kuvvetler</a:t>
            </a:r>
            <a:endParaRPr lang="en-US" altLang="tr-TR" sz="2699" dirty="0">
              <a:latin typeface="Times New Roman" panose="02020603050405020304" pitchFamily="18" charset="0"/>
            </a:endParaRPr>
          </a:p>
        </p:txBody>
      </p:sp>
      <p:sp>
        <p:nvSpPr>
          <p:cNvPr id="9247" name="Line 32"/>
          <p:cNvSpPr>
            <a:spLocks noChangeShapeType="1"/>
          </p:cNvSpPr>
          <p:nvPr/>
        </p:nvSpPr>
        <p:spPr bwMode="auto">
          <a:xfrm>
            <a:off x="10659081" y="3721973"/>
            <a:ext cx="0" cy="1220945"/>
          </a:xfrm>
          <a:prstGeom prst="line">
            <a:avLst/>
          </a:prstGeom>
          <a:ln w="5715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 sz="4048"/>
          </a:p>
        </p:txBody>
      </p:sp>
      <p:sp>
        <p:nvSpPr>
          <p:cNvPr id="9248" name="Text Box 33"/>
          <p:cNvSpPr txBox="1">
            <a:spLocks noChangeArrowheads="1"/>
          </p:cNvSpPr>
          <p:nvPr/>
        </p:nvSpPr>
        <p:spPr bwMode="auto">
          <a:xfrm>
            <a:off x="9603261" y="5189958"/>
            <a:ext cx="2399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 smtClean="0">
                <a:latin typeface="Times New Roman" panose="02020603050405020304" pitchFamily="18" charset="0"/>
              </a:rPr>
              <a:t>Düşük Sıcaklık</a:t>
            </a:r>
            <a:endParaRPr lang="en-US" altLang="tr-TR" sz="24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2400" dirty="0" smtClean="0">
                <a:latin typeface="Times New Roman" panose="02020603050405020304" pitchFamily="18" charset="0"/>
              </a:rPr>
              <a:t>Yüksek Basınç</a:t>
            </a:r>
            <a:endParaRPr lang="en-US" altLang="tr-TR" sz="2400" dirty="0">
              <a:latin typeface="Times New Roman" panose="02020603050405020304" pitchFamily="18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6693282" y="487878"/>
            <a:ext cx="4170613" cy="6229679"/>
            <a:chOff x="5352602" y="445953"/>
            <a:chExt cx="4170613" cy="6229679"/>
          </a:xfrm>
        </p:grpSpPr>
        <p:sp>
          <p:nvSpPr>
            <p:cNvPr id="9228" name="Oval 13"/>
            <p:cNvSpPr>
              <a:spLocks noChangeArrowheads="1"/>
            </p:cNvSpPr>
            <p:nvPr/>
          </p:nvSpPr>
          <p:spPr bwMode="auto">
            <a:xfrm>
              <a:off x="9180494" y="856803"/>
              <a:ext cx="342721" cy="34272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699"/>
            </a:p>
          </p:txBody>
        </p:sp>
        <p:grpSp>
          <p:nvGrpSpPr>
            <p:cNvPr id="4" name="Grup 3"/>
            <p:cNvGrpSpPr/>
            <p:nvPr/>
          </p:nvGrpSpPr>
          <p:grpSpPr>
            <a:xfrm>
              <a:off x="5352602" y="445953"/>
              <a:ext cx="3976996" cy="6229679"/>
              <a:chOff x="5374858" y="342721"/>
              <a:chExt cx="3976996" cy="6229679"/>
            </a:xfrm>
          </p:grpSpPr>
          <p:sp>
            <p:nvSpPr>
              <p:cNvPr id="9223" name="Oval 8"/>
              <p:cNvSpPr>
                <a:spLocks noChangeArrowheads="1"/>
              </p:cNvSpPr>
              <p:nvPr/>
            </p:nvSpPr>
            <p:spPr bwMode="auto">
              <a:xfrm>
                <a:off x="7295525" y="1028164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24" name="Oval 9"/>
              <p:cNvSpPr>
                <a:spLocks noChangeArrowheads="1"/>
              </p:cNvSpPr>
              <p:nvPr/>
            </p:nvSpPr>
            <p:spPr bwMode="auto">
              <a:xfrm>
                <a:off x="5924640" y="1370886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25" name="Oval 10"/>
              <p:cNvSpPr>
                <a:spLocks noChangeArrowheads="1"/>
              </p:cNvSpPr>
              <p:nvPr/>
            </p:nvSpPr>
            <p:spPr bwMode="auto">
              <a:xfrm>
                <a:off x="6610082" y="1542246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26" name="Oval 11"/>
              <p:cNvSpPr>
                <a:spLocks noChangeArrowheads="1"/>
              </p:cNvSpPr>
              <p:nvPr/>
            </p:nvSpPr>
            <p:spPr bwMode="auto">
              <a:xfrm>
                <a:off x="6610082" y="342721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27" name="Oval 12"/>
              <p:cNvSpPr>
                <a:spLocks noChangeArrowheads="1"/>
              </p:cNvSpPr>
              <p:nvPr/>
            </p:nvSpPr>
            <p:spPr bwMode="auto">
              <a:xfrm>
                <a:off x="8152329" y="1370886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29" name="Oval 14"/>
              <p:cNvSpPr>
                <a:spLocks noChangeArrowheads="1"/>
              </p:cNvSpPr>
              <p:nvPr/>
            </p:nvSpPr>
            <p:spPr bwMode="auto">
              <a:xfrm>
                <a:off x="7466886" y="1713607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0" name="Oval 15"/>
              <p:cNvSpPr>
                <a:spLocks noChangeArrowheads="1"/>
              </p:cNvSpPr>
              <p:nvPr/>
            </p:nvSpPr>
            <p:spPr bwMode="auto">
              <a:xfrm>
                <a:off x="7466886" y="3769936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1" name="Oval 16"/>
              <p:cNvSpPr>
                <a:spLocks noChangeArrowheads="1"/>
              </p:cNvSpPr>
              <p:nvPr/>
            </p:nvSpPr>
            <p:spPr bwMode="auto">
              <a:xfrm>
                <a:off x="7124165" y="3427215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2" name="Oval 17"/>
              <p:cNvSpPr>
                <a:spLocks noChangeArrowheads="1"/>
              </p:cNvSpPr>
              <p:nvPr/>
            </p:nvSpPr>
            <p:spPr bwMode="auto">
              <a:xfrm>
                <a:off x="7638247" y="3427215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3" name="Oval 18"/>
              <p:cNvSpPr>
                <a:spLocks noChangeArrowheads="1"/>
              </p:cNvSpPr>
              <p:nvPr/>
            </p:nvSpPr>
            <p:spPr bwMode="auto">
              <a:xfrm>
                <a:off x="7809608" y="3941297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4" name="Oval 19"/>
              <p:cNvSpPr>
                <a:spLocks noChangeArrowheads="1"/>
              </p:cNvSpPr>
              <p:nvPr/>
            </p:nvSpPr>
            <p:spPr bwMode="auto">
              <a:xfrm>
                <a:off x="7124165" y="3941297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5" name="Oval 20"/>
              <p:cNvSpPr>
                <a:spLocks noChangeArrowheads="1"/>
              </p:cNvSpPr>
              <p:nvPr/>
            </p:nvSpPr>
            <p:spPr bwMode="auto">
              <a:xfrm>
                <a:off x="6952804" y="5312183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6" name="Oval 21"/>
              <p:cNvSpPr>
                <a:spLocks noChangeArrowheads="1"/>
              </p:cNvSpPr>
              <p:nvPr/>
            </p:nvSpPr>
            <p:spPr bwMode="auto">
              <a:xfrm>
                <a:off x="7295525" y="5312183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7" name="Oval 22"/>
              <p:cNvSpPr>
                <a:spLocks noChangeArrowheads="1"/>
              </p:cNvSpPr>
              <p:nvPr/>
            </p:nvSpPr>
            <p:spPr bwMode="auto">
              <a:xfrm>
                <a:off x="7638247" y="5312183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8" name="Oval 23"/>
              <p:cNvSpPr>
                <a:spLocks noChangeArrowheads="1"/>
              </p:cNvSpPr>
              <p:nvPr/>
            </p:nvSpPr>
            <p:spPr bwMode="auto">
              <a:xfrm>
                <a:off x="7980968" y="5312183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39" name="Oval 24"/>
              <p:cNvSpPr>
                <a:spLocks noChangeArrowheads="1"/>
              </p:cNvSpPr>
              <p:nvPr/>
            </p:nvSpPr>
            <p:spPr bwMode="auto">
              <a:xfrm>
                <a:off x="7124165" y="5654904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40" name="Oval 25"/>
              <p:cNvSpPr>
                <a:spLocks noChangeArrowheads="1"/>
              </p:cNvSpPr>
              <p:nvPr/>
            </p:nvSpPr>
            <p:spPr bwMode="auto">
              <a:xfrm>
                <a:off x="7466886" y="5654904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41" name="Oval 26"/>
              <p:cNvSpPr>
                <a:spLocks noChangeArrowheads="1"/>
              </p:cNvSpPr>
              <p:nvPr/>
            </p:nvSpPr>
            <p:spPr bwMode="auto">
              <a:xfrm>
                <a:off x="7809608" y="5654904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42" name="Oval 27"/>
              <p:cNvSpPr>
                <a:spLocks noChangeArrowheads="1"/>
              </p:cNvSpPr>
              <p:nvPr/>
            </p:nvSpPr>
            <p:spPr bwMode="auto">
              <a:xfrm>
                <a:off x="8152329" y="5654904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43" name="Oval 28"/>
              <p:cNvSpPr>
                <a:spLocks noChangeArrowheads="1"/>
              </p:cNvSpPr>
              <p:nvPr/>
            </p:nvSpPr>
            <p:spPr bwMode="auto">
              <a:xfrm>
                <a:off x="7295525" y="5997626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44" name="Oval 29"/>
              <p:cNvSpPr>
                <a:spLocks noChangeArrowheads="1"/>
              </p:cNvSpPr>
              <p:nvPr/>
            </p:nvSpPr>
            <p:spPr bwMode="auto">
              <a:xfrm>
                <a:off x="7638247" y="5997626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45" name="Oval 30"/>
              <p:cNvSpPr>
                <a:spLocks noChangeArrowheads="1"/>
              </p:cNvSpPr>
              <p:nvPr/>
            </p:nvSpPr>
            <p:spPr bwMode="auto">
              <a:xfrm>
                <a:off x="7980968" y="5997626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46" name="Oval 31"/>
              <p:cNvSpPr>
                <a:spLocks noChangeArrowheads="1"/>
              </p:cNvSpPr>
              <p:nvPr/>
            </p:nvSpPr>
            <p:spPr bwMode="auto">
              <a:xfrm>
                <a:off x="8152329" y="3598575"/>
                <a:ext cx="342721" cy="34272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 sz="2699"/>
              </a:p>
            </p:txBody>
          </p:sp>
          <p:sp>
            <p:nvSpPr>
              <p:cNvPr id="9249" name="Line 34"/>
              <p:cNvSpPr>
                <a:spLocks noChangeShapeType="1"/>
              </p:cNvSpPr>
              <p:nvPr/>
            </p:nvSpPr>
            <p:spPr bwMode="auto">
              <a:xfrm flipH="1">
                <a:off x="9009133" y="1028164"/>
                <a:ext cx="342721" cy="685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 sz="4048"/>
              </a:p>
            </p:txBody>
          </p:sp>
          <p:sp>
            <p:nvSpPr>
              <p:cNvPr id="9250" name="Line 35"/>
              <p:cNvSpPr>
                <a:spLocks noChangeShapeType="1"/>
              </p:cNvSpPr>
              <p:nvPr/>
            </p:nvSpPr>
            <p:spPr bwMode="auto">
              <a:xfrm flipV="1">
                <a:off x="7638247" y="685443"/>
                <a:ext cx="685443" cy="1199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 sz="4048"/>
              </a:p>
            </p:txBody>
          </p:sp>
          <p:sp>
            <p:nvSpPr>
              <p:cNvPr id="9251" name="Line 36"/>
              <p:cNvSpPr>
                <a:spLocks noChangeShapeType="1"/>
              </p:cNvSpPr>
              <p:nvPr/>
            </p:nvSpPr>
            <p:spPr bwMode="auto">
              <a:xfrm>
                <a:off x="6781443" y="514082"/>
                <a:ext cx="856804" cy="17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 sz="4048"/>
              </a:p>
            </p:txBody>
          </p:sp>
          <p:sp>
            <p:nvSpPr>
              <p:cNvPr id="9252" name="Line 37"/>
              <p:cNvSpPr>
                <a:spLocks noChangeShapeType="1"/>
              </p:cNvSpPr>
              <p:nvPr/>
            </p:nvSpPr>
            <p:spPr bwMode="auto">
              <a:xfrm flipH="1">
                <a:off x="7295525" y="1199525"/>
                <a:ext cx="171361" cy="342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 sz="4048"/>
              </a:p>
            </p:txBody>
          </p:sp>
          <p:sp>
            <p:nvSpPr>
              <p:cNvPr id="9253" name="Line 38"/>
              <p:cNvSpPr>
                <a:spLocks noChangeShapeType="1"/>
              </p:cNvSpPr>
              <p:nvPr/>
            </p:nvSpPr>
            <p:spPr bwMode="auto">
              <a:xfrm flipH="1" flipV="1">
                <a:off x="6610082" y="1028164"/>
                <a:ext cx="171361" cy="685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 sz="4048"/>
              </a:p>
            </p:txBody>
          </p:sp>
          <p:sp>
            <p:nvSpPr>
              <p:cNvPr id="9254" name="Line 39"/>
              <p:cNvSpPr>
                <a:spLocks noChangeShapeType="1"/>
              </p:cNvSpPr>
              <p:nvPr/>
            </p:nvSpPr>
            <p:spPr bwMode="auto">
              <a:xfrm>
                <a:off x="6096000" y="1542246"/>
                <a:ext cx="856804" cy="856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 sz="4048"/>
              </a:p>
            </p:txBody>
          </p:sp>
          <p:pic>
            <p:nvPicPr>
              <p:cNvPr id="9255" name="Picture 40" descr="liquid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0479" y="3141615"/>
                <a:ext cx="1438717" cy="143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6" name="Picture 41" descr="solid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4858" y="5133683"/>
                <a:ext cx="1438717" cy="1438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257" name="Text Box 42"/>
          <p:cNvSpPr txBox="1">
            <a:spLocks noChangeArrowheads="1"/>
          </p:cNvSpPr>
          <p:nvPr/>
        </p:nvSpPr>
        <p:spPr bwMode="auto">
          <a:xfrm>
            <a:off x="8778589" y="2546061"/>
            <a:ext cx="37529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 smtClean="0">
                <a:latin typeface="Times New Roman" panose="02020603050405020304" pitchFamily="18" charset="0"/>
              </a:rPr>
              <a:t>Yüksek Sıcaklık</a:t>
            </a:r>
            <a:endParaRPr lang="en-US" altLang="tr-TR" sz="24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2400" dirty="0" smtClean="0">
                <a:latin typeface="Times New Roman" panose="02020603050405020304" pitchFamily="18" charset="0"/>
              </a:rPr>
              <a:t>Düşük Basınç</a:t>
            </a:r>
            <a:endParaRPr lang="en-US" altLang="tr-TR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3596891" y="1511640"/>
            <a:ext cx="0" cy="3427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3596891" y="4938855"/>
            <a:ext cx="736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V="1">
            <a:off x="3596891" y="3739330"/>
            <a:ext cx="1028164" cy="85680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4625055" y="3739330"/>
            <a:ext cx="1370886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5995941" y="2197083"/>
            <a:ext cx="1542247" cy="154224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7538188" y="2197083"/>
            <a:ext cx="188496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V="1">
            <a:off x="9423156" y="1340279"/>
            <a:ext cx="514082" cy="85680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4625055" y="3739330"/>
            <a:ext cx="0" cy="274177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5995941" y="3739330"/>
            <a:ext cx="0" cy="274177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7538188" y="2197083"/>
            <a:ext cx="0" cy="428401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9423156" y="2197083"/>
            <a:ext cx="0" cy="428401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10586982" y="4963847"/>
            <a:ext cx="857927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3148" i="1">
                <a:latin typeface="Times New Roman" panose="02020603050405020304" pitchFamily="18" charset="0"/>
              </a:rPr>
              <a:t>Q</a:t>
            </a:r>
            <a:r>
              <a:rPr lang="en-US" altLang="tr-TR" sz="3148">
                <a:latin typeface="Times New Roman" panose="02020603050405020304" pitchFamily="18" charset="0"/>
              </a:rPr>
              <a:t>(</a:t>
            </a:r>
            <a:r>
              <a:rPr lang="en-US" altLang="tr-TR" sz="3148" i="1">
                <a:latin typeface="Times New Roman" panose="02020603050405020304" pitchFamily="18" charset="0"/>
              </a:rPr>
              <a:t>t</a:t>
            </a:r>
            <a:r>
              <a:rPr lang="en-US" altLang="tr-TR" sz="3148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2643699" y="1158209"/>
            <a:ext cx="1063865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3148" i="1">
                <a:latin typeface="Times New Roman" panose="02020603050405020304" pitchFamily="18" charset="0"/>
              </a:rPr>
              <a:t>T(t)</a:t>
            </a: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H="1">
            <a:off x="3596891" y="3739330"/>
            <a:ext cx="1028164" cy="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H="1">
            <a:off x="3596891" y="2197083"/>
            <a:ext cx="3941297" cy="0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2208155" y="3285937"/>
            <a:ext cx="1406586" cy="7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249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Erime Noktası</a:t>
            </a:r>
            <a:endParaRPr lang="en-US" altLang="tr-TR" sz="2249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2054645" y="1854361"/>
            <a:ext cx="1290738" cy="7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249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Kaynama</a:t>
            </a:r>
          </a:p>
          <a:p>
            <a:pPr eaLnBrk="1" hangingPunct="1"/>
            <a:r>
              <a:rPr lang="tr-TR" altLang="tr-TR" sz="2249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Noktası</a:t>
            </a:r>
            <a:endParaRPr lang="en-US" altLang="tr-TR" sz="2249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3882492" y="4253413"/>
            <a:ext cx="453970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148" i="1" dirty="0" smtClean="0">
                <a:latin typeface="Times New Roman" panose="02020603050405020304" pitchFamily="18" charset="0"/>
              </a:rPr>
              <a:t>K</a:t>
            </a:r>
            <a:endParaRPr lang="en-US" altLang="tr-TR" sz="3148" i="1" dirty="0">
              <a:latin typeface="Times New Roman" panose="02020603050405020304" pitchFamily="18" charset="0"/>
            </a:endParaRP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4696456" y="4082051"/>
            <a:ext cx="1370886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148" i="1" dirty="0" smtClean="0">
                <a:latin typeface="Times New Roman" panose="02020603050405020304" pitchFamily="18" charset="0"/>
              </a:rPr>
              <a:t>K</a:t>
            </a:r>
            <a:r>
              <a:rPr lang="en-US" altLang="tr-TR" sz="3148" i="1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3148" i="1" dirty="0">
                <a:latin typeface="Times New Roman" panose="02020603050405020304" pitchFamily="18" charset="0"/>
              </a:rPr>
              <a:t>/ </a:t>
            </a:r>
            <a:r>
              <a:rPr lang="tr-TR" altLang="tr-TR" sz="3148" i="1" dirty="0" smtClean="0">
                <a:latin typeface="Times New Roman" panose="02020603050405020304" pitchFamily="18" charset="0"/>
              </a:rPr>
              <a:t>S</a:t>
            </a:r>
            <a:endParaRPr lang="en-US" altLang="tr-TR" sz="3148" i="1" dirty="0">
              <a:latin typeface="Times New Roman" panose="02020603050405020304" pitchFamily="18" charset="0"/>
            </a:endParaRP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6302963" y="3592961"/>
            <a:ext cx="386644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148" i="1" dirty="0" smtClean="0">
                <a:latin typeface="Times New Roman" panose="02020603050405020304" pitchFamily="18" charset="0"/>
              </a:rPr>
              <a:t>S</a:t>
            </a:r>
            <a:endParaRPr lang="en-US" altLang="tr-TR" sz="3148" i="1" dirty="0">
              <a:latin typeface="Times New Roman" panose="02020603050405020304" pitchFamily="18" charset="0"/>
            </a:endParaRP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7845210" y="2907518"/>
            <a:ext cx="891591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148" i="1" dirty="0" smtClean="0">
                <a:latin typeface="Times New Roman" panose="02020603050405020304" pitchFamily="18" charset="0"/>
              </a:rPr>
              <a:t>S</a:t>
            </a:r>
            <a:r>
              <a:rPr lang="en-US" altLang="tr-TR" sz="3148" i="1" dirty="0" smtClean="0">
                <a:latin typeface="Times New Roman" panose="02020603050405020304" pitchFamily="18" charset="0"/>
              </a:rPr>
              <a:t> /</a:t>
            </a:r>
            <a:r>
              <a:rPr lang="tr-TR" altLang="tr-TR" sz="3148" i="1" dirty="0" smtClean="0">
                <a:latin typeface="Times New Roman" panose="02020603050405020304" pitchFamily="18" charset="0"/>
              </a:rPr>
              <a:t>G</a:t>
            </a:r>
            <a:endParaRPr lang="en-US" altLang="tr-TR" sz="3148" i="1" dirty="0">
              <a:latin typeface="Times New Roman" panose="02020603050405020304" pitchFamily="18" charset="0"/>
            </a:endParaRP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9901538" y="2393436"/>
            <a:ext cx="476412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148" i="1" dirty="0" smtClean="0">
                <a:latin typeface="Times New Roman" panose="02020603050405020304" pitchFamily="18" charset="0"/>
              </a:rPr>
              <a:t>G</a:t>
            </a:r>
            <a:endParaRPr lang="en-US" altLang="tr-TR" sz="3148" i="1" dirty="0">
              <a:latin typeface="Times New Roman" panose="02020603050405020304" pitchFamily="18" charset="0"/>
            </a:endParaRP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3254169" y="5392249"/>
            <a:ext cx="1082348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699" i="1">
                <a:latin typeface="Times New Roman" panose="02020603050405020304" pitchFamily="18" charset="0"/>
              </a:rPr>
              <a:t>mc</a:t>
            </a:r>
            <a:r>
              <a:rPr lang="en-US" altLang="tr-TR" sz="2699" i="1" baseline="-25000">
                <a:latin typeface="Times New Roman" panose="02020603050405020304" pitchFamily="18" charset="0"/>
              </a:rPr>
              <a:t>s</a:t>
            </a:r>
            <a:r>
              <a:rPr lang="en-US" altLang="tr-TR" sz="2699" i="1">
                <a:latin typeface="Symbol" panose="05050102010706020507" pitchFamily="18" charset="2"/>
              </a:rPr>
              <a:t>D</a:t>
            </a:r>
            <a:r>
              <a:rPr lang="en-US" altLang="tr-TR" sz="2699" i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290" name="Text Box 27"/>
          <p:cNvSpPr txBox="1">
            <a:spLocks noChangeArrowheads="1"/>
          </p:cNvSpPr>
          <p:nvPr/>
        </p:nvSpPr>
        <p:spPr bwMode="auto">
          <a:xfrm>
            <a:off x="4753577" y="5402958"/>
            <a:ext cx="691215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699" i="1">
                <a:latin typeface="Times New Roman" panose="02020603050405020304" pitchFamily="18" charset="0"/>
              </a:rPr>
              <a:t>mL</a:t>
            </a:r>
            <a:r>
              <a:rPr lang="en-US" altLang="tr-TR" sz="2699" i="1" baseline="-2500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1291" name="Text Box 28"/>
          <p:cNvSpPr txBox="1">
            <a:spLocks noChangeArrowheads="1"/>
          </p:cNvSpPr>
          <p:nvPr/>
        </p:nvSpPr>
        <p:spPr bwMode="auto">
          <a:xfrm>
            <a:off x="6270834" y="5392249"/>
            <a:ext cx="1056700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699" i="1">
                <a:latin typeface="Times New Roman" panose="02020603050405020304" pitchFamily="18" charset="0"/>
              </a:rPr>
              <a:t>mc</a:t>
            </a:r>
            <a:r>
              <a:rPr lang="en-US" altLang="tr-TR" sz="2699" i="1" baseline="-25000">
                <a:latin typeface="Times New Roman" panose="02020603050405020304" pitchFamily="18" charset="0"/>
              </a:rPr>
              <a:t>l</a:t>
            </a:r>
            <a:r>
              <a:rPr lang="en-US" altLang="tr-TR" sz="2699" i="1">
                <a:latin typeface="Symbol" panose="05050102010706020507" pitchFamily="18" charset="2"/>
              </a:rPr>
              <a:t>D</a:t>
            </a:r>
            <a:r>
              <a:rPr lang="en-US" altLang="tr-TR" sz="2699" i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292" name="Text Box 29"/>
          <p:cNvSpPr txBox="1">
            <a:spLocks noChangeArrowheads="1"/>
          </p:cNvSpPr>
          <p:nvPr/>
        </p:nvSpPr>
        <p:spPr bwMode="auto">
          <a:xfrm>
            <a:off x="7880910" y="5456509"/>
            <a:ext cx="649537" cy="43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249" i="1" dirty="0" smtClean="0">
                <a:latin typeface="Times New Roman" panose="02020603050405020304" pitchFamily="18" charset="0"/>
              </a:rPr>
              <a:t>mL</a:t>
            </a:r>
            <a:r>
              <a:rPr lang="tr-TR" altLang="tr-TR" sz="2249" i="1" baseline="-25000" dirty="0" err="1" smtClean="0">
                <a:latin typeface="Times New Roman" panose="02020603050405020304" pitchFamily="18" charset="0"/>
              </a:rPr>
              <a:t>b</a:t>
            </a:r>
            <a:endParaRPr lang="en-US" altLang="tr-TR" sz="2249" i="1" baseline="-25000" dirty="0">
              <a:latin typeface="Times New Roman" panose="02020603050405020304" pitchFamily="18" charset="0"/>
            </a:endParaRPr>
          </a:p>
        </p:txBody>
      </p:sp>
      <p:sp>
        <p:nvSpPr>
          <p:cNvPr id="11293" name="Text Box 30"/>
          <p:cNvSpPr txBox="1">
            <a:spLocks noChangeArrowheads="1"/>
          </p:cNvSpPr>
          <p:nvPr/>
        </p:nvSpPr>
        <p:spPr bwMode="auto">
          <a:xfrm>
            <a:off x="9594517" y="5392249"/>
            <a:ext cx="1107996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699" i="1">
                <a:latin typeface="Times New Roman" panose="02020603050405020304" pitchFamily="18" charset="0"/>
              </a:rPr>
              <a:t>mc</a:t>
            </a:r>
            <a:r>
              <a:rPr lang="en-US" altLang="tr-TR" sz="2699" i="1" baseline="-25000">
                <a:latin typeface="Times New Roman" panose="02020603050405020304" pitchFamily="18" charset="0"/>
              </a:rPr>
              <a:t>g</a:t>
            </a:r>
            <a:r>
              <a:rPr lang="en-US" altLang="tr-TR" sz="2699" i="1">
                <a:latin typeface="Symbol" panose="05050102010706020507" pitchFamily="18" charset="2"/>
              </a:rPr>
              <a:t>D</a:t>
            </a:r>
            <a:r>
              <a:rPr lang="en-US" altLang="tr-TR" sz="2699" i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810303" y="490536"/>
            <a:ext cx="58865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Maddenin Halleri (Fazları)</a:t>
            </a:r>
            <a:endParaRPr lang="en-US" altLang="tr-TR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4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51385" y="2695162"/>
            <a:ext cx="963725" cy="7152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48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katı</a:t>
            </a:r>
            <a:endParaRPr lang="en-US" altLang="tr-TR" sz="4048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920458" y="2732922"/>
            <a:ext cx="1021433" cy="71526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48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Sıvı</a:t>
            </a:r>
            <a:endParaRPr lang="en-US" altLang="tr-TR" sz="4048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9955163" y="2641613"/>
            <a:ext cx="877163" cy="71526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4048">
                <a:solidFill>
                  <a:srgbClr val="FF3300"/>
                </a:solidFill>
                <a:latin typeface="Times New Roman" panose="02020603050405020304" pitchFamily="18" charset="0"/>
              </a:rPr>
              <a:t>gas</a:t>
            </a:r>
          </a:p>
        </p:txBody>
      </p:sp>
      <p:sp>
        <p:nvSpPr>
          <p:cNvPr id="12294" name="Freeform 5"/>
          <p:cNvSpPr>
            <a:spLocks/>
          </p:cNvSpPr>
          <p:nvPr/>
        </p:nvSpPr>
        <p:spPr bwMode="auto">
          <a:xfrm>
            <a:off x="2172528" y="867314"/>
            <a:ext cx="8053955" cy="1713607"/>
          </a:xfrm>
          <a:custGeom>
            <a:avLst/>
            <a:gdLst>
              <a:gd name="T0" fmla="*/ 0 w 2160"/>
              <a:gd name="T1" fmla="*/ 598714 h 448"/>
              <a:gd name="T2" fmla="*/ 1910080 w 2160"/>
              <a:gd name="T3" fmla="*/ 27214 h 448"/>
              <a:gd name="T4" fmla="*/ 3581400 w 2160"/>
              <a:gd name="T5" fmla="*/ 76200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" h="448">
                <a:moveTo>
                  <a:pt x="0" y="352"/>
                </a:moveTo>
                <a:cubicBezTo>
                  <a:pt x="396" y="176"/>
                  <a:pt x="792" y="0"/>
                  <a:pt x="1152" y="16"/>
                </a:cubicBezTo>
                <a:cubicBezTo>
                  <a:pt x="1512" y="32"/>
                  <a:pt x="1992" y="376"/>
                  <a:pt x="2160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flipH="1">
            <a:off x="3200692" y="2752282"/>
            <a:ext cx="22276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3272093" y="3437725"/>
            <a:ext cx="21562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flipH="1">
            <a:off x="7627512" y="2752282"/>
            <a:ext cx="18849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7627512" y="3437725"/>
            <a:ext cx="20563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5607124" y="849466"/>
            <a:ext cx="1281120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99" i="1" dirty="0" smtClean="0">
                <a:latin typeface="Times New Roman" panose="02020603050405020304" pitchFamily="18" charset="0"/>
              </a:rPr>
              <a:t>uçunum</a:t>
            </a:r>
            <a:endParaRPr lang="en-US" altLang="tr-TR" sz="2699" i="1" dirty="0">
              <a:latin typeface="Times New Roman" panose="02020603050405020304" pitchFamily="18" charset="0"/>
            </a:endParaRPr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3532705" y="3309206"/>
            <a:ext cx="973343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99" i="1" dirty="0" smtClean="0">
                <a:latin typeface="Times New Roman" panose="02020603050405020304" pitchFamily="18" charset="0"/>
              </a:rPr>
              <a:t>erime</a:t>
            </a:r>
            <a:endParaRPr lang="en-US" altLang="tr-TR" sz="2699" i="1" dirty="0">
              <a:latin typeface="Times New Roman" panose="02020603050405020304" pitchFamily="18" charset="0"/>
            </a:endParaRP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3629094" y="2145381"/>
            <a:ext cx="1204176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99" i="1" dirty="0" smtClean="0">
                <a:latin typeface="Times New Roman" panose="02020603050405020304" pitchFamily="18" charset="0"/>
              </a:rPr>
              <a:t>Donma</a:t>
            </a:r>
            <a:endParaRPr lang="en-US" altLang="tr-TR" sz="2699" i="1" dirty="0">
              <a:latin typeface="Times New Roman" panose="02020603050405020304" pitchFamily="18" charset="0"/>
            </a:endParaRP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7581104" y="3342392"/>
            <a:ext cx="1877437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99" i="1" dirty="0" smtClean="0">
                <a:latin typeface="Times New Roman" panose="02020603050405020304" pitchFamily="18" charset="0"/>
              </a:rPr>
              <a:t>Buharlaşma</a:t>
            </a:r>
            <a:endParaRPr lang="en-US" altLang="tr-TR" sz="2699" i="1" dirty="0">
              <a:latin typeface="Times New Roman" panose="02020603050405020304" pitchFamily="18" charset="0"/>
            </a:endParaRPr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7581104" y="2173941"/>
            <a:ext cx="1864869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99" i="1" dirty="0" smtClean="0">
                <a:latin typeface="Times New Roman" panose="02020603050405020304" pitchFamily="18" charset="0"/>
              </a:rPr>
              <a:t>Yoğunlaşma</a:t>
            </a:r>
            <a:endParaRPr lang="en-US" altLang="tr-TR" sz="2699" i="1" dirty="0">
              <a:latin typeface="Times New Roman" panose="02020603050405020304" pitchFamily="18" charset="0"/>
            </a:endParaRP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1580166" y="3738234"/>
            <a:ext cx="2552560" cy="71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4048" i="1" dirty="0">
                <a:latin typeface="Times New Roman" panose="02020603050405020304" pitchFamily="18" charset="0"/>
              </a:rPr>
              <a:t>Q= ± m L</a:t>
            </a:r>
            <a:r>
              <a:rPr lang="en-US" altLang="tr-TR" sz="4048" i="1" baseline="-25000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7954426" y="3771072"/>
            <a:ext cx="2741772" cy="71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4048" i="1" dirty="0">
                <a:latin typeface="Times New Roman" panose="02020603050405020304" pitchFamily="18" charset="0"/>
              </a:rPr>
              <a:t>Q= ± m </a:t>
            </a:r>
            <a:r>
              <a:rPr lang="en-US" altLang="tr-TR" sz="4048" i="1" dirty="0" smtClean="0">
                <a:latin typeface="Times New Roman" panose="02020603050405020304" pitchFamily="18" charset="0"/>
              </a:rPr>
              <a:t>L</a:t>
            </a:r>
            <a:r>
              <a:rPr lang="tr-TR" altLang="tr-TR" sz="4048" i="1" baseline="-25000" dirty="0" smtClean="0">
                <a:latin typeface="Times New Roman" panose="02020603050405020304" pitchFamily="18" charset="0"/>
              </a:rPr>
              <a:t>b</a:t>
            </a:r>
            <a:endParaRPr lang="en-US" altLang="tr-TR" sz="4048" i="1" baseline="-25000" dirty="0">
              <a:latin typeface="Times New Roman" panose="02020603050405020304" pitchFamily="18" charset="0"/>
            </a:endParaRPr>
          </a:p>
        </p:txBody>
      </p:sp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1280025" y="4597661"/>
            <a:ext cx="4319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249" i="1" dirty="0">
                <a:latin typeface="Times New Roman" panose="02020603050405020304" pitchFamily="18" charset="0"/>
              </a:rPr>
              <a:t>Erime noktasında: </a:t>
            </a:r>
            <a:r>
              <a:rPr lang="en-US" altLang="tr-TR" sz="2400" i="1" dirty="0">
                <a:latin typeface="Times New Roman" panose="02020603050405020304" pitchFamily="18" charset="0"/>
              </a:rPr>
              <a:t>L</a:t>
            </a:r>
            <a:r>
              <a:rPr lang="en-US" altLang="tr-TR" sz="2400" i="1" baseline="-25000" dirty="0">
                <a:latin typeface="Times New Roman" panose="02020603050405020304" pitchFamily="18" charset="0"/>
              </a:rPr>
              <a:t>f</a:t>
            </a:r>
            <a:r>
              <a:rPr lang="en-US" altLang="tr-TR" sz="2400" i="1" dirty="0">
                <a:latin typeface="Times New Roman" panose="02020603050405020304" pitchFamily="18" charset="0"/>
              </a:rPr>
              <a:t> </a:t>
            </a:r>
            <a:r>
              <a:rPr lang="tr-TR" altLang="tr-TR" sz="2400" i="1" dirty="0" smtClean="0">
                <a:latin typeface="Times New Roman" panose="02020603050405020304" pitchFamily="18" charset="0"/>
              </a:rPr>
              <a:t>,</a:t>
            </a:r>
            <a:r>
              <a:rPr lang="tr-TR" sz="2249" i="1" dirty="0" smtClean="0">
                <a:latin typeface="Times New Roman" panose="02020603050405020304" pitchFamily="18" charset="0"/>
              </a:rPr>
              <a:t> </a:t>
            </a:r>
            <a:r>
              <a:rPr lang="tr-TR" sz="2249" i="1" dirty="0">
                <a:latin typeface="Times New Roman" panose="02020603050405020304" pitchFamily="18" charset="0"/>
              </a:rPr>
              <a:t>füzyon </a:t>
            </a:r>
            <a:r>
              <a:rPr lang="tr-TR" sz="2249" i="1" dirty="0" smtClean="0">
                <a:latin typeface="Times New Roman" panose="02020603050405020304" pitchFamily="18" charset="0"/>
              </a:rPr>
              <a:t>ısısı</a:t>
            </a:r>
            <a:endParaRPr lang="en-US" altLang="tr-TR" sz="2249" i="1" dirty="0">
              <a:latin typeface="Times New Roman" panose="02020603050405020304" pitchFamily="18" charset="0"/>
            </a:endParaRPr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6627908" y="4583703"/>
            <a:ext cx="5448477" cy="43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249" i="1" dirty="0">
                <a:latin typeface="Times New Roman" panose="02020603050405020304" pitchFamily="18" charset="0"/>
              </a:rPr>
              <a:t>Kaynama noktasında: L</a:t>
            </a:r>
            <a:r>
              <a:rPr lang="tr-TR" sz="2249" i="1" baseline="-25000" dirty="0">
                <a:latin typeface="Times New Roman" panose="02020603050405020304" pitchFamily="18" charset="0"/>
              </a:rPr>
              <a:t>V</a:t>
            </a:r>
            <a:r>
              <a:rPr lang="tr-TR" sz="2249" i="1" dirty="0">
                <a:latin typeface="Times New Roman" panose="02020603050405020304" pitchFamily="18" charset="0"/>
              </a:rPr>
              <a:t> </a:t>
            </a:r>
            <a:r>
              <a:rPr lang="tr-TR" sz="2249" i="1" dirty="0" smtClean="0">
                <a:latin typeface="Times New Roman" panose="02020603050405020304" pitchFamily="18" charset="0"/>
              </a:rPr>
              <a:t>, buharlaşma </a:t>
            </a:r>
            <a:r>
              <a:rPr lang="tr-TR" sz="2249" i="1" dirty="0">
                <a:latin typeface="Times New Roman" panose="02020603050405020304" pitchFamily="18" charset="0"/>
              </a:rPr>
              <a:t>ısısı</a:t>
            </a:r>
            <a:endParaRPr lang="en-US" altLang="tr-TR" sz="2249" i="1" dirty="0">
              <a:latin typeface="Times New Roman" panose="02020603050405020304" pitchFamily="18" charset="0"/>
            </a:endParaRPr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1426396" y="5330615"/>
            <a:ext cx="1030289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r"/>
                <a:tab pos="908050" algn="r"/>
                <a:tab pos="2636838" algn="ctr"/>
                <a:tab pos="4679950" algn="r"/>
                <a:tab pos="5273675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sz="2400" dirty="0" smtClean="0"/>
              <a:t>Q&gt; </a:t>
            </a:r>
            <a:r>
              <a:rPr lang="tr-TR" sz="2400" dirty="0"/>
              <a:t>0 faz değişiminde madde tarafından emilen enerji</a:t>
            </a:r>
            <a:br>
              <a:rPr lang="tr-TR" sz="2400" dirty="0"/>
            </a:br>
            <a:r>
              <a:rPr lang="tr-TR" sz="2400" dirty="0" smtClean="0"/>
              <a:t>Q&lt; </a:t>
            </a:r>
            <a:r>
              <a:rPr lang="tr-TR" sz="2400" dirty="0"/>
              <a:t>0 </a:t>
            </a:r>
            <a:r>
              <a:rPr lang="tr-TR" sz="2400" dirty="0" smtClean="0"/>
              <a:t>faz </a:t>
            </a:r>
            <a:r>
              <a:rPr lang="tr-TR" sz="2400" dirty="0"/>
              <a:t>değiştirme sırasında madde tarafından serbest bırakılan </a:t>
            </a:r>
            <a:r>
              <a:rPr lang="tr-TR" sz="2400" dirty="0" smtClean="0"/>
              <a:t>enerjisi</a:t>
            </a:r>
            <a:endParaRPr lang="en-AU" altLang="tr-TR" sz="2249" dirty="0"/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1481711" y="372666"/>
            <a:ext cx="2749471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tr-TR" sz="2699" b="1" dirty="0">
                <a:solidFill>
                  <a:srgbClr val="FF0000"/>
                </a:solidFill>
                <a:sym typeface="Wingdings 2" panose="05020102010507070707" pitchFamily="18" charset="2"/>
              </a:rPr>
              <a:t></a:t>
            </a:r>
            <a:r>
              <a:rPr lang="en-GB" altLang="tr-TR" sz="2699" dirty="0"/>
              <a:t> </a:t>
            </a:r>
            <a:r>
              <a:rPr lang="tr-TR" altLang="tr-TR" sz="3148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Faz geçişleri</a:t>
            </a:r>
            <a:endParaRPr lang="en-GB" altLang="tr-TR" sz="3148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1" name="Text Box 22"/>
          <p:cNvSpPr txBox="1">
            <a:spLocks noChangeArrowheads="1"/>
          </p:cNvSpPr>
          <p:nvPr/>
        </p:nvSpPr>
        <p:spPr bwMode="auto">
          <a:xfrm>
            <a:off x="5328201" y="407194"/>
            <a:ext cx="1838965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699" i="1" dirty="0" err="1" smtClean="0">
                <a:latin typeface="Times New Roman" panose="02020603050405020304" pitchFamily="18" charset="0"/>
              </a:rPr>
              <a:t>kırağılaşma</a:t>
            </a:r>
            <a:endParaRPr lang="en-US" altLang="tr-TR" sz="2699" i="1" dirty="0">
              <a:latin typeface="Times New Roman" panose="02020603050405020304" pitchFamily="18" charset="0"/>
            </a:endParaRPr>
          </a:p>
        </p:txBody>
      </p:sp>
      <p:sp>
        <p:nvSpPr>
          <p:cNvPr id="12312" name="Line 23"/>
          <p:cNvSpPr>
            <a:spLocks noChangeShapeType="1"/>
          </p:cNvSpPr>
          <p:nvPr/>
        </p:nvSpPr>
        <p:spPr bwMode="auto">
          <a:xfrm flipH="1">
            <a:off x="4664399" y="738795"/>
            <a:ext cx="614043" cy="21063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  <p:sp>
        <p:nvSpPr>
          <p:cNvPr id="12313" name="Line 24"/>
          <p:cNvSpPr>
            <a:spLocks noChangeShapeType="1"/>
          </p:cNvSpPr>
          <p:nvPr/>
        </p:nvSpPr>
        <p:spPr bwMode="auto">
          <a:xfrm>
            <a:off x="7031321" y="1235028"/>
            <a:ext cx="596191" cy="17850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4048"/>
          </a:p>
        </p:txBody>
      </p:sp>
    </p:spTree>
    <p:extLst>
      <p:ext uri="{BB962C8B-B14F-4D97-AF65-F5344CB8AC3E}">
        <p14:creationId xmlns:p14="http://schemas.microsoft.com/office/powerpoint/2010/main" val="21474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90669" y="1351328"/>
            <a:ext cx="8708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Erime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noktası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donma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noktası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kaynama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noktası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ve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yoğunlaşma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noktası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katı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sıvı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ve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gazlar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için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ayırtedici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özelliklerdir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858095" y="641916"/>
            <a:ext cx="2749471" cy="5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tr-TR" sz="2699" b="1" dirty="0">
                <a:solidFill>
                  <a:srgbClr val="FF0000"/>
                </a:solidFill>
                <a:sym typeface="Wingdings 2" panose="05020102010507070707" pitchFamily="18" charset="2"/>
              </a:rPr>
              <a:t></a:t>
            </a:r>
            <a:r>
              <a:rPr lang="en-GB" altLang="tr-TR" sz="2699" dirty="0"/>
              <a:t> </a:t>
            </a:r>
            <a:r>
              <a:rPr lang="tr-TR" altLang="tr-TR" sz="3148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Faz geçişleri</a:t>
            </a:r>
            <a:endParaRPr lang="en-GB" altLang="tr-TR" sz="3148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4773" t="27947" r="33602" b="27768"/>
          <a:stretch/>
        </p:blipFill>
        <p:spPr>
          <a:xfrm>
            <a:off x="3506099" y="2407309"/>
            <a:ext cx="5421086" cy="42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5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75216" y="515678"/>
            <a:ext cx="8911687" cy="1280890"/>
          </a:xfrm>
        </p:spPr>
        <p:txBody>
          <a:bodyPr/>
          <a:lstStyle/>
          <a:p>
            <a:r>
              <a:rPr lang="tr-TR" b="1" dirty="0" smtClean="0"/>
              <a:t>Kalorimetri</a:t>
            </a:r>
            <a:endParaRPr lang="tr-TR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896534" y="1766752"/>
            <a:ext cx="4312677" cy="2624388"/>
          </a:xfrm>
        </p:spPr>
        <p:txBody>
          <a:bodyPr/>
          <a:lstStyle/>
          <a:p>
            <a:r>
              <a:rPr lang="tr-TR" dirty="0" smtClean="0"/>
              <a:t>Enerji </a:t>
            </a:r>
            <a:r>
              <a:rPr lang="tr-TR" dirty="0"/>
              <a:t>Korunumu İlkesi-</a:t>
            </a:r>
            <a:br>
              <a:rPr lang="tr-TR" dirty="0"/>
            </a:br>
            <a:r>
              <a:rPr lang="tr-TR" dirty="0"/>
              <a:t>    </a:t>
            </a:r>
            <a:r>
              <a:rPr lang="tr-TR" dirty="0" smtClean="0"/>
              <a:t>Enerji, </a:t>
            </a:r>
            <a:r>
              <a:rPr lang="tr-TR" dirty="0"/>
              <a:t>herhangi bir süreçte yaratılamaz ve yok edilemez, ancak bir sistemin bir </a:t>
            </a:r>
            <a:r>
              <a:rPr lang="tr-TR" dirty="0" smtClean="0"/>
              <a:t>şeklinden </a:t>
            </a:r>
            <a:r>
              <a:rPr lang="tr-TR" dirty="0"/>
              <a:t>diğerine </a:t>
            </a:r>
            <a:r>
              <a:rPr lang="tr-TR" dirty="0" smtClean="0"/>
              <a:t>aktarılabilir.</a:t>
            </a:r>
          </a:p>
          <a:p>
            <a:r>
              <a:rPr lang="tr-TR" dirty="0"/>
              <a:t>Kalorimetre - Isı ölçmek için kullanılan cihaz - kalorimetre kupası ve termometre.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071360" y="463156"/>
            <a:ext cx="4152587" cy="5426242"/>
            <a:chOff x="4292600" y="304800"/>
            <a:chExt cx="4470400" cy="6493669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2600" y="304800"/>
              <a:ext cx="4470400" cy="6400800"/>
              <a:chOff x="2704" y="192"/>
              <a:chExt cx="2816" cy="4032"/>
            </a:xfrm>
          </p:grpSpPr>
          <p:pic>
            <p:nvPicPr>
              <p:cNvPr id="9" name="Picture 6" descr="styrofoam cup calorime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952"/>
              <a:stretch>
                <a:fillRect/>
              </a:stretch>
            </p:blipFill>
            <p:spPr bwMode="auto">
              <a:xfrm>
                <a:off x="2704" y="192"/>
                <a:ext cx="1856" cy="4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984" y="537"/>
                <a:ext cx="1104" cy="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tr-TR" dirty="0" err="1" smtClean="0"/>
                  <a:t>Termometer</a:t>
                </a:r>
                <a:r>
                  <a:rPr lang="tr-TR" altLang="tr-TR" dirty="0" smtClean="0"/>
                  <a:t>e</a:t>
                </a:r>
                <a:endParaRPr lang="en-US" altLang="tr-TR" dirty="0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4512" y="1584"/>
                <a:ext cx="1008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tr-TR" altLang="tr-TR" dirty="0" smtClean="0"/>
                  <a:t>Köpük Kapak</a:t>
                </a:r>
                <a:endParaRPr lang="en-US" altLang="tr-TR" dirty="0"/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4560" y="2140"/>
                <a:ext cx="96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tr-TR" altLang="tr-TR" dirty="0" smtClean="0"/>
                  <a:t>Köpük Bardak</a:t>
                </a:r>
                <a:endParaRPr lang="en-US" altLang="tr-TR" dirty="0"/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4560" y="3264"/>
                <a:ext cx="848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tr-TR" altLang="tr-TR" dirty="0" smtClean="0"/>
                  <a:t>Karıştırıcı</a:t>
                </a:r>
                <a:endParaRPr lang="en-US" altLang="tr-TR" dirty="0"/>
              </a:p>
            </p:txBody>
          </p:sp>
        </p:grp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292600" y="6584156"/>
              <a:ext cx="317976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800" dirty="0" err="1"/>
                <a:t>Zumdahl</a:t>
              </a:r>
              <a:r>
                <a:rPr lang="en-US" altLang="tr-TR" sz="800" dirty="0"/>
                <a:t>, </a:t>
              </a:r>
              <a:r>
                <a:rPr lang="en-US" altLang="tr-TR" sz="800" dirty="0" err="1"/>
                <a:t>Zumdahl</a:t>
              </a:r>
              <a:r>
                <a:rPr lang="en-US" altLang="tr-TR" sz="800" dirty="0"/>
                <a:t>, </a:t>
              </a:r>
              <a:r>
                <a:rPr lang="en-US" altLang="tr-TR" sz="800" dirty="0" err="1"/>
                <a:t>DeCoste</a:t>
              </a:r>
              <a:r>
                <a:rPr lang="en-US" altLang="tr-TR" sz="800" dirty="0"/>
                <a:t>, </a:t>
              </a:r>
              <a:r>
                <a:rPr lang="en-US" altLang="tr-TR" sz="800" u="sng" dirty="0"/>
                <a:t>World of Chemistry</a:t>
              </a:r>
              <a:r>
                <a:rPr lang="en-US" altLang="tr-TR" sz="800" dirty="0"/>
                <a:t> </a:t>
              </a:r>
              <a:r>
                <a:rPr lang="en-US" altLang="tr-TR" sz="800" dirty="0">
                  <a:latin typeface="Symbol" panose="05050102010706020507" pitchFamily="18" charset="2"/>
                </a:rPr>
                <a:t> </a:t>
              </a:r>
              <a:r>
                <a:rPr lang="en-US" altLang="tr-TR" sz="800" dirty="0"/>
                <a:t>2002, page 302</a:t>
              </a:r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1445427" y="4391139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Kazanılan enerji = </a:t>
            </a:r>
            <a:r>
              <a:rPr lang="tr-TR" sz="2400" dirty="0" smtClean="0">
                <a:solidFill>
                  <a:srgbClr val="0070C0"/>
                </a:solidFill>
              </a:rPr>
              <a:t>Kaybedilen </a:t>
            </a:r>
            <a:r>
              <a:rPr lang="tr-TR" sz="2400" dirty="0">
                <a:solidFill>
                  <a:srgbClr val="0070C0"/>
                </a:solidFill>
              </a:rPr>
              <a:t>enerji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Metin kutusu 14"/>
              <p:cNvSpPr txBox="1"/>
              <p:nvPr/>
            </p:nvSpPr>
            <p:spPr>
              <a:xfrm>
                <a:off x="2103773" y="5036851"/>
                <a:ext cx="4170051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𝐾𝑎𝑧𝑎𝑛𝚤𝑙𝑎𝑛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𝐾𝑎𝑦𝑏𝑒𝑑𝑖𝑙𝑒𝑛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773" y="5036851"/>
                <a:ext cx="4170051" cy="464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Metin kutusu 16"/>
              <p:cNvSpPr txBox="1"/>
              <p:nvPr/>
            </p:nvSpPr>
            <p:spPr>
              <a:xfrm>
                <a:off x="1931632" y="6040408"/>
                <a:ext cx="5738814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𝐾𝑎𝑧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𝐾𝑎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32" y="6040408"/>
                <a:ext cx="5738814" cy="464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223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ChangeArrowheads="1"/>
          </p:cNvSpPr>
          <p:nvPr/>
        </p:nvSpPr>
        <p:spPr bwMode="auto">
          <a:xfrm>
            <a:off x="1198519" y="403335"/>
            <a:ext cx="5993176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tr-TR" altLang="tr-TR" sz="36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Isıl (Termal) Genleşme</a:t>
            </a:r>
            <a:endParaRPr lang="en-US" altLang="tr-TR" sz="36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6825" name="Rectangle 1065"/>
          <p:cNvSpPr>
            <a:spLocks noChangeArrowheads="1"/>
          </p:cNvSpPr>
          <p:nvPr/>
        </p:nvSpPr>
        <p:spPr bwMode="auto">
          <a:xfrm>
            <a:off x="2035374" y="1230531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286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0000"/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7155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indent="-1714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60000"/>
              <a:buFont typeface="Monotype Sort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dirty="0"/>
              <a:t>Sıcaklık </a:t>
            </a:r>
            <a:r>
              <a:rPr lang="tr-TR" dirty="0" smtClean="0"/>
              <a:t>yükseldiğinde,</a:t>
            </a:r>
            <a:endParaRPr lang="en-US" altLang="tr-TR" dirty="0" smtClean="0"/>
          </a:p>
          <a:p>
            <a:pPr lvl="1"/>
            <a:r>
              <a:rPr lang="tr-TR" dirty="0"/>
              <a:t>moleküllerin daha fazla kinetik </a:t>
            </a:r>
            <a:r>
              <a:rPr lang="tr-TR" dirty="0" smtClean="0"/>
              <a:t>enerjiye sahip olurlar</a:t>
            </a:r>
            <a:endParaRPr lang="en-US" altLang="tr-TR" dirty="0" smtClean="0">
              <a:solidFill>
                <a:schemeClr val="tx2"/>
              </a:solidFill>
            </a:endParaRPr>
          </a:p>
          <a:p>
            <a:pPr lvl="2"/>
            <a:r>
              <a:rPr lang="tr-TR" dirty="0"/>
              <a:t>ortalama olarak daha hızlı </a:t>
            </a:r>
            <a:r>
              <a:rPr lang="tr-TR" dirty="0" smtClean="0"/>
              <a:t>ilerliyorlar</a:t>
            </a:r>
            <a:endParaRPr lang="en-US" altLang="tr-TR" dirty="0" smtClean="0">
              <a:solidFill>
                <a:schemeClr val="tx2"/>
              </a:solidFill>
            </a:endParaRPr>
          </a:p>
          <a:p>
            <a:pPr lvl="1"/>
            <a:r>
              <a:rPr lang="tr-TR" dirty="0"/>
              <a:t>Sonuç olarak, </a:t>
            </a:r>
            <a:r>
              <a:rPr lang="tr-TR" dirty="0" smtClean="0"/>
              <a:t>madde genişleme eğilimindedir</a:t>
            </a:r>
            <a:endParaRPr lang="en-US" altLang="tr-TR" dirty="0">
              <a:solidFill>
                <a:schemeClr val="tx2"/>
              </a:solidFill>
            </a:endParaRPr>
          </a:p>
          <a:p>
            <a:r>
              <a:rPr lang="tr-TR" altLang="tr-TR" dirty="0" smtClean="0"/>
              <a:t>Genişleme miktarı aşağıdaki durumlara bağlıdır:</a:t>
            </a:r>
            <a:endParaRPr lang="en-US" altLang="tr-TR" dirty="0"/>
          </a:p>
          <a:p>
            <a:pPr lvl="1"/>
            <a:r>
              <a:rPr lang="tr-TR" altLang="tr-TR" dirty="0" smtClean="0"/>
              <a:t>Sıcaklıktaki değişime (</a:t>
            </a:r>
            <a:r>
              <a:rPr lang="en-US" altLang="tr-TR" dirty="0">
                <a:solidFill>
                  <a:schemeClr val="accent2"/>
                </a:solidFill>
                <a:sym typeface="Symbol" panose="05050102010706020507" pitchFamily="18" charset="2"/>
              </a:rPr>
              <a:t></a:t>
            </a:r>
            <a:r>
              <a:rPr lang="en-US" altLang="tr-TR" dirty="0" smtClean="0">
                <a:solidFill>
                  <a:schemeClr val="accent2"/>
                </a:solidFill>
                <a:sym typeface="Symbol" panose="05050102010706020507" pitchFamily="18" charset="2"/>
              </a:rPr>
              <a:t>T</a:t>
            </a:r>
            <a:r>
              <a:rPr lang="tr-TR" altLang="tr-TR" dirty="0">
                <a:sym typeface="Symbol" panose="05050102010706020507" pitchFamily="18" charset="2"/>
              </a:rPr>
              <a:t>)</a:t>
            </a:r>
            <a:endParaRPr lang="en-US" altLang="tr-TR" dirty="0"/>
          </a:p>
          <a:p>
            <a:pPr lvl="1"/>
            <a:r>
              <a:rPr lang="tr-TR" altLang="tr-TR" dirty="0" smtClean="0"/>
              <a:t>Orijinal Uzunluğa (</a:t>
            </a:r>
            <a:r>
              <a:rPr lang="en-US" altLang="tr-TR" dirty="0" smtClean="0">
                <a:solidFill>
                  <a:schemeClr val="accent2"/>
                </a:solidFill>
                <a:sym typeface="Symbol" panose="05050102010706020507" pitchFamily="18" charset="2"/>
              </a:rPr>
              <a:t>L</a:t>
            </a:r>
            <a:r>
              <a:rPr lang="en-US" altLang="tr-TR" baseline="-250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0</a:t>
            </a:r>
            <a:r>
              <a:rPr lang="tr-TR" altLang="tr-TR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tr-TR" altLang="tr-TR" dirty="0">
                <a:sym typeface="Symbol" panose="05050102010706020507" pitchFamily="18" charset="2"/>
              </a:rPr>
              <a:t>)</a:t>
            </a:r>
            <a:endParaRPr lang="en-US" altLang="tr-TR" dirty="0"/>
          </a:p>
          <a:p>
            <a:pPr lvl="1"/>
            <a:r>
              <a:rPr lang="tr-TR" altLang="tr-TR" dirty="0" smtClean="0"/>
              <a:t>Termal Genişleme Katsayısına (</a:t>
            </a:r>
            <a:r>
              <a:rPr lang="en-US" altLang="tr-TR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</a:t>
            </a:r>
            <a:r>
              <a:rPr lang="tr-TR" altLang="tr-TR" dirty="0" smtClean="0">
                <a:solidFill>
                  <a:schemeClr val="accent2"/>
                </a:solidFill>
                <a:sym typeface="Symbol" panose="05050102010706020507" pitchFamily="18" charset="2"/>
              </a:rPr>
              <a:t>, </a:t>
            </a:r>
            <a:r>
              <a:rPr lang="en-US" altLang="tr-TR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</a:t>
            </a:r>
            <a:r>
              <a:rPr lang="tr-TR" altLang="tr-TR" dirty="0">
                <a:sym typeface="Symbol" panose="05050102010706020507" pitchFamily="18" charset="2"/>
              </a:rPr>
              <a:t>)</a:t>
            </a:r>
            <a:endParaRPr lang="en-US" altLang="tr-TR" dirty="0"/>
          </a:p>
          <a:p>
            <a:pPr lvl="2"/>
            <a:r>
              <a:rPr lang="en-US" altLang="tr-TR" dirty="0">
                <a:solidFill>
                  <a:schemeClr val="accent2"/>
                </a:solidFill>
              </a:rPr>
              <a:t>L</a:t>
            </a:r>
            <a:r>
              <a:rPr lang="en-US" altLang="tr-TR" baseline="-25000" dirty="0">
                <a:solidFill>
                  <a:schemeClr val="accent2"/>
                </a:solidFill>
              </a:rPr>
              <a:t>0</a:t>
            </a:r>
            <a:r>
              <a:rPr lang="en-US" altLang="tr-TR" dirty="0">
                <a:solidFill>
                  <a:schemeClr val="accent2"/>
                </a:solidFill>
              </a:rPr>
              <a:t> + </a:t>
            </a:r>
            <a:r>
              <a:rPr lang="en-US" altLang="tr-TR" dirty="0">
                <a:solidFill>
                  <a:schemeClr val="accent2"/>
                </a:solidFill>
                <a:sym typeface="Symbol" panose="05050102010706020507" pitchFamily="18" charset="2"/>
              </a:rPr>
              <a:t>L = L</a:t>
            </a:r>
            <a:r>
              <a:rPr lang="en-US" altLang="tr-TR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0</a:t>
            </a:r>
            <a:r>
              <a:rPr lang="en-US" altLang="tr-TR" dirty="0">
                <a:solidFill>
                  <a:schemeClr val="accent2"/>
                </a:solidFill>
                <a:sym typeface="Symbol" panose="05050102010706020507" pitchFamily="18" charset="2"/>
              </a:rPr>
              <a:t> +  L</a:t>
            </a:r>
            <a:r>
              <a:rPr lang="en-US" altLang="tr-TR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0  </a:t>
            </a:r>
            <a:r>
              <a:rPr lang="en-US" altLang="tr-TR" dirty="0">
                <a:solidFill>
                  <a:schemeClr val="accent2"/>
                </a:solidFill>
                <a:sym typeface="Symbol" panose="05050102010706020507" pitchFamily="18" charset="2"/>
              </a:rPr>
              <a:t>T</a:t>
            </a:r>
          </a:p>
          <a:p>
            <a:pPr lvl="2"/>
            <a:r>
              <a:rPr lang="en-US" altLang="tr-TR" dirty="0">
                <a:solidFill>
                  <a:schemeClr val="accent2"/>
                </a:solidFill>
                <a:sym typeface="Symbol" panose="05050102010706020507" pitchFamily="18" charset="2"/>
              </a:rPr>
              <a:t>L =  L</a:t>
            </a:r>
            <a:r>
              <a:rPr lang="en-US" altLang="tr-TR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0  </a:t>
            </a:r>
            <a:r>
              <a:rPr lang="en-US" altLang="tr-TR" dirty="0">
                <a:solidFill>
                  <a:schemeClr val="accent2"/>
                </a:solidFill>
                <a:sym typeface="Symbol" panose="05050102010706020507" pitchFamily="18" charset="2"/>
              </a:rPr>
              <a:t>T  </a:t>
            </a:r>
            <a:r>
              <a:rPr lang="en-US" altLang="tr-TR" dirty="0" smtClean="0">
                <a:solidFill>
                  <a:schemeClr val="accent1"/>
                </a:solidFill>
                <a:sym typeface="Symbol" panose="05050102010706020507" pitchFamily="18" charset="2"/>
              </a:rPr>
              <a:t>(</a:t>
            </a:r>
            <a:r>
              <a:rPr lang="tr-TR" altLang="tr-TR" dirty="0" smtClean="0">
                <a:solidFill>
                  <a:schemeClr val="accent1"/>
                </a:solidFill>
                <a:sym typeface="Symbol" panose="05050102010706020507" pitchFamily="18" charset="2"/>
              </a:rPr>
              <a:t>boyuna</a:t>
            </a:r>
            <a:r>
              <a:rPr lang="en-US" altLang="tr-TR" dirty="0" smtClean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tr-TR" altLang="tr-TR" dirty="0" smtClean="0">
                <a:solidFill>
                  <a:schemeClr val="accent1"/>
                </a:solidFill>
                <a:sym typeface="Symbol" panose="05050102010706020507" pitchFamily="18" charset="2"/>
              </a:rPr>
              <a:t>genleşme</a:t>
            </a:r>
            <a:r>
              <a:rPr lang="en-US" altLang="tr-TR" dirty="0" smtClean="0">
                <a:solidFill>
                  <a:schemeClr val="accent1"/>
                </a:solidFill>
                <a:sym typeface="Symbol" panose="05050102010706020507" pitchFamily="18" charset="2"/>
              </a:rPr>
              <a:t>)</a:t>
            </a:r>
            <a:endParaRPr lang="en-US" altLang="tr-TR" dirty="0">
              <a:solidFill>
                <a:schemeClr val="accent1"/>
              </a:solidFill>
              <a:sym typeface="Symbol" panose="05050102010706020507" pitchFamily="18" charset="2"/>
            </a:endParaRPr>
          </a:p>
          <a:p>
            <a:pPr lvl="2"/>
            <a:r>
              <a:rPr lang="en-US" altLang="tr-TR" dirty="0">
                <a:solidFill>
                  <a:schemeClr val="accent2"/>
                </a:solidFill>
                <a:sym typeface="Symbol" panose="05050102010706020507" pitchFamily="18" charset="2"/>
              </a:rPr>
              <a:t>V =  L</a:t>
            </a:r>
            <a:r>
              <a:rPr lang="en-US" altLang="tr-TR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0  </a:t>
            </a:r>
            <a:r>
              <a:rPr lang="en-US" altLang="tr-TR" dirty="0">
                <a:solidFill>
                  <a:schemeClr val="accent2"/>
                </a:solidFill>
                <a:sym typeface="Symbol" panose="05050102010706020507" pitchFamily="18" charset="2"/>
              </a:rPr>
              <a:t>T  </a:t>
            </a:r>
            <a:r>
              <a:rPr lang="en-US" altLang="tr-TR" dirty="0" smtClean="0">
                <a:solidFill>
                  <a:schemeClr val="accent1"/>
                </a:solidFill>
                <a:sym typeface="Symbol" panose="05050102010706020507" pitchFamily="18" charset="2"/>
              </a:rPr>
              <a:t>(</a:t>
            </a:r>
            <a:r>
              <a:rPr lang="tr-TR" altLang="tr-TR" dirty="0" smtClean="0">
                <a:solidFill>
                  <a:schemeClr val="accent1"/>
                </a:solidFill>
                <a:sym typeface="Symbol" panose="05050102010706020507" pitchFamily="18" charset="2"/>
              </a:rPr>
              <a:t>hacimsel genleşme</a:t>
            </a:r>
            <a:r>
              <a:rPr lang="en-US" altLang="tr-TR" dirty="0" smtClean="0">
                <a:solidFill>
                  <a:schemeClr val="accent1"/>
                </a:solidFill>
                <a:sym typeface="Symbol" panose="05050102010706020507" pitchFamily="18" charset="2"/>
              </a:rPr>
              <a:t>)</a:t>
            </a:r>
            <a:endParaRPr lang="en-US" altLang="tr-TR" dirty="0">
              <a:solidFill>
                <a:schemeClr val="accent1"/>
              </a:solidFill>
              <a:sym typeface="Symbol" panose="05050102010706020507" pitchFamily="18" charset="2"/>
            </a:endParaRPr>
          </a:p>
          <a:p>
            <a:pPr lvl="2"/>
            <a:endParaRPr lang="en-US" altLang="tr-TR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lvl="2"/>
            <a:endParaRPr lang="en-US" altLang="tr-TR" dirty="0">
              <a:sym typeface="Symbol" panose="05050102010706020507" pitchFamily="18" charset="2"/>
            </a:endParaRPr>
          </a:p>
          <a:p>
            <a:endParaRPr lang="en-US" altLang="tr-TR" dirty="0">
              <a:sym typeface="Symbol" panose="05050102010706020507" pitchFamily="18" charset="2"/>
            </a:endParaRPr>
          </a:p>
          <a:p>
            <a:pPr lvl="1"/>
            <a:endParaRPr lang="en-US" altLang="tr-TR" sz="1600" dirty="0">
              <a:solidFill>
                <a:schemeClr val="accent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altLang="tr-TR" dirty="0"/>
          </a:p>
          <a:p>
            <a:endParaRPr lang="en-US" altLang="tr-TR" dirty="0"/>
          </a:p>
        </p:txBody>
      </p:sp>
      <p:grpSp>
        <p:nvGrpSpPr>
          <p:cNvPr id="246844" name="Group 1084"/>
          <p:cNvGrpSpPr>
            <a:grpSpLocks/>
          </p:cNvGrpSpPr>
          <p:nvPr/>
        </p:nvGrpSpPr>
        <p:grpSpPr bwMode="auto">
          <a:xfrm>
            <a:off x="3882369" y="5340677"/>
            <a:ext cx="4527550" cy="1512888"/>
            <a:chOff x="550" y="2970"/>
            <a:chExt cx="2852" cy="953"/>
          </a:xfrm>
        </p:grpSpPr>
        <p:sp>
          <p:nvSpPr>
            <p:cNvPr id="246822" name="Text Box 1062"/>
            <p:cNvSpPr txBox="1">
              <a:spLocks noChangeArrowheads="1"/>
            </p:cNvSpPr>
            <p:nvPr/>
          </p:nvSpPr>
          <p:spPr bwMode="auto">
            <a:xfrm>
              <a:off x="614" y="321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tr-TR" altLang="tr-TR" sz="180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6826" name="Rectangle 1066"/>
            <p:cNvSpPr>
              <a:spLocks noChangeArrowheads="1"/>
            </p:cNvSpPr>
            <p:nvPr/>
          </p:nvSpPr>
          <p:spPr bwMode="auto">
            <a:xfrm>
              <a:off x="1632" y="3030"/>
              <a:ext cx="1512" cy="11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246834" name="Group 1074"/>
            <p:cNvGrpSpPr>
              <a:grpSpLocks/>
            </p:cNvGrpSpPr>
            <p:nvPr/>
          </p:nvGrpSpPr>
          <p:grpSpPr bwMode="auto">
            <a:xfrm>
              <a:off x="1638" y="3462"/>
              <a:ext cx="1752" cy="120"/>
              <a:chOff x="1638" y="3168"/>
              <a:chExt cx="1752" cy="120"/>
            </a:xfrm>
          </p:grpSpPr>
          <p:sp>
            <p:nvSpPr>
              <p:cNvPr id="246830" name="Line 1070"/>
              <p:cNvSpPr>
                <a:spLocks noChangeShapeType="1"/>
              </p:cNvSpPr>
              <p:nvPr/>
            </p:nvSpPr>
            <p:spPr bwMode="auto">
              <a:xfrm>
                <a:off x="3054" y="3174"/>
                <a:ext cx="33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46831" name="Line 1071"/>
              <p:cNvSpPr>
                <a:spLocks noChangeShapeType="1"/>
              </p:cNvSpPr>
              <p:nvPr/>
            </p:nvSpPr>
            <p:spPr bwMode="auto">
              <a:xfrm>
                <a:off x="3060" y="3288"/>
                <a:ext cx="33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246833" name="Group 1073"/>
              <p:cNvGrpSpPr>
                <a:grpSpLocks/>
              </p:cNvGrpSpPr>
              <p:nvPr/>
            </p:nvGrpSpPr>
            <p:grpSpPr bwMode="auto">
              <a:xfrm>
                <a:off x="1638" y="3168"/>
                <a:ext cx="1740" cy="120"/>
                <a:chOff x="1638" y="3168"/>
                <a:chExt cx="1740" cy="120"/>
              </a:xfrm>
            </p:grpSpPr>
            <p:sp>
              <p:nvSpPr>
                <p:cNvPr id="246827" name="Rectangle 1067"/>
                <p:cNvSpPr>
                  <a:spLocks noChangeArrowheads="1"/>
                </p:cNvSpPr>
                <p:nvPr/>
              </p:nvSpPr>
              <p:spPr bwMode="auto">
                <a:xfrm>
                  <a:off x="1638" y="3174"/>
                  <a:ext cx="1512" cy="114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46832" name="Line 1072"/>
                <p:cNvSpPr>
                  <a:spLocks noChangeShapeType="1"/>
                </p:cNvSpPr>
                <p:nvPr/>
              </p:nvSpPr>
              <p:spPr bwMode="auto">
                <a:xfrm>
                  <a:off x="3378" y="3168"/>
                  <a:ext cx="0" cy="11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sp>
          <p:nvSpPr>
            <p:cNvPr id="246835" name="Text Box 1075"/>
            <p:cNvSpPr txBox="1">
              <a:spLocks noChangeArrowheads="1"/>
            </p:cNvSpPr>
            <p:nvPr/>
          </p:nvSpPr>
          <p:spPr bwMode="auto">
            <a:xfrm>
              <a:off x="747" y="2970"/>
              <a:ext cx="8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1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Sıcaklık</a:t>
              </a:r>
              <a:r>
                <a:rPr lang="en-US" altLang="tr-TR" sz="1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: </a:t>
              </a:r>
              <a:r>
                <a:rPr lang="en-US" altLang="tr-TR" sz="1800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T</a:t>
              </a:r>
            </a:p>
          </p:txBody>
        </p:sp>
        <p:sp>
          <p:nvSpPr>
            <p:cNvPr id="246836" name="Text Box 1076"/>
            <p:cNvSpPr txBox="1">
              <a:spLocks noChangeArrowheads="1"/>
            </p:cNvSpPr>
            <p:nvPr/>
          </p:nvSpPr>
          <p:spPr bwMode="auto">
            <a:xfrm>
              <a:off x="550" y="3424"/>
              <a:ext cx="10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1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Sıcaklık</a:t>
              </a:r>
              <a:r>
                <a:rPr lang="en-US" altLang="tr-TR" sz="1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: </a:t>
              </a:r>
              <a:r>
                <a:rPr lang="en-US" altLang="tr-TR" sz="1800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T+</a:t>
              </a:r>
              <a:r>
                <a:rPr lang="en-US" altLang="tr-TR" sz="1800" dirty="0">
                  <a:solidFill>
                    <a:schemeClr val="accent1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T</a:t>
              </a:r>
              <a:endParaRPr lang="en-US" altLang="tr-TR" sz="1800" dirty="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6837" name="Text Box 1077"/>
            <p:cNvSpPr txBox="1">
              <a:spLocks noChangeArrowheads="1"/>
            </p:cNvSpPr>
            <p:nvPr/>
          </p:nvSpPr>
          <p:spPr bwMode="auto">
            <a:xfrm>
              <a:off x="2156" y="3188"/>
              <a:ext cx="2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>
                  <a:latin typeface="Comic Sans MS" panose="030F0702030302020204" pitchFamily="66" charset="0"/>
                </a:rPr>
                <a:t>L</a:t>
              </a:r>
              <a:r>
                <a:rPr lang="en-US" altLang="tr-TR" sz="1800" baseline="-25000">
                  <a:latin typeface="Comic Sans MS" panose="030F0702030302020204" pitchFamily="66" charset="0"/>
                </a:rPr>
                <a:t>0</a:t>
              </a:r>
              <a:endParaRPr lang="en-US" altLang="tr-TR" sz="180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6838" name="Line 1078"/>
            <p:cNvSpPr>
              <a:spLocks noChangeShapeType="1"/>
            </p:cNvSpPr>
            <p:nvPr/>
          </p:nvSpPr>
          <p:spPr bwMode="auto">
            <a:xfrm flipH="1">
              <a:off x="1638" y="3306"/>
              <a:ext cx="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839" name="Line 1079"/>
            <p:cNvSpPr>
              <a:spLocks noChangeShapeType="1"/>
            </p:cNvSpPr>
            <p:nvPr/>
          </p:nvSpPr>
          <p:spPr bwMode="auto">
            <a:xfrm>
              <a:off x="2388" y="332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840" name="Line 1080"/>
            <p:cNvSpPr>
              <a:spLocks noChangeShapeType="1"/>
            </p:cNvSpPr>
            <p:nvPr/>
          </p:nvSpPr>
          <p:spPr bwMode="auto">
            <a:xfrm>
              <a:off x="3126" y="3654"/>
              <a:ext cx="27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842" name="Text Box 1082"/>
            <p:cNvSpPr txBox="1">
              <a:spLocks noChangeArrowheads="1"/>
            </p:cNvSpPr>
            <p:nvPr/>
          </p:nvSpPr>
          <p:spPr bwMode="auto">
            <a:xfrm>
              <a:off x="3110" y="3692"/>
              <a:ext cx="2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tr-TR" sz="1800">
                  <a:solidFill>
                    <a:schemeClr val="accent2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L</a:t>
              </a:r>
              <a:endParaRPr lang="en-US" altLang="tr-TR" sz="1800">
                <a:solidFill>
                  <a:schemeClr val="accent1"/>
                </a:solidFill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9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2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1077" y="371861"/>
            <a:ext cx="8911687" cy="1280890"/>
          </a:xfrm>
        </p:spPr>
        <p:txBody>
          <a:bodyPr/>
          <a:lstStyle/>
          <a:p>
            <a:r>
              <a:rPr lang="tr-TR" b="1" i="1" dirty="0" smtClean="0"/>
              <a:t>Termometreler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1234381" y="1301578"/>
            <a:ext cx="10305977" cy="5546786"/>
          </a:xfrm>
        </p:spPr>
        <p:txBody>
          <a:bodyPr>
            <a:noAutofit/>
          </a:bodyPr>
          <a:lstStyle/>
          <a:p>
            <a:r>
              <a:rPr lang="tr-TR" sz="2000" dirty="0"/>
              <a:t>Bir termometre, bir sistemin sıcaklığını ölçmek için kullanılan bir </a:t>
            </a:r>
            <a:r>
              <a:rPr lang="tr-TR" sz="2000" dirty="0" smtClean="0"/>
              <a:t>cihazdır.</a:t>
            </a:r>
          </a:p>
          <a:p>
            <a:r>
              <a:rPr lang="tr-TR" sz="2000" dirty="0" smtClean="0"/>
              <a:t>Termometreler</a:t>
            </a:r>
            <a:r>
              <a:rPr lang="tr-TR" sz="2000" dirty="0"/>
              <a:t>, sistemin sıcaklığı değiştikçe bir sistemin bazı fiziksel özelliklerinin değiştiği ilkesine </a:t>
            </a:r>
            <a:r>
              <a:rPr lang="tr-TR" sz="2000" dirty="0" smtClean="0"/>
              <a:t>dayanır.</a:t>
            </a:r>
          </a:p>
          <a:p>
            <a:r>
              <a:rPr lang="tr-TR" sz="2000" dirty="0" smtClean="0"/>
              <a:t>Bu </a:t>
            </a:r>
            <a:r>
              <a:rPr lang="tr-TR" sz="2000" dirty="0"/>
              <a:t>özellikler şunları </a:t>
            </a:r>
            <a:r>
              <a:rPr lang="tr-TR" sz="2000" dirty="0" smtClean="0"/>
              <a:t>içerir:</a:t>
            </a:r>
          </a:p>
          <a:p>
            <a:pPr lvl="1"/>
            <a:r>
              <a:rPr lang="tr-TR" sz="1800" dirty="0" smtClean="0"/>
              <a:t>Bir </a:t>
            </a:r>
            <a:r>
              <a:rPr lang="tr-TR" sz="1800" dirty="0"/>
              <a:t>sıvı </a:t>
            </a:r>
            <a:r>
              <a:rPr lang="tr-TR" sz="1800" dirty="0" smtClean="0"/>
              <a:t>hacmi</a:t>
            </a:r>
          </a:p>
          <a:p>
            <a:pPr lvl="1"/>
            <a:r>
              <a:rPr lang="tr-TR" sz="1800" dirty="0" smtClean="0"/>
              <a:t>Bir katının boyutları</a:t>
            </a:r>
          </a:p>
          <a:p>
            <a:pPr lvl="1"/>
            <a:r>
              <a:rPr lang="tr-TR" sz="1800" dirty="0" smtClean="0"/>
              <a:t>Sabit </a:t>
            </a:r>
            <a:r>
              <a:rPr lang="tr-TR" sz="1800" dirty="0"/>
              <a:t>bir hacimdeki </a:t>
            </a:r>
            <a:r>
              <a:rPr lang="tr-TR" sz="1800" dirty="0" smtClean="0"/>
              <a:t>bir </a:t>
            </a:r>
            <a:r>
              <a:rPr lang="tr-TR" sz="1800" dirty="0"/>
              <a:t>gazın </a:t>
            </a:r>
            <a:r>
              <a:rPr lang="tr-TR" sz="1800" dirty="0" smtClean="0"/>
              <a:t>basıncı</a:t>
            </a:r>
          </a:p>
          <a:p>
            <a:pPr lvl="1"/>
            <a:r>
              <a:rPr lang="tr-TR" sz="1800" dirty="0" smtClean="0"/>
              <a:t>Sabit </a:t>
            </a:r>
            <a:r>
              <a:rPr lang="tr-TR" sz="1800" dirty="0"/>
              <a:t>bir </a:t>
            </a:r>
            <a:r>
              <a:rPr lang="tr-TR" sz="1800" dirty="0" smtClean="0"/>
              <a:t>basınçtaki </a:t>
            </a:r>
            <a:r>
              <a:rPr lang="tr-TR" sz="1800" dirty="0"/>
              <a:t>bir </a:t>
            </a:r>
            <a:r>
              <a:rPr lang="tr-TR" sz="1800" dirty="0" smtClean="0"/>
              <a:t>gazın hacmi</a:t>
            </a:r>
          </a:p>
          <a:p>
            <a:pPr lvl="1"/>
            <a:r>
              <a:rPr lang="tr-TR" sz="1800" dirty="0" smtClean="0"/>
              <a:t>Bir </a:t>
            </a:r>
            <a:r>
              <a:rPr lang="tr-TR" sz="1800" dirty="0"/>
              <a:t>iletkenin elektrik </a:t>
            </a:r>
            <a:r>
              <a:rPr lang="tr-TR" sz="1800" dirty="0" smtClean="0"/>
              <a:t>direnci</a:t>
            </a:r>
          </a:p>
          <a:p>
            <a:pPr lvl="1"/>
            <a:r>
              <a:rPr lang="tr-TR" sz="1800" dirty="0" smtClean="0"/>
              <a:t>Bir cismin rengi</a:t>
            </a:r>
          </a:p>
          <a:p>
            <a:r>
              <a:rPr lang="tr-TR" sz="2000" dirty="0" smtClean="0"/>
              <a:t>Bu </a:t>
            </a:r>
            <a:r>
              <a:rPr lang="tr-TR" sz="2000" dirty="0"/>
              <a:t>fiziksel özelliklerden herhangi birine dayalı olarak bir sıcaklık ölçeği kurulabilir.</a:t>
            </a:r>
            <a:endParaRPr lang="tr-TR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4565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5721" y="487813"/>
            <a:ext cx="8911687" cy="1280890"/>
          </a:xfrm>
        </p:spPr>
        <p:txBody>
          <a:bodyPr/>
          <a:lstStyle/>
          <a:p>
            <a:pPr lvl="0"/>
            <a:r>
              <a:rPr lang="tr-TR" b="1" dirty="0" smtClean="0"/>
              <a:t>Isı Aktarımı</a:t>
            </a:r>
            <a:endParaRPr lang="tr-TR" b="1" dirty="0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>
          <a:xfrm>
            <a:off x="1555531" y="1292773"/>
            <a:ext cx="9627475" cy="4752550"/>
          </a:xfrm>
        </p:spPr>
        <p:txBody>
          <a:bodyPr/>
          <a:lstStyle/>
          <a:p>
            <a:r>
              <a:rPr lang="en-AU" dirty="0" smtClean="0"/>
              <a:t>Isı </a:t>
            </a:r>
            <a:r>
              <a:rPr lang="en-AU" dirty="0" err="1"/>
              <a:t>aktarımı</a:t>
            </a:r>
            <a:r>
              <a:rPr lang="en-AU" dirty="0"/>
              <a:t> </a:t>
            </a:r>
            <a:r>
              <a:rPr lang="en-AU" dirty="0" err="1"/>
              <a:t>işleminde</a:t>
            </a:r>
            <a:r>
              <a:rPr lang="en-AU" dirty="0"/>
              <a:t> </a:t>
            </a:r>
            <a:r>
              <a:rPr lang="en-AU" dirty="0" err="1"/>
              <a:t>enerji</a:t>
            </a:r>
            <a:r>
              <a:rPr lang="en-AU" dirty="0"/>
              <a:t>, </a:t>
            </a:r>
            <a:r>
              <a:rPr lang="en-AU" dirty="0" err="1"/>
              <a:t>maddenin</a:t>
            </a:r>
            <a:r>
              <a:rPr lang="en-AU" dirty="0"/>
              <a:t> </a:t>
            </a:r>
            <a:r>
              <a:rPr lang="en-AU" dirty="0" err="1"/>
              <a:t>rastgele</a:t>
            </a:r>
            <a:r>
              <a:rPr lang="en-AU" dirty="0"/>
              <a:t> </a:t>
            </a:r>
            <a:r>
              <a:rPr lang="en-AU" dirty="0" err="1"/>
              <a:t>hareket</a:t>
            </a:r>
            <a:r>
              <a:rPr lang="en-AU" dirty="0"/>
              <a:t> </a:t>
            </a:r>
            <a:r>
              <a:rPr lang="en-AU" dirty="0" err="1"/>
              <a:t>eden</a:t>
            </a:r>
            <a:r>
              <a:rPr lang="en-AU" dirty="0"/>
              <a:t> </a:t>
            </a:r>
            <a:r>
              <a:rPr lang="en-AU" dirty="0" err="1"/>
              <a:t>moleküllerinin</a:t>
            </a:r>
            <a:r>
              <a:rPr lang="en-AU" dirty="0"/>
              <a:t> </a:t>
            </a:r>
            <a:r>
              <a:rPr lang="en-AU" dirty="0" err="1"/>
              <a:t>çarpışmasıyla</a:t>
            </a:r>
            <a:r>
              <a:rPr lang="en-AU" dirty="0"/>
              <a:t> </a:t>
            </a:r>
            <a:r>
              <a:rPr lang="en-AU" dirty="0" err="1"/>
              <a:t>aktarılır</a:t>
            </a:r>
            <a:r>
              <a:rPr lang="en-AU" dirty="0"/>
              <a:t>. </a:t>
            </a:r>
            <a:r>
              <a:rPr lang="en-AU" dirty="0" err="1"/>
              <a:t>Yüksek</a:t>
            </a:r>
            <a:r>
              <a:rPr lang="en-AU" dirty="0"/>
              <a:t> </a:t>
            </a:r>
            <a:r>
              <a:rPr lang="en-AU" dirty="0" err="1"/>
              <a:t>sıcaklıktaki</a:t>
            </a:r>
            <a:r>
              <a:rPr lang="en-AU" dirty="0"/>
              <a:t> </a:t>
            </a:r>
            <a:r>
              <a:rPr lang="en-AU" dirty="0" err="1"/>
              <a:t>uçta</a:t>
            </a:r>
            <a:r>
              <a:rPr lang="en-AU" dirty="0"/>
              <a:t> </a:t>
            </a:r>
            <a:r>
              <a:rPr lang="en-AU" dirty="0" err="1"/>
              <a:t>bulunan</a:t>
            </a:r>
            <a:r>
              <a:rPr lang="en-AU" dirty="0"/>
              <a:t> </a:t>
            </a:r>
            <a:r>
              <a:rPr lang="en-AU" dirty="0" err="1"/>
              <a:t>moleküller</a:t>
            </a:r>
            <a:r>
              <a:rPr lang="en-AU" dirty="0"/>
              <a:t> </a:t>
            </a:r>
            <a:r>
              <a:rPr lang="en-AU" dirty="0" err="1"/>
              <a:t>düşük</a:t>
            </a:r>
            <a:r>
              <a:rPr lang="en-AU" dirty="0"/>
              <a:t> </a:t>
            </a:r>
            <a:r>
              <a:rPr lang="en-AU" dirty="0" err="1"/>
              <a:t>sıcaklıktaki</a:t>
            </a:r>
            <a:r>
              <a:rPr lang="en-AU" dirty="0"/>
              <a:t> </a:t>
            </a:r>
            <a:r>
              <a:rPr lang="en-AU" dirty="0" err="1"/>
              <a:t>moleküllere</a:t>
            </a:r>
            <a:r>
              <a:rPr lang="en-AU" dirty="0"/>
              <a:t> </a:t>
            </a:r>
            <a:r>
              <a:rPr lang="en-AU" dirty="0" smtClean="0"/>
              <a:t>g</a:t>
            </a:r>
            <a:r>
              <a:rPr lang="tr-TR" dirty="0" smtClean="0"/>
              <a:t>ö</a:t>
            </a:r>
            <a:r>
              <a:rPr lang="en-AU" dirty="0" smtClean="0"/>
              <a:t>re </a:t>
            </a:r>
            <a:r>
              <a:rPr lang="en-AU" dirty="0" err="1"/>
              <a:t>daha</a:t>
            </a:r>
            <a:r>
              <a:rPr lang="en-AU" dirty="0"/>
              <a:t> </a:t>
            </a:r>
            <a:r>
              <a:rPr lang="en-AU" dirty="0" err="1"/>
              <a:t>hızlı</a:t>
            </a:r>
            <a:r>
              <a:rPr lang="en-AU" dirty="0"/>
              <a:t> </a:t>
            </a:r>
            <a:r>
              <a:rPr lang="en-AU" dirty="0" err="1"/>
              <a:t>hareket</a:t>
            </a:r>
            <a:r>
              <a:rPr lang="en-AU" dirty="0"/>
              <a:t> </a:t>
            </a:r>
            <a:r>
              <a:rPr lang="en-AU" dirty="0" err="1"/>
              <a:t>ederler</a:t>
            </a:r>
            <a:r>
              <a:rPr lang="en-AU" dirty="0"/>
              <a:t>. </a:t>
            </a:r>
            <a:r>
              <a:rPr lang="en-AU" dirty="0" err="1"/>
              <a:t>Çarpışmayla</a:t>
            </a:r>
            <a:r>
              <a:rPr lang="en-AU" dirty="0"/>
              <a:t> </a:t>
            </a:r>
            <a:r>
              <a:rPr lang="en-AU" dirty="0" err="1"/>
              <a:t>birlikte</a:t>
            </a:r>
            <a:r>
              <a:rPr lang="en-AU" dirty="0"/>
              <a:t>, </a:t>
            </a:r>
            <a:r>
              <a:rPr lang="en-AU" dirty="0" err="1"/>
              <a:t>yavaş</a:t>
            </a:r>
            <a:r>
              <a:rPr lang="en-AU" dirty="0"/>
              <a:t> </a:t>
            </a:r>
            <a:r>
              <a:rPr lang="en-AU" dirty="0" err="1"/>
              <a:t>moleküller</a:t>
            </a:r>
            <a:r>
              <a:rPr lang="en-AU" dirty="0"/>
              <a:t> </a:t>
            </a:r>
            <a:r>
              <a:rPr lang="en-AU" dirty="0" err="1"/>
              <a:t>enerji</a:t>
            </a:r>
            <a:r>
              <a:rPr lang="en-AU" dirty="0"/>
              <a:t> </a:t>
            </a:r>
            <a:r>
              <a:rPr lang="en-AU" dirty="0" err="1"/>
              <a:t>kazanacak</a:t>
            </a:r>
            <a:r>
              <a:rPr lang="en-AU" dirty="0"/>
              <a:t> </a:t>
            </a:r>
            <a:r>
              <a:rPr lang="en-AU" dirty="0" err="1"/>
              <a:t>ve</a:t>
            </a:r>
            <a:r>
              <a:rPr lang="en-AU" dirty="0"/>
              <a:t> </a:t>
            </a:r>
            <a:r>
              <a:rPr lang="en-AU" dirty="0" err="1"/>
              <a:t>hızlı</a:t>
            </a:r>
            <a:r>
              <a:rPr lang="en-AU" dirty="0"/>
              <a:t> </a:t>
            </a:r>
            <a:r>
              <a:rPr lang="en-AU" dirty="0" err="1"/>
              <a:t>moleküller</a:t>
            </a:r>
            <a:r>
              <a:rPr lang="en-AU" dirty="0"/>
              <a:t> </a:t>
            </a:r>
            <a:r>
              <a:rPr lang="en-AU" dirty="0" err="1"/>
              <a:t>enerji</a:t>
            </a:r>
            <a:r>
              <a:rPr lang="en-AU" dirty="0"/>
              <a:t> </a:t>
            </a:r>
            <a:r>
              <a:rPr lang="en-AU" dirty="0" err="1"/>
              <a:t>kaybedeceklerdir</a:t>
            </a:r>
            <a:r>
              <a:rPr lang="en-AU" dirty="0"/>
              <a:t>. Bu </a:t>
            </a:r>
            <a:r>
              <a:rPr lang="en-AU" dirty="0" err="1"/>
              <a:t>çarpışmaların</a:t>
            </a:r>
            <a:r>
              <a:rPr lang="en-AU" dirty="0"/>
              <a:t> </a:t>
            </a:r>
            <a:r>
              <a:rPr lang="en-AU" dirty="0" err="1"/>
              <a:t>ortalaması</a:t>
            </a:r>
            <a:r>
              <a:rPr lang="en-AU" dirty="0"/>
              <a:t> </a:t>
            </a:r>
            <a:r>
              <a:rPr lang="en-AU" dirty="0" err="1"/>
              <a:t>alındığında</a:t>
            </a:r>
            <a:r>
              <a:rPr lang="en-AU" dirty="0"/>
              <a:t> </a:t>
            </a:r>
            <a:r>
              <a:rPr lang="en-AU" dirty="0" err="1"/>
              <a:t>bu</a:t>
            </a:r>
            <a:r>
              <a:rPr lang="en-AU" dirty="0"/>
              <a:t> </a:t>
            </a:r>
            <a:r>
              <a:rPr lang="en-AU" dirty="0" err="1"/>
              <a:t>sıcaklık</a:t>
            </a:r>
            <a:r>
              <a:rPr lang="en-AU" dirty="0"/>
              <a:t> </a:t>
            </a:r>
            <a:r>
              <a:rPr lang="en-AU" dirty="0" err="1"/>
              <a:t>farkından</a:t>
            </a:r>
            <a:r>
              <a:rPr lang="en-AU" dirty="0"/>
              <a:t> </a:t>
            </a:r>
            <a:r>
              <a:rPr lang="en-AU" dirty="0" err="1"/>
              <a:t>dolayı</a:t>
            </a:r>
            <a:r>
              <a:rPr lang="en-AU" dirty="0"/>
              <a:t> net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ısı</a:t>
            </a:r>
            <a:r>
              <a:rPr lang="en-AU" dirty="0"/>
              <a:t> </a:t>
            </a:r>
            <a:r>
              <a:rPr lang="en-AU" dirty="0" err="1"/>
              <a:t>aktarımı</a:t>
            </a:r>
            <a:r>
              <a:rPr lang="en-AU" dirty="0"/>
              <a:t> </a:t>
            </a:r>
            <a:r>
              <a:rPr lang="en-AU" dirty="0" err="1"/>
              <a:t>vardır</a:t>
            </a:r>
            <a:r>
              <a:rPr lang="en-AU" dirty="0"/>
              <a:t>. Isı </a:t>
            </a:r>
            <a:r>
              <a:rPr lang="en-AU" dirty="0" err="1"/>
              <a:t>aktarımı</a:t>
            </a:r>
            <a:r>
              <a:rPr lang="en-AU" dirty="0"/>
              <a:t> </a:t>
            </a:r>
            <a:r>
              <a:rPr lang="en-AU" dirty="0" err="1"/>
              <a:t>üç</a:t>
            </a:r>
            <a:r>
              <a:rPr lang="en-AU" dirty="0"/>
              <a:t> </a:t>
            </a:r>
            <a:r>
              <a:rPr lang="en-AU" dirty="0" err="1"/>
              <a:t>şekilde</a:t>
            </a:r>
            <a:r>
              <a:rPr lang="en-AU" dirty="0"/>
              <a:t> </a:t>
            </a:r>
            <a:r>
              <a:rPr lang="en-AU" dirty="0" err="1" smtClean="0"/>
              <a:t>gerçekleşir</a:t>
            </a:r>
            <a:r>
              <a:rPr lang="en-AU" dirty="0" smtClean="0"/>
              <a:t>:</a:t>
            </a:r>
            <a:endParaRPr lang="tr-TR" dirty="0" smtClean="0"/>
          </a:p>
          <a:p>
            <a:pPr lvl="1"/>
            <a:r>
              <a:rPr lang="en-AU" dirty="0" err="1" smtClean="0"/>
              <a:t>İletim</a:t>
            </a:r>
            <a:endParaRPr lang="tr-TR" dirty="0"/>
          </a:p>
          <a:p>
            <a:pPr lvl="1"/>
            <a:r>
              <a:rPr lang="en-AU" dirty="0" err="1" smtClean="0"/>
              <a:t>Dolaşım</a:t>
            </a:r>
            <a:r>
              <a:rPr lang="en-AU" dirty="0" smtClean="0"/>
              <a:t> </a:t>
            </a:r>
            <a:endParaRPr lang="tr-TR" dirty="0" smtClean="0"/>
          </a:p>
          <a:p>
            <a:pPr lvl="1"/>
            <a:r>
              <a:rPr lang="en-AU" dirty="0" err="1" smtClean="0"/>
              <a:t>Işınım</a:t>
            </a:r>
            <a:r>
              <a:rPr lang="en-AU" dirty="0"/>
              <a:t>.</a:t>
            </a:r>
            <a:endParaRPr lang="tr-TR" dirty="0"/>
          </a:p>
          <a:p>
            <a:endParaRPr lang="tr-TR" dirty="0"/>
          </a:p>
        </p:txBody>
      </p:sp>
      <p:grpSp>
        <p:nvGrpSpPr>
          <p:cNvPr id="8" name="Grup 7"/>
          <p:cNvGrpSpPr/>
          <p:nvPr/>
        </p:nvGrpSpPr>
        <p:grpSpPr>
          <a:xfrm>
            <a:off x="3843334" y="3665602"/>
            <a:ext cx="5078570" cy="2800513"/>
            <a:chOff x="2886892" y="3665602"/>
            <a:chExt cx="5078570" cy="2800513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991" y="3665602"/>
              <a:ext cx="4828471" cy="2800513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4884228" y="4349931"/>
              <a:ext cx="7922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İletim</a:t>
              </a:r>
              <a:endParaRPr lang="tr-TR" dirty="0"/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2886892" y="4907318"/>
              <a:ext cx="9893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Dolaşım</a:t>
              </a:r>
              <a:endParaRPr lang="tr-TR" dirty="0"/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5155123" y="6045323"/>
              <a:ext cx="7922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Işınım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2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24" y="1402944"/>
            <a:ext cx="10827278" cy="1327193"/>
          </a:xfrm>
        </p:spPr>
        <p:txBody>
          <a:bodyPr/>
          <a:lstStyle/>
          <a:p>
            <a:r>
              <a:rPr lang="en-AU" dirty="0" err="1"/>
              <a:t>İki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arasındaki</a:t>
            </a:r>
            <a:r>
              <a:rPr lang="en-AU" dirty="0"/>
              <a:t> </a:t>
            </a:r>
            <a:r>
              <a:rPr lang="en-AU" dirty="0" err="1"/>
              <a:t>ısı</a:t>
            </a:r>
            <a:r>
              <a:rPr lang="en-AU" dirty="0"/>
              <a:t> </a:t>
            </a:r>
            <a:r>
              <a:rPr lang="en-AU" dirty="0" err="1"/>
              <a:t>aktarımı</a:t>
            </a:r>
            <a:r>
              <a:rPr lang="en-AU" dirty="0"/>
              <a:t> </a:t>
            </a:r>
            <a:r>
              <a:rPr lang="en-AU" dirty="0" err="1"/>
              <a:t>bağlayıcı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ortam</a:t>
            </a:r>
            <a:r>
              <a:rPr lang="en-AU" dirty="0"/>
              <a:t> </a:t>
            </a:r>
            <a:r>
              <a:rPr lang="en-AU" dirty="0" err="1"/>
              <a:t>aracılığıyla</a:t>
            </a:r>
            <a:r>
              <a:rPr lang="en-AU" dirty="0"/>
              <a:t> </a:t>
            </a:r>
            <a:r>
              <a:rPr lang="en-AU" dirty="0" err="1"/>
              <a:t>olur</a:t>
            </a:r>
            <a:r>
              <a:rPr lang="en-AU" dirty="0"/>
              <a:t>. </a:t>
            </a:r>
            <a:r>
              <a:rPr lang="en-AU" dirty="0" err="1"/>
              <a:t>Isınan</a:t>
            </a:r>
            <a:r>
              <a:rPr lang="en-AU" dirty="0"/>
              <a:t> </a:t>
            </a:r>
            <a:r>
              <a:rPr lang="en-AU" dirty="0" err="1"/>
              <a:t>madde</a:t>
            </a:r>
            <a:r>
              <a:rPr lang="en-AU" dirty="0"/>
              <a:t> </a:t>
            </a:r>
            <a:r>
              <a:rPr lang="en-AU" dirty="0" err="1"/>
              <a:t>taneciklerinin</a:t>
            </a:r>
            <a:r>
              <a:rPr lang="en-AU" dirty="0"/>
              <a:t> </a:t>
            </a:r>
            <a:r>
              <a:rPr lang="en-AU" dirty="0" err="1"/>
              <a:t>titreşimleriyle</a:t>
            </a:r>
            <a:r>
              <a:rPr lang="en-AU" dirty="0"/>
              <a:t> </a:t>
            </a:r>
            <a:r>
              <a:rPr lang="en-AU" dirty="0" err="1"/>
              <a:t>birbirlerine</a:t>
            </a:r>
            <a:r>
              <a:rPr lang="en-AU" dirty="0"/>
              <a:t> </a:t>
            </a:r>
            <a:r>
              <a:rPr lang="en-AU" dirty="0" err="1"/>
              <a:t>iletilmesidir</a:t>
            </a:r>
            <a:r>
              <a:rPr lang="en-AU" dirty="0"/>
              <a:t>. </a:t>
            </a:r>
            <a:r>
              <a:rPr lang="en-AU" dirty="0" err="1"/>
              <a:t>Örneğin</a:t>
            </a:r>
            <a:r>
              <a:rPr lang="en-AU" dirty="0"/>
              <a:t>, </a:t>
            </a:r>
            <a:r>
              <a:rPr lang="en-AU" dirty="0" err="1"/>
              <a:t>yalıtılmış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ortamda</a:t>
            </a:r>
            <a:r>
              <a:rPr lang="en-AU" dirty="0"/>
              <a:t> </a:t>
            </a:r>
            <a:r>
              <a:rPr lang="en-AU" dirty="0" err="1"/>
              <a:t>birbirine</a:t>
            </a:r>
            <a:r>
              <a:rPr lang="en-AU" dirty="0"/>
              <a:t> </a:t>
            </a:r>
            <a:r>
              <a:rPr lang="en-AU" dirty="0" err="1"/>
              <a:t>dokundurulan</a:t>
            </a:r>
            <a:r>
              <a:rPr lang="en-AU" dirty="0"/>
              <a:t> </a:t>
            </a:r>
            <a:r>
              <a:rPr lang="en-AU" dirty="0" err="1"/>
              <a:t>farklı</a:t>
            </a:r>
            <a:r>
              <a:rPr lang="en-AU" dirty="0"/>
              <a:t> </a:t>
            </a:r>
            <a:r>
              <a:rPr lang="en-AU" dirty="0" err="1"/>
              <a:t>sıcaklıktaki</a:t>
            </a:r>
            <a:r>
              <a:rPr lang="en-AU" dirty="0"/>
              <a:t> </a:t>
            </a:r>
            <a:r>
              <a:rPr lang="en-AU" dirty="0" err="1"/>
              <a:t>iki</a:t>
            </a:r>
            <a:r>
              <a:rPr lang="en-AU" dirty="0"/>
              <a:t> </a:t>
            </a:r>
            <a:r>
              <a:rPr lang="en-AU" dirty="0" err="1"/>
              <a:t>metalin</a:t>
            </a:r>
            <a:r>
              <a:rPr lang="en-AU" dirty="0"/>
              <a:t> </a:t>
            </a:r>
            <a:r>
              <a:rPr lang="en-AU" dirty="0" err="1"/>
              <a:t>zamanla</a:t>
            </a:r>
            <a:r>
              <a:rPr lang="en-AU" dirty="0"/>
              <a:t> </a:t>
            </a:r>
            <a:r>
              <a:rPr lang="en-AU" dirty="0" err="1"/>
              <a:t>aynı</a:t>
            </a:r>
            <a:r>
              <a:rPr lang="en-AU" dirty="0"/>
              <a:t> </a:t>
            </a:r>
            <a:r>
              <a:rPr lang="en-AU" dirty="0" err="1"/>
              <a:t>denge</a:t>
            </a:r>
            <a:r>
              <a:rPr lang="en-AU" dirty="0"/>
              <a:t> </a:t>
            </a:r>
            <a:r>
              <a:rPr lang="en-AU" dirty="0" err="1"/>
              <a:t>sıcaklığına</a:t>
            </a:r>
            <a:r>
              <a:rPr lang="en-AU" dirty="0"/>
              <a:t> </a:t>
            </a:r>
            <a:r>
              <a:rPr lang="en-AU" dirty="0" err="1"/>
              <a:t>gelmesi</a:t>
            </a:r>
            <a:r>
              <a:rPr lang="en-AU" dirty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7" name="Resim 6" descr="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3" y="2683834"/>
            <a:ext cx="5117874" cy="32381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3851509" y="6089448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İletime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Çubuğun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ısıtılması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7548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1515" y="611920"/>
            <a:ext cx="8911687" cy="1280890"/>
          </a:xfrm>
        </p:spPr>
        <p:txBody>
          <a:bodyPr/>
          <a:lstStyle/>
          <a:p>
            <a:r>
              <a:rPr lang="tr-TR" b="1" dirty="0" smtClean="0"/>
              <a:t>Dolaşım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96534" y="1506658"/>
            <a:ext cx="8596668" cy="2306907"/>
          </a:xfrm>
        </p:spPr>
        <p:txBody>
          <a:bodyPr/>
          <a:lstStyle/>
          <a:p>
            <a:r>
              <a:rPr lang="en-AU" dirty="0" err="1"/>
              <a:t>Enerji</a:t>
            </a:r>
            <a:r>
              <a:rPr lang="en-AU" dirty="0"/>
              <a:t>, </a:t>
            </a:r>
            <a:r>
              <a:rPr lang="en-AU" dirty="0" err="1"/>
              <a:t>maddenin</a:t>
            </a:r>
            <a:r>
              <a:rPr lang="en-AU" dirty="0"/>
              <a:t> </a:t>
            </a:r>
            <a:r>
              <a:rPr lang="en-AU" dirty="0" err="1"/>
              <a:t>makroskopik</a:t>
            </a:r>
            <a:r>
              <a:rPr lang="en-AU" dirty="0"/>
              <a:t> </a:t>
            </a:r>
            <a:r>
              <a:rPr lang="en-AU" dirty="0" err="1"/>
              <a:t>hareketiyle</a:t>
            </a:r>
            <a:r>
              <a:rPr lang="en-AU" dirty="0"/>
              <a:t> </a:t>
            </a:r>
            <a:r>
              <a:rPr lang="en-AU" dirty="0" err="1"/>
              <a:t>dolaşım</a:t>
            </a:r>
            <a:r>
              <a:rPr lang="en-AU" dirty="0"/>
              <a:t> </a:t>
            </a:r>
            <a:r>
              <a:rPr lang="en-AU" dirty="0" err="1"/>
              <a:t>akımı</a:t>
            </a:r>
            <a:r>
              <a:rPr lang="en-AU" dirty="0"/>
              <a:t> </a:t>
            </a:r>
            <a:r>
              <a:rPr lang="en-AU" dirty="0" err="1"/>
              <a:t>şeklinde</a:t>
            </a:r>
            <a:r>
              <a:rPr lang="en-AU" dirty="0"/>
              <a:t> </a:t>
            </a:r>
            <a:r>
              <a:rPr lang="en-AU" dirty="0" err="1"/>
              <a:t>olur</a:t>
            </a:r>
            <a:r>
              <a:rPr lang="en-AU" dirty="0"/>
              <a:t>. </a:t>
            </a:r>
            <a:r>
              <a:rPr lang="en-AU" dirty="0" err="1"/>
              <a:t>Örneğin</a:t>
            </a:r>
            <a:r>
              <a:rPr lang="en-AU" dirty="0"/>
              <a:t>,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odada</a:t>
            </a:r>
            <a:r>
              <a:rPr lang="en-AU" dirty="0"/>
              <a:t> </a:t>
            </a:r>
            <a:r>
              <a:rPr lang="en-AU" dirty="0" err="1"/>
              <a:t>yanan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sobadan</a:t>
            </a:r>
            <a:r>
              <a:rPr lang="en-AU" dirty="0"/>
              <a:t> </a:t>
            </a:r>
            <a:r>
              <a:rPr lang="en-AU" dirty="0" err="1"/>
              <a:t>çıkan</a:t>
            </a:r>
            <a:r>
              <a:rPr lang="en-AU" dirty="0"/>
              <a:t> </a:t>
            </a:r>
            <a:r>
              <a:rPr lang="en-AU" dirty="0" err="1"/>
              <a:t>ısının</a:t>
            </a:r>
            <a:r>
              <a:rPr lang="en-AU" dirty="0"/>
              <a:t> </a:t>
            </a:r>
            <a:r>
              <a:rPr lang="en-AU" dirty="0" err="1"/>
              <a:t>tüm</a:t>
            </a:r>
            <a:r>
              <a:rPr lang="en-AU" dirty="0"/>
              <a:t> </a:t>
            </a:r>
            <a:r>
              <a:rPr lang="en-AU" dirty="0" err="1"/>
              <a:t>odayı</a:t>
            </a:r>
            <a:r>
              <a:rPr lang="en-AU" dirty="0"/>
              <a:t> </a:t>
            </a:r>
            <a:r>
              <a:rPr lang="en-AU" dirty="0" err="1"/>
              <a:t>ısıtması</a:t>
            </a:r>
            <a:r>
              <a:rPr lang="en-AU" dirty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9" name="Resim 8" descr="k2_4_clip_image0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10" y="2388231"/>
            <a:ext cx="4435520" cy="30475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ikdörtgen 9"/>
          <p:cNvSpPr/>
          <p:nvPr/>
        </p:nvSpPr>
        <p:spPr>
          <a:xfrm>
            <a:off x="3363270" y="5589876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Dolaşıma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örnek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: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Suyun</a:t>
            </a:r>
            <a:r>
              <a:rPr lang="en-AU" dirty="0"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Verdana" panose="020B0604030504040204" pitchFamily="34" charset="0"/>
                <a:ea typeface="Times New Roman" panose="02020603050405020304" pitchFamily="18" charset="0"/>
              </a:rPr>
              <a:t>ısıtılması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19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0567" y="455945"/>
            <a:ext cx="8911687" cy="1280890"/>
          </a:xfrm>
        </p:spPr>
        <p:txBody>
          <a:bodyPr/>
          <a:lstStyle/>
          <a:p>
            <a:r>
              <a:rPr lang="tr-TR" dirty="0" smtClean="0"/>
              <a:t>Işınım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0429" y="1501227"/>
            <a:ext cx="9806150" cy="3880773"/>
          </a:xfrm>
        </p:spPr>
        <p:txBody>
          <a:bodyPr/>
          <a:lstStyle/>
          <a:p>
            <a:r>
              <a:rPr lang="en-AU" sz="2000" dirty="0" err="1"/>
              <a:t>Isının</a:t>
            </a:r>
            <a:r>
              <a:rPr lang="en-AU" sz="2000" dirty="0"/>
              <a:t> </a:t>
            </a:r>
            <a:r>
              <a:rPr lang="en-AU" sz="2000" dirty="0" err="1"/>
              <a:t>elektromanyetik</a:t>
            </a:r>
            <a:r>
              <a:rPr lang="en-AU" sz="2000" dirty="0"/>
              <a:t> </a:t>
            </a:r>
            <a:r>
              <a:rPr lang="en-AU" sz="2000" dirty="0" err="1"/>
              <a:t>dalgalar</a:t>
            </a:r>
            <a:r>
              <a:rPr lang="en-AU" sz="2000" dirty="0"/>
              <a:t> </a:t>
            </a:r>
            <a:r>
              <a:rPr lang="en-AU" sz="2000" dirty="0" err="1"/>
              <a:t>halinde</a:t>
            </a:r>
            <a:r>
              <a:rPr lang="en-AU" sz="2000" dirty="0"/>
              <a:t> </a:t>
            </a:r>
            <a:r>
              <a:rPr lang="en-AU" sz="2000" dirty="0" err="1"/>
              <a:t>yayılmasıdır</a:t>
            </a:r>
            <a:r>
              <a:rPr lang="en-AU" sz="2000" dirty="0"/>
              <a:t>. </a:t>
            </a:r>
            <a:r>
              <a:rPr lang="en-AU" sz="2000" dirty="0" err="1"/>
              <a:t>Örneğin</a:t>
            </a:r>
            <a:r>
              <a:rPr lang="en-AU" sz="2000" dirty="0"/>
              <a:t>, </a:t>
            </a:r>
            <a:r>
              <a:rPr lang="en-AU" sz="2000" dirty="0" err="1"/>
              <a:t>güneşin</a:t>
            </a:r>
            <a:r>
              <a:rPr lang="en-AU" sz="2000" dirty="0"/>
              <a:t> </a:t>
            </a:r>
            <a:r>
              <a:rPr lang="en-AU" sz="2000" dirty="0" err="1"/>
              <a:t>dünyamızı</a:t>
            </a:r>
            <a:r>
              <a:rPr lang="en-AU" sz="2000" dirty="0"/>
              <a:t> </a:t>
            </a:r>
            <a:r>
              <a:rPr lang="en-AU" sz="2000" dirty="0" err="1"/>
              <a:t>ısıtması</a:t>
            </a:r>
            <a:r>
              <a:rPr lang="en-AU" sz="2000" dirty="0"/>
              <a:t>.</a:t>
            </a:r>
            <a:endParaRPr lang="tr-TR" sz="2000" dirty="0"/>
          </a:p>
          <a:p>
            <a:endParaRPr lang="tr-TR" dirty="0"/>
          </a:p>
        </p:txBody>
      </p:sp>
      <p:pic>
        <p:nvPicPr>
          <p:cNvPr id="7" name="Resim 6" descr="isi-yayilma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33" y="2535539"/>
            <a:ext cx="3043738" cy="30193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46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0057" y="615450"/>
            <a:ext cx="8911687" cy="1280890"/>
          </a:xfrm>
        </p:spPr>
        <p:txBody>
          <a:bodyPr/>
          <a:lstStyle/>
          <a:p>
            <a:r>
              <a:rPr lang="tr-TR" b="1" i="1" dirty="0" smtClean="0"/>
              <a:t>Termometreler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610099" y="2009638"/>
            <a:ext cx="7010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Termometrenin </a:t>
            </a:r>
            <a:r>
              <a:rPr lang="tr-TR" dirty="0" smtClean="0"/>
              <a:t>en yaygın </a:t>
            </a:r>
            <a:r>
              <a:rPr lang="tr-TR" dirty="0"/>
              <a:t>türü bir </a:t>
            </a:r>
            <a:r>
              <a:rPr lang="tr-TR" dirty="0" smtClean="0"/>
              <a:t>cam tüp içindeki sıvıdır.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Tüp </a:t>
            </a:r>
            <a:r>
              <a:rPr lang="tr-TR" dirty="0"/>
              <a:t>borudaki malzeme, ısıtıldığı </a:t>
            </a:r>
            <a:r>
              <a:rPr lang="tr-TR" dirty="0" smtClean="0"/>
              <a:t>zaman genleşir.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Sıvı </a:t>
            </a:r>
            <a:r>
              <a:rPr lang="tr-TR" dirty="0"/>
              <a:t>genellikle cıva veya alkoldür.</a:t>
            </a:r>
            <a:endParaRPr lang="tr-TR" dirty="0">
              <a:effectLst/>
            </a:endParaRPr>
          </a:p>
        </p:txBody>
      </p:sp>
      <p:grpSp>
        <p:nvGrpSpPr>
          <p:cNvPr id="33" name="Grup 32"/>
          <p:cNvGrpSpPr/>
          <p:nvPr/>
        </p:nvGrpSpPr>
        <p:grpSpPr>
          <a:xfrm>
            <a:off x="2113629" y="1264555"/>
            <a:ext cx="1979876" cy="2213983"/>
            <a:chOff x="6781332" y="2458944"/>
            <a:chExt cx="2421863" cy="3286667"/>
          </a:xfrm>
        </p:grpSpPr>
        <p:sp>
          <p:nvSpPr>
            <p:cNvPr id="45" name="AutoShape 7"/>
            <p:cNvSpPr>
              <a:spLocks noChangeArrowheads="1"/>
            </p:cNvSpPr>
            <p:nvPr/>
          </p:nvSpPr>
          <p:spPr bwMode="auto">
            <a:xfrm>
              <a:off x="6781332" y="3286302"/>
              <a:ext cx="2421863" cy="24559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tr-TR"/>
            </a:p>
          </p:txBody>
        </p:sp>
        <p:pic>
          <p:nvPicPr>
            <p:cNvPr id="46" name="Resim 4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73571">
              <a:off x="8591532" y="2458944"/>
              <a:ext cx="495300" cy="3286667"/>
            </a:xfrm>
            <a:prstGeom prst="rect">
              <a:avLst/>
            </a:prstGeom>
          </p:spPr>
        </p:pic>
      </p:grpSp>
      <p:sp>
        <p:nvSpPr>
          <p:cNvPr id="6" name="Dikdörtgen 5"/>
          <p:cNvSpPr/>
          <p:nvPr/>
        </p:nvSpPr>
        <p:spPr>
          <a:xfrm>
            <a:off x="5183846" y="3586954"/>
            <a:ext cx="68675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Bir termometre, sabit </a:t>
            </a:r>
            <a:r>
              <a:rPr lang="tr-TR" dirty="0" smtClean="0"/>
              <a:t>sıcaklıktaki bazı </a:t>
            </a:r>
            <a:r>
              <a:rPr lang="tr-TR" dirty="0"/>
              <a:t>doğal sistemler ile temas halinde </a:t>
            </a:r>
            <a:r>
              <a:rPr lang="tr-TR" dirty="0" smtClean="0"/>
              <a:t>kalibre edilebilir.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Yaygın </a:t>
            </a:r>
            <a:r>
              <a:rPr lang="tr-TR" dirty="0"/>
              <a:t>sistemler su </a:t>
            </a:r>
            <a:r>
              <a:rPr lang="tr-TR" dirty="0" smtClean="0"/>
              <a:t>içerir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Atmosferik </a:t>
            </a:r>
            <a:r>
              <a:rPr lang="tr-TR" dirty="0"/>
              <a:t>basınçta bir buz ve su </a:t>
            </a:r>
            <a:r>
              <a:rPr lang="tr-TR" dirty="0" smtClean="0"/>
              <a:t>karışımı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Suyun </a:t>
            </a:r>
            <a:r>
              <a:rPr lang="tr-TR" dirty="0" smtClean="0"/>
              <a:t>donma noktası denir.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Denge durumunda </a:t>
            </a:r>
            <a:r>
              <a:rPr lang="tr-TR" dirty="0"/>
              <a:t>su ve buhar </a:t>
            </a:r>
            <a:r>
              <a:rPr lang="tr-TR" dirty="0" smtClean="0"/>
              <a:t>karışımı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Suyun </a:t>
            </a:r>
            <a:r>
              <a:rPr lang="tr-TR" dirty="0" smtClean="0"/>
              <a:t>buharlaşma </a:t>
            </a:r>
            <a:r>
              <a:rPr lang="tr-TR" dirty="0"/>
              <a:t>noktası </a:t>
            </a:r>
            <a:r>
              <a:rPr lang="tr-TR" dirty="0" smtClean="0"/>
              <a:t>denir.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</a:t>
            </a:r>
            <a:r>
              <a:rPr lang="tr-TR" dirty="0"/>
              <a:t>noktalar </a:t>
            </a:r>
            <a:r>
              <a:rPr lang="tr-TR" dirty="0" smtClean="0"/>
              <a:t>belirlendikten sonra aralarındaki </a:t>
            </a:r>
            <a:r>
              <a:rPr lang="tr-TR" dirty="0"/>
              <a:t>mesafe bir dizi </a:t>
            </a:r>
            <a:r>
              <a:rPr lang="tr-TR" dirty="0" smtClean="0"/>
              <a:t>ölçekleme yapılabilir.</a:t>
            </a:r>
            <a:endParaRPr lang="tr-TR" dirty="0"/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81" y="3819070"/>
            <a:ext cx="3874373" cy="25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3774" y="653638"/>
            <a:ext cx="8596668" cy="731243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 err="1"/>
              <a:t>Mol</a:t>
            </a:r>
            <a:r>
              <a:rPr lang="tr-TR" b="1" dirty="0"/>
              <a:t>, </a:t>
            </a:r>
            <a:r>
              <a:rPr lang="tr-TR" b="1" dirty="0" err="1"/>
              <a:t>Avogadro</a:t>
            </a:r>
            <a:r>
              <a:rPr lang="tr-TR" b="1" dirty="0"/>
              <a:t> </a:t>
            </a:r>
            <a:r>
              <a:rPr lang="tr-TR" b="1" dirty="0" smtClean="0"/>
              <a:t>Sayısı </a:t>
            </a:r>
            <a:r>
              <a:rPr lang="tr-TR" b="1" dirty="0"/>
              <a:t>ve Moleküler Kütle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2288659" y="1691874"/>
            <a:ext cx="3226801" cy="2778125"/>
            <a:chOff x="2930991" y="2495315"/>
            <a:chExt cx="3226801" cy="2778125"/>
          </a:xfrm>
        </p:grpSpPr>
        <p:pic>
          <p:nvPicPr>
            <p:cNvPr id="7" name="Picture 5" descr="fig14_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3FFFF"/>
                </a:clrFrom>
                <a:clrTo>
                  <a:srgbClr val="F3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991" y="2495315"/>
              <a:ext cx="2663825" cy="277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Metin kutusu 2"/>
            <p:cNvSpPr txBox="1"/>
            <p:nvPr/>
          </p:nvSpPr>
          <p:spPr>
            <a:xfrm>
              <a:off x="4402183" y="2612571"/>
              <a:ext cx="17556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Atom Numarası</a:t>
              </a:r>
              <a:endParaRPr lang="tr-TR" dirty="0"/>
            </a:p>
          </p:txBody>
        </p:sp>
        <p:sp>
          <p:nvSpPr>
            <p:cNvPr id="5" name="Metin kutusu 4"/>
            <p:cNvSpPr txBox="1"/>
            <p:nvPr/>
          </p:nvSpPr>
          <p:spPr>
            <a:xfrm>
              <a:off x="4413095" y="2901430"/>
              <a:ext cx="15247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Atomik Kütle</a:t>
              </a:r>
              <a:endParaRPr lang="tr-TR" dirty="0"/>
            </a:p>
          </p:txBody>
        </p:sp>
      </p:grpSp>
      <p:cxnSp>
        <p:nvCxnSpPr>
          <p:cNvPr id="9" name="Düz Ok Bağlayıcısı 8"/>
          <p:cNvCxnSpPr/>
          <p:nvPr/>
        </p:nvCxnSpPr>
        <p:spPr>
          <a:xfrm>
            <a:off x="5295539" y="2410601"/>
            <a:ext cx="1139049" cy="20593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Dikdörtgen 9"/>
              <p:cNvSpPr/>
              <p:nvPr/>
            </p:nvSpPr>
            <p:spPr>
              <a:xfrm>
                <a:off x="5161931" y="4716344"/>
                <a:ext cx="6096000" cy="12003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r>
                  <a:rPr lang="tr-TR" dirty="0" smtClean="0"/>
                  <a:t>Uluslararası anlaşma ile referans element, karbon-12 adı verilen en bol karbon türü olarak seçilmiştir </a:t>
                </a:r>
                <a:r>
                  <a:rPr lang="tr-TR" dirty="0"/>
                  <a:t>ve </a:t>
                </a:r>
                <a:r>
                  <a:rPr lang="tr-TR" dirty="0" smtClean="0"/>
                  <a:t>atomik </a:t>
                </a:r>
                <a:r>
                  <a:rPr lang="tr-TR" dirty="0"/>
                  <a:t>kütlesi </a:t>
                </a:r>
                <a:r>
                  <a:rPr lang="tr-TR" dirty="0" err="1" smtClean="0"/>
                  <a:t>oniki</a:t>
                </a:r>
                <a:r>
                  <a:rPr lang="tr-TR" dirty="0" smtClean="0"/>
                  <a:t> </a:t>
                </a:r>
                <a:r>
                  <a:rPr lang="tr-TR" dirty="0"/>
                  <a:t>atomik kütle birimi veya </a:t>
                </a:r>
                <a:r>
                  <a:rPr lang="tr-TR" dirty="0" smtClean="0"/>
                  <a:t>12u (</a:t>
                </a:r>
                <a:r>
                  <a:rPr lang="tr-TR" dirty="0" err="1" smtClean="0"/>
                  <a:t>unit</a:t>
                </a:r>
                <a:r>
                  <a:rPr lang="tr-TR" dirty="0" smtClean="0"/>
                  <a:t>) olarak </a:t>
                </a:r>
                <a:r>
                  <a:rPr lang="tr-TR" dirty="0"/>
                  <a:t>tanımlanır</a:t>
                </a:r>
                <a:r>
                  <a:rPr lang="tr-TR" dirty="0" smtClean="0"/>
                  <a:t>. 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tr-T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tr-T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tr-T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𝟔𝟔𝟎𝟓</m:t>
                    </m:r>
                    <m:r>
                      <a:rPr lang="tr-T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tr-T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tr-T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sup>
                    </m:sSup>
                    <m:r>
                      <a:rPr lang="tr-T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𝒌𝒈</m:t>
                    </m:r>
                  </m:oMath>
                </a14:m>
                <a:endParaRPr lang="tr-TR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31" y="4716344"/>
                <a:ext cx="6096000" cy="1200329"/>
              </a:xfrm>
              <a:prstGeom prst="rect">
                <a:avLst/>
              </a:prstGeom>
              <a:blipFill>
                <a:blip r:embed="rId4"/>
                <a:stretch>
                  <a:fillRect l="-900" t="-3046" b="-76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86327" y="609600"/>
            <a:ext cx="8596668" cy="731243"/>
          </a:xfrm>
        </p:spPr>
        <p:txBody>
          <a:bodyPr/>
          <a:lstStyle/>
          <a:p>
            <a:r>
              <a:rPr lang="tr-TR" b="1" i="1" dirty="0" smtClean="0"/>
              <a:t>Moleküler Kütlesi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5727" y="1443091"/>
            <a:ext cx="8596668" cy="3880773"/>
          </a:xfrm>
        </p:spPr>
        <p:txBody>
          <a:bodyPr>
            <a:normAutofit/>
          </a:bodyPr>
          <a:lstStyle/>
          <a:p>
            <a:r>
              <a:rPr lang="tr-TR" sz="2800" dirty="0"/>
              <a:t>Bir molekülün </a:t>
            </a:r>
            <a:r>
              <a:rPr lang="tr-TR" sz="2800" dirty="0" smtClean="0"/>
              <a:t>moleküler </a:t>
            </a:r>
            <a:r>
              <a:rPr lang="tr-TR" sz="2800" dirty="0"/>
              <a:t>kütlesi atomlarının atomik kütlelerinin toplamıdır.</a:t>
            </a:r>
            <a:br>
              <a:rPr lang="tr-TR" sz="2800" dirty="0"/>
            </a:br>
            <a:r>
              <a:rPr lang="tr-TR" sz="2800" dirty="0"/>
              <a:t>Örneğin, hidrojen ve oksijen, sırasıyla, </a:t>
            </a:r>
            <a:r>
              <a:rPr lang="tr-TR" sz="2800" b="1" dirty="0" smtClean="0">
                <a:solidFill>
                  <a:srgbClr val="0070C0"/>
                </a:solidFill>
              </a:rPr>
              <a:t>1.00794u </a:t>
            </a:r>
            <a:r>
              <a:rPr lang="tr-TR" sz="2800" dirty="0"/>
              <a:t>ve </a:t>
            </a:r>
            <a:r>
              <a:rPr lang="tr-TR" sz="2800" b="1" dirty="0" smtClean="0">
                <a:solidFill>
                  <a:srgbClr val="0070C0"/>
                </a:solidFill>
              </a:rPr>
              <a:t>15.9994u</a:t>
            </a:r>
            <a:r>
              <a:rPr lang="tr-TR" sz="2800" dirty="0" smtClean="0"/>
              <a:t> </a:t>
            </a:r>
            <a:r>
              <a:rPr lang="tr-TR" sz="2800" dirty="0"/>
              <a:t>atomik kütlelerine sahiptir.</a:t>
            </a:r>
            <a:br>
              <a:rPr lang="tr-TR" sz="2800" dirty="0"/>
            </a:br>
            <a:r>
              <a:rPr lang="tr-TR" sz="2800" dirty="0"/>
              <a:t>Bir su molekülünün (H</a:t>
            </a:r>
            <a:r>
              <a:rPr lang="tr-TR" sz="2800" baseline="-25000" dirty="0"/>
              <a:t>2</a:t>
            </a:r>
            <a:r>
              <a:rPr lang="tr-TR" sz="2800" dirty="0"/>
              <a:t>O) </a:t>
            </a:r>
            <a:r>
              <a:rPr lang="tr-TR" sz="2800" dirty="0" smtClean="0"/>
              <a:t>moleküler kütlesi:</a:t>
            </a:r>
            <a:br>
              <a:rPr lang="tr-TR" sz="2800" dirty="0" smtClean="0"/>
            </a:br>
            <a:r>
              <a:rPr lang="tr-TR" sz="2800" dirty="0" smtClean="0">
                <a:solidFill>
                  <a:srgbClr val="0070C0"/>
                </a:solidFill>
              </a:rPr>
              <a:t>2(1.00794u</a:t>
            </a:r>
            <a:r>
              <a:rPr lang="tr-TR" sz="2800" dirty="0">
                <a:solidFill>
                  <a:srgbClr val="0070C0"/>
                </a:solidFill>
              </a:rPr>
              <a:t>)</a:t>
            </a:r>
            <a:r>
              <a:rPr lang="tr-TR" sz="2800" dirty="0"/>
              <a:t> + </a:t>
            </a:r>
            <a:r>
              <a:rPr lang="tr-TR" sz="2800" dirty="0" smtClean="0">
                <a:solidFill>
                  <a:srgbClr val="0070C0"/>
                </a:solidFill>
              </a:rPr>
              <a:t>15.9994u</a:t>
            </a:r>
            <a:r>
              <a:rPr lang="tr-TR" sz="2800" dirty="0" smtClean="0"/>
              <a:t> </a:t>
            </a:r>
            <a:r>
              <a:rPr lang="tr-TR" sz="2800" dirty="0"/>
              <a:t>= </a:t>
            </a:r>
            <a:r>
              <a:rPr lang="tr-TR" sz="2800" dirty="0" smtClean="0">
                <a:solidFill>
                  <a:srgbClr val="0070C0"/>
                </a:solidFill>
              </a:rPr>
              <a:t>18.0153u</a:t>
            </a:r>
            <a:r>
              <a:rPr lang="tr-TR" sz="2800" dirty="0"/>
              <a:t>.</a:t>
            </a:r>
          </a:p>
          <a:p>
            <a:endParaRPr lang="tr-TR" sz="28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198" y="4283011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86327" y="515007"/>
            <a:ext cx="8596668" cy="731243"/>
          </a:xfrm>
        </p:spPr>
        <p:txBody>
          <a:bodyPr/>
          <a:lstStyle/>
          <a:p>
            <a:r>
              <a:rPr lang="tr-TR" dirty="0" err="1"/>
              <a:t>Avogadro</a:t>
            </a:r>
            <a:r>
              <a:rPr lang="tr-TR" dirty="0"/>
              <a:t> </a:t>
            </a:r>
            <a:r>
              <a:rPr lang="tr-TR" dirty="0" smtClean="0"/>
              <a:t>Sayısı, N</a:t>
            </a:r>
            <a:r>
              <a:rPr lang="tr-TR" baseline="-25000" dirty="0" smtClean="0"/>
              <a:t>A</a:t>
            </a:r>
            <a:endParaRPr lang="tr-TR" baseline="-25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5520" y="1766850"/>
            <a:ext cx="8596668" cy="86487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İtalyan bilim adamı </a:t>
            </a:r>
            <a:r>
              <a:rPr lang="tr-TR" dirty="0" err="1"/>
              <a:t>Amedeo</a:t>
            </a:r>
            <a:r>
              <a:rPr lang="tr-TR" dirty="0"/>
              <a:t> </a:t>
            </a:r>
            <a:r>
              <a:rPr lang="tr-TR" dirty="0" err="1"/>
              <a:t>Avogadro'nun</a:t>
            </a:r>
            <a:r>
              <a:rPr lang="tr-TR" dirty="0"/>
              <a:t> (1776-1856) </a:t>
            </a:r>
            <a:r>
              <a:rPr lang="tr-TR" dirty="0" smtClean="0"/>
              <a:t>adı ile anılır ve  bir </a:t>
            </a:r>
            <a:r>
              <a:rPr lang="tr-TR" dirty="0" err="1" smtClean="0"/>
              <a:t>elemrntin</a:t>
            </a:r>
            <a:r>
              <a:rPr lang="tr-TR" dirty="0" smtClean="0"/>
              <a:t>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/>
              <a:t>başına atom </a:t>
            </a:r>
            <a:r>
              <a:rPr lang="tr-TR" dirty="0" smtClean="0"/>
              <a:t>sayısı </a:t>
            </a:r>
            <a:r>
              <a:rPr lang="tr-TR" dirty="0" err="1" smtClean="0"/>
              <a:t>Avogadro</a:t>
            </a:r>
            <a:r>
              <a:rPr lang="tr-TR" dirty="0"/>
              <a:t> </a:t>
            </a:r>
            <a:r>
              <a:rPr lang="tr-TR" dirty="0" smtClean="0"/>
              <a:t>sayısı (N</a:t>
            </a:r>
            <a:r>
              <a:rPr lang="tr-TR" baseline="-25000" dirty="0" smtClean="0"/>
              <a:t>A</a:t>
            </a:r>
            <a:r>
              <a:rPr lang="tr-TR" dirty="0" smtClean="0"/>
              <a:t>) sayısı </a:t>
            </a:r>
            <a:r>
              <a:rPr lang="tr-TR" dirty="0"/>
              <a:t>olarak bilinir: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3394024" y="2659877"/>
                <a:ext cx="45266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=6.022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sSup>
                        <m:sSupPr>
                          <m:ctrlP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sz="3200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024" y="2659877"/>
                <a:ext cx="452668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24" y="3402359"/>
            <a:ext cx="52863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712066" y="612448"/>
            <a:ext cx="8596668" cy="731243"/>
          </a:xfrm>
        </p:spPr>
        <p:txBody>
          <a:bodyPr/>
          <a:lstStyle/>
          <a:p>
            <a:r>
              <a:rPr lang="tr-TR" b="1" i="1" dirty="0" err="1" smtClean="0"/>
              <a:t>Mol</a:t>
            </a:r>
            <a:r>
              <a:rPr lang="tr-TR" b="1" i="1" dirty="0" smtClean="0"/>
              <a:t> Sayısı, 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2707" y="1701235"/>
            <a:ext cx="9983926" cy="103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 </a:t>
            </a:r>
            <a:r>
              <a:rPr lang="tr-TR" sz="2400" dirty="0"/>
              <a:t>Herhangi bir numunede bulunan </a:t>
            </a:r>
            <a:r>
              <a:rPr lang="tr-TR" sz="2400" dirty="0" err="1"/>
              <a:t>mol</a:t>
            </a:r>
            <a:r>
              <a:rPr lang="tr-TR" sz="2400" dirty="0"/>
              <a:t> sayısı n, numunedeki N parçacıklarının sayısının, N</a:t>
            </a:r>
            <a:r>
              <a:rPr lang="tr-TR" sz="2400" baseline="-25000" dirty="0"/>
              <a:t>A</a:t>
            </a:r>
            <a:r>
              <a:rPr lang="tr-TR" sz="2400" dirty="0"/>
              <a:t> </a:t>
            </a:r>
            <a:r>
              <a:rPr lang="tr-TR" sz="2400" dirty="0" smtClean="0"/>
              <a:t> </a:t>
            </a:r>
            <a:r>
              <a:rPr lang="tr-TR" sz="2400" dirty="0" err="1"/>
              <a:t>Avogadro</a:t>
            </a:r>
            <a:r>
              <a:rPr lang="tr-TR" sz="2400" dirty="0"/>
              <a:t> </a:t>
            </a:r>
            <a:r>
              <a:rPr lang="tr-TR" sz="2400" dirty="0" smtClean="0"/>
              <a:t>sayısına bölünmesidir: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5283628" y="2746024"/>
                <a:ext cx="1365887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3200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28" y="2746024"/>
                <a:ext cx="1365887" cy="10025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/>
          <p:cNvSpPr/>
          <p:nvPr/>
        </p:nvSpPr>
        <p:spPr>
          <a:xfrm>
            <a:off x="1632707" y="4047711"/>
            <a:ext cx="8755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 numunede bulunan </a:t>
            </a:r>
            <a:r>
              <a:rPr lang="tr-T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sayısı ayrıca kütlesinden de bulunabilir.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4466965" y="4952281"/>
                <a:ext cx="3086871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tr-TR" sz="3200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965" y="4952281"/>
                <a:ext cx="3086871" cy="1002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964607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655</TotalTime>
  <Words>1916</Words>
  <Application>Microsoft Office PowerPoint</Application>
  <PresentationFormat>Geniş ekran</PresentationFormat>
  <Paragraphs>307</Paragraphs>
  <Slides>43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9" baseType="lpstr">
      <vt:lpstr>Arial</vt:lpstr>
      <vt:lpstr>Bookman Old Style</vt:lpstr>
      <vt:lpstr>Calibri</vt:lpstr>
      <vt:lpstr>Cambria Math</vt:lpstr>
      <vt:lpstr>Century Gothic</vt:lpstr>
      <vt:lpstr>Comic Sans MS</vt:lpstr>
      <vt:lpstr>Monotype Sorts</vt:lpstr>
      <vt:lpstr>Symbol</vt:lpstr>
      <vt:lpstr>Times New Roman</vt:lpstr>
      <vt:lpstr>Verdana</vt:lpstr>
      <vt:lpstr>Wingdings</vt:lpstr>
      <vt:lpstr>Wingdings 2</vt:lpstr>
      <vt:lpstr>Wingdings 3</vt:lpstr>
      <vt:lpstr>ヒラギノ角ゴ Pro W3</vt:lpstr>
      <vt:lpstr>Duman</vt:lpstr>
      <vt:lpstr>Denklem</vt:lpstr>
      <vt:lpstr>Bölüm 6</vt:lpstr>
      <vt:lpstr>İçindekiler</vt:lpstr>
      <vt:lpstr>İçindekiler</vt:lpstr>
      <vt:lpstr>Termometreler</vt:lpstr>
      <vt:lpstr>Termometreler</vt:lpstr>
      <vt:lpstr>Mol, Avogadro Sayısı ve Moleküler Kütle</vt:lpstr>
      <vt:lpstr>Moleküler Kütlesi</vt:lpstr>
      <vt:lpstr>Avogadro Sayısı, NA</vt:lpstr>
      <vt:lpstr>Mol Sayısı, n</vt:lpstr>
      <vt:lpstr>Gazların Kinetik Teorisi</vt:lpstr>
      <vt:lpstr>Gazların Kinetik Teorisi</vt:lpstr>
      <vt:lpstr>Gazların Kinetik Teorisi</vt:lpstr>
      <vt:lpstr>Gazların Kinetik Teorisi</vt:lpstr>
      <vt:lpstr>Gazlarda Basınç</vt:lpstr>
      <vt:lpstr>Gazlarda Basınç</vt:lpstr>
      <vt:lpstr>Gaz Yasaları</vt:lpstr>
      <vt:lpstr>Gas Yasaları- Boyle Yasası</vt:lpstr>
      <vt:lpstr>Örnek: Boyle Yasası ve Dalış</vt:lpstr>
      <vt:lpstr>Gas Yasaları- Charles Yasası</vt:lpstr>
      <vt:lpstr>Örnek: Charles Yasası</vt:lpstr>
      <vt:lpstr>Gas Yasaları- Guy-Lussac Yasası</vt:lpstr>
      <vt:lpstr>Gas Yasaları- Avogadro Yasası</vt:lpstr>
      <vt:lpstr>Gas Yasaları- Dalton Yasası</vt:lpstr>
      <vt:lpstr>İdeal Gaz Yasası</vt:lpstr>
      <vt:lpstr>Standart Koşullar</vt:lpstr>
      <vt:lpstr>Isı Kavramı</vt:lpstr>
      <vt:lpstr>Isı Kavramı</vt:lpstr>
      <vt:lpstr>Özısı</vt:lpstr>
      <vt:lpstr>İç Enerji</vt:lpstr>
      <vt:lpstr>Kaynama ve Buharlaşma Isısı</vt:lpstr>
      <vt:lpstr>Kaynama ve Buharlaşma Isısı</vt:lpstr>
      <vt:lpstr>Kaynama ve Buharlaşma Isısı</vt:lpstr>
      <vt:lpstr>Erime ve Füzyon Isısı</vt:lpstr>
      <vt:lpstr>PowerPoint Sunusu</vt:lpstr>
      <vt:lpstr>PowerPoint Sunusu</vt:lpstr>
      <vt:lpstr>PowerPoint Sunusu</vt:lpstr>
      <vt:lpstr>PowerPoint Sunusu</vt:lpstr>
      <vt:lpstr>Kalorimetri</vt:lpstr>
      <vt:lpstr>PowerPoint Sunusu</vt:lpstr>
      <vt:lpstr>Isı Aktarımı</vt:lpstr>
      <vt:lpstr>İletim</vt:lpstr>
      <vt:lpstr>Dolaşım</vt:lpstr>
      <vt:lpstr>Işınım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1</dc:title>
  <dc:creator>Hande</dc:creator>
  <cp:lastModifiedBy>hicran</cp:lastModifiedBy>
  <cp:revision>63</cp:revision>
  <dcterms:created xsi:type="dcterms:W3CDTF">2016-12-31T09:49:22Z</dcterms:created>
  <dcterms:modified xsi:type="dcterms:W3CDTF">2018-03-15T07:55:38Z</dcterms:modified>
</cp:coreProperties>
</file>