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0" r:id="rId4"/>
    <p:sldId id="271" r:id="rId5"/>
    <p:sldId id="273" r:id="rId6"/>
    <p:sldId id="275" r:id="rId7"/>
    <p:sldId id="277" r:id="rId8"/>
    <p:sldId id="259" r:id="rId9"/>
    <p:sldId id="260" r:id="rId10"/>
    <p:sldId id="262" r:id="rId11"/>
    <p:sldId id="263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2930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359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6890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424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904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944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2427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63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110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369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81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448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75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21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59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0258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D2D2E-1C48-43BB-BAB4-3670732C05D3}" type="datetimeFigureOut">
              <a:rPr lang="tr-TR" smtClean="0"/>
              <a:t>10.05.2018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45ADDCB-29C1-4984-8DE1-958BD2E0F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409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Kas boyu ölçüm testleri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2884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1.2)Kalça </a:t>
            </a:r>
            <a:r>
              <a:rPr lang="tr-TR" dirty="0" err="1" smtClean="0"/>
              <a:t>abduktor-adduktorleri</a:t>
            </a:r>
            <a:r>
              <a:rPr lang="tr-TR" dirty="0" smtClean="0"/>
              <a:t> ve</a:t>
            </a:r>
            <a:br>
              <a:rPr lang="tr-TR" dirty="0" smtClean="0"/>
            </a:br>
            <a:r>
              <a:rPr lang="tr-TR" dirty="0" err="1" smtClean="0"/>
              <a:t>rotator</a:t>
            </a:r>
            <a:r>
              <a:rPr lang="tr-TR" dirty="0" smtClean="0"/>
              <a:t> kasları: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Kalçaya </a:t>
            </a:r>
            <a:r>
              <a:rPr lang="tr-TR" dirty="0"/>
              <a:t>ait hareketler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FABER(</a:t>
            </a:r>
            <a:r>
              <a:rPr lang="tr-TR" dirty="0" err="1" smtClean="0"/>
              <a:t>Fleksiyon</a:t>
            </a:r>
            <a:r>
              <a:rPr lang="tr-TR" dirty="0" smtClean="0"/>
              <a:t>-</a:t>
            </a:r>
            <a:r>
              <a:rPr lang="tr-TR" dirty="0" err="1" smtClean="0"/>
              <a:t>abduksiyon</a:t>
            </a:r>
            <a:r>
              <a:rPr lang="tr-TR" dirty="0" smtClean="0"/>
              <a:t>-dış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rotasyon) </a:t>
            </a:r>
          </a:p>
          <a:p>
            <a:pPr marL="0" indent="0">
              <a:buNone/>
            </a:pPr>
            <a:r>
              <a:rPr lang="tr-TR" dirty="0" smtClean="0"/>
              <a:t>FADİR(</a:t>
            </a:r>
            <a:r>
              <a:rPr lang="tr-TR" dirty="0" err="1" smtClean="0"/>
              <a:t>Fleksiyon</a:t>
            </a:r>
            <a:r>
              <a:rPr lang="tr-TR" dirty="0" smtClean="0"/>
              <a:t>-</a:t>
            </a:r>
            <a:r>
              <a:rPr lang="tr-TR" dirty="0" err="1" smtClean="0"/>
              <a:t>adduksiyon</a:t>
            </a:r>
            <a:r>
              <a:rPr lang="tr-TR" dirty="0" smtClean="0"/>
              <a:t>-iç </a:t>
            </a:r>
            <a:r>
              <a:rPr lang="tr-TR" dirty="0"/>
              <a:t>rotasyon)</a:t>
            </a:r>
          </a:p>
          <a:p>
            <a:pPr marL="0" indent="0">
              <a:buNone/>
            </a:pPr>
            <a:r>
              <a:rPr lang="tr-TR" dirty="0"/>
              <a:t>testleri ile değerlendirilebilir.</a:t>
            </a:r>
          </a:p>
        </p:txBody>
      </p:sp>
    </p:spTree>
    <p:extLst>
      <p:ext uri="{BB962C8B-B14F-4D97-AF65-F5344CB8AC3E}">
        <p14:creationId xmlns:p14="http://schemas.microsoft.com/office/powerpoint/2010/main" val="66286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FABER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Bu testte hasta sırtüstü </a:t>
            </a:r>
            <a:r>
              <a:rPr lang="tr-TR" dirty="0" err="1"/>
              <a:t>yatar.Test</a:t>
            </a:r>
            <a:r>
              <a:rPr lang="tr-TR" dirty="0"/>
              <a:t> edilecek bacakta diz </a:t>
            </a:r>
            <a:r>
              <a:rPr lang="tr-TR" dirty="0" err="1"/>
              <a:t>fleksiyonda,kalça</a:t>
            </a:r>
            <a:endParaRPr lang="tr-TR" dirty="0"/>
          </a:p>
          <a:p>
            <a:pPr marL="0" indent="0">
              <a:buNone/>
            </a:pPr>
            <a:r>
              <a:rPr lang="tr-TR" dirty="0" err="1"/>
              <a:t>fleksiyon</a:t>
            </a:r>
            <a:r>
              <a:rPr lang="tr-TR" dirty="0"/>
              <a:t> </a:t>
            </a:r>
            <a:r>
              <a:rPr lang="tr-TR" dirty="0" err="1"/>
              <a:t>abduksiyon</a:t>
            </a:r>
            <a:r>
              <a:rPr lang="tr-TR" dirty="0"/>
              <a:t> ve </a:t>
            </a:r>
            <a:r>
              <a:rPr lang="tr-TR" dirty="0" err="1"/>
              <a:t>dı</a:t>
            </a:r>
            <a:r>
              <a:rPr lang="tr-TR" dirty="0"/>
              <a:t> ş </a:t>
            </a:r>
            <a:r>
              <a:rPr lang="tr-TR" dirty="0" err="1"/>
              <a:t>roatasyon</a:t>
            </a:r>
            <a:r>
              <a:rPr lang="tr-TR" dirty="0"/>
              <a:t> pozisyonuna getirilerek topuk</a:t>
            </a:r>
          </a:p>
          <a:p>
            <a:pPr marL="0" indent="0">
              <a:buNone/>
            </a:pPr>
            <a:r>
              <a:rPr lang="tr-TR" dirty="0"/>
              <a:t>karşı taraf diz </a:t>
            </a:r>
            <a:r>
              <a:rPr lang="tr-TR" dirty="0" err="1"/>
              <a:t>üzerinr</a:t>
            </a:r>
            <a:r>
              <a:rPr lang="tr-TR" dirty="0"/>
              <a:t> konulur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Test </a:t>
            </a:r>
            <a:r>
              <a:rPr lang="tr-TR" dirty="0"/>
              <a:t>ile ağrının olması o taraf </a:t>
            </a:r>
            <a:r>
              <a:rPr lang="tr-TR" dirty="0" smtClean="0"/>
              <a:t>kalça ekleminde </a:t>
            </a:r>
            <a:r>
              <a:rPr lang="tr-TR" dirty="0"/>
              <a:t>kısıtlılık </a:t>
            </a:r>
            <a:r>
              <a:rPr lang="tr-TR" dirty="0" err="1"/>
              <a:t>ılduğu</a:t>
            </a:r>
            <a:r>
              <a:rPr lang="tr-TR" dirty="0"/>
              <a:t> </a:t>
            </a:r>
            <a:r>
              <a:rPr lang="tr-TR" dirty="0" err="1"/>
              <a:t>düşünülür.Diz</a:t>
            </a:r>
            <a:r>
              <a:rPr lang="tr-TR" dirty="0"/>
              <a:t> ile muayene masası </a:t>
            </a:r>
            <a:r>
              <a:rPr lang="tr-TR" dirty="0" smtClean="0"/>
              <a:t>arasındaki mesafe </a:t>
            </a:r>
            <a:r>
              <a:rPr lang="tr-TR" dirty="0"/>
              <a:t>ölçülür ve </a:t>
            </a:r>
            <a:r>
              <a:rPr lang="tr-TR" dirty="0" err="1"/>
              <a:t>iliopsoas</a:t>
            </a:r>
            <a:r>
              <a:rPr lang="tr-TR" dirty="0"/>
              <a:t> kasının kısalığı hakkında genel </a:t>
            </a:r>
            <a:r>
              <a:rPr lang="tr-TR" dirty="0" smtClean="0"/>
              <a:t>bilgi edinilir.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8560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Hamstring</a:t>
            </a:r>
            <a:r>
              <a:rPr lang="tr-TR" dirty="0" smtClean="0"/>
              <a:t> Kasları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Hamstring</a:t>
            </a:r>
            <a:r>
              <a:rPr lang="tr-TR" dirty="0" smtClean="0"/>
              <a:t> </a:t>
            </a:r>
            <a:r>
              <a:rPr lang="tr-TR" dirty="0"/>
              <a:t>kaslarının </a:t>
            </a:r>
            <a:r>
              <a:rPr lang="tr-TR" dirty="0" smtClean="0"/>
              <a:t>gerginliğinin </a:t>
            </a:r>
            <a:r>
              <a:rPr lang="tr-TR" dirty="0"/>
              <a:t>ölçümünde sıklıkla </a:t>
            </a:r>
            <a:r>
              <a:rPr lang="tr-TR" dirty="0" smtClean="0"/>
              <a:t>düz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bacak kaldırma </a:t>
            </a:r>
            <a:r>
              <a:rPr lang="tr-TR" dirty="0" smtClean="0"/>
              <a:t>testi kullanılır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smtClean="0"/>
              <a:t>DBK </a:t>
            </a:r>
            <a:r>
              <a:rPr lang="tr-TR" dirty="0"/>
              <a:t>testi klinikte sıklıkla bel ağrılı hastaları değerlendirmek</a:t>
            </a:r>
          </a:p>
          <a:p>
            <a:pPr marL="0" indent="0">
              <a:buNone/>
            </a:pPr>
            <a:r>
              <a:rPr lang="tr-TR" dirty="0"/>
              <a:t>amacıyla kullanılmaktadır.</a:t>
            </a:r>
          </a:p>
          <a:p>
            <a:pPr marL="0" indent="0">
              <a:buNone/>
            </a:pPr>
            <a:r>
              <a:rPr lang="tr-TR" dirty="0" smtClean="0"/>
              <a:t>Ağrının </a:t>
            </a:r>
            <a:r>
              <a:rPr lang="tr-TR" dirty="0"/>
              <a:t>bel ve bacakta yayılımı siyatik sinire ait bulgu lehine</a:t>
            </a:r>
          </a:p>
          <a:p>
            <a:pPr marL="0" indent="0">
              <a:buNone/>
            </a:pPr>
            <a:r>
              <a:rPr lang="tr-TR" dirty="0"/>
              <a:t>kabul edilirken ağrının sadece uyluk arkasında olması</a:t>
            </a:r>
          </a:p>
          <a:p>
            <a:pPr marL="0" indent="0">
              <a:buNone/>
            </a:pPr>
            <a:r>
              <a:rPr lang="tr-TR" dirty="0" err="1"/>
              <a:t>hamstring</a:t>
            </a:r>
            <a:r>
              <a:rPr lang="tr-TR" dirty="0"/>
              <a:t> kaslarının gerginliğine bağlıdır.</a:t>
            </a:r>
          </a:p>
        </p:txBody>
      </p:sp>
    </p:spTree>
    <p:extLst>
      <p:ext uri="{BB962C8B-B14F-4D97-AF65-F5344CB8AC3E}">
        <p14:creationId xmlns:p14="http://schemas.microsoft.com/office/powerpoint/2010/main" val="2330619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KALÇA ABDUKTOR TESTLERİ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tr-TR" dirty="0"/>
              <a:t>OBER TEST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İiliotibial</a:t>
            </a:r>
            <a:r>
              <a:rPr lang="tr-TR" dirty="0" smtClean="0"/>
              <a:t> bant (</a:t>
            </a:r>
            <a:r>
              <a:rPr lang="tr-TR" dirty="0" err="1" smtClean="0"/>
              <a:t>tensor</a:t>
            </a:r>
            <a:r>
              <a:rPr lang="tr-TR" dirty="0" smtClean="0"/>
              <a:t> </a:t>
            </a:r>
            <a:r>
              <a:rPr lang="tr-TR" dirty="0" err="1" smtClean="0"/>
              <a:t>fasya</a:t>
            </a:r>
            <a:r>
              <a:rPr lang="tr-TR" dirty="0" smtClean="0"/>
              <a:t> lata)  kısalık olup olmadığını anlamak için yapılır.</a:t>
            </a:r>
          </a:p>
          <a:p>
            <a:pPr marL="0" indent="0">
              <a:buNone/>
            </a:pPr>
            <a:r>
              <a:rPr lang="tr-TR" dirty="0" smtClean="0"/>
              <a:t> Yan yatan hastanın yukarıdaki bacağı diz altından    kavranır.</a:t>
            </a:r>
          </a:p>
          <a:p>
            <a:pPr marL="0" indent="0">
              <a:buNone/>
            </a:pPr>
            <a:r>
              <a:rPr lang="tr-TR" dirty="0" smtClean="0"/>
              <a:t> Diz </a:t>
            </a:r>
            <a:r>
              <a:rPr lang="tr-TR" dirty="0" err="1" smtClean="0"/>
              <a:t>ekstansiyonda</a:t>
            </a:r>
            <a:r>
              <a:rPr lang="tr-TR" dirty="0" smtClean="0"/>
              <a:t> ya da 90 derece </a:t>
            </a:r>
            <a:r>
              <a:rPr lang="tr-TR" dirty="0" err="1" smtClean="0"/>
              <a:t>fleksiyonda</a:t>
            </a:r>
            <a:r>
              <a:rPr lang="tr-TR" dirty="0" smtClean="0"/>
              <a:t> olabilir. Kalça önce </a:t>
            </a:r>
            <a:r>
              <a:rPr lang="tr-TR" dirty="0" err="1" smtClean="0"/>
              <a:t>fleksiyona</a:t>
            </a:r>
            <a:r>
              <a:rPr lang="tr-TR" dirty="0" smtClean="0"/>
              <a:t>, daha sonra </a:t>
            </a:r>
            <a:r>
              <a:rPr lang="tr-TR" dirty="0" err="1" smtClean="0"/>
              <a:t>abduksiyon</a:t>
            </a:r>
            <a:r>
              <a:rPr lang="tr-TR" dirty="0" smtClean="0"/>
              <a:t> ve </a:t>
            </a:r>
            <a:r>
              <a:rPr lang="tr-TR" dirty="0" err="1" smtClean="0"/>
              <a:t>ekstansiyona</a:t>
            </a:r>
            <a:r>
              <a:rPr lang="tr-TR" dirty="0" smtClean="0"/>
              <a:t> getirilir  ve  daha sonra bacak yavaşça aşağı indirilir.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 err="1" smtClean="0"/>
              <a:t>İliotibial</a:t>
            </a:r>
            <a:r>
              <a:rPr lang="tr-TR" dirty="0" smtClean="0"/>
              <a:t>  bant kısalık varsa bacak </a:t>
            </a:r>
            <a:r>
              <a:rPr lang="tr-TR" dirty="0" err="1" smtClean="0"/>
              <a:t>abduksiyonunu</a:t>
            </a:r>
            <a:r>
              <a:rPr lang="tr-TR" dirty="0" smtClean="0"/>
              <a:t> koruyarak yere düşmez.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887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Neden ölçüm yaparız 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Eklem </a:t>
            </a:r>
            <a:r>
              <a:rPr lang="tr-TR" dirty="0" err="1"/>
              <a:t>stabilitesi</a:t>
            </a:r>
            <a:r>
              <a:rPr lang="tr-TR" dirty="0"/>
              <a:t> hakkında bilgi sahibi olmak</a:t>
            </a:r>
          </a:p>
          <a:p>
            <a:r>
              <a:rPr lang="tr-TR" dirty="0" smtClean="0"/>
              <a:t>Ölçülen </a:t>
            </a:r>
            <a:r>
              <a:rPr lang="tr-TR" dirty="0"/>
              <a:t>kaslarda tespit edilen kısalık durumlarında o kasa</a:t>
            </a:r>
          </a:p>
          <a:p>
            <a:pPr marL="0" indent="0">
              <a:buNone/>
            </a:pPr>
            <a:r>
              <a:rPr lang="tr-TR" dirty="0"/>
              <a:t>özgün germe egzersizleri başta olmak üzere egzersiz</a:t>
            </a:r>
          </a:p>
          <a:p>
            <a:pPr marL="0" indent="0">
              <a:buNone/>
            </a:pPr>
            <a:r>
              <a:rPr lang="tr-TR" dirty="0"/>
              <a:t>programlarının belirlenmesi</a:t>
            </a:r>
          </a:p>
          <a:p>
            <a:r>
              <a:rPr lang="tr-TR" dirty="0" smtClean="0"/>
              <a:t>Kasta </a:t>
            </a:r>
            <a:r>
              <a:rPr lang="tr-TR" dirty="0"/>
              <a:t>uzunluk olması durumunda eklem ve kas üzerinde</a:t>
            </a:r>
          </a:p>
          <a:p>
            <a:pPr marL="0" indent="0">
              <a:buNone/>
            </a:pPr>
            <a:r>
              <a:rPr lang="tr-TR" dirty="0"/>
              <a:t>oluşabilecek hasarı önlemek </a:t>
            </a:r>
          </a:p>
        </p:txBody>
      </p:sp>
    </p:spTree>
    <p:extLst>
      <p:ext uri="{BB962C8B-B14F-4D97-AF65-F5344CB8AC3E}">
        <p14:creationId xmlns:p14="http://schemas.microsoft.com/office/powerpoint/2010/main" val="3970792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Üst </a:t>
            </a:r>
            <a:r>
              <a:rPr lang="tr-TR" dirty="0" err="1" smtClean="0"/>
              <a:t>ekstremite</a:t>
            </a:r>
            <a:r>
              <a:rPr lang="tr-TR" dirty="0"/>
              <a:t> </a:t>
            </a:r>
            <a:r>
              <a:rPr lang="tr-TR" dirty="0" smtClean="0"/>
              <a:t>kasları </a:t>
            </a:r>
            <a:br>
              <a:rPr lang="tr-TR" dirty="0" smtClean="0"/>
            </a:br>
            <a:r>
              <a:rPr lang="tr-TR" dirty="0"/>
              <a:t>P</a:t>
            </a:r>
            <a:r>
              <a:rPr lang="tr-TR" dirty="0" smtClean="0"/>
              <a:t>ektoral kas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a)</a:t>
            </a:r>
            <a:r>
              <a:rPr lang="tr-TR" dirty="0" err="1"/>
              <a:t>Sternal</a:t>
            </a:r>
            <a:r>
              <a:rPr lang="tr-TR" dirty="0"/>
              <a:t>(alt) Bölüm</a:t>
            </a:r>
          </a:p>
          <a:p>
            <a:r>
              <a:rPr lang="tr-TR" b="1" dirty="0"/>
              <a:t>b)</a:t>
            </a:r>
            <a:r>
              <a:rPr lang="tr-TR" dirty="0" err="1"/>
              <a:t>Klavikular</a:t>
            </a:r>
            <a:r>
              <a:rPr lang="tr-TR" dirty="0"/>
              <a:t>(üst)Bölüm</a:t>
            </a:r>
          </a:p>
        </p:txBody>
      </p:sp>
    </p:spTree>
    <p:extLst>
      <p:ext uri="{BB962C8B-B14F-4D97-AF65-F5344CB8AC3E}">
        <p14:creationId xmlns:p14="http://schemas.microsoft.com/office/powerpoint/2010/main" val="3940465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Sternal</a:t>
            </a:r>
            <a:r>
              <a:rPr lang="tr-TR" b="1" dirty="0" smtClean="0"/>
              <a:t> Bölüm: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Kasınbu</a:t>
            </a:r>
            <a:r>
              <a:rPr lang="tr-TR" dirty="0" smtClean="0"/>
              <a:t> </a:t>
            </a:r>
            <a:r>
              <a:rPr lang="tr-TR" dirty="0"/>
              <a:t>bölümünü test etmek için hasta düz bir</a:t>
            </a:r>
          </a:p>
          <a:p>
            <a:pPr marL="0" indent="0">
              <a:buNone/>
            </a:pPr>
            <a:r>
              <a:rPr lang="tr-TR" dirty="0"/>
              <a:t>zeminde sırtüstü </a:t>
            </a:r>
            <a:r>
              <a:rPr lang="tr-TR" dirty="0" err="1"/>
              <a:t>yatar.Bel</a:t>
            </a:r>
            <a:r>
              <a:rPr lang="tr-TR" dirty="0"/>
              <a:t> bölgesi masaya temas eder ve dizler</a:t>
            </a:r>
          </a:p>
          <a:p>
            <a:pPr marL="0" indent="0">
              <a:buNone/>
            </a:pPr>
            <a:r>
              <a:rPr lang="tr-TR" dirty="0" err="1"/>
              <a:t>fleksiyon</a:t>
            </a:r>
            <a:r>
              <a:rPr lang="tr-TR" dirty="0"/>
              <a:t> pozisyonunda tutulur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Test </a:t>
            </a:r>
            <a:r>
              <a:rPr lang="tr-TR" dirty="0"/>
              <a:t>edilecek tarafta omuz 135 derece</a:t>
            </a:r>
          </a:p>
          <a:p>
            <a:pPr marL="0" indent="0">
              <a:buNone/>
            </a:pPr>
            <a:r>
              <a:rPr lang="tr-TR" dirty="0" err="1"/>
              <a:t>abduksiyona</a:t>
            </a:r>
            <a:r>
              <a:rPr lang="tr-TR" dirty="0"/>
              <a:t> </a:t>
            </a:r>
            <a:r>
              <a:rPr lang="tr-TR" dirty="0" err="1"/>
              <a:t>getirilir,dirsek</a:t>
            </a:r>
            <a:r>
              <a:rPr lang="tr-TR" dirty="0"/>
              <a:t> </a:t>
            </a:r>
            <a:r>
              <a:rPr lang="tr-TR" dirty="0" err="1"/>
              <a:t>ekstansiyondadır.Kol</a:t>
            </a:r>
            <a:r>
              <a:rPr lang="tr-TR" dirty="0"/>
              <a:t> bırakıldığında</a:t>
            </a:r>
          </a:p>
          <a:p>
            <a:pPr marL="0" indent="0">
              <a:buNone/>
            </a:pPr>
            <a:r>
              <a:rPr lang="tr-TR" dirty="0"/>
              <a:t>masadan serbestçe </a:t>
            </a:r>
            <a:r>
              <a:rPr lang="tr-TR" dirty="0" smtClean="0"/>
              <a:t>düşmelidir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1140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Klavikular</a:t>
            </a:r>
            <a:r>
              <a:rPr lang="tr-TR" b="1" dirty="0" smtClean="0"/>
              <a:t> Bölüm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Kasın </a:t>
            </a:r>
            <a:r>
              <a:rPr lang="tr-TR" dirty="0"/>
              <a:t>bu bölümünü test etmek için hasta </a:t>
            </a:r>
            <a:r>
              <a:rPr lang="tr-TR" dirty="0" smtClean="0"/>
              <a:t>sırtüstü pozisyonda </a:t>
            </a:r>
            <a:r>
              <a:rPr lang="tr-TR" dirty="0"/>
              <a:t>dizler </a:t>
            </a:r>
            <a:r>
              <a:rPr lang="tr-TR" dirty="0" err="1"/>
              <a:t>fleksiyonda</a:t>
            </a:r>
            <a:r>
              <a:rPr lang="tr-TR" dirty="0"/>
              <a:t> </a:t>
            </a:r>
            <a:r>
              <a:rPr lang="tr-TR" dirty="0" err="1"/>
              <a:t>yatar.Dirsek</a:t>
            </a:r>
            <a:r>
              <a:rPr lang="tr-TR" dirty="0"/>
              <a:t> </a:t>
            </a:r>
            <a:r>
              <a:rPr lang="tr-TR" dirty="0" err="1"/>
              <a:t>ekstansiyonda,avuç</a:t>
            </a:r>
            <a:r>
              <a:rPr lang="tr-TR" dirty="0"/>
              <a:t> içi yukarı</a:t>
            </a:r>
          </a:p>
          <a:p>
            <a:pPr marL="0" indent="0">
              <a:buNone/>
            </a:pPr>
            <a:r>
              <a:rPr lang="tr-TR" dirty="0"/>
              <a:t>bakar </a:t>
            </a:r>
            <a:r>
              <a:rPr lang="tr-TR" dirty="0" err="1"/>
              <a:t>pozisyonda,omuz</a:t>
            </a:r>
            <a:r>
              <a:rPr lang="tr-TR" dirty="0"/>
              <a:t> </a:t>
            </a:r>
            <a:r>
              <a:rPr lang="tr-TR" dirty="0" err="1"/>
              <a:t>horizontalde</a:t>
            </a:r>
            <a:r>
              <a:rPr lang="tr-TR" dirty="0"/>
              <a:t> 90 derece </a:t>
            </a:r>
            <a:r>
              <a:rPr lang="tr-TR" dirty="0" err="1"/>
              <a:t>abduksiyon</a:t>
            </a:r>
            <a:r>
              <a:rPr lang="tr-TR" dirty="0"/>
              <a:t> ve dış</a:t>
            </a:r>
          </a:p>
          <a:p>
            <a:pPr marL="0" indent="0">
              <a:buNone/>
            </a:pPr>
            <a:r>
              <a:rPr lang="tr-TR" dirty="0"/>
              <a:t>rotasyonda durur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Normal </a:t>
            </a:r>
            <a:r>
              <a:rPr lang="tr-TR" dirty="0"/>
              <a:t>bir kasta kol serbest düşer ve gövde </a:t>
            </a:r>
            <a:r>
              <a:rPr lang="tr-TR" dirty="0" smtClean="0"/>
              <a:t>rotasyonu olmadan </a:t>
            </a:r>
            <a:r>
              <a:rPr lang="tr-TR" dirty="0"/>
              <a:t>masa ile temas </a:t>
            </a:r>
            <a:r>
              <a:rPr lang="tr-TR" dirty="0" smtClean="0"/>
              <a:t>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248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PEKTORALİS MİNÖR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Hasta sırtüstü dizler </a:t>
            </a:r>
            <a:r>
              <a:rPr lang="tr-TR" dirty="0" err="1"/>
              <a:t>fleksiyonda,kollar</a:t>
            </a:r>
            <a:r>
              <a:rPr lang="tr-TR" dirty="0"/>
              <a:t> gövdenin yanında, dirsekler</a:t>
            </a:r>
          </a:p>
          <a:p>
            <a:pPr marL="0" indent="0">
              <a:buNone/>
            </a:pPr>
            <a:r>
              <a:rPr lang="tr-TR" dirty="0" err="1"/>
              <a:t>ekstansiyonda</a:t>
            </a:r>
            <a:r>
              <a:rPr lang="tr-TR" dirty="0"/>
              <a:t> </a:t>
            </a:r>
            <a:r>
              <a:rPr lang="tr-TR" dirty="0" err="1"/>
              <a:t>yatar.Hastanın</a:t>
            </a:r>
            <a:r>
              <a:rPr lang="tr-TR" dirty="0"/>
              <a:t> </a:t>
            </a:r>
            <a:r>
              <a:rPr lang="tr-TR" dirty="0" smtClean="0"/>
              <a:t>ba</a:t>
            </a:r>
            <a:r>
              <a:rPr lang="tr-TR" dirty="0"/>
              <a:t>ş</a:t>
            </a:r>
            <a:r>
              <a:rPr lang="tr-TR" dirty="0" smtClean="0"/>
              <a:t>ucundan </a:t>
            </a:r>
            <a:r>
              <a:rPr lang="tr-TR" dirty="0"/>
              <a:t>omuzların </a:t>
            </a:r>
            <a:r>
              <a:rPr lang="tr-TR" dirty="0" smtClean="0"/>
              <a:t> </a:t>
            </a:r>
            <a:r>
              <a:rPr lang="tr-TR" dirty="0"/>
              <a:t>üzerine hafif </a:t>
            </a:r>
            <a:r>
              <a:rPr lang="tr-TR" dirty="0" smtClean="0"/>
              <a:t>basınç uygulanır </a:t>
            </a:r>
            <a:r>
              <a:rPr lang="tr-TR" dirty="0"/>
              <a:t>ve omuzların masadan yüksek olup olmaması</a:t>
            </a:r>
          </a:p>
          <a:p>
            <a:pPr marL="0" indent="0">
              <a:buNone/>
            </a:pPr>
            <a:r>
              <a:rPr lang="tr-TR" dirty="0"/>
              <a:t>değerlendirilir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r>
              <a:rPr lang="tr-TR" dirty="0" smtClean="0"/>
              <a:t>Eğer </a:t>
            </a:r>
            <a:r>
              <a:rPr lang="tr-TR" dirty="0"/>
              <a:t>kas kısalığı varsa o taraf omuz masadan yükselir ve</a:t>
            </a:r>
          </a:p>
          <a:p>
            <a:pPr marL="0" indent="0">
              <a:buNone/>
            </a:pPr>
            <a:r>
              <a:rPr lang="tr-TR" dirty="0"/>
              <a:t>bu aradaki yükseklik farkının ölçümü </a:t>
            </a:r>
            <a:r>
              <a:rPr lang="tr-TR" dirty="0" smtClean="0"/>
              <a:t>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2644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Teres Majör, </a:t>
            </a:r>
            <a:r>
              <a:rPr lang="tr-TR" b="1" dirty="0" err="1"/>
              <a:t>Latisimus</a:t>
            </a:r>
            <a:r>
              <a:rPr lang="tr-TR" b="1" dirty="0"/>
              <a:t> </a:t>
            </a:r>
            <a:r>
              <a:rPr lang="tr-TR" b="1" dirty="0" err="1"/>
              <a:t>Dorsi</a:t>
            </a:r>
            <a:r>
              <a:rPr lang="tr-TR" b="1" dirty="0"/>
              <a:t>,</a:t>
            </a:r>
            <a:br>
              <a:rPr lang="tr-TR" b="1" dirty="0"/>
            </a:br>
            <a:r>
              <a:rPr lang="tr-TR" b="1" dirty="0" err="1"/>
              <a:t>Romboid</a:t>
            </a:r>
            <a:r>
              <a:rPr lang="tr-TR" b="1" dirty="0"/>
              <a:t> Majör ve Minör Kasları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Bu kasları test etmek için sert masada </a:t>
            </a:r>
            <a:r>
              <a:rPr lang="tr-TR" dirty="0" err="1"/>
              <a:t>sırtüstü,dizler</a:t>
            </a:r>
            <a:r>
              <a:rPr lang="tr-TR" dirty="0"/>
              <a:t> </a:t>
            </a:r>
            <a:r>
              <a:rPr lang="tr-TR" dirty="0" err="1"/>
              <a:t>fleksiyonda,kollar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gövdenin yanında ve dirsekler </a:t>
            </a:r>
            <a:r>
              <a:rPr lang="tr-TR" dirty="0" err="1"/>
              <a:t>ekstansiyon</a:t>
            </a:r>
            <a:r>
              <a:rPr lang="tr-TR" dirty="0"/>
              <a:t> pozisyonunda </a:t>
            </a:r>
            <a:r>
              <a:rPr lang="tr-TR" dirty="0" err="1"/>
              <a:t>yatılır.Bel</a:t>
            </a:r>
            <a:r>
              <a:rPr lang="tr-TR" dirty="0"/>
              <a:t> </a:t>
            </a:r>
            <a:r>
              <a:rPr lang="tr-TR" dirty="0" smtClean="0"/>
              <a:t>masa ile </a:t>
            </a:r>
            <a:r>
              <a:rPr lang="tr-TR" dirty="0"/>
              <a:t>temas halinde olmalıdır.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Hastadan </a:t>
            </a:r>
            <a:r>
              <a:rPr lang="tr-TR" dirty="0"/>
              <a:t>kollarını </a:t>
            </a:r>
            <a:r>
              <a:rPr lang="tr-TR" dirty="0" err="1"/>
              <a:t>fleksiyon</a:t>
            </a:r>
            <a:r>
              <a:rPr lang="tr-TR" dirty="0"/>
              <a:t> yaparak </a:t>
            </a:r>
            <a:r>
              <a:rPr lang="tr-TR" dirty="0" smtClean="0"/>
              <a:t>başının üzerinden </a:t>
            </a:r>
            <a:r>
              <a:rPr lang="tr-TR" dirty="0"/>
              <a:t>kaldırıp masaya değdirmesi istenir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Normal </a:t>
            </a:r>
            <a:r>
              <a:rPr lang="tr-TR" dirty="0"/>
              <a:t>bir testte </a:t>
            </a:r>
            <a:r>
              <a:rPr lang="tr-TR" dirty="0" smtClean="0"/>
              <a:t>kollar masaya değdirilebilir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1657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 EKSTREMİTE KASLARI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1)Kalça </a:t>
            </a:r>
            <a:r>
              <a:rPr lang="tr-TR" b="1" dirty="0"/>
              <a:t>Kasları</a:t>
            </a:r>
          </a:p>
          <a:p>
            <a:pPr marL="0" indent="0">
              <a:buNone/>
            </a:pPr>
            <a:r>
              <a:rPr lang="tr-TR" b="1" dirty="0"/>
              <a:t>1.1) Kalça </a:t>
            </a:r>
            <a:r>
              <a:rPr lang="tr-TR" b="1" dirty="0" err="1"/>
              <a:t>fleksör-ekstansörleri</a:t>
            </a:r>
            <a:r>
              <a:rPr lang="tr-TR" b="1" dirty="0"/>
              <a:t>:</a:t>
            </a:r>
          </a:p>
          <a:p>
            <a:pPr marL="0" indent="0">
              <a:buNone/>
            </a:pPr>
            <a:r>
              <a:rPr lang="tr-TR" dirty="0" smtClean="0"/>
              <a:t>Kalça </a:t>
            </a:r>
            <a:r>
              <a:rPr lang="tr-TR" dirty="0" err="1"/>
              <a:t>fleksörlerini</a:t>
            </a:r>
            <a:r>
              <a:rPr lang="tr-TR" dirty="0"/>
              <a:t> ölçerken kullandığımız test ‘Thomas</a:t>
            </a:r>
          </a:p>
          <a:p>
            <a:pPr marL="0" indent="0">
              <a:buNone/>
            </a:pPr>
            <a:r>
              <a:rPr lang="tr-TR" dirty="0" err="1"/>
              <a:t>Testi’dir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1269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TESTİ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 Hasta sırtüstü yatarken bir kalçasını  </a:t>
            </a:r>
            <a:r>
              <a:rPr lang="tr-TR" dirty="0" err="1" smtClean="0"/>
              <a:t>fleksiyona</a:t>
            </a:r>
            <a:r>
              <a:rPr lang="tr-TR" dirty="0" smtClean="0"/>
              <a:t> getirmesi, dizini göğsüne değdirmesi, bu esnada diğer bacağının sedyeye temas eder durumunu koruması  söylenir.     </a:t>
            </a:r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Kontraktürü</a:t>
            </a:r>
            <a:r>
              <a:rPr lang="tr-TR" dirty="0" smtClean="0"/>
              <a:t>/ kısalığı  varsa bacak aşağıda düz duramaz, kalça ve dizden </a:t>
            </a:r>
            <a:r>
              <a:rPr lang="tr-TR" dirty="0" err="1" smtClean="0"/>
              <a:t>fleksiyona</a:t>
            </a:r>
            <a:r>
              <a:rPr lang="tr-TR" dirty="0" smtClean="0"/>
              <a:t> gelir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5349466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459</Words>
  <Application>Microsoft Office PowerPoint</Application>
  <PresentationFormat>Geniş ekran</PresentationFormat>
  <Paragraphs>71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Yüzeyler</vt:lpstr>
      <vt:lpstr>Kas boyu ölçüm testleri</vt:lpstr>
      <vt:lpstr>Neden ölçüm yaparız ?</vt:lpstr>
      <vt:lpstr>Üst ekstremite kasları  Pektoral kas </vt:lpstr>
      <vt:lpstr>Sternal Bölüm:</vt:lpstr>
      <vt:lpstr>Klavikular Bölüm</vt:lpstr>
      <vt:lpstr>PEKTORALİS MİNÖR </vt:lpstr>
      <vt:lpstr>Teres Majör, Latisimus Dorsi, Romboid Majör ve Minör Kasları</vt:lpstr>
      <vt:lpstr>ALT EKSTREMİTE KASLARI </vt:lpstr>
      <vt:lpstr>THOMAS TESTİ </vt:lpstr>
      <vt:lpstr>1.2)Kalça abduktor-adduktorleri ve rotator kasları: </vt:lpstr>
      <vt:lpstr>FABER</vt:lpstr>
      <vt:lpstr>Hamstring Kasları </vt:lpstr>
      <vt:lpstr>KALÇA ABDUKTOR TESTLERİ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 boyu ölçüm testleri</dc:title>
  <dc:creator>şeyda cuma</dc:creator>
  <cp:lastModifiedBy>şeyda cuma</cp:lastModifiedBy>
  <cp:revision>6</cp:revision>
  <dcterms:created xsi:type="dcterms:W3CDTF">2018-05-10T10:27:02Z</dcterms:created>
  <dcterms:modified xsi:type="dcterms:W3CDTF">2018-05-10T10:56:44Z</dcterms:modified>
</cp:coreProperties>
</file>