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D3D92-16E9-4459-8541-CE14A613318B}" type="datetimeFigureOut">
              <a:rPr lang="tr-TR" smtClean="0"/>
              <a:t>22.03.2018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AC64E-1174-4451-85DB-84D5BA90AD3B}" type="slidenum">
              <a:rPr lang="tr-TR" smtClean="0"/>
              <a:t>‹#›</a:t>
            </a:fld>
            <a:endParaRPr lang="tr-TR"/>
          </a:p>
        </p:txBody>
      </p:sp>
    </p:spTree>
    <p:extLst>
      <p:ext uri="{BB962C8B-B14F-4D97-AF65-F5344CB8AC3E}">
        <p14:creationId xmlns:p14="http://schemas.microsoft.com/office/powerpoint/2010/main" val="156649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tr-TR" altLang="tr-TR" smtClean="0"/>
              <a:t>www.bayar.edu.tr</a:t>
            </a: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360850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05986F-B899-463B-93E6-FA40F5A1D8B6}" type="slidenum">
              <a:rPr lang="tr-TR" altLang="tr-TR" smtClean="0"/>
              <a:pPr>
                <a:spcBef>
                  <a:spcPct val="0"/>
                </a:spcBef>
              </a:pPr>
              <a:t>4</a:t>
            </a:fld>
            <a:endParaRPr lang="tr-TR" altLang="tr-TR" smtClean="0"/>
          </a:p>
        </p:txBody>
      </p:sp>
    </p:spTree>
    <p:extLst>
      <p:ext uri="{BB962C8B-B14F-4D97-AF65-F5344CB8AC3E}">
        <p14:creationId xmlns:p14="http://schemas.microsoft.com/office/powerpoint/2010/main" val="2845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209CF1-6D0F-4476-9A38-2780F3C391C2}" type="slidenum">
              <a:rPr lang="tr-TR" altLang="tr-TR" smtClean="0"/>
              <a:pPr>
                <a:spcBef>
                  <a:spcPct val="0"/>
                </a:spcBef>
              </a:pPr>
              <a:t>9</a:t>
            </a:fld>
            <a:endParaRPr lang="tr-TR" altLang="tr-TR" smtClean="0"/>
          </a:p>
        </p:txBody>
      </p:sp>
    </p:spTree>
    <p:extLst>
      <p:ext uri="{BB962C8B-B14F-4D97-AF65-F5344CB8AC3E}">
        <p14:creationId xmlns:p14="http://schemas.microsoft.com/office/powerpoint/2010/main" val="357248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cs typeface="Times New Roman" panose="02020603050405020304" pitchFamily="18"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BFCCF1-432F-4627-A1FE-0640E3016297}" type="slidenum">
              <a:rPr lang="tr-TR" altLang="tr-TR" smtClean="0"/>
              <a:pPr>
                <a:spcBef>
                  <a:spcPct val="0"/>
                </a:spcBef>
              </a:pPr>
              <a:t>10</a:t>
            </a:fld>
            <a:endParaRPr lang="tr-TR" altLang="tr-TR" smtClean="0"/>
          </a:p>
        </p:txBody>
      </p:sp>
    </p:spTree>
    <p:extLst>
      <p:ext uri="{BB962C8B-B14F-4D97-AF65-F5344CB8AC3E}">
        <p14:creationId xmlns:p14="http://schemas.microsoft.com/office/powerpoint/2010/main" val="233580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cs typeface="Times New Roman" panose="02020603050405020304" pitchFamily="18"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270959-F309-498E-B358-09D40AA6EA4D}" type="slidenum">
              <a:rPr lang="tr-TR" altLang="tr-TR" smtClean="0"/>
              <a:pPr>
                <a:spcBef>
                  <a:spcPct val="0"/>
                </a:spcBef>
              </a:pPr>
              <a:t>11</a:t>
            </a:fld>
            <a:endParaRPr lang="tr-TR" altLang="tr-TR" smtClean="0"/>
          </a:p>
        </p:txBody>
      </p:sp>
    </p:spTree>
    <p:extLst>
      <p:ext uri="{BB962C8B-B14F-4D97-AF65-F5344CB8AC3E}">
        <p14:creationId xmlns:p14="http://schemas.microsoft.com/office/powerpoint/2010/main" val="419849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BD18F-6577-4984-BA51-2A7DAC10D620}" type="slidenum">
              <a:rPr lang="tr-TR" altLang="tr-TR" smtClean="0"/>
              <a:pPr>
                <a:spcBef>
                  <a:spcPct val="0"/>
                </a:spcBef>
              </a:pPr>
              <a:t>15</a:t>
            </a:fld>
            <a:endParaRPr lang="tr-TR" altLang="tr-TR" smtClean="0"/>
          </a:p>
        </p:txBody>
      </p:sp>
    </p:spTree>
    <p:extLst>
      <p:ext uri="{BB962C8B-B14F-4D97-AF65-F5344CB8AC3E}">
        <p14:creationId xmlns:p14="http://schemas.microsoft.com/office/powerpoint/2010/main" val="154909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10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8744AE78-4A96-40F0-9929-A0DA1B52CB86}"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372777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229320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786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146356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2786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424516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154156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35893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tr-TR"/>
          </a:p>
        </p:txBody>
      </p:sp>
      <p:sp>
        <p:nvSpPr>
          <p:cNvPr id="3" name="ClipArt Placeholder 2"/>
          <p:cNvSpPr>
            <a:spLocks noGrp="1"/>
          </p:cNvSpPr>
          <p:nvPr>
            <p:ph type="clipArt" sz="half" idx="1"/>
          </p:nvPr>
        </p:nvSpPr>
        <p:spPr>
          <a:xfrm>
            <a:off x="914400" y="1981200"/>
            <a:ext cx="5080000" cy="4114800"/>
          </a:xfrm>
        </p:spPr>
        <p:txBody>
          <a:bodyPr/>
          <a:lstStyle/>
          <a:p>
            <a:pPr lvl="0"/>
            <a:endParaRPr lang="tr-TR" noProof="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9839C678-69E5-4422-9259-FF656ACDA6E9}" type="slidenum">
              <a:rPr lang="en-US" altLang="tr-TR"/>
              <a:pPr>
                <a:defRPr/>
              </a:pPr>
              <a:t>‹#›</a:t>
            </a:fld>
            <a:endParaRPr lang="en-US" altLang="tr-TR"/>
          </a:p>
        </p:txBody>
      </p:sp>
    </p:spTree>
    <p:extLst>
      <p:ext uri="{BB962C8B-B14F-4D97-AF65-F5344CB8AC3E}">
        <p14:creationId xmlns:p14="http://schemas.microsoft.com/office/powerpoint/2010/main" val="119658166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61854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44AE78-4A96-40F0-9929-A0DA1B52CB86}"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98313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44AE78-4A96-40F0-9929-A0DA1B52CB86}"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230124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44AE78-4A96-40F0-9929-A0DA1B52CB86}"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262757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44AE78-4A96-40F0-9929-A0DA1B52CB86}"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104177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4AE78-4A96-40F0-9929-A0DA1B52CB86}"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96998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44AE78-4A96-40F0-9929-A0DA1B52CB86}"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37668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44AE78-4A96-40F0-9929-A0DA1B52CB86}"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6AC93D-FC93-4388-8BE4-F681F03ADE14}" type="slidenum">
              <a:rPr lang="tr-TR" smtClean="0"/>
              <a:t>‹#›</a:t>
            </a:fld>
            <a:endParaRPr lang="tr-TR"/>
          </a:p>
        </p:txBody>
      </p:sp>
    </p:spTree>
    <p:extLst>
      <p:ext uri="{BB962C8B-B14F-4D97-AF65-F5344CB8AC3E}">
        <p14:creationId xmlns:p14="http://schemas.microsoft.com/office/powerpoint/2010/main" val="83510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744AE78-4A96-40F0-9929-A0DA1B52CB86}" type="datetimeFigureOut">
              <a:rPr lang="tr-TR" smtClean="0"/>
              <a:t>22.03.2018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A6AC93D-FC93-4388-8BE4-F681F03ADE14}" type="slidenum">
              <a:rPr lang="tr-TR" smtClean="0"/>
              <a:t>‹#›</a:t>
            </a:fld>
            <a:endParaRPr lang="tr-TR"/>
          </a:p>
        </p:txBody>
      </p:sp>
    </p:spTree>
    <p:extLst>
      <p:ext uri="{BB962C8B-B14F-4D97-AF65-F5344CB8AC3E}">
        <p14:creationId xmlns:p14="http://schemas.microsoft.com/office/powerpoint/2010/main" val="1491182953"/>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5229225" y="4953000"/>
            <a:ext cx="3962400" cy="420688"/>
          </a:xfrm>
        </p:spPr>
        <p:txBody>
          <a:bodyPr/>
          <a:lstStyle/>
          <a:p>
            <a:pPr eaLnBrk="1" hangingPunct="1">
              <a:defRPr/>
            </a:pPr>
            <a:r>
              <a:rPr lang="tr-TR" dirty="0" smtClean="0">
                <a:effectLst>
                  <a:outerShdw blurRad="38100" dist="38100" dir="2700000" algn="tl">
                    <a:srgbClr val="000000">
                      <a:alpha val="43137"/>
                    </a:srgbClr>
                  </a:outerShdw>
                </a:effectLst>
                <a:latin typeface="Comic Sans MS" pitchFamily="66" charset="0"/>
              </a:rPr>
              <a:t>Ankara Üniversitesi</a:t>
            </a:r>
            <a:endParaRPr lang="en-US" dirty="0" smtClean="0">
              <a:effectLst>
                <a:outerShdw blurRad="38100" dist="38100" dir="2700000" algn="tl">
                  <a:srgbClr val="000000">
                    <a:alpha val="43137"/>
                  </a:srgbClr>
                </a:outerShdw>
              </a:effectLst>
              <a:latin typeface="Comic Sans MS" pitchFamily="66" charset="0"/>
            </a:endParaRPr>
          </a:p>
        </p:txBody>
      </p:sp>
      <p:pic>
        <p:nvPicPr>
          <p:cNvPr id="6147" name="Picture 8" descr="B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5439" y="-3175"/>
            <a:ext cx="1476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4"/>
          <p:cNvSpPr txBox="1">
            <a:spLocks noChangeArrowheads="1"/>
          </p:cNvSpPr>
          <p:nvPr/>
        </p:nvSpPr>
        <p:spPr bwMode="auto">
          <a:xfrm>
            <a:off x="1909763" y="5661025"/>
            <a:ext cx="310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eaLnBrk="1" hangingPunct="1">
              <a:spcBef>
                <a:spcPct val="0"/>
              </a:spcBef>
              <a:buClrTx/>
              <a:buFontTx/>
              <a:buNone/>
            </a:pPr>
            <a:r>
              <a:rPr lang="tr-TR" altLang="tr-TR" sz="1800" b="1">
                <a:solidFill>
                  <a:schemeClr val="tx2"/>
                </a:solidFill>
                <a:latin typeface="Comic Sans MS" panose="030F0702030302020204" pitchFamily="66" charset="0"/>
              </a:rPr>
              <a:t>Prof.Dr. Mustafa YILDIZ</a:t>
            </a:r>
          </a:p>
        </p:txBody>
      </p:sp>
      <p:sp>
        <p:nvSpPr>
          <p:cNvPr id="7173" name="Rectangle 15"/>
          <p:cNvSpPr>
            <a:spLocks noChangeArrowheads="1"/>
          </p:cNvSpPr>
          <p:nvPr/>
        </p:nvSpPr>
        <p:spPr bwMode="gray">
          <a:xfrm>
            <a:off x="5232400" y="5229225"/>
            <a:ext cx="3962400" cy="420688"/>
          </a:xfrm>
          <a:prstGeom prst="rect">
            <a:avLst/>
          </a:prstGeom>
          <a:noFill/>
          <a:ln w="9525">
            <a:noFill/>
            <a:miter lim="800000"/>
            <a:headEnd/>
            <a:tailEnd/>
          </a:ln>
        </p:spPr>
        <p:txBody>
          <a:bodyPr/>
          <a:lstStyle/>
          <a:p>
            <a:pPr eaLnBrk="1" hangingPunct="1">
              <a:spcBef>
                <a:spcPct val="20000"/>
              </a:spcBef>
              <a:buClr>
                <a:schemeClr val="tx2"/>
              </a:buClr>
              <a:buFont typeface="Wingdings" pitchFamily="2" charset="2"/>
              <a:buNone/>
              <a:defRPr/>
            </a:pPr>
            <a:r>
              <a:rPr lang="tr-TR" b="1" dirty="0">
                <a:solidFill>
                  <a:schemeClr val="bg1"/>
                </a:solidFill>
                <a:effectLst>
                  <a:outerShdw blurRad="38100" dist="38100" dir="2700000" algn="tl">
                    <a:srgbClr val="000000">
                      <a:alpha val="43137"/>
                    </a:srgbClr>
                  </a:outerShdw>
                </a:effectLst>
                <a:latin typeface="Comic Sans MS" pitchFamily="66" charset="0"/>
              </a:rPr>
              <a:t>Ziraat Fakültesi</a:t>
            </a:r>
            <a:endParaRPr lang="en-US"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9" name="Rectangle 8"/>
          <p:cNvSpPr/>
          <p:nvPr/>
        </p:nvSpPr>
        <p:spPr>
          <a:xfrm>
            <a:off x="1919536" y="2278613"/>
            <a:ext cx="5832648" cy="892552"/>
          </a:xfrm>
          <a:prstGeom prst="rect">
            <a:avLst/>
          </a:prstGeom>
        </p:spPr>
        <p:txBody>
          <a:bodyPr>
            <a:spAutoFit/>
          </a:bodyPr>
          <a:lstStyle/>
          <a:p>
            <a:pPr eaLnBrk="1" hangingPunct="1">
              <a:defRPr/>
            </a:pPr>
            <a:r>
              <a:rPr lang="tr-TR" sz="2600" b="1" dirty="0">
                <a:ln>
                  <a:solidFill>
                    <a:schemeClr val="tx1"/>
                  </a:solidFill>
                </a:ln>
                <a:solidFill>
                  <a:srgbClr val="FFFF00"/>
                </a:solidFill>
                <a:effectLst>
                  <a:outerShdw blurRad="38100" dist="38100" dir="2700000" algn="tl">
                    <a:srgbClr val="000000">
                      <a:alpha val="43137"/>
                    </a:srgbClr>
                  </a:outerShdw>
                </a:effectLst>
                <a:latin typeface="Comic Sans MS" pitchFamily="66" charset="0"/>
              </a:rPr>
              <a:t>BİTKİ BİYOTEKNOLOJİSİ ve GÜNÜMÜZE YANSIMALARI</a:t>
            </a:r>
            <a:endParaRPr lang="tr-TR" sz="2600"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416478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452689" y="1682750"/>
            <a:ext cx="2509837" cy="5540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3000">
                <a:solidFill>
                  <a:srgbClr val="003366"/>
                </a:solidFill>
                <a:latin typeface="Comic Sans MS" panose="030F0702030302020204" pitchFamily="66" charset="0"/>
              </a:rPr>
              <a:t>Bi</a:t>
            </a:r>
            <a:r>
              <a:rPr lang="tr-TR" altLang="tr-TR" sz="3000">
                <a:solidFill>
                  <a:srgbClr val="003366"/>
                </a:solidFill>
                <a:latin typeface="Comic Sans MS" panose="030F0702030302020204" pitchFamily="66" charset="0"/>
              </a:rPr>
              <a:t>y</a:t>
            </a:r>
            <a:r>
              <a:rPr lang="en-US" altLang="tr-TR" sz="3000">
                <a:solidFill>
                  <a:srgbClr val="003366"/>
                </a:solidFill>
                <a:latin typeface="Comic Sans MS" panose="030F0702030302020204" pitchFamily="66" charset="0"/>
              </a:rPr>
              <a:t>ote</a:t>
            </a:r>
            <a:r>
              <a:rPr lang="tr-TR" altLang="tr-TR" sz="3000">
                <a:solidFill>
                  <a:srgbClr val="003366"/>
                </a:solidFill>
                <a:latin typeface="Comic Sans MS" panose="030F0702030302020204" pitchFamily="66" charset="0"/>
              </a:rPr>
              <a:t>k</a:t>
            </a:r>
            <a:r>
              <a:rPr lang="en-US" altLang="tr-TR" sz="3000">
                <a:solidFill>
                  <a:srgbClr val="003366"/>
                </a:solidFill>
                <a:latin typeface="Comic Sans MS" panose="030F0702030302020204" pitchFamily="66" charset="0"/>
              </a:rPr>
              <a:t>nolo</a:t>
            </a:r>
            <a:r>
              <a:rPr lang="tr-TR" altLang="tr-TR" sz="3000">
                <a:solidFill>
                  <a:srgbClr val="003366"/>
                </a:solidFill>
                <a:latin typeface="Comic Sans MS" panose="030F0702030302020204" pitchFamily="66" charset="0"/>
              </a:rPr>
              <a:t>ji</a:t>
            </a:r>
            <a:endParaRPr lang="en-US" altLang="tr-TR" sz="3000">
              <a:solidFill>
                <a:srgbClr val="003366"/>
              </a:solidFill>
              <a:latin typeface="Comic Sans MS" panose="030F0702030302020204" pitchFamily="66" charset="0"/>
            </a:endParaRPr>
          </a:p>
        </p:txBody>
      </p:sp>
      <p:sp>
        <p:nvSpPr>
          <p:cNvPr id="79876" name="Rectangle 4"/>
          <p:cNvSpPr>
            <a:spLocks noChangeArrowheads="1"/>
          </p:cNvSpPr>
          <p:nvPr/>
        </p:nvSpPr>
        <p:spPr bwMode="auto">
          <a:xfrm>
            <a:off x="4676776" y="2389188"/>
            <a:ext cx="5345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2400">
                <a:latin typeface="Comic Sans MS" panose="030F0702030302020204" pitchFamily="66" charset="0"/>
              </a:rPr>
              <a:t>- </a:t>
            </a:r>
            <a:r>
              <a:rPr lang="tr-TR" altLang="tr-TR" sz="2400">
                <a:latin typeface="Comic Sans MS" panose="030F0702030302020204" pitchFamily="66" charset="0"/>
              </a:rPr>
              <a:t>Bitki, hayvan veya mikroorganizmaların tamamı ya da bir parçası kullanılarak yeni bir organizma (bitki, hayvan ya da mikroorganizma) elde etmek veya var olan bir organizmanın genetik yapısında arzu edilen yönde değişiklikler meydana getirmek amacı ile kullanılan yöntemlerdir. </a:t>
            </a:r>
            <a:endParaRPr lang="en-US" altLang="tr-TR" sz="2400">
              <a:latin typeface="Comic Sans MS" panose="030F0702030302020204" pitchFamily="66" charset="0"/>
            </a:endParaRPr>
          </a:p>
        </p:txBody>
      </p:sp>
      <p:sp>
        <p:nvSpPr>
          <p:cNvPr id="18436"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Biyoteknoloji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80131370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ox(out)">
                                      <p:cBhvr>
                                        <p:cTn id="7" dur="500"/>
                                        <p:tgtEl>
                                          <p:spTgt spid="7987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box(out)">
                                      <p:cBhvr>
                                        <p:cTn id="10"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P spid="7987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1919289" y="1773239"/>
            <a:ext cx="83534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spcAft>
                <a:spcPts val="1200"/>
              </a:spcAft>
              <a:buClrTx/>
              <a:buFont typeface="Comic Sans MS" panose="030F0702030302020204" pitchFamily="66" charset="0"/>
              <a:buChar char="–"/>
            </a:pPr>
            <a:r>
              <a:rPr lang="tr-TR" altLang="tr-TR" sz="2000">
                <a:latin typeface="Comic Sans MS" panose="030F0702030302020204" pitchFamily="66" charset="0"/>
              </a:rPr>
              <a:t>Bir türe başka türden gen aktarılarak doğal yapının değiştirilmesiyle yeni genetik özellikler kazandırılmasını sağlayan modern biyoteknoloji tekniklerine “</a:t>
            </a:r>
            <a:r>
              <a:rPr lang="tr-TR" altLang="tr-TR" sz="2000">
                <a:solidFill>
                  <a:srgbClr val="FF0000"/>
                </a:solidFill>
                <a:latin typeface="Comic Sans MS" panose="030F0702030302020204" pitchFamily="66" charset="0"/>
              </a:rPr>
              <a:t>Gen Teknolojisi</a:t>
            </a:r>
            <a:r>
              <a:rPr lang="tr-TR" altLang="tr-TR" sz="2000">
                <a:latin typeface="Comic Sans MS" panose="030F0702030302020204" pitchFamily="66" charset="0"/>
              </a:rPr>
              <a:t>”,</a:t>
            </a:r>
          </a:p>
          <a:p>
            <a:pPr algn="just">
              <a:spcBef>
                <a:spcPct val="0"/>
              </a:spcBef>
              <a:spcAft>
                <a:spcPts val="1200"/>
              </a:spcAft>
              <a:buClrTx/>
              <a:buFont typeface="Comic Sans MS" panose="030F0702030302020204" pitchFamily="66" charset="0"/>
              <a:buChar char="–"/>
            </a:pPr>
            <a:r>
              <a:rPr lang="tr-TR" altLang="tr-TR" sz="2000">
                <a:latin typeface="Comic Sans MS" panose="030F0702030302020204" pitchFamily="66" charset="0"/>
              </a:rPr>
              <a:t>Gen teknolojisi kullanılarak doğal yollarla elde edilmesi mümkün olmayan yeni özellikler kazandırılmış organizmalara da “</a:t>
            </a:r>
            <a:r>
              <a:rPr lang="tr-TR" altLang="tr-TR" sz="2000">
                <a:solidFill>
                  <a:srgbClr val="FF0000"/>
                </a:solidFill>
                <a:latin typeface="Comic Sans MS" panose="030F0702030302020204" pitchFamily="66" charset="0"/>
              </a:rPr>
              <a:t>Genetik Yapıları Değiştirilmiş Organizma (GDO)</a:t>
            </a:r>
            <a:r>
              <a:rPr lang="tr-TR" altLang="tr-TR" sz="2000">
                <a:latin typeface="Comic Sans MS" panose="030F0702030302020204" pitchFamily="66" charset="0"/>
              </a:rPr>
              <a:t>”</a:t>
            </a:r>
            <a:endParaRPr lang="en-US" altLang="tr-TR" sz="2000">
              <a:latin typeface="Comic Sans MS" panose="030F0702030302020204" pitchFamily="66" charset="0"/>
            </a:endParaRPr>
          </a:p>
        </p:txBody>
      </p:sp>
      <p:sp>
        <p:nvSpPr>
          <p:cNvPr id="20483" name="Rectangle 3"/>
          <p:cNvSpPr txBox="1">
            <a:spLocks noChangeArrowheads="1"/>
          </p:cNvSpPr>
          <p:nvPr/>
        </p:nvSpPr>
        <p:spPr bwMode="auto">
          <a:xfrm>
            <a:off x="1760538" y="466726"/>
            <a:ext cx="5199062" cy="9366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Genetik Yapısı Değiştirilmiş Organizma (GDO)</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4767690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box(out)">
                                      <p:cBhvr>
                                        <p:cTn id="7" dur="500"/>
                                        <p:tgtEl>
                                          <p:spTgt spid="798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9876">
                                            <p:txEl>
                                              <p:pRg st="1" end="1"/>
                                            </p:txEl>
                                          </p:spTgt>
                                        </p:tgtEl>
                                        <p:attrNameLst>
                                          <p:attrName>style.visibility</p:attrName>
                                        </p:attrNameLst>
                                      </p:cBhvr>
                                      <p:to>
                                        <p:strVal val="visible"/>
                                      </p:to>
                                    </p:set>
                                    <p:animEffect transition="in" filter="box(out)">
                                      <p:cBhvr>
                                        <p:cTn id="12" dur="500"/>
                                        <p:tgtEl>
                                          <p:spTgt spid="798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6"/>
          <p:cNvGrpSpPr>
            <a:grpSpLocks/>
          </p:cNvGrpSpPr>
          <p:nvPr/>
        </p:nvGrpSpPr>
        <p:grpSpPr bwMode="auto">
          <a:xfrm>
            <a:off x="2438400" y="1627188"/>
            <a:ext cx="3657600" cy="3314700"/>
            <a:chOff x="485772" y="2590818"/>
            <a:chExt cx="3657600" cy="3314701"/>
          </a:xfrm>
        </p:grpSpPr>
        <p:sp>
          <p:nvSpPr>
            <p:cNvPr id="22534" name="Text Box 5"/>
            <p:cNvSpPr txBox="1">
              <a:spLocks noChangeArrowheads="1"/>
            </p:cNvSpPr>
            <p:nvPr/>
          </p:nvSpPr>
          <p:spPr bwMode="auto">
            <a:xfrm>
              <a:off x="485772" y="2590819"/>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ClrTx/>
                <a:buFontTx/>
                <a:buNone/>
              </a:pPr>
              <a:r>
                <a:rPr lang="tr-TR" altLang="tr-TR" sz="1600">
                  <a:solidFill>
                    <a:schemeClr val="tx2"/>
                  </a:solidFill>
                  <a:latin typeface="Comic Sans MS" panose="030F0702030302020204" pitchFamily="66" charset="0"/>
                </a:rPr>
                <a:t>Verici Bitki</a:t>
              </a:r>
              <a:endParaRPr lang="en-US" altLang="tr-TR" sz="1600">
                <a:solidFill>
                  <a:schemeClr val="tx2"/>
                </a:solidFill>
                <a:latin typeface="Comic Sans MS" panose="030F0702030302020204" pitchFamily="66" charset="0"/>
              </a:endParaRPr>
            </a:p>
          </p:txBody>
        </p:sp>
        <p:sp>
          <p:nvSpPr>
            <p:cNvPr id="22535" name="Text Box 6"/>
            <p:cNvSpPr txBox="1">
              <a:spLocks noChangeArrowheads="1"/>
            </p:cNvSpPr>
            <p:nvPr/>
          </p:nvSpPr>
          <p:spPr bwMode="auto">
            <a:xfrm>
              <a:off x="2486022" y="2590818"/>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ClrTx/>
                <a:buFontTx/>
                <a:buNone/>
              </a:pPr>
              <a:r>
                <a:rPr lang="tr-TR" altLang="tr-TR" sz="1600">
                  <a:solidFill>
                    <a:schemeClr val="tx2"/>
                  </a:solidFill>
                  <a:latin typeface="Comic Sans MS" panose="030F0702030302020204" pitchFamily="66" charset="0"/>
                </a:rPr>
                <a:t>Bitki</a:t>
              </a:r>
              <a:endParaRPr lang="en-US" altLang="tr-TR" sz="1600">
                <a:solidFill>
                  <a:schemeClr val="tx2"/>
                </a:solidFill>
                <a:latin typeface="Comic Sans MS" panose="030F0702030302020204" pitchFamily="66" charset="0"/>
              </a:endParaRPr>
            </a:p>
          </p:txBody>
        </p:sp>
        <p:grpSp>
          <p:nvGrpSpPr>
            <p:cNvPr id="22536" name="Group 9"/>
            <p:cNvGrpSpPr>
              <a:grpSpLocks/>
            </p:cNvGrpSpPr>
            <p:nvPr/>
          </p:nvGrpSpPr>
          <p:grpSpPr bwMode="auto">
            <a:xfrm>
              <a:off x="831847" y="2992457"/>
              <a:ext cx="1177925" cy="1119187"/>
              <a:chOff x="480" y="912"/>
              <a:chExt cx="960" cy="912"/>
            </a:xfrm>
          </p:grpSpPr>
          <p:sp>
            <p:nvSpPr>
              <p:cNvPr id="17451" name="Oval 10"/>
              <p:cNvSpPr>
                <a:spLocks noChangeArrowheads="1"/>
              </p:cNvSpPr>
              <p:nvPr/>
            </p:nvSpPr>
            <p:spPr bwMode="auto">
              <a:xfrm>
                <a:off x="480" y="912"/>
                <a:ext cx="960" cy="912"/>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sp>
            <p:nvSpPr>
              <p:cNvPr id="22572" name="Oval 11"/>
              <p:cNvSpPr>
                <a:spLocks noChangeArrowheads="1"/>
              </p:cNvSpPr>
              <p:nvPr/>
            </p:nvSpPr>
            <p:spPr bwMode="auto">
              <a:xfrm>
                <a:off x="912" y="999"/>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73" name="Oval 12"/>
              <p:cNvSpPr>
                <a:spLocks noChangeArrowheads="1"/>
              </p:cNvSpPr>
              <p:nvPr/>
            </p:nvSpPr>
            <p:spPr bwMode="auto">
              <a:xfrm>
                <a:off x="672" y="1152"/>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74" name="Oval 13"/>
              <p:cNvSpPr>
                <a:spLocks noChangeArrowheads="1"/>
              </p:cNvSpPr>
              <p:nvPr/>
            </p:nvSpPr>
            <p:spPr bwMode="auto">
              <a:xfrm>
                <a:off x="720" y="1440"/>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75" name="Oval 14"/>
              <p:cNvSpPr>
                <a:spLocks noChangeArrowheads="1"/>
              </p:cNvSpPr>
              <p:nvPr/>
            </p:nvSpPr>
            <p:spPr bwMode="auto">
              <a:xfrm>
                <a:off x="960" y="1296"/>
                <a:ext cx="144" cy="144"/>
              </a:xfrm>
              <a:prstGeom prst="ellipse">
                <a:avLst/>
              </a:prstGeom>
              <a:solidFill>
                <a:srgbClr val="00FF00"/>
              </a:solidFill>
              <a:ln w="9525">
                <a:solidFill>
                  <a:srgbClr val="00FF00"/>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76" name="Oval 15"/>
              <p:cNvSpPr>
                <a:spLocks noChangeArrowheads="1"/>
              </p:cNvSpPr>
              <p:nvPr/>
            </p:nvSpPr>
            <p:spPr bwMode="auto">
              <a:xfrm>
                <a:off x="1008" y="1584"/>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77" name="Line 16"/>
              <p:cNvSpPr>
                <a:spLocks noChangeShapeType="1"/>
              </p:cNvSpPr>
              <p:nvPr/>
            </p:nvSpPr>
            <p:spPr bwMode="auto">
              <a:xfrm flipH="1">
                <a:off x="816" y="1104"/>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78" name="Line 17"/>
              <p:cNvSpPr>
                <a:spLocks noChangeShapeType="1"/>
              </p:cNvSpPr>
              <p:nvPr/>
            </p:nvSpPr>
            <p:spPr bwMode="auto">
              <a:xfrm>
                <a:off x="816" y="1248"/>
                <a:ext cx="192"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79" name="Line 18"/>
              <p:cNvSpPr>
                <a:spLocks noChangeShapeType="1"/>
              </p:cNvSpPr>
              <p:nvPr/>
            </p:nvSpPr>
            <p:spPr bwMode="auto">
              <a:xfrm flipH="1">
                <a:off x="864" y="1440"/>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80" name="Line 19"/>
              <p:cNvSpPr>
                <a:spLocks noChangeShapeType="1"/>
              </p:cNvSpPr>
              <p:nvPr/>
            </p:nvSpPr>
            <p:spPr bwMode="auto">
              <a:xfrm>
                <a:off x="864" y="1584"/>
                <a:ext cx="144"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2537" name="Line 20"/>
            <p:cNvSpPr>
              <a:spLocks noChangeShapeType="1"/>
            </p:cNvSpPr>
            <p:nvPr/>
          </p:nvSpPr>
          <p:spPr bwMode="auto">
            <a:xfrm>
              <a:off x="1597022" y="4170382"/>
              <a:ext cx="649288" cy="647700"/>
            </a:xfrm>
            <a:prstGeom prst="line">
              <a:avLst/>
            </a:prstGeom>
            <a:noFill/>
            <a:ln w="571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2538" name="Line 21"/>
            <p:cNvSpPr>
              <a:spLocks noChangeShapeType="1"/>
            </p:cNvSpPr>
            <p:nvPr/>
          </p:nvSpPr>
          <p:spPr bwMode="auto">
            <a:xfrm flipH="1">
              <a:off x="2414598" y="4154496"/>
              <a:ext cx="471487" cy="647700"/>
            </a:xfrm>
            <a:prstGeom prst="line">
              <a:avLst/>
            </a:prstGeom>
            <a:noFill/>
            <a:ln w="571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2539" name="Group 33"/>
            <p:cNvGrpSpPr>
              <a:grpSpLocks/>
            </p:cNvGrpSpPr>
            <p:nvPr/>
          </p:nvGrpSpPr>
          <p:grpSpPr bwMode="auto">
            <a:xfrm>
              <a:off x="2593995" y="2989412"/>
              <a:ext cx="1177925" cy="1119188"/>
              <a:chOff x="1776" y="864"/>
              <a:chExt cx="960" cy="912"/>
            </a:xfrm>
          </p:grpSpPr>
          <p:sp>
            <p:nvSpPr>
              <p:cNvPr id="17441" name="Oval 34"/>
              <p:cNvSpPr>
                <a:spLocks noChangeArrowheads="1"/>
              </p:cNvSpPr>
              <p:nvPr/>
            </p:nvSpPr>
            <p:spPr bwMode="auto">
              <a:xfrm>
                <a:off x="1776" y="864"/>
                <a:ext cx="960" cy="912"/>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sp>
            <p:nvSpPr>
              <p:cNvPr id="22562" name="Oval 35"/>
              <p:cNvSpPr>
                <a:spLocks noChangeArrowheads="1"/>
              </p:cNvSpPr>
              <p:nvPr/>
            </p:nvSpPr>
            <p:spPr bwMode="auto">
              <a:xfrm>
                <a:off x="2278" y="951"/>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63" name="Oval 36"/>
              <p:cNvSpPr>
                <a:spLocks noChangeArrowheads="1"/>
              </p:cNvSpPr>
              <p:nvPr/>
            </p:nvSpPr>
            <p:spPr bwMode="auto">
              <a:xfrm>
                <a:off x="2064" y="1152"/>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64" name="Oval 37"/>
              <p:cNvSpPr>
                <a:spLocks noChangeArrowheads="1"/>
              </p:cNvSpPr>
              <p:nvPr/>
            </p:nvSpPr>
            <p:spPr bwMode="auto">
              <a:xfrm>
                <a:off x="2382" y="1274"/>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65" name="Oval 38"/>
              <p:cNvSpPr>
                <a:spLocks noChangeArrowheads="1"/>
              </p:cNvSpPr>
              <p:nvPr/>
            </p:nvSpPr>
            <p:spPr bwMode="auto">
              <a:xfrm>
                <a:off x="2343" y="1549"/>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66" name="Oval 39"/>
              <p:cNvSpPr>
                <a:spLocks noChangeArrowheads="1"/>
              </p:cNvSpPr>
              <p:nvPr/>
            </p:nvSpPr>
            <p:spPr bwMode="auto">
              <a:xfrm>
                <a:off x="2099" y="1440"/>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67" name="Freeform 40"/>
              <p:cNvSpPr>
                <a:spLocks/>
              </p:cNvSpPr>
              <p:nvPr/>
            </p:nvSpPr>
            <p:spPr bwMode="auto">
              <a:xfrm>
                <a:off x="2146" y="978"/>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68" name="Freeform 41"/>
              <p:cNvSpPr>
                <a:spLocks/>
              </p:cNvSpPr>
              <p:nvPr/>
            </p:nvSpPr>
            <p:spPr bwMode="auto">
              <a:xfrm>
                <a:off x="2150" y="1183"/>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69" name="Freeform 42"/>
              <p:cNvSpPr>
                <a:spLocks/>
              </p:cNvSpPr>
              <p:nvPr/>
            </p:nvSpPr>
            <p:spPr bwMode="auto">
              <a:xfrm>
                <a:off x="2138" y="1332"/>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70" name="Freeform 43"/>
              <p:cNvSpPr>
                <a:spLocks/>
              </p:cNvSpPr>
              <p:nvPr/>
            </p:nvSpPr>
            <p:spPr bwMode="auto">
              <a:xfrm>
                <a:off x="2059" y="1536"/>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17420" name="Oval 44"/>
            <p:cNvSpPr>
              <a:spLocks noChangeArrowheads="1"/>
            </p:cNvSpPr>
            <p:nvPr/>
          </p:nvSpPr>
          <p:spPr bwMode="auto">
            <a:xfrm>
              <a:off x="1727197" y="4786331"/>
              <a:ext cx="1177925" cy="1119188"/>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grpSp>
          <p:nvGrpSpPr>
            <p:cNvPr id="22541" name="Group 45"/>
            <p:cNvGrpSpPr>
              <a:grpSpLocks/>
            </p:cNvGrpSpPr>
            <p:nvPr/>
          </p:nvGrpSpPr>
          <p:grpSpPr bwMode="auto">
            <a:xfrm>
              <a:off x="1781174" y="4930801"/>
              <a:ext cx="588963" cy="893764"/>
              <a:chOff x="1392" y="2439"/>
              <a:chExt cx="480" cy="729"/>
            </a:xfrm>
          </p:grpSpPr>
          <p:sp>
            <p:nvSpPr>
              <p:cNvPr id="22552" name="Oval 46"/>
              <p:cNvSpPr>
                <a:spLocks noChangeArrowheads="1"/>
              </p:cNvSpPr>
              <p:nvPr/>
            </p:nvSpPr>
            <p:spPr bwMode="auto">
              <a:xfrm>
                <a:off x="1632" y="2439"/>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53" name="Oval 47"/>
              <p:cNvSpPr>
                <a:spLocks noChangeArrowheads="1"/>
              </p:cNvSpPr>
              <p:nvPr/>
            </p:nvSpPr>
            <p:spPr bwMode="auto">
              <a:xfrm>
                <a:off x="1392" y="2592"/>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54" name="Oval 48"/>
              <p:cNvSpPr>
                <a:spLocks noChangeArrowheads="1"/>
              </p:cNvSpPr>
              <p:nvPr/>
            </p:nvSpPr>
            <p:spPr bwMode="auto">
              <a:xfrm>
                <a:off x="1440" y="2880"/>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55" name="Oval 49"/>
              <p:cNvSpPr>
                <a:spLocks noChangeArrowheads="1"/>
              </p:cNvSpPr>
              <p:nvPr/>
            </p:nvSpPr>
            <p:spPr bwMode="auto">
              <a:xfrm>
                <a:off x="1680" y="2736"/>
                <a:ext cx="144" cy="144"/>
              </a:xfrm>
              <a:prstGeom prst="ellipse">
                <a:avLst/>
              </a:prstGeom>
              <a:solidFill>
                <a:srgbClr val="00FF00"/>
              </a:solidFill>
              <a:ln w="9525">
                <a:solidFill>
                  <a:srgbClr val="00FF00"/>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56" name="Oval 50"/>
              <p:cNvSpPr>
                <a:spLocks noChangeArrowheads="1"/>
              </p:cNvSpPr>
              <p:nvPr/>
            </p:nvSpPr>
            <p:spPr bwMode="auto">
              <a:xfrm>
                <a:off x="1728" y="3024"/>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57" name="Line 51"/>
              <p:cNvSpPr>
                <a:spLocks noChangeShapeType="1"/>
              </p:cNvSpPr>
              <p:nvPr/>
            </p:nvSpPr>
            <p:spPr bwMode="auto">
              <a:xfrm flipH="1">
                <a:off x="1536" y="2544"/>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8" name="Line 52"/>
              <p:cNvSpPr>
                <a:spLocks noChangeShapeType="1"/>
              </p:cNvSpPr>
              <p:nvPr/>
            </p:nvSpPr>
            <p:spPr bwMode="auto">
              <a:xfrm>
                <a:off x="1536" y="2688"/>
                <a:ext cx="192"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59" name="Line 53"/>
              <p:cNvSpPr>
                <a:spLocks noChangeShapeType="1"/>
              </p:cNvSpPr>
              <p:nvPr/>
            </p:nvSpPr>
            <p:spPr bwMode="auto">
              <a:xfrm flipH="1">
                <a:off x="1584" y="2880"/>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2560" name="Line 54"/>
              <p:cNvSpPr>
                <a:spLocks noChangeShapeType="1"/>
              </p:cNvSpPr>
              <p:nvPr/>
            </p:nvSpPr>
            <p:spPr bwMode="auto">
              <a:xfrm>
                <a:off x="1584" y="3024"/>
                <a:ext cx="144"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22542" name="Group 55"/>
            <p:cNvGrpSpPr>
              <a:grpSpLocks/>
            </p:cNvGrpSpPr>
            <p:nvPr/>
          </p:nvGrpSpPr>
          <p:grpSpPr bwMode="auto">
            <a:xfrm>
              <a:off x="2289174" y="4903817"/>
              <a:ext cx="512764" cy="852490"/>
              <a:chOff x="1627" y="2439"/>
              <a:chExt cx="419" cy="695"/>
            </a:xfrm>
          </p:grpSpPr>
          <p:sp>
            <p:nvSpPr>
              <p:cNvPr id="22543" name="Oval 56"/>
              <p:cNvSpPr>
                <a:spLocks noChangeArrowheads="1"/>
              </p:cNvSpPr>
              <p:nvPr/>
            </p:nvSpPr>
            <p:spPr bwMode="auto">
              <a:xfrm>
                <a:off x="1846" y="2439"/>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44" name="Oval 57"/>
              <p:cNvSpPr>
                <a:spLocks noChangeArrowheads="1"/>
              </p:cNvSpPr>
              <p:nvPr/>
            </p:nvSpPr>
            <p:spPr bwMode="auto">
              <a:xfrm>
                <a:off x="1632" y="2640"/>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45" name="Oval 58"/>
              <p:cNvSpPr>
                <a:spLocks noChangeArrowheads="1"/>
              </p:cNvSpPr>
              <p:nvPr/>
            </p:nvSpPr>
            <p:spPr bwMode="auto">
              <a:xfrm>
                <a:off x="1950" y="2762"/>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46" name="Oval 59"/>
              <p:cNvSpPr>
                <a:spLocks noChangeArrowheads="1"/>
              </p:cNvSpPr>
              <p:nvPr/>
            </p:nvSpPr>
            <p:spPr bwMode="auto">
              <a:xfrm>
                <a:off x="1911" y="3037"/>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47" name="Oval 60"/>
              <p:cNvSpPr>
                <a:spLocks noChangeArrowheads="1"/>
              </p:cNvSpPr>
              <p:nvPr/>
            </p:nvSpPr>
            <p:spPr bwMode="auto">
              <a:xfrm>
                <a:off x="1667" y="2928"/>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2548" name="Freeform 61"/>
              <p:cNvSpPr>
                <a:spLocks/>
              </p:cNvSpPr>
              <p:nvPr/>
            </p:nvSpPr>
            <p:spPr bwMode="auto">
              <a:xfrm>
                <a:off x="1714" y="2466"/>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49" name="Freeform 62"/>
              <p:cNvSpPr>
                <a:spLocks/>
              </p:cNvSpPr>
              <p:nvPr/>
            </p:nvSpPr>
            <p:spPr bwMode="auto">
              <a:xfrm>
                <a:off x="1718" y="2671"/>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50" name="Freeform 63"/>
              <p:cNvSpPr>
                <a:spLocks/>
              </p:cNvSpPr>
              <p:nvPr/>
            </p:nvSpPr>
            <p:spPr bwMode="auto">
              <a:xfrm>
                <a:off x="1706" y="2820"/>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51" name="Freeform 64"/>
              <p:cNvSpPr>
                <a:spLocks/>
              </p:cNvSpPr>
              <p:nvPr/>
            </p:nvSpPr>
            <p:spPr bwMode="auto">
              <a:xfrm>
                <a:off x="1627" y="3024"/>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sp>
        <p:nvSpPr>
          <p:cNvPr id="96" name="Text Box 1114"/>
          <p:cNvSpPr txBox="1">
            <a:spLocks noChangeArrowheads="1"/>
          </p:cNvSpPr>
          <p:nvPr/>
        </p:nvSpPr>
        <p:spPr bwMode="auto">
          <a:xfrm>
            <a:off x="1914526" y="5000626"/>
            <a:ext cx="8539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spcAft>
                <a:spcPts val="1200"/>
              </a:spcAft>
              <a:buClrTx/>
            </a:pPr>
            <a:r>
              <a:rPr lang="tr-TR" altLang="tr-TR" sz="2000">
                <a:latin typeface="Comic Sans MS" panose="030F0702030302020204" pitchFamily="66" charset="0"/>
              </a:rPr>
              <a:t>Melezleme belli türler arası mümkündür .</a:t>
            </a:r>
          </a:p>
          <a:p>
            <a:pPr>
              <a:spcBef>
                <a:spcPct val="0"/>
              </a:spcBef>
              <a:spcAft>
                <a:spcPts val="1200"/>
              </a:spcAft>
              <a:buClrTx/>
            </a:pPr>
            <a:r>
              <a:rPr lang="tr-TR" altLang="tr-TR" sz="2000">
                <a:latin typeface="Comic Sans MS" panose="030F0702030302020204" pitchFamily="66" charset="0"/>
                <a:cs typeface="Times New Roman" panose="02020603050405020304" pitchFamily="18" charset="0"/>
              </a:rPr>
              <a:t>İstenen genle birlikte istenmeyen genler de geçer.</a:t>
            </a:r>
            <a:endParaRPr lang="en-US" altLang="tr-TR" sz="2000">
              <a:latin typeface="Comic Sans MS" panose="030F0702030302020204" pitchFamily="66" charset="0"/>
              <a:cs typeface="Times New Roman" panose="02020603050405020304" pitchFamily="18" charset="0"/>
            </a:endParaRPr>
          </a:p>
          <a:p>
            <a:pPr>
              <a:spcBef>
                <a:spcPct val="0"/>
              </a:spcBef>
              <a:spcAft>
                <a:spcPts val="1200"/>
              </a:spcAft>
              <a:buClrTx/>
            </a:pPr>
            <a:r>
              <a:rPr lang="tr-TR" altLang="tr-TR" sz="2000">
                <a:latin typeface="Comic Sans MS" panose="030F0702030302020204" pitchFamily="66" charset="0"/>
                <a:cs typeface="Times New Roman" panose="02020603050405020304" pitchFamily="18" charset="0"/>
              </a:rPr>
              <a:t>İstenen sonuçları almak için uzun zamana ihtiyaç vardır.</a:t>
            </a:r>
            <a:endParaRPr lang="en-US" altLang="tr-TR" sz="2000">
              <a:latin typeface="Comic Sans MS" panose="030F0702030302020204" pitchFamily="66" charset="0"/>
              <a:cs typeface="Times New Roman" panose="02020603050405020304" pitchFamily="18" charset="0"/>
            </a:endParaRPr>
          </a:p>
        </p:txBody>
      </p:sp>
      <p:sp>
        <p:nvSpPr>
          <p:cNvPr id="22532"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Klasik Islah</a:t>
            </a:r>
            <a:endParaRPr lang="en-US" altLang="tr-TR" sz="3000" b="1">
              <a:solidFill>
                <a:srgbClr val="FF0000"/>
              </a:solidFill>
              <a:latin typeface="Comic Sans MS" panose="030F0702030302020204" pitchFamily="66" charset="0"/>
            </a:endParaRPr>
          </a:p>
        </p:txBody>
      </p:sp>
      <p:pic>
        <p:nvPicPr>
          <p:cNvPr id="53" name="Picture 52" descr="1.jpg"/>
          <p:cNvPicPr>
            <a:picLocks noChangeAspect="1"/>
          </p:cNvPicPr>
          <p:nvPr/>
        </p:nvPicPr>
        <p:blipFill>
          <a:blip r:embed="rId2"/>
          <a:stretch>
            <a:fillRect/>
          </a:stretch>
        </p:blipFill>
        <p:spPr>
          <a:xfrm>
            <a:off x="5880100" y="3092450"/>
            <a:ext cx="4319588" cy="9842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8178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ox(out)">
                                      <p:cBhvr>
                                        <p:cTn id="10" dur="500"/>
                                        <p:tgtEl>
                                          <p:spTgt spid="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96">
                                            <p:txEl>
                                              <p:pRg st="0" end="0"/>
                                            </p:txEl>
                                          </p:spTgt>
                                        </p:tgtEl>
                                        <p:attrNameLst>
                                          <p:attrName>style.visibility</p:attrName>
                                        </p:attrNameLst>
                                      </p:cBhvr>
                                      <p:to>
                                        <p:strVal val="visible"/>
                                      </p:to>
                                    </p:set>
                                    <p:animEffect transition="in" filter="box(out)">
                                      <p:cBhvr>
                                        <p:cTn id="15" dur="500"/>
                                        <p:tgtEl>
                                          <p:spTgt spid="9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96">
                                            <p:txEl>
                                              <p:pRg st="1" end="1"/>
                                            </p:txEl>
                                          </p:spTgt>
                                        </p:tgtEl>
                                        <p:attrNameLst>
                                          <p:attrName>style.visibility</p:attrName>
                                        </p:attrNameLst>
                                      </p:cBhvr>
                                      <p:to>
                                        <p:strVal val="visible"/>
                                      </p:to>
                                    </p:set>
                                    <p:animEffect transition="in" filter="box(out)">
                                      <p:cBhvr>
                                        <p:cTn id="20" dur="500"/>
                                        <p:tgtEl>
                                          <p:spTgt spid="9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96">
                                            <p:txEl>
                                              <p:pRg st="2" end="2"/>
                                            </p:txEl>
                                          </p:spTgt>
                                        </p:tgtEl>
                                        <p:attrNameLst>
                                          <p:attrName>style.visibility</p:attrName>
                                        </p:attrNameLst>
                                      </p:cBhvr>
                                      <p:to>
                                        <p:strVal val="visible"/>
                                      </p:to>
                                    </p:set>
                                    <p:animEffect transition="in" filter="box(out)">
                                      <p:cBhvr>
                                        <p:cTn id="25"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Biyoteknolojik Islah</a:t>
            </a:r>
            <a:endParaRPr lang="en-US" altLang="tr-TR" sz="3000" b="1">
              <a:solidFill>
                <a:srgbClr val="FF0000"/>
              </a:solidFill>
              <a:latin typeface="Comic Sans MS" panose="030F0702030302020204" pitchFamily="66" charset="0"/>
            </a:endParaRPr>
          </a:p>
        </p:txBody>
      </p:sp>
      <p:pic>
        <p:nvPicPr>
          <p:cNvPr id="54" name="Picture 53" descr="2.jpg"/>
          <p:cNvPicPr>
            <a:picLocks noChangeAspect="1"/>
          </p:cNvPicPr>
          <p:nvPr/>
        </p:nvPicPr>
        <p:blipFill>
          <a:blip r:embed="rId2"/>
          <a:stretch>
            <a:fillRect/>
          </a:stretch>
        </p:blipFill>
        <p:spPr>
          <a:xfrm>
            <a:off x="5880100" y="3141663"/>
            <a:ext cx="4319588" cy="984250"/>
          </a:xfrm>
          <a:prstGeom prst="rect">
            <a:avLst/>
          </a:prstGeom>
          <a:ln>
            <a:solidFill>
              <a:schemeClr val="tx1"/>
            </a:solidFill>
          </a:ln>
          <a:effectLst>
            <a:outerShdw blurRad="50800" dist="38100" dir="2700000" algn="tl" rotWithShape="0">
              <a:prstClr val="black">
                <a:alpha val="40000"/>
              </a:prstClr>
            </a:outerShdw>
          </a:effectLst>
        </p:spPr>
      </p:pic>
      <p:grpSp>
        <p:nvGrpSpPr>
          <p:cNvPr id="2" name="Group 278"/>
          <p:cNvGrpSpPr>
            <a:grpSpLocks/>
          </p:cNvGrpSpPr>
          <p:nvPr/>
        </p:nvGrpSpPr>
        <p:grpSpPr bwMode="auto">
          <a:xfrm>
            <a:off x="2438400" y="1544639"/>
            <a:ext cx="3657600" cy="3252787"/>
            <a:chOff x="5200680" y="2598769"/>
            <a:chExt cx="3657600" cy="3252695"/>
          </a:xfrm>
        </p:grpSpPr>
        <p:grpSp>
          <p:nvGrpSpPr>
            <p:cNvPr id="23558" name="Group 9"/>
            <p:cNvGrpSpPr>
              <a:grpSpLocks/>
            </p:cNvGrpSpPr>
            <p:nvPr/>
          </p:nvGrpSpPr>
          <p:grpSpPr bwMode="auto">
            <a:xfrm>
              <a:off x="5618193" y="2985838"/>
              <a:ext cx="1177925" cy="1119187"/>
              <a:chOff x="480" y="912"/>
              <a:chExt cx="960" cy="912"/>
            </a:xfrm>
          </p:grpSpPr>
          <p:sp>
            <p:nvSpPr>
              <p:cNvPr id="84" name="Oval 10"/>
              <p:cNvSpPr>
                <a:spLocks noChangeArrowheads="1"/>
              </p:cNvSpPr>
              <p:nvPr/>
            </p:nvSpPr>
            <p:spPr bwMode="auto">
              <a:xfrm>
                <a:off x="480" y="912"/>
                <a:ext cx="960" cy="912"/>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sp>
            <p:nvSpPr>
              <p:cNvPr id="23586" name="Oval 11"/>
              <p:cNvSpPr>
                <a:spLocks noChangeArrowheads="1"/>
              </p:cNvSpPr>
              <p:nvPr/>
            </p:nvSpPr>
            <p:spPr bwMode="auto">
              <a:xfrm>
                <a:off x="912" y="999"/>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87" name="Oval 12"/>
              <p:cNvSpPr>
                <a:spLocks noChangeArrowheads="1"/>
              </p:cNvSpPr>
              <p:nvPr/>
            </p:nvSpPr>
            <p:spPr bwMode="auto">
              <a:xfrm>
                <a:off x="672" y="1152"/>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88" name="Oval 13"/>
              <p:cNvSpPr>
                <a:spLocks noChangeArrowheads="1"/>
              </p:cNvSpPr>
              <p:nvPr/>
            </p:nvSpPr>
            <p:spPr bwMode="auto">
              <a:xfrm>
                <a:off x="720" y="1440"/>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89" name="Oval 14"/>
              <p:cNvSpPr>
                <a:spLocks noChangeArrowheads="1"/>
              </p:cNvSpPr>
              <p:nvPr/>
            </p:nvSpPr>
            <p:spPr bwMode="auto">
              <a:xfrm>
                <a:off x="960" y="1296"/>
                <a:ext cx="144" cy="144"/>
              </a:xfrm>
              <a:prstGeom prst="ellipse">
                <a:avLst/>
              </a:prstGeom>
              <a:solidFill>
                <a:srgbClr val="00FF00"/>
              </a:solidFill>
              <a:ln w="9525">
                <a:solidFill>
                  <a:srgbClr val="00FF00"/>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90" name="Oval 15"/>
              <p:cNvSpPr>
                <a:spLocks noChangeArrowheads="1"/>
              </p:cNvSpPr>
              <p:nvPr/>
            </p:nvSpPr>
            <p:spPr bwMode="auto">
              <a:xfrm>
                <a:off x="1008" y="1584"/>
                <a:ext cx="144" cy="14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91" name="Line 16"/>
              <p:cNvSpPr>
                <a:spLocks noChangeShapeType="1"/>
              </p:cNvSpPr>
              <p:nvPr/>
            </p:nvSpPr>
            <p:spPr bwMode="auto">
              <a:xfrm flipH="1">
                <a:off x="816" y="1104"/>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92" name="Line 17"/>
              <p:cNvSpPr>
                <a:spLocks noChangeShapeType="1"/>
              </p:cNvSpPr>
              <p:nvPr/>
            </p:nvSpPr>
            <p:spPr bwMode="auto">
              <a:xfrm>
                <a:off x="816" y="1248"/>
                <a:ext cx="192"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93" name="Line 18"/>
              <p:cNvSpPr>
                <a:spLocks noChangeShapeType="1"/>
              </p:cNvSpPr>
              <p:nvPr/>
            </p:nvSpPr>
            <p:spPr bwMode="auto">
              <a:xfrm flipH="1">
                <a:off x="864" y="1440"/>
                <a:ext cx="96"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3594" name="Line 19"/>
              <p:cNvSpPr>
                <a:spLocks noChangeShapeType="1"/>
              </p:cNvSpPr>
              <p:nvPr/>
            </p:nvSpPr>
            <p:spPr bwMode="auto">
              <a:xfrm>
                <a:off x="864" y="1584"/>
                <a:ext cx="144" cy="4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23559" name="Line 20"/>
            <p:cNvSpPr>
              <a:spLocks noChangeShapeType="1"/>
            </p:cNvSpPr>
            <p:nvPr/>
          </p:nvSpPr>
          <p:spPr bwMode="auto">
            <a:xfrm>
              <a:off x="6383368" y="4163763"/>
              <a:ext cx="649288" cy="647700"/>
            </a:xfrm>
            <a:prstGeom prst="line">
              <a:avLst/>
            </a:prstGeom>
            <a:noFill/>
            <a:ln w="571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3560" name="Line 21"/>
            <p:cNvSpPr>
              <a:spLocks noChangeShapeType="1"/>
            </p:cNvSpPr>
            <p:nvPr/>
          </p:nvSpPr>
          <p:spPr bwMode="auto">
            <a:xfrm flipH="1">
              <a:off x="7200944" y="4147877"/>
              <a:ext cx="471487" cy="647700"/>
            </a:xfrm>
            <a:prstGeom prst="line">
              <a:avLst/>
            </a:prstGeom>
            <a:noFill/>
            <a:ln w="571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3561" name="Group 33"/>
            <p:cNvGrpSpPr>
              <a:grpSpLocks/>
            </p:cNvGrpSpPr>
            <p:nvPr/>
          </p:nvGrpSpPr>
          <p:grpSpPr bwMode="auto">
            <a:xfrm>
              <a:off x="7380341" y="2982793"/>
              <a:ext cx="1177925" cy="1119188"/>
              <a:chOff x="1776" y="864"/>
              <a:chExt cx="960" cy="912"/>
            </a:xfrm>
          </p:grpSpPr>
          <p:sp>
            <p:nvSpPr>
              <p:cNvPr id="74" name="Oval 34"/>
              <p:cNvSpPr>
                <a:spLocks noChangeArrowheads="1"/>
              </p:cNvSpPr>
              <p:nvPr/>
            </p:nvSpPr>
            <p:spPr bwMode="auto">
              <a:xfrm>
                <a:off x="1776" y="864"/>
                <a:ext cx="960" cy="912"/>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sp>
            <p:nvSpPr>
              <p:cNvPr id="23576" name="Oval 35"/>
              <p:cNvSpPr>
                <a:spLocks noChangeArrowheads="1"/>
              </p:cNvSpPr>
              <p:nvPr/>
            </p:nvSpPr>
            <p:spPr bwMode="auto">
              <a:xfrm>
                <a:off x="2278" y="951"/>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77" name="Oval 36"/>
              <p:cNvSpPr>
                <a:spLocks noChangeArrowheads="1"/>
              </p:cNvSpPr>
              <p:nvPr/>
            </p:nvSpPr>
            <p:spPr bwMode="auto">
              <a:xfrm>
                <a:off x="2064" y="1152"/>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78" name="Oval 37"/>
              <p:cNvSpPr>
                <a:spLocks noChangeArrowheads="1"/>
              </p:cNvSpPr>
              <p:nvPr/>
            </p:nvSpPr>
            <p:spPr bwMode="auto">
              <a:xfrm>
                <a:off x="2382" y="1274"/>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79" name="Oval 38"/>
              <p:cNvSpPr>
                <a:spLocks noChangeArrowheads="1"/>
              </p:cNvSpPr>
              <p:nvPr/>
            </p:nvSpPr>
            <p:spPr bwMode="auto">
              <a:xfrm>
                <a:off x="2343" y="1549"/>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80" name="Oval 39"/>
              <p:cNvSpPr>
                <a:spLocks noChangeArrowheads="1"/>
              </p:cNvSpPr>
              <p:nvPr/>
            </p:nvSpPr>
            <p:spPr bwMode="auto">
              <a:xfrm>
                <a:off x="2099" y="1440"/>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81" name="Freeform 40"/>
              <p:cNvSpPr>
                <a:spLocks/>
              </p:cNvSpPr>
              <p:nvPr/>
            </p:nvSpPr>
            <p:spPr bwMode="auto">
              <a:xfrm>
                <a:off x="2146" y="978"/>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82" name="Freeform 41"/>
              <p:cNvSpPr>
                <a:spLocks/>
              </p:cNvSpPr>
              <p:nvPr/>
            </p:nvSpPr>
            <p:spPr bwMode="auto">
              <a:xfrm>
                <a:off x="2150" y="1183"/>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83" name="Freeform 42"/>
              <p:cNvSpPr>
                <a:spLocks/>
              </p:cNvSpPr>
              <p:nvPr/>
            </p:nvSpPr>
            <p:spPr bwMode="auto">
              <a:xfrm>
                <a:off x="2138" y="1332"/>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84" name="Freeform 43"/>
              <p:cNvSpPr>
                <a:spLocks/>
              </p:cNvSpPr>
              <p:nvPr/>
            </p:nvSpPr>
            <p:spPr bwMode="auto">
              <a:xfrm>
                <a:off x="2059" y="1536"/>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23562" name="Group 65"/>
            <p:cNvGrpSpPr>
              <a:grpSpLocks/>
            </p:cNvGrpSpPr>
            <p:nvPr/>
          </p:nvGrpSpPr>
          <p:grpSpPr bwMode="auto">
            <a:xfrm>
              <a:off x="6550034" y="4767202"/>
              <a:ext cx="1139825" cy="1084262"/>
              <a:chOff x="3888" y="2304"/>
              <a:chExt cx="960" cy="912"/>
            </a:xfrm>
          </p:grpSpPr>
          <p:sp>
            <p:nvSpPr>
              <p:cNvPr id="64" name="Oval 66"/>
              <p:cNvSpPr>
                <a:spLocks noChangeArrowheads="1"/>
              </p:cNvSpPr>
              <p:nvPr/>
            </p:nvSpPr>
            <p:spPr bwMode="auto">
              <a:xfrm>
                <a:off x="3888" y="2304"/>
                <a:ext cx="960" cy="912"/>
              </a:xfrm>
              <a:prstGeom prst="ellipse">
                <a:avLst/>
              </a:prstGeom>
              <a:solidFill>
                <a:schemeClr val="accent1">
                  <a:lumMod val="40000"/>
                  <a:lumOff val="60000"/>
                </a:schemeClr>
              </a:solidFill>
              <a:ln w="9525">
                <a:solidFill>
                  <a:schemeClr val="tx1"/>
                </a:solidFill>
                <a:round/>
                <a:headEnd/>
                <a:tailEnd/>
              </a:ln>
            </p:spPr>
            <p:txBody>
              <a:bodyPr wrap="none" anchor="ctr"/>
              <a:lstStyle/>
              <a:p>
                <a:pPr eaLnBrk="1" hangingPunct="1">
                  <a:defRPr/>
                </a:pPr>
                <a:endParaRPr lang="tr-TR">
                  <a:latin typeface="Arial" charset="0"/>
                </a:endParaRPr>
              </a:p>
            </p:txBody>
          </p:sp>
          <p:sp>
            <p:nvSpPr>
              <p:cNvPr id="23566" name="Oval 67"/>
              <p:cNvSpPr>
                <a:spLocks noChangeArrowheads="1"/>
              </p:cNvSpPr>
              <p:nvPr/>
            </p:nvSpPr>
            <p:spPr bwMode="auto">
              <a:xfrm>
                <a:off x="4347" y="2400"/>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67" name="Oval 68"/>
              <p:cNvSpPr>
                <a:spLocks noChangeArrowheads="1"/>
              </p:cNvSpPr>
              <p:nvPr/>
            </p:nvSpPr>
            <p:spPr bwMode="auto">
              <a:xfrm>
                <a:off x="4133" y="2601"/>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68" name="Oval 69"/>
              <p:cNvSpPr>
                <a:spLocks noChangeArrowheads="1"/>
              </p:cNvSpPr>
              <p:nvPr/>
            </p:nvSpPr>
            <p:spPr bwMode="auto">
              <a:xfrm>
                <a:off x="4412" y="2998"/>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69" name="Oval 70"/>
              <p:cNvSpPr>
                <a:spLocks noChangeArrowheads="1"/>
              </p:cNvSpPr>
              <p:nvPr/>
            </p:nvSpPr>
            <p:spPr bwMode="auto">
              <a:xfrm>
                <a:off x="4168" y="2889"/>
                <a:ext cx="96" cy="96"/>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3570" name="Freeform 71"/>
              <p:cNvSpPr>
                <a:spLocks/>
              </p:cNvSpPr>
              <p:nvPr/>
            </p:nvSpPr>
            <p:spPr bwMode="auto">
              <a:xfrm>
                <a:off x="4215" y="2427"/>
                <a:ext cx="140" cy="187"/>
              </a:xfrm>
              <a:custGeom>
                <a:avLst/>
                <a:gdLst>
                  <a:gd name="T0" fmla="*/ 132 w 140"/>
                  <a:gd name="T1" fmla="*/ 33 h 187"/>
                  <a:gd name="T2" fmla="*/ 132 w 140"/>
                  <a:gd name="T3" fmla="*/ 46 h 187"/>
                  <a:gd name="T4" fmla="*/ 94 w 140"/>
                  <a:gd name="T5" fmla="*/ 59 h 187"/>
                  <a:gd name="T6" fmla="*/ 81 w 140"/>
                  <a:gd name="T7" fmla="*/ 110 h 187"/>
                  <a:gd name="T8" fmla="*/ 56 w 140"/>
                  <a:gd name="T9" fmla="*/ 148 h 187"/>
                  <a:gd name="T10" fmla="*/ 17 w 140"/>
                  <a:gd name="T11" fmla="*/ 123 h 187"/>
                  <a:gd name="T12" fmla="*/ 4 w 140"/>
                  <a:gd name="T13" fmla="*/ 187 h 187"/>
                  <a:gd name="T14" fmla="*/ 0 60000 65536"/>
                  <a:gd name="T15" fmla="*/ 0 60000 65536"/>
                  <a:gd name="T16" fmla="*/ 0 60000 65536"/>
                  <a:gd name="T17" fmla="*/ 0 60000 65536"/>
                  <a:gd name="T18" fmla="*/ 0 60000 65536"/>
                  <a:gd name="T19" fmla="*/ 0 60000 65536"/>
                  <a:gd name="T20" fmla="*/ 0 60000 65536"/>
                  <a:gd name="T21" fmla="*/ 0 w 140"/>
                  <a:gd name="T22" fmla="*/ 0 h 187"/>
                  <a:gd name="T23" fmla="*/ 140 w 140"/>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7">
                    <a:moveTo>
                      <a:pt x="132" y="33"/>
                    </a:moveTo>
                    <a:cubicBezTo>
                      <a:pt x="37" y="0"/>
                      <a:pt x="132" y="29"/>
                      <a:pt x="132" y="46"/>
                    </a:cubicBezTo>
                    <a:cubicBezTo>
                      <a:pt x="132" y="59"/>
                      <a:pt x="107" y="55"/>
                      <a:pt x="94" y="59"/>
                    </a:cubicBezTo>
                    <a:cubicBezTo>
                      <a:pt x="140" y="126"/>
                      <a:pt x="124" y="76"/>
                      <a:pt x="81" y="110"/>
                    </a:cubicBezTo>
                    <a:cubicBezTo>
                      <a:pt x="69" y="119"/>
                      <a:pt x="64" y="135"/>
                      <a:pt x="56" y="148"/>
                    </a:cubicBezTo>
                    <a:cubicBezTo>
                      <a:pt x="43" y="140"/>
                      <a:pt x="29" y="114"/>
                      <a:pt x="17" y="123"/>
                    </a:cubicBezTo>
                    <a:cubicBezTo>
                      <a:pt x="0" y="136"/>
                      <a:pt x="4" y="187"/>
                      <a:pt x="4" y="187"/>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71" name="Freeform 72"/>
              <p:cNvSpPr>
                <a:spLocks/>
              </p:cNvSpPr>
              <p:nvPr/>
            </p:nvSpPr>
            <p:spPr bwMode="auto">
              <a:xfrm>
                <a:off x="4219" y="2632"/>
                <a:ext cx="220" cy="146"/>
              </a:xfrm>
              <a:custGeom>
                <a:avLst/>
                <a:gdLst>
                  <a:gd name="T0" fmla="*/ 0 w 220"/>
                  <a:gd name="T1" fmla="*/ 71 h 146"/>
                  <a:gd name="T2" fmla="*/ 52 w 220"/>
                  <a:gd name="T3" fmla="*/ 71 h 146"/>
                  <a:gd name="T4" fmla="*/ 90 w 220"/>
                  <a:gd name="T5" fmla="*/ 84 h 146"/>
                  <a:gd name="T6" fmla="*/ 128 w 220"/>
                  <a:gd name="T7" fmla="*/ 135 h 146"/>
                  <a:gd name="T8" fmla="*/ 167 w 220"/>
                  <a:gd name="T9" fmla="*/ 123 h 146"/>
                  <a:gd name="T10" fmla="*/ 192 w 220"/>
                  <a:gd name="T11" fmla="*/ 84 h 146"/>
                  <a:gd name="T12" fmla="*/ 218 w 220"/>
                  <a:gd name="T13" fmla="*/ 135 h 146"/>
                  <a:gd name="T14" fmla="*/ 0 60000 65536"/>
                  <a:gd name="T15" fmla="*/ 0 60000 65536"/>
                  <a:gd name="T16" fmla="*/ 0 60000 65536"/>
                  <a:gd name="T17" fmla="*/ 0 60000 65536"/>
                  <a:gd name="T18" fmla="*/ 0 60000 65536"/>
                  <a:gd name="T19" fmla="*/ 0 60000 65536"/>
                  <a:gd name="T20" fmla="*/ 0 60000 65536"/>
                  <a:gd name="T21" fmla="*/ 0 w 220"/>
                  <a:gd name="T22" fmla="*/ 0 h 146"/>
                  <a:gd name="T23" fmla="*/ 220 w 220"/>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46">
                    <a:moveTo>
                      <a:pt x="0" y="71"/>
                    </a:moveTo>
                    <a:cubicBezTo>
                      <a:pt x="45" y="5"/>
                      <a:pt x="7" y="35"/>
                      <a:pt x="52" y="71"/>
                    </a:cubicBezTo>
                    <a:cubicBezTo>
                      <a:pt x="62" y="79"/>
                      <a:pt x="77" y="80"/>
                      <a:pt x="90" y="84"/>
                    </a:cubicBezTo>
                    <a:cubicBezTo>
                      <a:pt x="147" y="0"/>
                      <a:pt x="86" y="72"/>
                      <a:pt x="128" y="135"/>
                    </a:cubicBezTo>
                    <a:cubicBezTo>
                      <a:pt x="136" y="146"/>
                      <a:pt x="154" y="127"/>
                      <a:pt x="167" y="123"/>
                    </a:cubicBezTo>
                    <a:cubicBezTo>
                      <a:pt x="175" y="110"/>
                      <a:pt x="177" y="84"/>
                      <a:pt x="192" y="84"/>
                    </a:cubicBezTo>
                    <a:cubicBezTo>
                      <a:pt x="220" y="84"/>
                      <a:pt x="218" y="118"/>
                      <a:pt x="218" y="135"/>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72" name="Freeform 73"/>
              <p:cNvSpPr>
                <a:spLocks/>
              </p:cNvSpPr>
              <p:nvPr/>
            </p:nvSpPr>
            <p:spPr bwMode="auto">
              <a:xfrm>
                <a:off x="4207" y="2781"/>
                <a:ext cx="281" cy="103"/>
              </a:xfrm>
              <a:custGeom>
                <a:avLst/>
                <a:gdLst>
                  <a:gd name="T0" fmla="*/ 281 w 281"/>
                  <a:gd name="T1" fmla="*/ 38 h 103"/>
                  <a:gd name="T2" fmla="*/ 0 w 281"/>
                  <a:gd name="T3" fmla="*/ 102 h 103"/>
                  <a:gd name="T4" fmla="*/ 0 60000 65536"/>
                  <a:gd name="T5" fmla="*/ 0 60000 65536"/>
                  <a:gd name="T6" fmla="*/ 0 w 281"/>
                  <a:gd name="T7" fmla="*/ 0 h 103"/>
                  <a:gd name="T8" fmla="*/ 281 w 281"/>
                  <a:gd name="T9" fmla="*/ 103 h 103"/>
                </a:gdLst>
                <a:ahLst/>
                <a:cxnLst>
                  <a:cxn ang="T4">
                    <a:pos x="T0" y="T1"/>
                  </a:cxn>
                  <a:cxn ang="T5">
                    <a:pos x="T2" y="T3"/>
                  </a:cxn>
                </a:cxnLst>
                <a:rect l="T6" t="T7" r="T8" b="T9"/>
                <a:pathLst>
                  <a:path w="281" h="103">
                    <a:moveTo>
                      <a:pt x="281" y="38"/>
                    </a:moveTo>
                    <a:cubicBezTo>
                      <a:pt x="183" y="103"/>
                      <a:pt x="47" y="0"/>
                      <a:pt x="0" y="102"/>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73" name="Freeform 74"/>
              <p:cNvSpPr>
                <a:spLocks/>
              </p:cNvSpPr>
              <p:nvPr/>
            </p:nvSpPr>
            <p:spPr bwMode="auto">
              <a:xfrm>
                <a:off x="4128" y="2985"/>
                <a:ext cx="271" cy="110"/>
              </a:xfrm>
              <a:custGeom>
                <a:avLst/>
                <a:gdLst>
                  <a:gd name="T0" fmla="*/ 271 w 271"/>
                  <a:gd name="T1" fmla="*/ 64 h 110"/>
                  <a:gd name="T2" fmla="*/ 79 w 271"/>
                  <a:gd name="T3" fmla="*/ 13 h 110"/>
                  <a:gd name="T4" fmla="*/ 66 w 271"/>
                  <a:gd name="T5" fmla="*/ 0 h 110"/>
                  <a:gd name="T6" fmla="*/ 0 60000 65536"/>
                  <a:gd name="T7" fmla="*/ 0 60000 65536"/>
                  <a:gd name="T8" fmla="*/ 0 60000 65536"/>
                  <a:gd name="T9" fmla="*/ 0 w 271"/>
                  <a:gd name="T10" fmla="*/ 0 h 110"/>
                  <a:gd name="T11" fmla="*/ 271 w 271"/>
                  <a:gd name="T12" fmla="*/ 110 h 110"/>
                </a:gdLst>
                <a:ahLst/>
                <a:cxnLst>
                  <a:cxn ang="T6">
                    <a:pos x="T0" y="T1"/>
                  </a:cxn>
                  <a:cxn ang="T7">
                    <a:pos x="T2" y="T3"/>
                  </a:cxn>
                  <a:cxn ang="T8">
                    <a:pos x="T4" y="T5"/>
                  </a:cxn>
                </a:cxnLst>
                <a:rect l="T9" t="T10" r="T11" b="T12"/>
                <a:pathLst>
                  <a:path w="271" h="110">
                    <a:moveTo>
                      <a:pt x="271" y="64"/>
                    </a:moveTo>
                    <a:cubicBezTo>
                      <a:pt x="0" y="44"/>
                      <a:pt x="126" y="110"/>
                      <a:pt x="79" y="13"/>
                    </a:cubicBezTo>
                    <a:cubicBezTo>
                      <a:pt x="76" y="7"/>
                      <a:pt x="70" y="4"/>
                      <a:pt x="66" y="0"/>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74" name="Oval 75"/>
              <p:cNvSpPr>
                <a:spLocks noChangeArrowheads="1"/>
              </p:cNvSpPr>
              <p:nvPr/>
            </p:nvSpPr>
            <p:spPr bwMode="auto">
              <a:xfrm>
                <a:off x="4416" y="2688"/>
                <a:ext cx="144" cy="144"/>
              </a:xfrm>
              <a:prstGeom prst="ellipse">
                <a:avLst/>
              </a:prstGeom>
              <a:solidFill>
                <a:srgbClr val="00FF00"/>
              </a:solidFill>
              <a:ln w="9525">
                <a:solidFill>
                  <a:srgbClr val="00FF00"/>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grpSp>
        <p:sp>
          <p:nvSpPr>
            <p:cNvPr id="23563" name="Text Box 5"/>
            <p:cNvSpPr txBox="1">
              <a:spLocks noChangeArrowheads="1"/>
            </p:cNvSpPr>
            <p:nvPr/>
          </p:nvSpPr>
          <p:spPr bwMode="auto">
            <a:xfrm>
              <a:off x="5200680" y="2598769"/>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ClrTx/>
                <a:buFontTx/>
                <a:buNone/>
              </a:pPr>
              <a:r>
                <a:rPr lang="tr-TR" altLang="tr-TR" sz="1600">
                  <a:solidFill>
                    <a:schemeClr val="tx2"/>
                  </a:solidFill>
                  <a:latin typeface="Comic Sans MS" panose="030F0702030302020204" pitchFamily="66" charset="0"/>
                </a:rPr>
                <a:t>Verici Organizma</a:t>
              </a:r>
              <a:endParaRPr lang="en-US" altLang="tr-TR" sz="1600">
                <a:solidFill>
                  <a:schemeClr val="tx2"/>
                </a:solidFill>
                <a:latin typeface="Comic Sans MS" panose="030F0702030302020204" pitchFamily="66" charset="0"/>
              </a:endParaRPr>
            </a:p>
          </p:txBody>
        </p:sp>
        <p:sp>
          <p:nvSpPr>
            <p:cNvPr id="23564" name="Text Box 6"/>
            <p:cNvSpPr txBox="1">
              <a:spLocks noChangeArrowheads="1"/>
            </p:cNvSpPr>
            <p:nvPr/>
          </p:nvSpPr>
          <p:spPr bwMode="auto">
            <a:xfrm>
              <a:off x="7200930" y="2598769"/>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ClrTx/>
                <a:buFontTx/>
                <a:buNone/>
              </a:pPr>
              <a:r>
                <a:rPr lang="tr-TR" altLang="tr-TR" sz="1600">
                  <a:solidFill>
                    <a:schemeClr val="tx2"/>
                  </a:solidFill>
                  <a:latin typeface="Comic Sans MS" panose="030F0702030302020204" pitchFamily="66" charset="0"/>
                </a:rPr>
                <a:t>Bitki</a:t>
              </a:r>
              <a:endParaRPr lang="en-US" altLang="tr-TR" sz="1600">
                <a:solidFill>
                  <a:schemeClr val="tx2"/>
                </a:solidFill>
                <a:latin typeface="Comic Sans MS" panose="030F0702030302020204" pitchFamily="66" charset="0"/>
              </a:endParaRPr>
            </a:p>
          </p:txBody>
        </p:sp>
      </p:grpSp>
      <p:sp>
        <p:nvSpPr>
          <p:cNvPr id="94" name="Text Box 1114"/>
          <p:cNvSpPr txBox="1">
            <a:spLocks noChangeArrowheads="1"/>
          </p:cNvSpPr>
          <p:nvPr/>
        </p:nvSpPr>
        <p:spPr bwMode="auto">
          <a:xfrm>
            <a:off x="1914526" y="5000626"/>
            <a:ext cx="8539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spcAft>
                <a:spcPts val="1200"/>
              </a:spcAft>
              <a:buClrTx/>
            </a:pPr>
            <a:r>
              <a:rPr lang="tr-TR" altLang="tr-TR" sz="2000">
                <a:latin typeface="Comic Sans MS" panose="030F0702030302020204" pitchFamily="66" charset="0"/>
                <a:cs typeface="Times New Roman" panose="02020603050405020304" pitchFamily="18" charset="0"/>
              </a:rPr>
              <a:t>Gen aktarımında türler arasında bir sınırlama yoktur.</a:t>
            </a:r>
          </a:p>
          <a:p>
            <a:pPr>
              <a:spcBef>
                <a:spcPct val="0"/>
              </a:spcBef>
              <a:spcAft>
                <a:spcPts val="1200"/>
              </a:spcAft>
              <a:buClrTx/>
            </a:pPr>
            <a:r>
              <a:rPr lang="tr-TR" altLang="tr-TR" sz="2000">
                <a:latin typeface="Comic Sans MS" panose="030F0702030302020204" pitchFamily="66" charset="0"/>
                <a:cs typeface="Times New Roman" panose="02020603050405020304" pitchFamily="18" charset="0"/>
              </a:rPr>
              <a:t>Yalnız istenen genler aktarılır.</a:t>
            </a:r>
            <a:endParaRPr lang="en-US" altLang="tr-TR" sz="2000">
              <a:latin typeface="Comic Sans MS" panose="030F0702030302020204" pitchFamily="66" charset="0"/>
              <a:cs typeface="Times New Roman" panose="02020603050405020304" pitchFamily="18" charset="0"/>
            </a:endParaRPr>
          </a:p>
          <a:p>
            <a:pPr>
              <a:spcBef>
                <a:spcPct val="0"/>
              </a:spcBef>
              <a:spcAft>
                <a:spcPts val="1200"/>
              </a:spcAft>
              <a:buClrTx/>
            </a:pPr>
            <a:r>
              <a:rPr lang="tr-TR" altLang="tr-TR" sz="2000">
                <a:latin typeface="Comic Sans MS" panose="030F0702030302020204" pitchFamily="66" charset="0"/>
                <a:cs typeface="Times New Roman" panose="02020603050405020304" pitchFamily="18" charset="0"/>
              </a:rPr>
              <a:t>Kısa sürede istenen sonuçlar alınır.</a:t>
            </a:r>
            <a:endParaRPr lang="en-US" altLang="tr-TR" sz="200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17909843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ox(out)">
                                      <p:cBhvr>
                                        <p:cTn id="10" dur="500"/>
                                        <p:tgtEl>
                                          <p:spTgt spid="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94">
                                            <p:txEl>
                                              <p:pRg st="0" end="0"/>
                                            </p:txEl>
                                          </p:spTgt>
                                        </p:tgtEl>
                                        <p:attrNameLst>
                                          <p:attrName>style.visibility</p:attrName>
                                        </p:attrNameLst>
                                      </p:cBhvr>
                                      <p:to>
                                        <p:strVal val="visible"/>
                                      </p:to>
                                    </p:set>
                                    <p:animEffect transition="in" filter="box(out)">
                                      <p:cBhvr>
                                        <p:cTn id="15" dur="500"/>
                                        <p:tgtEl>
                                          <p:spTgt spid="9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94">
                                            <p:txEl>
                                              <p:pRg st="1" end="1"/>
                                            </p:txEl>
                                          </p:spTgt>
                                        </p:tgtEl>
                                        <p:attrNameLst>
                                          <p:attrName>style.visibility</p:attrName>
                                        </p:attrNameLst>
                                      </p:cBhvr>
                                      <p:to>
                                        <p:strVal val="visible"/>
                                      </p:to>
                                    </p:set>
                                    <p:animEffect transition="in" filter="box(out)">
                                      <p:cBhvr>
                                        <p:cTn id="20" dur="500"/>
                                        <p:tgtEl>
                                          <p:spTgt spid="9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94">
                                            <p:txEl>
                                              <p:pRg st="2" end="2"/>
                                            </p:txEl>
                                          </p:spTgt>
                                        </p:tgtEl>
                                        <p:attrNameLst>
                                          <p:attrName>style.visibility</p:attrName>
                                        </p:attrNameLst>
                                      </p:cBhvr>
                                      <p:to>
                                        <p:strVal val="visible"/>
                                      </p:to>
                                    </p:set>
                                    <p:animEffect transition="in" filter="box(out)">
                                      <p:cBhvr>
                                        <p:cTn id="25"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2"/>
          <p:cNvSpPr>
            <a:spLocks noChangeArrowheads="1"/>
          </p:cNvSpPr>
          <p:nvPr/>
        </p:nvSpPr>
        <p:spPr bwMode="auto">
          <a:xfrm>
            <a:off x="7362825" y="3152775"/>
            <a:ext cx="533400" cy="7620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8" name="Rectangle 3"/>
          <p:cNvSpPr txBox="1">
            <a:spLocks noChangeArrowheads="1"/>
          </p:cNvSpPr>
          <p:nvPr/>
        </p:nvSpPr>
        <p:spPr bwMode="auto">
          <a:xfrm>
            <a:off x="8086725" y="5084763"/>
            <a:ext cx="2185988" cy="614362"/>
          </a:xfrm>
          <a:prstGeom prst="rect">
            <a:avLst/>
          </a:prstGeom>
          <a:noFill/>
          <a:ln w="9525">
            <a:noFill/>
            <a:miter lim="800000"/>
            <a:headEnd/>
            <a:tailEnd/>
          </a:ln>
        </p:spPr>
        <p:txBody>
          <a:bodyPr/>
          <a:lstStyle/>
          <a:p>
            <a:pPr algn="ctr" eaLnBrk="1" hangingPunct="1">
              <a:spcBef>
                <a:spcPct val="20000"/>
              </a:spcBef>
              <a:defRPr/>
            </a:pPr>
            <a:r>
              <a:rPr lang="tr-TR" sz="1600" kern="0" dirty="0">
                <a:latin typeface="Comic Sans MS" pitchFamily="66" charset="0"/>
              </a:rPr>
              <a:t>Yeni özelliği taşıyan transgenik bitki</a:t>
            </a:r>
            <a:endParaRPr lang="en-GB" sz="1600" kern="0" dirty="0">
              <a:latin typeface="Comic Sans MS" pitchFamily="66" charset="0"/>
            </a:endParaRPr>
          </a:p>
        </p:txBody>
      </p:sp>
      <p:pic>
        <p:nvPicPr>
          <p:cNvPr id="14366" name="Picture 30" descr="Pamu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1700214"/>
            <a:ext cx="2482850" cy="3309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9701" name="Group 24"/>
          <p:cNvGrpSpPr>
            <a:grpSpLocks/>
          </p:cNvGrpSpPr>
          <p:nvPr/>
        </p:nvGrpSpPr>
        <p:grpSpPr bwMode="auto">
          <a:xfrm>
            <a:off x="2105025" y="2665413"/>
            <a:ext cx="2057400" cy="1905000"/>
            <a:chOff x="431" y="1661"/>
            <a:chExt cx="1296" cy="1200"/>
          </a:xfrm>
        </p:grpSpPr>
        <p:sp>
          <p:nvSpPr>
            <p:cNvPr id="29711" name="Oval 18"/>
            <p:cNvSpPr>
              <a:spLocks noChangeArrowheads="1"/>
            </p:cNvSpPr>
            <p:nvPr/>
          </p:nvSpPr>
          <p:spPr bwMode="auto">
            <a:xfrm>
              <a:off x="431" y="1661"/>
              <a:ext cx="1296" cy="12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pic>
          <p:nvPicPr>
            <p:cNvPr id="29712" name="Picture 19" descr="DNAHELI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 y="1872"/>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
          <p:cNvSpPr txBox="1">
            <a:spLocks noChangeArrowheads="1"/>
          </p:cNvSpPr>
          <p:nvPr/>
        </p:nvSpPr>
        <p:spPr bwMode="auto">
          <a:xfrm>
            <a:off x="2063750" y="4672014"/>
            <a:ext cx="2185988" cy="757237"/>
          </a:xfrm>
          <a:prstGeom prst="rect">
            <a:avLst/>
          </a:prstGeom>
          <a:noFill/>
          <a:ln w="9525">
            <a:noFill/>
            <a:miter lim="800000"/>
            <a:headEnd/>
            <a:tailEnd/>
          </a:ln>
        </p:spPr>
        <p:txBody>
          <a:bodyPr/>
          <a:lstStyle/>
          <a:p>
            <a:pPr algn="ctr" eaLnBrk="1" hangingPunct="1">
              <a:spcBef>
                <a:spcPct val="20000"/>
              </a:spcBef>
              <a:defRPr/>
            </a:pPr>
            <a:r>
              <a:rPr lang="tr-TR" sz="1600" kern="0" dirty="0">
                <a:latin typeface="Comic Sans MS" pitchFamily="66" charset="0"/>
              </a:rPr>
              <a:t>Çalışmaya konu bitkinin orijinal DNA’sı</a:t>
            </a:r>
            <a:endParaRPr lang="en-GB" sz="1600" kern="0" dirty="0">
              <a:latin typeface="Comic Sans MS" pitchFamily="66" charset="0"/>
            </a:endParaRPr>
          </a:p>
        </p:txBody>
      </p:sp>
      <p:grpSp>
        <p:nvGrpSpPr>
          <p:cNvPr id="29703" name="Group 14"/>
          <p:cNvGrpSpPr>
            <a:grpSpLocks/>
          </p:cNvGrpSpPr>
          <p:nvPr/>
        </p:nvGrpSpPr>
        <p:grpSpPr bwMode="auto">
          <a:xfrm>
            <a:off x="5210175" y="2665413"/>
            <a:ext cx="2057400" cy="1905000"/>
            <a:chOff x="2400" y="1680"/>
            <a:chExt cx="1296" cy="1200"/>
          </a:xfrm>
        </p:grpSpPr>
        <p:sp>
          <p:nvSpPr>
            <p:cNvPr id="29709" name="Oval 15"/>
            <p:cNvSpPr>
              <a:spLocks noChangeArrowheads="1"/>
            </p:cNvSpPr>
            <p:nvPr/>
          </p:nvSpPr>
          <p:spPr bwMode="auto">
            <a:xfrm>
              <a:off x="2400" y="1680"/>
              <a:ext cx="1296" cy="12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pic>
          <p:nvPicPr>
            <p:cNvPr id="29710" name="Picture 16" descr="DNAHELI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872"/>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4" name="AutoShape 20"/>
          <p:cNvSpPr>
            <a:spLocks noChangeArrowheads="1"/>
          </p:cNvSpPr>
          <p:nvPr/>
        </p:nvSpPr>
        <p:spPr bwMode="auto">
          <a:xfrm>
            <a:off x="4410075" y="3152775"/>
            <a:ext cx="533400" cy="762000"/>
          </a:xfrm>
          <a:prstGeom prst="rightArrow">
            <a:avLst>
              <a:gd name="adj1" fmla="val 50000"/>
              <a:gd name="adj2" fmla="val 25000"/>
            </a:avLst>
          </a:prstGeom>
          <a:solidFill>
            <a:srgbClr val="00FFFF"/>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15" name="Rectangle 3"/>
          <p:cNvSpPr txBox="1">
            <a:spLocks noChangeArrowheads="1"/>
          </p:cNvSpPr>
          <p:nvPr/>
        </p:nvSpPr>
        <p:spPr bwMode="auto">
          <a:xfrm>
            <a:off x="5243514" y="4672014"/>
            <a:ext cx="2185987" cy="1042987"/>
          </a:xfrm>
          <a:prstGeom prst="rect">
            <a:avLst/>
          </a:prstGeom>
          <a:noFill/>
          <a:ln w="9525">
            <a:noFill/>
            <a:miter lim="800000"/>
            <a:headEnd/>
            <a:tailEnd/>
          </a:ln>
        </p:spPr>
        <p:txBody>
          <a:bodyPr/>
          <a:lstStyle/>
          <a:p>
            <a:pPr algn="ctr" eaLnBrk="1" hangingPunct="1">
              <a:spcBef>
                <a:spcPct val="20000"/>
              </a:spcBef>
              <a:defRPr/>
            </a:pPr>
            <a:r>
              <a:rPr lang="tr-TR" sz="1600" kern="0" dirty="0">
                <a:latin typeface="Comic Sans MS" pitchFamily="66" charset="0"/>
              </a:rPr>
              <a:t>Herhangi bir organizmaya ait genin DNA’ya yerleşmesi</a:t>
            </a:r>
            <a:endParaRPr lang="en-GB" sz="1600" kern="0" dirty="0">
              <a:latin typeface="Comic Sans MS" pitchFamily="66" charset="0"/>
            </a:endParaRPr>
          </a:p>
        </p:txBody>
      </p:sp>
      <p:pic>
        <p:nvPicPr>
          <p:cNvPr id="29706" name="Picture 17" descr="foreignDNAHELI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322421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txBox="1">
            <a:spLocks noChangeArrowheads="1"/>
          </p:cNvSpPr>
          <p:nvPr/>
        </p:nvSpPr>
        <p:spPr bwMode="auto">
          <a:xfrm>
            <a:off x="6384926" y="2676525"/>
            <a:ext cx="1757363" cy="285750"/>
          </a:xfrm>
          <a:prstGeom prst="rect">
            <a:avLst/>
          </a:prstGeom>
          <a:noFill/>
          <a:ln w="9525">
            <a:noFill/>
            <a:miter lim="800000"/>
            <a:headEnd/>
            <a:tailEnd/>
          </a:ln>
        </p:spPr>
        <p:txBody>
          <a:bodyPr/>
          <a:lstStyle/>
          <a:p>
            <a:pPr algn="ctr" eaLnBrk="1" hangingPunct="1">
              <a:spcBef>
                <a:spcPct val="20000"/>
              </a:spcBef>
              <a:defRPr/>
            </a:pPr>
            <a:r>
              <a:rPr lang="tr-TR" sz="1600" kern="0" dirty="0">
                <a:latin typeface="Comic Sans MS" pitchFamily="66" charset="0"/>
              </a:rPr>
              <a:t>İzole gen</a:t>
            </a:r>
            <a:endParaRPr lang="en-GB" sz="1600" kern="0" dirty="0">
              <a:latin typeface="Comic Sans MS" pitchFamily="66" charset="0"/>
            </a:endParaRPr>
          </a:p>
        </p:txBody>
      </p:sp>
      <p:sp>
        <p:nvSpPr>
          <p:cNvPr id="29708" name="Rectangle 3"/>
          <p:cNvSpPr txBox="1">
            <a:spLocks noChangeArrowheads="1"/>
          </p:cNvSpPr>
          <p:nvPr/>
        </p:nvSpPr>
        <p:spPr bwMode="auto">
          <a:xfrm>
            <a:off x="1760538" y="466726"/>
            <a:ext cx="5199062" cy="9366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Biyoteknolojik Yöntemlerle Gen Aktarımı</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4529908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ox(out)">
                                      <p:cBhvr>
                                        <p:cTn id="7" dur="500"/>
                                        <p:tgtEl>
                                          <p:spTgt spid="717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out)">
                                      <p:cBhvr>
                                        <p:cTn id="10" dur="500"/>
                                        <p:tgtEl>
                                          <p:spTgt spid="28"/>
                                        </p:tgtEl>
                                      </p:cBhvr>
                                    </p:animEffect>
                                  </p:childTnLst>
                                </p:cTn>
                              </p:par>
                              <p:par>
                                <p:cTn id="11" presetID="4" presetClass="entr" presetSubtype="32" fill="hold" nodeType="withEffect">
                                  <p:stCondLst>
                                    <p:cond delay="0"/>
                                  </p:stCondLst>
                                  <p:childTnLst>
                                    <p:set>
                                      <p:cBhvr>
                                        <p:cTn id="12" dur="1" fill="hold">
                                          <p:stCondLst>
                                            <p:cond delay="0"/>
                                          </p:stCondLst>
                                        </p:cTn>
                                        <p:tgtEl>
                                          <p:spTgt spid="14366"/>
                                        </p:tgtEl>
                                        <p:attrNameLst>
                                          <p:attrName>style.visibility</p:attrName>
                                        </p:attrNameLst>
                                      </p:cBhvr>
                                      <p:to>
                                        <p:strVal val="visible"/>
                                      </p:to>
                                    </p:set>
                                    <p:animEffect transition="in" filter="box(out)">
                                      <p:cBhvr>
                                        <p:cTn id="13" dur="500"/>
                                        <p:tgtEl>
                                          <p:spTgt spid="1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024438" y="2071688"/>
            <a:ext cx="5338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ClrTx/>
              <a:buFontTx/>
              <a:buNone/>
            </a:pPr>
            <a:r>
              <a:rPr lang="tr-TR" altLang="tr-TR" sz="2400">
                <a:latin typeface="Comic Sans MS" panose="030F0702030302020204" pitchFamily="66" charset="0"/>
              </a:rPr>
              <a:t>Biyoteknoloji aracılığıyla geliştirilen bazı ürünler</a:t>
            </a:r>
            <a:endParaRPr lang="en-US" altLang="tr-TR" sz="2400">
              <a:latin typeface="Comic Sans MS" panose="030F0702030302020204" pitchFamily="66" charset="0"/>
            </a:endParaRPr>
          </a:p>
        </p:txBody>
      </p:sp>
      <p:pic>
        <p:nvPicPr>
          <p:cNvPr id="25603" name="Picture 6" descr="grm cr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86125"/>
            <a:ext cx="85344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txBox="1">
            <a:spLocks noChangeArrowheads="1"/>
          </p:cNvSpPr>
          <p:nvPr/>
        </p:nvSpPr>
        <p:spPr bwMode="auto">
          <a:xfrm>
            <a:off x="1760538" y="466726"/>
            <a:ext cx="5199062" cy="93662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Biyoteknolojik Yöntemlerle Gen Aktarımı</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085500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out)">
                                      <p:cBhvr>
                                        <p:cTn id="7" dur="500"/>
                                        <p:tgtEl>
                                          <p:spTgt spid="25602"/>
                                        </p:tgtEl>
                                      </p:cBhvr>
                                    </p:animEffect>
                                  </p:childTnLst>
                                </p:cTn>
                              </p:par>
                              <p:par>
                                <p:cTn id="8" presetID="4" presetClass="entr" presetSubtype="32" fill="hold" nodeType="withEffect">
                                  <p:stCondLst>
                                    <p:cond delay="1000"/>
                                  </p:stCondLst>
                                  <p:childTnLst>
                                    <p:set>
                                      <p:cBhvr>
                                        <p:cTn id="9" dur="1" fill="hold">
                                          <p:stCondLst>
                                            <p:cond delay="0"/>
                                          </p:stCondLst>
                                        </p:cTn>
                                        <p:tgtEl>
                                          <p:spTgt spid="25603"/>
                                        </p:tgtEl>
                                        <p:attrNameLst>
                                          <p:attrName>style.visibility</p:attrName>
                                        </p:attrNameLst>
                                      </p:cBhvr>
                                      <p:to>
                                        <p:strVal val="visible"/>
                                      </p:to>
                                    </p:set>
                                    <p:animEffect transition="in" filter="box(out)">
                                      <p:cBhvr>
                                        <p:cTn id="10"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7"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838" y="1700213"/>
            <a:ext cx="1960562" cy="360045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5711825" y="2306638"/>
            <a:ext cx="3670300" cy="908050"/>
          </a:xfrm>
          <a:prstGeom prst="rect">
            <a:avLst/>
          </a:prstGeom>
          <a:noFill/>
          <a:ln>
            <a:noFill/>
          </a:ln>
          <a:effectLst>
            <a:outerShdw dist="17961"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ClrTx/>
              <a:buFontTx/>
              <a:buNone/>
            </a:pPr>
            <a:r>
              <a:rPr lang="tr-TR" altLang="tr-TR" sz="2400" i="1">
                <a:latin typeface="Comic Sans MS" panose="030F0702030302020204" pitchFamily="66" charset="0"/>
              </a:rPr>
              <a:t>2020 yılında 8 milyar</a:t>
            </a:r>
          </a:p>
          <a:p>
            <a:pPr>
              <a:buClrTx/>
              <a:buFontTx/>
              <a:buNone/>
            </a:pPr>
            <a:r>
              <a:rPr lang="tr-TR" altLang="tr-TR" sz="2400" i="1">
                <a:latin typeface="Comic Sans MS" panose="030F0702030302020204" pitchFamily="66" charset="0"/>
              </a:rPr>
              <a:t>2050 yılında 11 milyar</a:t>
            </a:r>
            <a:endParaRPr lang="en-US" altLang="tr-TR" sz="2400">
              <a:latin typeface="Comic Sans MS" panose="030F0702030302020204" pitchFamily="66" charset="0"/>
            </a:endParaRPr>
          </a:p>
        </p:txBody>
      </p:sp>
      <p:sp>
        <p:nvSpPr>
          <p:cNvPr id="8196"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Dünya Nüfusu</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2853142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box(out)">
                                      <p:cBhvr>
                                        <p:cTn id="7" dur="1000"/>
                                        <p:tgtEl>
                                          <p:spTgt spid="3175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ox(out)">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785938"/>
            <a:ext cx="2641600" cy="391160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4106" name="Rectangle 10"/>
          <p:cNvSpPr>
            <a:spLocks noChangeArrowheads="1"/>
          </p:cNvSpPr>
          <p:nvPr/>
        </p:nvSpPr>
        <p:spPr bwMode="auto">
          <a:xfrm>
            <a:off x="5375275" y="2552700"/>
            <a:ext cx="49355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tr-TR" altLang="tr-TR" sz="2400">
                <a:latin typeface="Comic Sans MS" panose="030F0702030302020204" pitchFamily="66" charset="0"/>
              </a:rPr>
              <a:t>Dünya tahıl üretiminin %50 oranında artırılması gerekir.</a:t>
            </a:r>
            <a:endParaRPr lang="en-US" altLang="tr-TR" sz="2400" i="1">
              <a:latin typeface="Comic Sans MS" panose="030F0702030302020204" pitchFamily="66" charset="0"/>
            </a:endParaRPr>
          </a:p>
        </p:txBody>
      </p:sp>
      <p:sp>
        <p:nvSpPr>
          <p:cNvPr id="36872" name="Rectangle 11"/>
          <p:cNvSpPr>
            <a:spLocks noChangeArrowheads="1"/>
          </p:cNvSpPr>
          <p:nvPr/>
        </p:nvSpPr>
        <p:spPr bwMode="auto">
          <a:xfrm>
            <a:off x="4953000" y="1752601"/>
            <a:ext cx="481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tr-TR" altLang="tr-TR" sz="2400" b="1" i="1">
                <a:solidFill>
                  <a:srgbClr val="003366"/>
                </a:solidFill>
                <a:latin typeface="Comic Sans MS" panose="030F0702030302020204" pitchFamily="66" charset="0"/>
              </a:rPr>
              <a:t>Bu nüfusu besleyebilmek için</a:t>
            </a:r>
            <a:r>
              <a:rPr lang="en-US" altLang="tr-TR" sz="2400" b="1" i="1">
                <a:solidFill>
                  <a:srgbClr val="003366"/>
                </a:solidFill>
                <a:latin typeface="Comic Sans MS" panose="030F0702030302020204" pitchFamily="66" charset="0"/>
              </a:rPr>
              <a:t>...</a:t>
            </a:r>
          </a:p>
        </p:txBody>
      </p:sp>
      <p:sp>
        <p:nvSpPr>
          <p:cNvPr id="9221"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Dünya Nüfusu</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9093011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out)">
                                      <p:cBhvr>
                                        <p:cTn id="7" dur="1000"/>
                                        <p:tgtEl>
                                          <p:spTgt spid="3687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6872"/>
                                        </p:tgtEl>
                                        <p:attrNameLst>
                                          <p:attrName>style.visibility</p:attrName>
                                        </p:attrNameLst>
                                      </p:cBhvr>
                                      <p:to>
                                        <p:strVal val="visible"/>
                                      </p:to>
                                    </p:set>
                                    <p:animEffect transition="in" filter="box(out)">
                                      <p:cBhvr>
                                        <p:cTn id="10" dur="500"/>
                                        <p:tgtEl>
                                          <p:spTgt spid="368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box(out)">
                                      <p:cBhvr>
                                        <p:cTn id="15"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368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197101"/>
            <a:ext cx="3332163" cy="367982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35846" name="Rectangle 10"/>
          <p:cNvSpPr>
            <a:spLocks noChangeArrowheads="1"/>
          </p:cNvSpPr>
          <p:nvPr/>
        </p:nvSpPr>
        <p:spPr bwMode="auto">
          <a:xfrm>
            <a:off x="5591176" y="1670051"/>
            <a:ext cx="342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tr-TR" altLang="tr-TR" sz="2400" b="1" i="1">
                <a:solidFill>
                  <a:srgbClr val="003366"/>
                </a:solidFill>
                <a:latin typeface="Comic Sans MS" panose="030F0702030302020204" pitchFamily="66" charset="0"/>
              </a:rPr>
              <a:t>Tarımsal kaynaklar</a:t>
            </a:r>
            <a:endParaRPr lang="en-US" altLang="tr-TR" sz="2400" b="1" i="1">
              <a:solidFill>
                <a:srgbClr val="003366"/>
              </a:solidFill>
              <a:latin typeface="Comic Sans MS" panose="030F0702030302020204" pitchFamily="66" charset="0"/>
            </a:endParaRPr>
          </a:p>
        </p:txBody>
      </p:sp>
      <p:sp>
        <p:nvSpPr>
          <p:cNvPr id="6149" name="Rectangle 5"/>
          <p:cNvSpPr>
            <a:spLocks noChangeArrowheads="1"/>
          </p:cNvSpPr>
          <p:nvPr/>
        </p:nvSpPr>
        <p:spPr bwMode="auto">
          <a:xfrm>
            <a:off x="5664200" y="2205039"/>
            <a:ext cx="47180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ClrTx/>
            </a:pPr>
            <a:r>
              <a:rPr lang="tr-TR" altLang="tr-TR" sz="2400">
                <a:latin typeface="Comic Sans MS" panose="030F0702030302020204" pitchFamily="66" charset="0"/>
              </a:rPr>
              <a:t> erozyon</a:t>
            </a:r>
          </a:p>
          <a:p>
            <a:pPr>
              <a:buClrTx/>
            </a:pPr>
            <a:r>
              <a:rPr lang="tr-TR" altLang="tr-TR" sz="2400">
                <a:latin typeface="Comic Sans MS" panose="030F0702030302020204" pitchFamily="66" charset="0"/>
              </a:rPr>
              <a:t> asitleşme</a:t>
            </a:r>
          </a:p>
          <a:p>
            <a:pPr>
              <a:buClrTx/>
            </a:pPr>
            <a:r>
              <a:rPr lang="tr-TR" altLang="tr-TR" sz="2400">
                <a:latin typeface="Comic Sans MS" panose="030F0702030302020204" pitchFamily="66" charset="0"/>
              </a:rPr>
              <a:t> tuzluluk</a:t>
            </a:r>
          </a:p>
          <a:p>
            <a:pPr>
              <a:buClrTx/>
            </a:pPr>
            <a:r>
              <a:rPr lang="tr-TR" altLang="tr-TR" sz="2400">
                <a:latin typeface="Comic Sans MS" panose="030F0702030302020204" pitchFamily="66" charset="0"/>
              </a:rPr>
              <a:t> yoğun tarım</a:t>
            </a:r>
          </a:p>
          <a:p>
            <a:pPr>
              <a:buClrTx/>
            </a:pPr>
            <a:r>
              <a:rPr lang="tr-TR" altLang="tr-TR" sz="2400">
                <a:latin typeface="Comic Sans MS" panose="030F0702030302020204" pitchFamily="66" charset="0"/>
              </a:rPr>
              <a:t> ormanların yok olması</a:t>
            </a:r>
          </a:p>
          <a:p>
            <a:pPr>
              <a:buClrTx/>
            </a:pPr>
            <a:r>
              <a:rPr lang="tr-TR" altLang="tr-TR" sz="2400">
                <a:latin typeface="Comic Sans MS" panose="030F0702030302020204" pitchFamily="66" charset="0"/>
              </a:rPr>
              <a:t> aşırı otlatma</a:t>
            </a:r>
          </a:p>
          <a:p>
            <a:pPr>
              <a:buClrTx/>
            </a:pPr>
            <a:r>
              <a:rPr lang="tr-TR" altLang="tr-TR" sz="2400">
                <a:latin typeface="Comic Sans MS" panose="030F0702030302020204" pitchFamily="66" charset="0"/>
              </a:rPr>
              <a:t> arazilerin amaç dışı kullanımı</a:t>
            </a:r>
            <a:endParaRPr lang="en-US" altLang="tr-TR" sz="2400">
              <a:latin typeface="Comic Sans MS" panose="030F0702030302020204" pitchFamily="66" charset="0"/>
            </a:endParaRPr>
          </a:p>
        </p:txBody>
      </p:sp>
      <p:sp>
        <p:nvSpPr>
          <p:cNvPr id="7" name="Rectangle 5"/>
          <p:cNvSpPr>
            <a:spLocks noChangeArrowheads="1"/>
          </p:cNvSpPr>
          <p:nvPr/>
        </p:nvSpPr>
        <p:spPr bwMode="auto">
          <a:xfrm>
            <a:off x="5664200" y="5445126"/>
            <a:ext cx="47180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ClrTx/>
              <a:buFontTx/>
              <a:buNone/>
            </a:pPr>
            <a:r>
              <a:rPr lang="tr-TR" altLang="tr-TR" sz="2400" b="1" i="1">
                <a:solidFill>
                  <a:srgbClr val="003366"/>
                </a:solidFill>
                <a:latin typeface="Comic Sans MS" panose="030F0702030302020204" pitchFamily="66" charset="0"/>
              </a:rPr>
              <a:t>gibi nedenlerle azalmaktadır.</a:t>
            </a:r>
            <a:endParaRPr lang="en-US" altLang="tr-TR" sz="2400">
              <a:latin typeface="Comic Sans MS" panose="030F0702030302020204" pitchFamily="66" charset="0"/>
            </a:endParaRPr>
          </a:p>
        </p:txBody>
      </p:sp>
      <p:sp>
        <p:nvSpPr>
          <p:cNvPr id="10246"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Arazi ve Besin</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4423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out)">
                                      <p:cBhvr>
                                        <p:cTn id="7" dur="1000"/>
                                        <p:tgtEl>
                                          <p:spTgt spid="35846"/>
                                        </p:tgtEl>
                                      </p:cBhvr>
                                    </p:animEffect>
                                  </p:childTnLst>
                                </p:cTn>
                              </p:par>
                              <p:par>
                                <p:cTn id="8" presetID="4" presetClass="entr" presetSubtype="32"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box(out)">
                                      <p:cBhvr>
                                        <p:cTn id="10" dur="500"/>
                                        <p:tgtEl>
                                          <p:spTgt spid="358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ox(out)">
                                      <p:cBhvr>
                                        <p:cTn id="15" dur="500"/>
                                        <p:tgtEl>
                                          <p:spTgt spid="61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6149" grpId="0" autoUpdateAnimBg="0"/>
      <p:bldP spid="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828800" y="1995488"/>
            <a:ext cx="8534400" cy="3810000"/>
            <a:chOff x="192" y="1248"/>
            <a:chExt cx="5425" cy="2580"/>
          </a:xfrm>
        </p:grpSpPr>
        <p:sp>
          <p:nvSpPr>
            <p:cNvPr id="12294" name="Freeform 3"/>
            <p:cNvSpPr>
              <a:spLocks/>
            </p:cNvSpPr>
            <p:nvPr/>
          </p:nvSpPr>
          <p:spPr bwMode="auto">
            <a:xfrm>
              <a:off x="192" y="1421"/>
              <a:ext cx="5425" cy="2407"/>
            </a:xfrm>
            <a:custGeom>
              <a:avLst/>
              <a:gdLst>
                <a:gd name="T0" fmla="*/ 2246 w 5425"/>
                <a:gd name="T1" fmla="*/ 57 h 2407"/>
                <a:gd name="T2" fmla="*/ 1756 w 5425"/>
                <a:gd name="T3" fmla="*/ 207 h 2407"/>
                <a:gd name="T4" fmla="*/ 1375 w 5425"/>
                <a:gd name="T5" fmla="*/ 345 h 2407"/>
                <a:gd name="T6" fmla="*/ 1160 w 5425"/>
                <a:gd name="T7" fmla="*/ 310 h 2407"/>
                <a:gd name="T8" fmla="*/ 878 w 5425"/>
                <a:gd name="T9" fmla="*/ 371 h 2407"/>
                <a:gd name="T10" fmla="*/ 939 w 5425"/>
                <a:gd name="T11" fmla="*/ 461 h 2407"/>
                <a:gd name="T12" fmla="*/ 786 w 5425"/>
                <a:gd name="T13" fmla="*/ 568 h 2407"/>
                <a:gd name="T14" fmla="*/ 601 w 5425"/>
                <a:gd name="T15" fmla="*/ 549 h 2407"/>
                <a:gd name="T16" fmla="*/ 410 w 5425"/>
                <a:gd name="T17" fmla="*/ 543 h 2407"/>
                <a:gd name="T18" fmla="*/ 135 w 5425"/>
                <a:gd name="T19" fmla="*/ 628 h 2407"/>
                <a:gd name="T20" fmla="*/ 170 w 5425"/>
                <a:gd name="T21" fmla="*/ 789 h 2407"/>
                <a:gd name="T22" fmla="*/ 127 w 5425"/>
                <a:gd name="T23" fmla="*/ 920 h 2407"/>
                <a:gd name="T24" fmla="*/ 157 w 5425"/>
                <a:gd name="T25" fmla="*/ 1142 h 2407"/>
                <a:gd name="T26" fmla="*/ 97 w 5425"/>
                <a:gd name="T27" fmla="*/ 1261 h 2407"/>
                <a:gd name="T28" fmla="*/ 0 w 5425"/>
                <a:gd name="T29" fmla="*/ 1300 h 2407"/>
                <a:gd name="T30" fmla="*/ 145 w 5425"/>
                <a:gd name="T31" fmla="*/ 1361 h 2407"/>
                <a:gd name="T32" fmla="*/ 161 w 5425"/>
                <a:gd name="T33" fmla="*/ 1560 h 2407"/>
                <a:gd name="T34" fmla="*/ 344 w 5425"/>
                <a:gd name="T35" fmla="*/ 1727 h 2407"/>
                <a:gd name="T36" fmla="*/ 331 w 5425"/>
                <a:gd name="T37" fmla="*/ 1875 h 2407"/>
                <a:gd name="T38" fmla="*/ 339 w 5425"/>
                <a:gd name="T39" fmla="*/ 1896 h 2407"/>
                <a:gd name="T40" fmla="*/ 432 w 5425"/>
                <a:gd name="T41" fmla="*/ 2018 h 2407"/>
                <a:gd name="T42" fmla="*/ 747 w 5425"/>
                <a:gd name="T43" fmla="*/ 2082 h 2407"/>
                <a:gd name="T44" fmla="*/ 1255 w 5425"/>
                <a:gd name="T45" fmla="*/ 2062 h 2407"/>
                <a:gd name="T46" fmla="*/ 1558 w 5425"/>
                <a:gd name="T47" fmla="*/ 2023 h 2407"/>
                <a:gd name="T48" fmla="*/ 1862 w 5425"/>
                <a:gd name="T49" fmla="*/ 2217 h 2407"/>
                <a:gd name="T50" fmla="*/ 2242 w 5425"/>
                <a:gd name="T51" fmla="*/ 2193 h 2407"/>
                <a:gd name="T52" fmla="*/ 2411 w 5425"/>
                <a:gd name="T53" fmla="*/ 2025 h 2407"/>
                <a:gd name="T54" fmla="*/ 2651 w 5425"/>
                <a:gd name="T55" fmla="*/ 2076 h 2407"/>
                <a:gd name="T56" fmla="*/ 2844 w 5425"/>
                <a:gd name="T57" fmla="*/ 1930 h 2407"/>
                <a:gd name="T58" fmla="*/ 2806 w 5425"/>
                <a:gd name="T59" fmla="*/ 2116 h 2407"/>
                <a:gd name="T60" fmla="*/ 2797 w 5425"/>
                <a:gd name="T61" fmla="*/ 2406 h 2407"/>
                <a:gd name="T62" fmla="*/ 2966 w 5425"/>
                <a:gd name="T63" fmla="*/ 2269 h 2407"/>
                <a:gd name="T64" fmla="*/ 3065 w 5425"/>
                <a:gd name="T65" fmla="*/ 2070 h 2407"/>
                <a:gd name="T66" fmla="*/ 3345 w 5425"/>
                <a:gd name="T67" fmla="*/ 2007 h 2407"/>
                <a:gd name="T68" fmla="*/ 3670 w 5425"/>
                <a:gd name="T69" fmla="*/ 1968 h 2407"/>
                <a:gd name="T70" fmla="*/ 4098 w 5425"/>
                <a:gd name="T71" fmla="*/ 1941 h 2407"/>
                <a:gd name="T72" fmla="*/ 4583 w 5425"/>
                <a:gd name="T73" fmla="*/ 1713 h 2407"/>
                <a:gd name="T74" fmla="*/ 4819 w 5425"/>
                <a:gd name="T75" fmla="*/ 1661 h 2407"/>
                <a:gd name="T76" fmla="*/ 5130 w 5425"/>
                <a:gd name="T77" fmla="*/ 1605 h 2407"/>
                <a:gd name="T78" fmla="*/ 5289 w 5425"/>
                <a:gd name="T79" fmla="*/ 1644 h 2407"/>
                <a:gd name="T80" fmla="*/ 5400 w 5425"/>
                <a:gd name="T81" fmla="*/ 1433 h 2407"/>
                <a:gd name="T82" fmla="*/ 5297 w 5425"/>
                <a:gd name="T83" fmla="*/ 1247 h 2407"/>
                <a:gd name="T84" fmla="*/ 5228 w 5425"/>
                <a:gd name="T85" fmla="*/ 1068 h 2407"/>
                <a:gd name="T86" fmla="*/ 5152 w 5425"/>
                <a:gd name="T87" fmla="*/ 853 h 2407"/>
                <a:gd name="T88" fmla="*/ 5292 w 5425"/>
                <a:gd name="T89" fmla="*/ 691 h 2407"/>
                <a:gd name="T90" fmla="*/ 5054 w 5425"/>
                <a:gd name="T91" fmla="*/ 570 h 2407"/>
                <a:gd name="T92" fmla="*/ 4861 w 5425"/>
                <a:gd name="T93" fmla="*/ 186 h 2407"/>
                <a:gd name="T94" fmla="*/ 4820 w 5425"/>
                <a:gd name="T95" fmla="*/ 131 h 2407"/>
                <a:gd name="T96" fmla="*/ 4697 w 5425"/>
                <a:gd name="T97" fmla="*/ 61 h 2407"/>
                <a:gd name="T98" fmla="*/ 4446 w 5425"/>
                <a:gd name="T99" fmla="*/ 123 h 2407"/>
                <a:gd name="T100" fmla="*/ 4210 w 5425"/>
                <a:gd name="T101" fmla="*/ 220 h 2407"/>
                <a:gd name="T102" fmla="*/ 3877 w 5425"/>
                <a:gd name="T103" fmla="*/ 356 h 2407"/>
                <a:gd name="T104" fmla="*/ 3525 w 5425"/>
                <a:gd name="T105" fmla="*/ 388 h 2407"/>
                <a:gd name="T106" fmla="*/ 3302 w 5425"/>
                <a:gd name="T107" fmla="*/ 376 h 2407"/>
                <a:gd name="T108" fmla="*/ 3024 w 5425"/>
                <a:gd name="T109" fmla="*/ 255 h 2407"/>
                <a:gd name="T110" fmla="*/ 2772 w 5425"/>
                <a:gd name="T111" fmla="*/ 175 h 2407"/>
                <a:gd name="T112" fmla="*/ 2590 w 5425"/>
                <a:gd name="T113" fmla="*/ 0 h 2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25"/>
                <a:gd name="T172" fmla="*/ 0 h 2407"/>
                <a:gd name="T173" fmla="*/ 5425 w 5425"/>
                <a:gd name="T174" fmla="*/ 2407 h 2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25" h="2407">
                  <a:moveTo>
                    <a:pt x="2590" y="0"/>
                  </a:moveTo>
                  <a:lnTo>
                    <a:pt x="2514" y="62"/>
                  </a:lnTo>
                  <a:lnTo>
                    <a:pt x="2312" y="40"/>
                  </a:lnTo>
                  <a:lnTo>
                    <a:pt x="2246" y="57"/>
                  </a:lnTo>
                  <a:lnTo>
                    <a:pt x="2102" y="28"/>
                  </a:lnTo>
                  <a:lnTo>
                    <a:pt x="2075" y="67"/>
                  </a:lnTo>
                  <a:lnTo>
                    <a:pt x="1938" y="109"/>
                  </a:lnTo>
                  <a:lnTo>
                    <a:pt x="1756" y="207"/>
                  </a:lnTo>
                  <a:lnTo>
                    <a:pt x="1552" y="247"/>
                  </a:lnTo>
                  <a:lnTo>
                    <a:pt x="1544" y="294"/>
                  </a:lnTo>
                  <a:lnTo>
                    <a:pt x="1461" y="355"/>
                  </a:lnTo>
                  <a:lnTo>
                    <a:pt x="1375" y="345"/>
                  </a:lnTo>
                  <a:lnTo>
                    <a:pt x="1367" y="331"/>
                  </a:lnTo>
                  <a:lnTo>
                    <a:pt x="1299" y="324"/>
                  </a:lnTo>
                  <a:lnTo>
                    <a:pt x="1211" y="339"/>
                  </a:lnTo>
                  <a:lnTo>
                    <a:pt x="1160" y="310"/>
                  </a:lnTo>
                  <a:lnTo>
                    <a:pt x="1066" y="294"/>
                  </a:lnTo>
                  <a:lnTo>
                    <a:pt x="996" y="308"/>
                  </a:lnTo>
                  <a:lnTo>
                    <a:pt x="954" y="286"/>
                  </a:lnTo>
                  <a:lnTo>
                    <a:pt x="878" y="371"/>
                  </a:lnTo>
                  <a:lnTo>
                    <a:pt x="928" y="419"/>
                  </a:lnTo>
                  <a:lnTo>
                    <a:pt x="1110" y="450"/>
                  </a:lnTo>
                  <a:lnTo>
                    <a:pt x="1115" y="491"/>
                  </a:lnTo>
                  <a:lnTo>
                    <a:pt x="939" y="461"/>
                  </a:lnTo>
                  <a:lnTo>
                    <a:pt x="892" y="499"/>
                  </a:lnTo>
                  <a:lnTo>
                    <a:pt x="840" y="486"/>
                  </a:lnTo>
                  <a:lnTo>
                    <a:pt x="791" y="506"/>
                  </a:lnTo>
                  <a:lnTo>
                    <a:pt x="786" y="568"/>
                  </a:lnTo>
                  <a:lnTo>
                    <a:pt x="732" y="591"/>
                  </a:lnTo>
                  <a:lnTo>
                    <a:pt x="694" y="570"/>
                  </a:lnTo>
                  <a:lnTo>
                    <a:pt x="612" y="593"/>
                  </a:lnTo>
                  <a:lnTo>
                    <a:pt x="601" y="549"/>
                  </a:lnTo>
                  <a:lnTo>
                    <a:pt x="563" y="533"/>
                  </a:lnTo>
                  <a:lnTo>
                    <a:pt x="513" y="536"/>
                  </a:lnTo>
                  <a:lnTo>
                    <a:pt x="511" y="578"/>
                  </a:lnTo>
                  <a:lnTo>
                    <a:pt x="410" y="543"/>
                  </a:lnTo>
                  <a:lnTo>
                    <a:pt x="379" y="514"/>
                  </a:lnTo>
                  <a:lnTo>
                    <a:pt x="274" y="530"/>
                  </a:lnTo>
                  <a:lnTo>
                    <a:pt x="156" y="581"/>
                  </a:lnTo>
                  <a:lnTo>
                    <a:pt x="135" y="628"/>
                  </a:lnTo>
                  <a:lnTo>
                    <a:pt x="63" y="663"/>
                  </a:lnTo>
                  <a:lnTo>
                    <a:pt x="69" y="715"/>
                  </a:lnTo>
                  <a:lnTo>
                    <a:pt x="18" y="798"/>
                  </a:lnTo>
                  <a:lnTo>
                    <a:pt x="170" y="789"/>
                  </a:lnTo>
                  <a:lnTo>
                    <a:pt x="203" y="816"/>
                  </a:lnTo>
                  <a:lnTo>
                    <a:pt x="216" y="879"/>
                  </a:lnTo>
                  <a:lnTo>
                    <a:pt x="169" y="861"/>
                  </a:lnTo>
                  <a:lnTo>
                    <a:pt x="127" y="920"/>
                  </a:lnTo>
                  <a:lnTo>
                    <a:pt x="162" y="953"/>
                  </a:lnTo>
                  <a:lnTo>
                    <a:pt x="154" y="1036"/>
                  </a:lnTo>
                  <a:lnTo>
                    <a:pt x="229" y="1094"/>
                  </a:lnTo>
                  <a:lnTo>
                    <a:pt x="157" y="1142"/>
                  </a:lnTo>
                  <a:lnTo>
                    <a:pt x="180" y="1226"/>
                  </a:lnTo>
                  <a:lnTo>
                    <a:pt x="224" y="1255"/>
                  </a:lnTo>
                  <a:lnTo>
                    <a:pt x="154" y="1282"/>
                  </a:lnTo>
                  <a:lnTo>
                    <a:pt x="97" y="1261"/>
                  </a:lnTo>
                  <a:lnTo>
                    <a:pt x="88" y="1179"/>
                  </a:lnTo>
                  <a:lnTo>
                    <a:pt x="63" y="1179"/>
                  </a:lnTo>
                  <a:lnTo>
                    <a:pt x="53" y="1258"/>
                  </a:lnTo>
                  <a:lnTo>
                    <a:pt x="0" y="1300"/>
                  </a:lnTo>
                  <a:lnTo>
                    <a:pt x="48" y="1335"/>
                  </a:lnTo>
                  <a:lnTo>
                    <a:pt x="69" y="1370"/>
                  </a:lnTo>
                  <a:lnTo>
                    <a:pt x="129" y="1325"/>
                  </a:lnTo>
                  <a:lnTo>
                    <a:pt x="145" y="1361"/>
                  </a:lnTo>
                  <a:lnTo>
                    <a:pt x="137" y="1382"/>
                  </a:lnTo>
                  <a:lnTo>
                    <a:pt x="247" y="1452"/>
                  </a:lnTo>
                  <a:lnTo>
                    <a:pt x="224" y="1504"/>
                  </a:lnTo>
                  <a:lnTo>
                    <a:pt x="161" y="1560"/>
                  </a:lnTo>
                  <a:lnTo>
                    <a:pt x="197" y="1562"/>
                  </a:lnTo>
                  <a:lnTo>
                    <a:pt x="217" y="1718"/>
                  </a:lnTo>
                  <a:lnTo>
                    <a:pt x="289" y="1674"/>
                  </a:lnTo>
                  <a:lnTo>
                    <a:pt x="344" y="1727"/>
                  </a:lnTo>
                  <a:lnTo>
                    <a:pt x="303" y="1763"/>
                  </a:lnTo>
                  <a:lnTo>
                    <a:pt x="232" y="1774"/>
                  </a:lnTo>
                  <a:lnTo>
                    <a:pt x="219" y="1825"/>
                  </a:lnTo>
                  <a:lnTo>
                    <a:pt x="331" y="1875"/>
                  </a:lnTo>
                  <a:lnTo>
                    <a:pt x="477" y="1824"/>
                  </a:lnTo>
                  <a:lnTo>
                    <a:pt x="502" y="1861"/>
                  </a:lnTo>
                  <a:lnTo>
                    <a:pt x="416" y="1906"/>
                  </a:lnTo>
                  <a:lnTo>
                    <a:pt x="339" y="1896"/>
                  </a:lnTo>
                  <a:lnTo>
                    <a:pt x="274" y="1941"/>
                  </a:lnTo>
                  <a:lnTo>
                    <a:pt x="300" y="1988"/>
                  </a:lnTo>
                  <a:lnTo>
                    <a:pt x="467" y="1931"/>
                  </a:lnTo>
                  <a:lnTo>
                    <a:pt x="432" y="2018"/>
                  </a:lnTo>
                  <a:lnTo>
                    <a:pt x="563" y="1947"/>
                  </a:lnTo>
                  <a:lnTo>
                    <a:pt x="742" y="2010"/>
                  </a:lnTo>
                  <a:lnTo>
                    <a:pt x="657" y="2044"/>
                  </a:lnTo>
                  <a:lnTo>
                    <a:pt x="747" y="2082"/>
                  </a:lnTo>
                  <a:lnTo>
                    <a:pt x="827" y="2197"/>
                  </a:lnTo>
                  <a:lnTo>
                    <a:pt x="998" y="2201"/>
                  </a:lnTo>
                  <a:lnTo>
                    <a:pt x="1148" y="2197"/>
                  </a:lnTo>
                  <a:lnTo>
                    <a:pt x="1255" y="2062"/>
                  </a:lnTo>
                  <a:lnTo>
                    <a:pt x="1241" y="1981"/>
                  </a:lnTo>
                  <a:lnTo>
                    <a:pt x="1336" y="1947"/>
                  </a:lnTo>
                  <a:lnTo>
                    <a:pt x="1467" y="1970"/>
                  </a:lnTo>
                  <a:lnTo>
                    <a:pt x="1558" y="2023"/>
                  </a:lnTo>
                  <a:lnTo>
                    <a:pt x="1606" y="2095"/>
                  </a:lnTo>
                  <a:lnTo>
                    <a:pt x="1697" y="2110"/>
                  </a:lnTo>
                  <a:lnTo>
                    <a:pt x="1803" y="2245"/>
                  </a:lnTo>
                  <a:lnTo>
                    <a:pt x="1862" y="2217"/>
                  </a:lnTo>
                  <a:lnTo>
                    <a:pt x="1971" y="2222"/>
                  </a:lnTo>
                  <a:lnTo>
                    <a:pt x="2061" y="2203"/>
                  </a:lnTo>
                  <a:lnTo>
                    <a:pt x="2133" y="2234"/>
                  </a:lnTo>
                  <a:lnTo>
                    <a:pt x="2242" y="2193"/>
                  </a:lnTo>
                  <a:lnTo>
                    <a:pt x="2283" y="2203"/>
                  </a:lnTo>
                  <a:lnTo>
                    <a:pt x="2268" y="2158"/>
                  </a:lnTo>
                  <a:lnTo>
                    <a:pt x="2359" y="2079"/>
                  </a:lnTo>
                  <a:lnTo>
                    <a:pt x="2411" y="2025"/>
                  </a:lnTo>
                  <a:lnTo>
                    <a:pt x="2479" y="2031"/>
                  </a:lnTo>
                  <a:lnTo>
                    <a:pt x="2527" y="2062"/>
                  </a:lnTo>
                  <a:lnTo>
                    <a:pt x="2601" y="2089"/>
                  </a:lnTo>
                  <a:lnTo>
                    <a:pt x="2651" y="2076"/>
                  </a:lnTo>
                  <a:lnTo>
                    <a:pt x="2713" y="2087"/>
                  </a:lnTo>
                  <a:lnTo>
                    <a:pt x="2732" y="2005"/>
                  </a:lnTo>
                  <a:lnTo>
                    <a:pt x="2792" y="1997"/>
                  </a:lnTo>
                  <a:lnTo>
                    <a:pt x="2844" y="1930"/>
                  </a:lnTo>
                  <a:lnTo>
                    <a:pt x="2892" y="2002"/>
                  </a:lnTo>
                  <a:lnTo>
                    <a:pt x="2947" y="2013"/>
                  </a:lnTo>
                  <a:lnTo>
                    <a:pt x="2884" y="2119"/>
                  </a:lnTo>
                  <a:lnTo>
                    <a:pt x="2806" y="2116"/>
                  </a:lnTo>
                  <a:lnTo>
                    <a:pt x="2751" y="2201"/>
                  </a:lnTo>
                  <a:lnTo>
                    <a:pt x="2819" y="2299"/>
                  </a:lnTo>
                  <a:lnTo>
                    <a:pt x="2772" y="2399"/>
                  </a:lnTo>
                  <a:lnTo>
                    <a:pt x="2797" y="2406"/>
                  </a:lnTo>
                  <a:lnTo>
                    <a:pt x="2844" y="2373"/>
                  </a:lnTo>
                  <a:lnTo>
                    <a:pt x="2895" y="2394"/>
                  </a:lnTo>
                  <a:lnTo>
                    <a:pt x="2929" y="2354"/>
                  </a:lnTo>
                  <a:lnTo>
                    <a:pt x="2966" y="2269"/>
                  </a:lnTo>
                  <a:lnTo>
                    <a:pt x="3013" y="2261"/>
                  </a:lnTo>
                  <a:lnTo>
                    <a:pt x="3035" y="2209"/>
                  </a:lnTo>
                  <a:lnTo>
                    <a:pt x="3001" y="2107"/>
                  </a:lnTo>
                  <a:lnTo>
                    <a:pt x="3065" y="2070"/>
                  </a:lnTo>
                  <a:lnTo>
                    <a:pt x="3076" y="1997"/>
                  </a:lnTo>
                  <a:lnTo>
                    <a:pt x="3130" y="1989"/>
                  </a:lnTo>
                  <a:lnTo>
                    <a:pt x="3215" y="2020"/>
                  </a:lnTo>
                  <a:lnTo>
                    <a:pt x="3345" y="2007"/>
                  </a:lnTo>
                  <a:lnTo>
                    <a:pt x="3394" y="2023"/>
                  </a:lnTo>
                  <a:lnTo>
                    <a:pt x="3438" y="2009"/>
                  </a:lnTo>
                  <a:lnTo>
                    <a:pt x="3522" y="1960"/>
                  </a:lnTo>
                  <a:lnTo>
                    <a:pt x="3670" y="1968"/>
                  </a:lnTo>
                  <a:lnTo>
                    <a:pt x="3841" y="1983"/>
                  </a:lnTo>
                  <a:lnTo>
                    <a:pt x="3944" y="1981"/>
                  </a:lnTo>
                  <a:lnTo>
                    <a:pt x="3996" y="1922"/>
                  </a:lnTo>
                  <a:lnTo>
                    <a:pt x="4098" y="1941"/>
                  </a:lnTo>
                  <a:lnTo>
                    <a:pt x="4304" y="1798"/>
                  </a:lnTo>
                  <a:lnTo>
                    <a:pt x="4402" y="1817"/>
                  </a:lnTo>
                  <a:lnTo>
                    <a:pt x="4438" y="1737"/>
                  </a:lnTo>
                  <a:lnTo>
                    <a:pt x="4583" y="1713"/>
                  </a:lnTo>
                  <a:lnTo>
                    <a:pt x="4667" y="1663"/>
                  </a:lnTo>
                  <a:lnTo>
                    <a:pt x="4710" y="1729"/>
                  </a:lnTo>
                  <a:lnTo>
                    <a:pt x="4807" y="1721"/>
                  </a:lnTo>
                  <a:lnTo>
                    <a:pt x="4819" y="1661"/>
                  </a:lnTo>
                  <a:lnTo>
                    <a:pt x="4871" y="1586"/>
                  </a:lnTo>
                  <a:lnTo>
                    <a:pt x="5041" y="1624"/>
                  </a:lnTo>
                  <a:lnTo>
                    <a:pt x="5097" y="1595"/>
                  </a:lnTo>
                  <a:lnTo>
                    <a:pt x="5130" y="1605"/>
                  </a:lnTo>
                  <a:lnTo>
                    <a:pt x="5221" y="1555"/>
                  </a:lnTo>
                  <a:lnTo>
                    <a:pt x="5270" y="1554"/>
                  </a:lnTo>
                  <a:lnTo>
                    <a:pt x="5267" y="1632"/>
                  </a:lnTo>
                  <a:lnTo>
                    <a:pt x="5289" y="1644"/>
                  </a:lnTo>
                  <a:lnTo>
                    <a:pt x="5337" y="1607"/>
                  </a:lnTo>
                  <a:lnTo>
                    <a:pt x="5362" y="1536"/>
                  </a:lnTo>
                  <a:lnTo>
                    <a:pt x="5424" y="1496"/>
                  </a:lnTo>
                  <a:lnTo>
                    <a:pt x="5400" y="1433"/>
                  </a:lnTo>
                  <a:lnTo>
                    <a:pt x="5351" y="1401"/>
                  </a:lnTo>
                  <a:lnTo>
                    <a:pt x="5243" y="1385"/>
                  </a:lnTo>
                  <a:lnTo>
                    <a:pt x="5262" y="1292"/>
                  </a:lnTo>
                  <a:lnTo>
                    <a:pt x="5297" y="1247"/>
                  </a:lnTo>
                  <a:lnTo>
                    <a:pt x="5272" y="1194"/>
                  </a:lnTo>
                  <a:lnTo>
                    <a:pt x="5240" y="1144"/>
                  </a:lnTo>
                  <a:lnTo>
                    <a:pt x="5256" y="1129"/>
                  </a:lnTo>
                  <a:lnTo>
                    <a:pt x="5228" y="1068"/>
                  </a:lnTo>
                  <a:lnTo>
                    <a:pt x="5243" y="1025"/>
                  </a:lnTo>
                  <a:lnTo>
                    <a:pt x="5228" y="957"/>
                  </a:lnTo>
                  <a:lnTo>
                    <a:pt x="5185" y="869"/>
                  </a:lnTo>
                  <a:lnTo>
                    <a:pt x="5152" y="853"/>
                  </a:lnTo>
                  <a:lnTo>
                    <a:pt x="5224" y="826"/>
                  </a:lnTo>
                  <a:lnTo>
                    <a:pt x="5275" y="768"/>
                  </a:lnTo>
                  <a:lnTo>
                    <a:pt x="5264" y="734"/>
                  </a:lnTo>
                  <a:lnTo>
                    <a:pt x="5292" y="691"/>
                  </a:lnTo>
                  <a:lnTo>
                    <a:pt x="5288" y="654"/>
                  </a:lnTo>
                  <a:lnTo>
                    <a:pt x="5280" y="626"/>
                  </a:lnTo>
                  <a:lnTo>
                    <a:pt x="5193" y="588"/>
                  </a:lnTo>
                  <a:lnTo>
                    <a:pt x="5054" y="570"/>
                  </a:lnTo>
                  <a:lnTo>
                    <a:pt x="5007" y="517"/>
                  </a:lnTo>
                  <a:lnTo>
                    <a:pt x="4946" y="347"/>
                  </a:lnTo>
                  <a:lnTo>
                    <a:pt x="4995" y="292"/>
                  </a:lnTo>
                  <a:lnTo>
                    <a:pt x="4861" y="186"/>
                  </a:lnTo>
                  <a:lnTo>
                    <a:pt x="4766" y="181"/>
                  </a:lnTo>
                  <a:lnTo>
                    <a:pt x="4735" y="143"/>
                  </a:lnTo>
                  <a:lnTo>
                    <a:pt x="4744" y="147"/>
                  </a:lnTo>
                  <a:lnTo>
                    <a:pt x="4820" y="131"/>
                  </a:lnTo>
                  <a:lnTo>
                    <a:pt x="4757" y="94"/>
                  </a:lnTo>
                  <a:lnTo>
                    <a:pt x="4725" y="99"/>
                  </a:lnTo>
                  <a:lnTo>
                    <a:pt x="4741" y="81"/>
                  </a:lnTo>
                  <a:lnTo>
                    <a:pt x="4697" y="61"/>
                  </a:lnTo>
                  <a:lnTo>
                    <a:pt x="4621" y="91"/>
                  </a:lnTo>
                  <a:lnTo>
                    <a:pt x="4512" y="86"/>
                  </a:lnTo>
                  <a:lnTo>
                    <a:pt x="4482" y="64"/>
                  </a:lnTo>
                  <a:lnTo>
                    <a:pt x="4446" y="123"/>
                  </a:lnTo>
                  <a:lnTo>
                    <a:pt x="4406" y="104"/>
                  </a:lnTo>
                  <a:lnTo>
                    <a:pt x="4294" y="165"/>
                  </a:lnTo>
                  <a:lnTo>
                    <a:pt x="4255" y="233"/>
                  </a:lnTo>
                  <a:lnTo>
                    <a:pt x="4210" y="220"/>
                  </a:lnTo>
                  <a:lnTo>
                    <a:pt x="4084" y="321"/>
                  </a:lnTo>
                  <a:lnTo>
                    <a:pt x="4029" y="331"/>
                  </a:lnTo>
                  <a:lnTo>
                    <a:pt x="3994" y="374"/>
                  </a:lnTo>
                  <a:lnTo>
                    <a:pt x="3877" y="356"/>
                  </a:lnTo>
                  <a:lnTo>
                    <a:pt x="3793" y="319"/>
                  </a:lnTo>
                  <a:lnTo>
                    <a:pt x="3697" y="323"/>
                  </a:lnTo>
                  <a:lnTo>
                    <a:pt x="3596" y="334"/>
                  </a:lnTo>
                  <a:lnTo>
                    <a:pt x="3525" y="388"/>
                  </a:lnTo>
                  <a:lnTo>
                    <a:pt x="3473" y="395"/>
                  </a:lnTo>
                  <a:lnTo>
                    <a:pt x="3348" y="379"/>
                  </a:lnTo>
                  <a:lnTo>
                    <a:pt x="3339" y="321"/>
                  </a:lnTo>
                  <a:lnTo>
                    <a:pt x="3302" y="376"/>
                  </a:lnTo>
                  <a:lnTo>
                    <a:pt x="3239" y="315"/>
                  </a:lnTo>
                  <a:lnTo>
                    <a:pt x="3154" y="356"/>
                  </a:lnTo>
                  <a:lnTo>
                    <a:pt x="3124" y="302"/>
                  </a:lnTo>
                  <a:lnTo>
                    <a:pt x="3024" y="255"/>
                  </a:lnTo>
                  <a:lnTo>
                    <a:pt x="2958" y="321"/>
                  </a:lnTo>
                  <a:lnTo>
                    <a:pt x="2844" y="242"/>
                  </a:lnTo>
                  <a:lnTo>
                    <a:pt x="2844" y="157"/>
                  </a:lnTo>
                  <a:lnTo>
                    <a:pt x="2772" y="175"/>
                  </a:lnTo>
                  <a:lnTo>
                    <a:pt x="2707" y="170"/>
                  </a:lnTo>
                  <a:lnTo>
                    <a:pt x="2615" y="85"/>
                  </a:lnTo>
                  <a:lnTo>
                    <a:pt x="2631" y="12"/>
                  </a:lnTo>
                  <a:lnTo>
                    <a:pt x="2590"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sp>
          <p:nvSpPr>
            <p:cNvPr id="12295" name="Freeform 4"/>
            <p:cNvSpPr>
              <a:spLocks/>
            </p:cNvSpPr>
            <p:nvPr/>
          </p:nvSpPr>
          <p:spPr bwMode="auto">
            <a:xfrm>
              <a:off x="236" y="1248"/>
              <a:ext cx="874" cy="822"/>
            </a:xfrm>
            <a:custGeom>
              <a:avLst/>
              <a:gdLst>
                <a:gd name="T0" fmla="*/ 365 w 874"/>
                <a:gd name="T1" fmla="*/ 0 h 822"/>
                <a:gd name="T2" fmla="*/ 6 w 874"/>
                <a:gd name="T3" fmla="*/ 41 h 822"/>
                <a:gd name="T4" fmla="*/ 3 w 874"/>
                <a:gd name="T5" fmla="*/ 533 h 822"/>
                <a:gd name="T6" fmla="*/ 15 w 874"/>
                <a:gd name="T7" fmla="*/ 526 h 822"/>
                <a:gd name="T8" fmla="*/ 0 w 874"/>
                <a:gd name="T9" fmla="*/ 597 h 822"/>
                <a:gd name="T10" fmla="*/ 28 w 874"/>
                <a:gd name="T11" fmla="*/ 615 h 822"/>
                <a:gd name="T12" fmla="*/ 109 w 874"/>
                <a:gd name="T13" fmla="*/ 634 h 822"/>
                <a:gd name="T14" fmla="*/ 178 w 874"/>
                <a:gd name="T15" fmla="*/ 631 h 822"/>
                <a:gd name="T16" fmla="*/ 180 w 874"/>
                <a:gd name="T17" fmla="*/ 647 h 822"/>
                <a:gd name="T18" fmla="*/ 31 w 874"/>
                <a:gd name="T19" fmla="*/ 706 h 822"/>
                <a:gd name="T20" fmla="*/ 9 w 874"/>
                <a:gd name="T21" fmla="*/ 821 h 822"/>
                <a:gd name="T22" fmla="*/ 94 w 874"/>
                <a:gd name="T23" fmla="*/ 737 h 822"/>
                <a:gd name="T24" fmla="*/ 131 w 874"/>
                <a:gd name="T25" fmla="*/ 702 h 822"/>
                <a:gd name="T26" fmla="*/ 166 w 874"/>
                <a:gd name="T27" fmla="*/ 689 h 822"/>
                <a:gd name="T28" fmla="*/ 202 w 874"/>
                <a:gd name="T29" fmla="*/ 657 h 822"/>
                <a:gd name="T30" fmla="*/ 287 w 874"/>
                <a:gd name="T31" fmla="*/ 634 h 822"/>
                <a:gd name="T32" fmla="*/ 352 w 874"/>
                <a:gd name="T33" fmla="*/ 543 h 822"/>
                <a:gd name="T34" fmla="*/ 476 w 874"/>
                <a:gd name="T35" fmla="*/ 504 h 822"/>
                <a:gd name="T36" fmla="*/ 563 w 874"/>
                <a:gd name="T37" fmla="*/ 512 h 822"/>
                <a:gd name="T38" fmla="*/ 664 w 874"/>
                <a:gd name="T39" fmla="*/ 506 h 822"/>
                <a:gd name="T40" fmla="*/ 697 w 874"/>
                <a:gd name="T41" fmla="*/ 543 h 822"/>
                <a:gd name="T42" fmla="*/ 748 w 874"/>
                <a:gd name="T43" fmla="*/ 536 h 822"/>
                <a:gd name="T44" fmla="*/ 798 w 874"/>
                <a:gd name="T45" fmla="*/ 543 h 822"/>
                <a:gd name="T46" fmla="*/ 873 w 874"/>
                <a:gd name="T47" fmla="*/ 440 h 822"/>
                <a:gd name="T48" fmla="*/ 771 w 874"/>
                <a:gd name="T49" fmla="*/ 414 h 822"/>
                <a:gd name="T50" fmla="*/ 774 w 874"/>
                <a:gd name="T51" fmla="*/ 395 h 822"/>
                <a:gd name="T52" fmla="*/ 699 w 874"/>
                <a:gd name="T53" fmla="*/ 329 h 822"/>
                <a:gd name="T54" fmla="*/ 654 w 874"/>
                <a:gd name="T55" fmla="*/ 335 h 822"/>
                <a:gd name="T56" fmla="*/ 583 w 874"/>
                <a:gd name="T57" fmla="*/ 146 h 822"/>
                <a:gd name="T58" fmla="*/ 365 w 874"/>
                <a:gd name="T59" fmla="*/ 0 h 8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4"/>
                <a:gd name="T91" fmla="*/ 0 h 822"/>
                <a:gd name="T92" fmla="*/ 874 w 874"/>
                <a:gd name="T93" fmla="*/ 822 h 8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4" h="822">
                  <a:moveTo>
                    <a:pt x="365" y="0"/>
                  </a:moveTo>
                  <a:lnTo>
                    <a:pt x="6" y="41"/>
                  </a:lnTo>
                  <a:lnTo>
                    <a:pt x="3" y="533"/>
                  </a:lnTo>
                  <a:lnTo>
                    <a:pt x="15" y="526"/>
                  </a:lnTo>
                  <a:lnTo>
                    <a:pt x="0" y="597"/>
                  </a:lnTo>
                  <a:lnTo>
                    <a:pt x="28" y="615"/>
                  </a:lnTo>
                  <a:lnTo>
                    <a:pt x="109" y="634"/>
                  </a:lnTo>
                  <a:lnTo>
                    <a:pt x="178" y="631"/>
                  </a:lnTo>
                  <a:lnTo>
                    <a:pt x="180" y="647"/>
                  </a:lnTo>
                  <a:lnTo>
                    <a:pt x="31" y="706"/>
                  </a:lnTo>
                  <a:lnTo>
                    <a:pt x="9" y="821"/>
                  </a:lnTo>
                  <a:lnTo>
                    <a:pt x="94" y="737"/>
                  </a:lnTo>
                  <a:lnTo>
                    <a:pt x="131" y="702"/>
                  </a:lnTo>
                  <a:lnTo>
                    <a:pt x="166" y="689"/>
                  </a:lnTo>
                  <a:lnTo>
                    <a:pt x="202" y="657"/>
                  </a:lnTo>
                  <a:lnTo>
                    <a:pt x="287" y="634"/>
                  </a:lnTo>
                  <a:lnTo>
                    <a:pt x="352" y="543"/>
                  </a:lnTo>
                  <a:lnTo>
                    <a:pt x="476" y="504"/>
                  </a:lnTo>
                  <a:lnTo>
                    <a:pt x="563" y="512"/>
                  </a:lnTo>
                  <a:lnTo>
                    <a:pt x="664" y="506"/>
                  </a:lnTo>
                  <a:lnTo>
                    <a:pt x="697" y="543"/>
                  </a:lnTo>
                  <a:lnTo>
                    <a:pt x="748" y="536"/>
                  </a:lnTo>
                  <a:lnTo>
                    <a:pt x="798" y="543"/>
                  </a:lnTo>
                  <a:lnTo>
                    <a:pt x="873" y="440"/>
                  </a:lnTo>
                  <a:lnTo>
                    <a:pt x="771" y="414"/>
                  </a:lnTo>
                  <a:lnTo>
                    <a:pt x="774" y="395"/>
                  </a:lnTo>
                  <a:lnTo>
                    <a:pt x="699" y="329"/>
                  </a:lnTo>
                  <a:lnTo>
                    <a:pt x="654" y="335"/>
                  </a:lnTo>
                  <a:lnTo>
                    <a:pt x="583" y="146"/>
                  </a:lnTo>
                  <a:lnTo>
                    <a:pt x="365"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grpSp>
      <p:sp>
        <p:nvSpPr>
          <p:cNvPr id="150534" name="Rectangle 6"/>
          <p:cNvSpPr>
            <a:spLocks noChangeArrowheads="1"/>
          </p:cNvSpPr>
          <p:nvPr/>
        </p:nvSpPr>
        <p:spPr bwMode="auto">
          <a:xfrm>
            <a:off x="2286000" y="3598863"/>
            <a:ext cx="8001000" cy="766762"/>
          </a:xfrm>
          <a:prstGeom prst="rect">
            <a:avLst/>
          </a:prstGeom>
          <a:noFill/>
          <a:ln w="12700">
            <a:noFill/>
            <a:miter lim="800000"/>
            <a:headEnd/>
            <a:tailEnd/>
          </a:ln>
          <a:effectLst/>
        </p:spPr>
        <p:txBody>
          <a:bodyPr lIns="90488" tIns="44450" rIns="90488" bIns="44450">
            <a:spAutoFit/>
          </a:bodyPr>
          <a:lstStyle/>
          <a:p>
            <a:pPr defTabSz="762000">
              <a:defRPr/>
            </a:pPr>
            <a:r>
              <a:rPr lang="tr-TR" sz="2200" dirty="0">
                <a:effectLst>
                  <a:outerShdw blurRad="38100" dist="38100" dir="2700000" algn="tl">
                    <a:srgbClr val="000000">
                      <a:alpha val="43137"/>
                    </a:srgbClr>
                  </a:outerShdw>
                </a:effectLst>
                <a:latin typeface="Comic Sans MS" pitchFamily="66" charset="0"/>
              </a:rPr>
              <a:t>					76 694 731 ha (Arazi yüzeyi)</a:t>
            </a:r>
          </a:p>
          <a:p>
            <a:pPr defTabSz="762000">
              <a:defRPr/>
            </a:pPr>
            <a:r>
              <a:rPr lang="tr-TR" sz="2200" dirty="0">
                <a:effectLst>
                  <a:outerShdw blurRad="38100" dist="38100" dir="2700000" algn="tl">
                    <a:srgbClr val="000000">
                      <a:alpha val="43137"/>
                    </a:srgbClr>
                  </a:outerShdw>
                </a:effectLst>
                <a:latin typeface="Comic Sans MS" pitchFamily="66" charset="0"/>
              </a:rPr>
              <a:t>			  		   1 158 109 ha (Su yüzeyi)</a:t>
            </a:r>
          </a:p>
        </p:txBody>
      </p:sp>
      <p:sp>
        <p:nvSpPr>
          <p:cNvPr id="150558" name="Rectangle 30"/>
          <p:cNvSpPr>
            <a:spLocks noChangeArrowheads="1"/>
          </p:cNvSpPr>
          <p:nvPr/>
        </p:nvSpPr>
        <p:spPr bwMode="auto">
          <a:xfrm>
            <a:off x="2286000" y="3214689"/>
            <a:ext cx="8001000" cy="820737"/>
          </a:xfrm>
          <a:prstGeom prst="rect">
            <a:avLst/>
          </a:prstGeom>
          <a:noFill/>
          <a:ln w="12700">
            <a:noFill/>
            <a:miter lim="800000"/>
            <a:headEnd/>
            <a:tailEnd/>
          </a:ln>
          <a:effectLst/>
        </p:spPr>
        <p:txBody>
          <a:bodyPr lIns="90488" tIns="44450" rIns="90488" bIns="44450">
            <a:spAutoFit/>
          </a:bodyPr>
          <a:lstStyle/>
          <a:p>
            <a:pPr defTabSz="762000">
              <a:defRPr/>
            </a:pPr>
            <a:r>
              <a:rPr lang="tr-TR" sz="2600" dirty="0">
                <a:solidFill>
                  <a:srgbClr val="FF0000"/>
                </a:solidFill>
                <a:effectLst>
                  <a:outerShdw blurRad="38100" dist="38100" dir="2700000" algn="tl">
                    <a:srgbClr val="000000">
                      <a:alpha val="43137"/>
                    </a:srgbClr>
                  </a:outerShdw>
                </a:effectLst>
                <a:latin typeface="Comic Sans MS" pitchFamily="66" charset="0"/>
              </a:rPr>
              <a:t>Türkiye’nin Yüzölçümü	77 852 840 ha</a:t>
            </a:r>
          </a:p>
          <a:p>
            <a:pPr defTabSz="762000">
              <a:defRPr/>
            </a:pPr>
            <a:endParaRPr lang="tr-TR" sz="22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2293"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Türkiye</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8024809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0558"/>
                                        </p:tgtEl>
                                        <p:attrNameLst>
                                          <p:attrName>style.visibility</p:attrName>
                                        </p:attrNameLst>
                                      </p:cBhvr>
                                      <p:to>
                                        <p:strVal val="visible"/>
                                      </p:to>
                                    </p:set>
                                    <p:animEffect transition="in" filter="box(out)">
                                      <p:cBhvr>
                                        <p:cTn id="7" dur="500"/>
                                        <p:tgtEl>
                                          <p:spTgt spid="150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4"/>
                                        </p:tgtEl>
                                        <p:attrNameLst>
                                          <p:attrName>style.visibility</p:attrName>
                                        </p:attrNameLst>
                                      </p:cBhvr>
                                      <p:to>
                                        <p:strVal val="visible"/>
                                      </p:to>
                                    </p:set>
                                    <p:animEffect transition="in" filter="box(out)">
                                      <p:cBhvr>
                                        <p:cTn id="12"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autoUpdateAnimBg="0"/>
      <p:bldP spid="15055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828800" y="1995488"/>
            <a:ext cx="8534400" cy="3810000"/>
            <a:chOff x="192" y="1248"/>
            <a:chExt cx="5425" cy="2580"/>
          </a:xfrm>
        </p:grpSpPr>
        <p:sp>
          <p:nvSpPr>
            <p:cNvPr id="13319" name="Freeform 3"/>
            <p:cNvSpPr>
              <a:spLocks/>
            </p:cNvSpPr>
            <p:nvPr/>
          </p:nvSpPr>
          <p:spPr bwMode="auto">
            <a:xfrm>
              <a:off x="192" y="1421"/>
              <a:ext cx="5425" cy="2407"/>
            </a:xfrm>
            <a:custGeom>
              <a:avLst/>
              <a:gdLst>
                <a:gd name="T0" fmla="*/ 2246 w 5425"/>
                <a:gd name="T1" fmla="*/ 57 h 2407"/>
                <a:gd name="T2" fmla="*/ 1756 w 5425"/>
                <a:gd name="T3" fmla="*/ 207 h 2407"/>
                <a:gd name="T4" fmla="*/ 1375 w 5425"/>
                <a:gd name="T5" fmla="*/ 345 h 2407"/>
                <a:gd name="T6" fmla="*/ 1160 w 5425"/>
                <a:gd name="T7" fmla="*/ 310 h 2407"/>
                <a:gd name="T8" fmla="*/ 878 w 5425"/>
                <a:gd name="T9" fmla="*/ 371 h 2407"/>
                <a:gd name="T10" fmla="*/ 939 w 5425"/>
                <a:gd name="T11" fmla="*/ 461 h 2407"/>
                <a:gd name="T12" fmla="*/ 786 w 5425"/>
                <a:gd name="T13" fmla="*/ 568 h 2407"/>
                <a:gd name="T14" fmla="*/ 601 w 5425"/>
                <a:gd name="T15" fmla="*/ 549 h 2407"/>
                <a:gd name="T16" fmla="*/ 410 w 5425"/>
                <a:gd name="T17" fmla="*/ 543 h 2407"/>
                <a:gd name="T18" fmla="*/ 135 w 5425"/>
                <a:gd name="T19" fmla="*/ 628 h 2407"/>
                <a:gd name="T20" fmla="*/ 170 w 5425"/>
                <a:gd name="T21" fmla="*/ 789 h 2407"/>
                <a:gd name="T22" fmla="*/ 127 w 5425"/>
                <a:gd name="T23" fmla="*/ 920 h 2407"/>
                <a:gd name="T24" fmla="*/ 157 w 5425"/>
                <a:gd name="T25" fmla="*/ 1142 h 2407"/>
                <a:gd name="T26" fmla="*/ 97 w 5425"/>
                <a:gd name="T27" fmla="*/ 1261 h 2407"/>
                <a:gd name="T28" fmla="*/ 0 w 5425"/>
                <a:gd name="T29" fmla="*/ 1300 h 2407"/>
                <a:gd name="T30" fmla="*/ 145 w 5425"/>
                <a:gd name="T31" fmla="*/ 1361 h 2407"/>
                <a:gd name="T32" fmla="*/ 161 w 5425"/>
                <a:gd name="T33" fmla="*/ 1560 h 2407"/>
                <a:gd name="T34" fmla="*/ 344 w 5425"/>
                <a:gd name="T35" fmla="*/ 1727 h 2407"/>
                <a:gd name="T36" fmla="*/ 331 w 5425"/>
                <a:gd name="T37" fmla="*/ 1875 h 2407"/>
                <a:gd name="T38" fmla="*/ 339 w 5425"/>
                <a:gd name="T39" fmla="*/ 1896 h 2407"/>
                <a:gd name="T40" fmla="*/ 432 w 5425"/>
                <a:gd name="T41" fmla="*/ 2018 h 2407"/>
                <a:gd name="T42" fmla="*/ 747 w 5425"/>
                <a:gd name="T43" fmla="*/ 2082 h 2407"/>
                <a:gd name="T44" fmla="*/ 1255 w 5425"/>
                <a:gd name="T45" fmla="*/ 2062 h 2407"/>
                <a:gd name="T46" fmla="*/ 1558 w 5425"/>
                <a:gd name="T47" fmla="*/ 2023 h 2407"/>
                <a:gd name="T48" fmla="*/ 1862 w 5425"/>
                <a:gd name="T49" fmla="*/ 2217 h 2407"/>
                <a:gd name="T50" fmla="*/ 2242 w 5425"/>
                <a:gd name="T51" fmla="*/ 2193 h 2407"/>
                <a:gd name="T52" fmla="*/ 2411 w 5425"/>
                <a:gd name="T53" fmla="*/ 2025 h 2407"/>
                <a:gd name="T54" fmla="*/ 2651 w 5425"/>
                <a:gd name="T55" fmla="*/ 2076 h 2407"/>
                <a:gd name="T56" fmla="*/ 2844 w 5425"/>
                <a:gd name="T57" fmla="*/ 1930 h 2407"/>
                <a:gd name="T58" fmla="*/ 2806 w 5425"/>
                <a:gd name="T59" fmla="*/ 2116 h 2407"/>
                <a:gd name="T60" fmla="*/ 2797 w 5425"/>
                <a:gd name="T61" fmla="*/ 2406 h 2407"/>
                <a:gd name="T62" fmla="*/ 2966 w 5425"/>
                <a:gd name="T63" fmla="*/ 2269 h 2407"/>
                <a:gd name="T64" fmla="*/ 3065 w 5425"/>
                <a:gd name="T65" fmla="*/ 2070 h 2407"/>
                <a:gd name="T66" fmla="*/ 3345 w 5425"/>
                <a:gd name="T67" fmla="*/ 2007 h 2407"/>
                <a:gd name="T68" fmla="*/ 3670 w 5425"/>
                <a:gd name="T69" fmla="*/ 1968 h 2407"/>
                <a:gd name="T70" fmla="*/ 4098 w 5425"/>
                <a:gd name="T71" fmla="*/ 1941 h 2407"/>
                <a:gd name="T72" fmla="*/ 4583 w 5425"/>
                <a:gd name="T73" fmla="*/ 1713 h 2407"/>
                <a:gd name="T74" fmla="*/ 4819 w 5425"/>
                <a:gd name="T75" fmla="*/ 1661 h 2407"/>
                <a:gd name="T76" fmla="*/ 5130 w 5425"/>
                <a:gd name="T77" fmla="*/ 1605 h 2407"/>
                <a:gd name="T78" fmla="*/ 5289 w 5425"/>
                <a:gd name="T79" fmla="*/ 1644 h 2407"/>
                <a:gd name="T80" fmla="*/ 5400 w 5425"/>
                <a:gd name="T81" fmla="*/ 1433 h 2407"/>
                <a:gd name="T82" fmla="*/ 5297 w 5425"/>
                <a:gd name="T83" fmla="*/ 1247 h 2407"/>
                <a:gd name="T84" fmla="*/ 5228 w 5425"/>
                <a:gd name="T85" fmla="*/ 1068 h 2407"/>
                <a:gd name="T86" fmla="*/ 5152 w 5425"/>
                <a:gd name="T87" fmla="*/ 853 h 2407"/>
                <a:gd name="T88" fmla="*/ 5292 w 5425"/>
                <a:gd name="T89" fmla="*/ 691 h 2407"/>
                <a:gd name="T90" fmla="*/ 5054 w 5425"/>
                <a:gd name="T91" fmla="*/ 570 h 2407"/>
                <a:gd name="T92" fmla="*/ 4861 w 5425"/>
                <a:gd name="T93" fmla="*/ 186 h 2407"/>
                <a:gd name="T94" fmla="*/ 4820 w 5425"/>
                <a:gd name="T95" fmla="*/ 131 h 2407"/>
                <a:gd name="T96" fmla="*/ 4697 w 5425"/>
                <a:gd name="T97" fmla="*/ 61 h 2407"/>
                <a:gd name="T98" fmla="*/ 4446 w 5425"/>
                <a:gd name="T99" fmla="*/ 123 h 2407"/>
                <a:gd name="T100" fmla="*/ 4210 w 5425"/>
                <a:gd name="T101" fmla="*/ 220 h 2407"/>
                <a:gd name="T102" fmla="*/ 3877 w 5425"/>
                <a:gd name="T103" fmla="*/ 356 h 2407"/>
                <a:gd name="T104" fmla="*/ 3525 w 5425"/>
                <a:gd name="T105" fmla="*/ 388 h 2407"/>
                <a:gd name="T106" fmla="*/ 3302 w 5425"/>
                <a:gd name="T107" fmla="*/ 376 h 2407"/>
                <a:gd name="T108" fmla="*/ 3024 w 5425"/>
                <a:gd name="T109" fmla="*/ 255 h 2407"/>
                <a:gd name="T110" fmla="*/ 2772 w 5425"/>
                <a:gd name="T111" fmla="*/ 175 h 2407"/>
                <a:gd name="T112" fmla="*/ 2590 w 5425"/>
                <a:gd name="T113" fmla="*/ 0 h 2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25"/>
                <a:gd name="T172" fmla="*/ 0 h 2407"/>
                <a:gd name="T173" fmla="*/ 5425 w 5425"/>
                <a:gd name="T174" fmla="*/ 2407 h 2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25" h="2407">
                  <a:moveTo>
                    <a:pt x="2590" y="0"/>
                  </a:moveTo>
                  <a:lnTo>
                    <a:pt x="2514" y="62"/>
                  </a:lnTo>
                  <a:lnTo>
                    <a:pt x="2312" y="40"/>
                  </a:lnTo>
                  <a:lnTo>
                    <a:pt x="2246" y="57"/>
                  </a:lnTo>
                  <a:lnTo>
                    <a:pt x="2102" y="28"/>
                  </a:lnTo>
                  <a:lnTo>
                    <a:pt x="2075" y="67"/>
                  </a:lnTo>
                  <a:lnTo>
                    <a:pt x="1938" y="109"/>
                  </a:lnTo>
                  <a:lnTo>
                    <a:pt x="1756" y="207"/>
                  </a:lnTo>
                  <a:lnTo>
                    <a:pt x="1552" y="247"/>
                  </a:lnTo>
                  <a:lnTo>
                    <a:pt x="1544" y="294"/>
                  </a:lnTo>
                  <a:lnTo>
                    <a:pt x="1461" y="355"/>
                  </a:lnTo>
                  <a:lnTo>
                    <a:pt x="1375" y="345"/>
                  </a:lnTo>
                  <a:lnTo>
                    <a:pt x="1367" y="331"/>
                  </a:lnTo>
                  <a:lnTo>
                    <a:pt x="1299" y="324"/>
                  </a:lnTo>
                  <a:lnTo>
                    <a:pt x="1211" y="339"/>
                  </a:lnTo>
                  <a:lnTo>
                    <a:pt x="1160" y="310"/>
                  </a:lnTo>
                  <a:lnTo>
                    <a:pt x="1066" y="294"/>
                  </a:lnTo>
                  <a:lnTo>
                    <a:pt x="996" y="308"/>
                  </a:lnTo>
                  <a:lnTo>
                    <a:pt x="954" y="286"/>
                  </a:lnTo>
                  <a:lnTo>
                    <a:pt x="878" y="371"/>
                  </a:lnTo>
                  <a:lnTo>
                    <a:pt x="928" y="419"/>
                  </a:lnTo>
                  <a:lnTo>
                    <a:pt x="1110" y="450"/>
                  </a:lnTo>
                  <a:lnTo>
                    <a:pt x="1115" y="491"/>
                  </a:lnTo>
                  <a:lnTo>
                    <a:pt x="939" y="461"/>
                  </a:lnTo>
                  <a:lnTo>
                    <a:pt x="892" y="499"/>
                  </a:lnTo>
                  <a:lnTo>
                    <a:pt x="840" y="486"/>
                  </a:lnTo>
                  <a:lnTo>
                    <a:pt x="791" y="506"/>
                  </a:lnTo>
                  <a:lnTo>
                    <a:pt x="786" y="568"/>
                  </a:lnTo>
                  <a:lnTo>
                    <a:pt x="732" y="591"/>
                  </a:lnTo>
                  <a:lnTo>
                    <a:pt x="694" y="570"/>
                  </a:lnTo>
                  <a:lnTo>
                    <a:pt x="612" y="593"/>
                  </a:lnTo>
                  <a:lnTo>
                    <a:pt x="601" y="549"/>
                  </a:lnTo>
                  <a:lnTo>
                    <a:pt x="563" y="533"/>
                  </a:lnTo>
                  <a:lnTo>
                    <a:pt x="513" y="536"/>
                  </a:lnTo>
                  <a:lnTo>
                    <a:pt x="511" y="578"/>
                  </a:lnTo>
                  <a:lnTo>
                    <a:pt x="410" y="543"/>
                  </a:lnTo>
                  <a:lnTo>
                    <a:pt x="379" y="514"/>
                  </a:lnTo>
                  <a:lnTo>
                    <a:pt x="274" y="530"/>
                  </a:lnTo>
                  <a:lnTo>
                    <a:pt x="156" y="581"/>
                  </a:lnTo>
                  <a:lnTo>
                    <a:pt x="135" y="628"/>
                  </a:lnTo>
                  <a:lnTo>
                    <a:pt x="63" y="663"/>
                  </a:lnTo>
                  <a:lnTo>
                    <a:pt x="69" y="715"/>
                  </a:lnTo>
                  <a:lnTo>
                    <a:pt x="18" y="798"/>
                  </a:lnTo>
                  <a:lnTo>
                    <a:pt x="170" y="789"/>
                  </a:lnTo>
                  <a:lnTo>
                    <a:pt x="203" y="816"/>
                  </a:lnTo>
                  <a:lnTo>
                    <a:pt x="216" y="879"/>
                  </a:lnTo>
                  <a:lnTo>
                    <a:pt x="169" y="861"/>
                  </a:lnTo>
                  <a:lnTo>
                    <a:pt x="127" y="920"/>
                  </a:lnTo>
                  <a:lnTo>
                    <a:pt x="162" y="953"/>
                  </a:lnTo>
                  <a:lnTo>
                    <a:pt x="154" y="1036"/>
                  </a:lnTo>
                  <a:lnTo>
                    <a:pt x="229" y="1094"/>
                  </a:lnTo>
                  <a:lnTo>
                    <a:pt x="157" y="1142"/>
                  </a:lnTo>
                  <a:lnTo>
                    <a:pt x="180" y="1226"/>
                  </a:lnTo>
                  <a:lnTo>
                    <a:pt x="224" y="1255"/>
                  </a:lnTo>
                  <a:lnTo>
                    <a:pt x="154" y="1282"/>
                  </a:lnTo>
                  <a:lnTo>
                    <a:pt x="97" y="1261"/>
                  </a:lnTo>
                  <a:lnTo>
                    <a:pt x="88" y="1179"/>
                  </a:lnTo>
                  <a:lnTo>
                    <a:pt x="63" y="1179"/>
                  </a:lnTo>
                  <a:lnTo>
                    <a:pt x="53" y="1258"/>
                  </a:lnTo>
                  <a:lnTo>
                    <a:pt x="0" y="1300"/>
                  </a:lnTo>
                  <a:lnTo>
                    <a:pt x="48" y="1335"/>
                  </a:lnTo>
                  <a:lnTo>
                    <a:pt x="69" y="1370"/>
                  </a:lnTo>
                  <a:lnTo>
                    <a:pt x="129" y="1325"/>
                  </a:lnTo>
                  <a:lnTo>
                    <a:pt x="145" y="1361"/>
                  </a:lnTo>
                  <a:lnTo>
                    <a:pt x="137" y="1382"/>
                  </a:lnTo>
                  <a:lnTo>
                    <a:pt x="247" y="1452"/>
                  </a:lnTo>
                  <a:lnTo>
                    <a:pt x="224" y="1504"/>
                  </a:lnTo>
                  <a:lnTo>
                    <a:pt x="161" y="1560"/>
                  </a:lnTo>
                  <a:lnTo>
                    <a:pt x="197" y="1562"/>
                  </a:lnTo>
                  <a:lnTo>
                    <a:pt x="217" y="1718"/>
                  </a:lnTo>
                  <a:lnTo>
                    <a:pt x="289" y="1674"/>
                  </a:lnTo>
                  <a:lnTo>
                    <a:pt x="344" y="1727"/>
                  </a:lnTo>
                  <a:lnTo>
                    <a:pt x="303" y="1763"/>
                  </a:lnTo>
                  <a:lnTo>
                    <a:pt x="232" y="1774"/>
                  </a:lnTo>
                  <a:lnTo>
                    <a:pt x="219" y="1825"/>
                  </a:lnTo>
                  <a:lnTo>
                    <a:pt x="331" y="1875"/>
                  </a:lnTo>
                  <a:lnTo>
                    <a:pt x="477" y="1824"/>
                  </a:lnTo>
                  <a:lnTo>
                    <a:pt x="502" y="1861"/>
                  </a:lnTo>
                  <a:lnTo>
                    <a:pt x="416" y="1906"/>
                  </a:lnTo>
                  <a:lnTo>
                    <a:pt x="339" y="1896"/>
                  </a:lnTo>
                  <a:lnTo>
                    <a:pt x="274" y="1941"/>
                  </a:lnTo>
                  <a:lnTo>
                    <a:pt x="300" y="1988"/>
                  </a:lnTo>
                  <a:lnTo>
                    <a:pt x="467" y="1931"/>
                  </a:lnTo>
                  <a:lnTo>
                    <a:pt x="432" y="2018"/>
                  </a:lnTo>
                  <a:lnTo>
                    <a:pt x="563" y="1947"/>
                  </a:lnTo>
                  <a:lnTo>
                    <a:pt x="742" y="2010"/>
                  </a:lnTo>
                  <a:lnTo>
                    <a:pt x="657" y="2044"/>
                  </a:lnTo>
                  <a:lnTo>
                    <a:pt x="747" y="2082"/>
                  </a:lnTo>
                  <a:lnTo>
                    <a:pt x="827" y="2197"/>
                  </a:lnTo>
                  <a:lnTo>
                    <a:pt x="998" y="2201"/>
                  </a:lnTo>
                  <a:lnTo>
                    <a:pt x="1148" y="2197"/>
                  </a:lnTo>
                  <a:lnTo>
                    <a:pt x="1255" y="2062"/>
                  </a:lnTo>
                  <a:lnTo>
                    <a:pt x="1241" y="1981"/>
                  </a:lnTo>
                  <a:lnTo>
                    <a:pt x="1336" y="1947"/>
                  </a:lnTo>
                  <a:lnTo>
                    <a:pt x="1467" y="1970"/>
                  </a:lnTo>
                  <a:lnTo>
                    <a:pt x="1558" y="2023"/>
                  </a:lnTo>
                  <a:lnTo>
                    <a:pt x="1606" y="2095"/>
                  </a:lnTo>
                  <a:lnTo>
                    <a:pt x="1697" y="2110"/>
                  </a:lnTo>
                  <a:lnTo>
                    <a:pt x="1803" y="2245"/>
                  </a:lnTo>
                  <a:lnTo>
                    <a:pt x="1862" y="2217"/>
                  </a:lnTo>
                  <a:lnTo>
                    <a:pt x="1971" y="2222"/>
                  </a:lnTo>
                  <a:lnTo>
                    <a:pt x="2061" y="2203"/>
                  </a:lnTo>
                  <a:lnTo>
                    <a:pt x="2133" y="2234"/>
                  </a:lnTo>
                  <a:lnTo>
                    <a:pt x="2242" y="2193"/>
                  </a:lnTo>
                  <a:lnTo>
                    <a:pt x="2283" y="2203"/>
                  </a:lnTo>
                  <a:lnTo>
                    <a:pt x="2268" y="2158"/>
                  </a:lnTo>
                  <a:lnTo>
                    <a:pt x="2359" y="2079"/>
                  </a:lnTo>
                  <a:lnTo>
                    <a:pt x="2411" y="2025"/>
                  </a:lnTo>
                  <a:lnTo>
                    <a:pt x="2479" y="2031"/>
                  </a:lnTo>
                  <a:lnTo>
                    <a:pt x="2527" y="2062"/>
                  </a:lnTo>
                  <a:lnTo>
                    <a:pt x="2601" y="2089"/>
                  </a:lnTo>
                  <a:lnTo>
                    <a:pt x="2651" y="2076"/>
                  </a:lnTo>
                  <a:lnTo>
                    <a:pt x="2713" y="2087"/>
                  </a:lnTo>
                  <a:lnTo>
                    <a:pt x="2732" y="2005"/>
                  </a:lnTo>
                  <a:lnTo>
                    <a:pt x="2792" y="1997"/>
                  </a:lnTo>
                  <a:lnTo>
                    <a:pt x="2844" y="1930"/>
                  </a:lnTo>
                  <a:lnTo>
                    <a:pt x="2892" y="2002"/>
                  </a:lnTo>
                  <a:lnTo>
                    <a:pt x="2947" y="2013"/>
                  </a:lnTo>
                  <a:lnTo>
                    <a:pt x="2884" y="2119"/>
                  </a:lnTo>
                  <a:lnTo>
                    <a:pt x="2806" y="2116"/>
                  </a:lnTo>
                  <a:lnTo>
                    <a:pt x="2751" y="2201"/>
                  </a:lnTo>
                  <a:lnTo>
                    <a:pt x="2819" y="2299"/>
                  </a:lnTo>
                  <a:lnTo>
                    <a:pt x="2772" y="2399"/>
                  </a:lnTo>
                  <a:lnTo>
                    <a:pt x="2797" y="2406"/>
                  </a:lnTo>
                  <a:lnTo>
                    <a:pt x="2844" y="2373"/>
                  </a:lnTo>
                  <a:lnTo>
                    <a:pt x="2895" y="2394"/>
                  </a:lnTo>
                  <a:lnTo>
                    <a:pt x="2929" y="2354"/>
                  </a:lnTo>
                  <a:lnTo>
                    <a:pt x="2966" y="2269"/>
                  </a:lnTo>
                  <a:lnTo>
                    <a:pt x="3013" y="2261"/>
                  </a:lnTo>
                  <a:lnTo>
                    <a:pt x="3035" y="2209"/>
                  </a:lnTo>
                  <a:lnTo>
                    <a:pt x="3001" y="2107"/>
                  </a:lnTo>
                  <a:lnTo>
                    <a:pt x="3065" y="2070"/>
                  </a:lnTo>
                  <a:lnTo>
                    <a:pt x="3076" y="1997"/>
                  </a:lnTo>
                  <a:lnTo>
                    <a:pt x="3130" y="1989"/>
                  </a:lnTo>
                  <a:lnTo>
                    <a:pt x="3215" y="2020"/>
                  </a:lnTo>
                  <a:lnTo>
                    <a:pt x="3345" y="2007"/>
                  </a:lnTo>
                  <a:lnTo>
                    <a:pt x="3394" y="2023"/>
                  </a:lnTo>
                  <a:lnTo>
                    <a:pt x="3438" y="2009"/>
                  </a:lnTo>
                  <a:lnTo>
                    <a:pt x="3522" y="1960"/>
                  </a:lnTo>
                  <a:lnTo>
                    <a:pt x="3670" y="1968"/>
                  </a:lnTo>
                  <a:lnTo>
                    <a:pt x="3841" y="1983"/>
                  </a:lnTo>
                  <a:lnTo>
                    <a:pt x="3944" y="1981"/>
                  </a:lnTo>
                  <a:lnTo>
                    <a:pt x="3996" y="1922"/>
                  </a:lnTo>
                  <a:lnTo>
                    <a:pt x="4098" y="1941"/>
                  </a:lnTo>
                  <a:lnTo>
                    <a:pt x="4304" y="1798"/>
                  </a:lnTo>
                  <a:lnTo>
                    <a:pt x="4402" y="1817"/>
                  </a:lnTo>
                  <a:lnTo>
                    <a:pt x="4438" y="1737"/>
                  </a:lnTo>
                  <a:lnTo>
                    <a:pt x="4583" y="1713"/>
                  </a:lnTo>
                  <a:lnTo>
                    <a:pt x="4667" y="1663"/>
                  </a:lnTo>
                  <a:lnTo>
                    <a:pt x="4710" y="1729"/>
                  </a:lnTo>
                  <a:lnTo>
                    <a:pt x="4807" y="1721"/>
                  </a:lnTo>
                  <a:lnTo>
                    <a:pt x="4819" y="1661"/>
                  </a:lnTo>
                  <a:lnTo>
                    <a:pt x="4871" y="1586"/>
                  </a:lnTo>
                  <a:lnTo>
                    <a:pt x="5041" y="1624"/>
                  </a:lnTo>
                  <a:lnTo>
                    <a:pt x="5097" y="1595"/>
                  </a:lnTo>
                  <a:lnTo>
                    <a:pt x="5130" y="1605"/>
                  </a:lnTo>
                  <a:lnTo>
                    <a:pt x="5221" y="1555"/>
                  </a:lnTo>
                  <a:lnTo>
                    <a:pt x="5270" y="1554"/>
                  </a:lnTo>
                  <a:lnTo>
                    <a:pt x="5267" y="1632"/>
                  </a:lnTo>
                  <a:lnTo>
                    <a:pt x="5289" y="1644"/>
                  </a:lnTo>
                  <a:lnTo>
                    <a:pt x="5337" y="1607"/>
                  </a:lnTo>
                  <a:lnTo>
                    <a:pt x="5362" y="1536"/>
                  </a:lnTo>
                  <a:lnTo>
                    <a:pt x="5424" y="1496"/>
                  </a:lnTo>
                  <a:lnTo>
                    <a:pt x="5400" y="1433"/>
                  </a:lnTo>
                  <a:lnTo>
                    <a:pt x="5351" y="1401"/>
                  </a:lnTo>
                  <a:lnTo>
                    <a:pt x="5243" y="1385"/>
                  </a:lnTo>
                  <a:lnTo>
                    <a:pt x="5262" y="1292"/>
                  </a:lnTo>
                  <a:lnTo>
                    <a:pt x="5297" y="1247"/>
                  </a:lnTo>
                  <a:lnTo>
                    <a:pt x="5272" y="1194"/>
                  </a:lnTo>
                  <a:lnTo>
                    <a:pt x="5240" y="1144"/>
                  </a:lnTo>
                  <a:lnTo>
                    <a:pt x="5256" y="1129"/>
                  </a:lnTo>
                  <a:lnTo>
                    <a:pt x="5228" y="1068"/>
                  </a:lnTo>
                  <a:lnTo>
                    <a:pt x="5243" y="1025"/>
                  </a:lnTo>
                  <a:lnTo>
                    <a:pt x="5228" y="957"/>
                  </a:lnTo>
                  <a:lnTo>
                    <a:pt x="5185" y="869"/>
                  </a:lnTo>
                  <a:lnTo>
                    <a:pt x="5152" y="853"/>
                  </a:lnTo>
                  <a:lnTo>
                    <a:pt x="5224" y="826"/>
                  </a:lnTo>
                  <a:lnTo>
                    <a:pt x="5275" y="768"/>
                  </a:lnTo>
                  <a:lnTo>
                    <a:pt x="5264" y="734"/>
                  </a:lnTo>
                  <a:lnTo>
                    <a:pt x="5292" y="691"/>
                  </a:lnTo>
                  <a:lnTo>
                    <a:pt x="5288" y="654"/>
                  </a:lnTo>
                  <a:lnTo>
                    <a:pt x="5280" y="626"/>
                  </a:lnTo>
                  <a:lnTo>
                    <a:pt x="5193" y="588"/>
                  </a:lnTo>
                  <a:lnTo>
                    <a:pt x="5054" y="570"/>
                  </a:lnTo>
                  <a:lnTo>
                    <a:pt x="5007" y="517"/>
                  </a:lnTo>
                  <a:lnTo>
                    <a:pt x="4946" y="347"/>
                  </a:lnTo>
                  <a:lnTo>
                    <a:pt x="4995" y="292"/>
                  </a:lnTo>
                  <a:lnTo>
                    <a:pt x="4861" y="186"/>
                  </a:lnTo>
                  <a:lnTo>
                    <a:pt x="4766" y="181"/>
                  </a:lnTo>
                  <a:lnTo>
                    <a:pt x="4735" y="143"/>
                  </a:lnTo>
                  <a:lnTo>
                    <a:pt x="4744" y="147"/>
                  </a:lnTo>
                  <a:lnTo>
                    <a:pt x="4820" y="131"/>
                  </a:lnTo>
                  <a:lnTo>
                    <a:pt x="4757" y="94"/>
                  </a:lnTo>
                  <a:lnTo>
                    <a:pt x="4725" y="99"/>
                  </a:lnTo>
                  <a:lnTo>
                    <a:pt x="4741" y="81"/>
                  </a:lnTo>
                  <a:lnTo>
                    <a:pt x="4697" y="61"/>
                  </a:lnTo>
                  <a:lnTo>
                    <a:pt x="4621" y="91"/>
                  </a:lnTo>
                  <a:lnTo>
                    <a:pt x="4512" y="86"/>
                  </a:lnTo>
                  <a:lnTo>
                    <a:pt x="4482" y="64"/>
                  </a:lnTo>
                  <a:lnTo>
                    <a:pt x="4446" y="123"/>
                  </a:lnTo>
                  <a:lnTo>
                    <a:pt x="4406" y="104"/>
                  </a:lnTo>
                  <a:lnTo>
                    <a:pt x="4294" y="165"/>
                  </a:lnTo>
                  <a:lnTo>
                    <a:pt x="4255" y="233"/>
                  </a:lnTo>
                  <a:lnTo>
                    <a:pt x="4210" y="220"/>
                  </a:lnTo>
                  <a:lnTo>
                    <a:pt x="4084" y="321"/>
                  </a:lnTo>
                  <a:lnTo>
                    <a:pt x="4029" y="331"/>
                  </a:lnTo>
                  <a:lnTo>
                    <a:pt x="3994" y="374"/>
                  </a:lnTo>
                  <a:lnTo>
                    <a:pt x="3877" y="356"/>
                  </a:lnTo>
                  <a:lnTo>
                    <a:pt x="3793" y="319"/>
                  </a:lnTo>
                  <a:lnTo>
                    <a:pt x="3697" y="323"/>
                  </a:lnTo>
                  <a:lnTo>
                    <a:pt x="3596" y="334"/>
                  </a:lnTo>
                  <a:lnTo>
                    <a:pt x="3525" y="388"/>
                  </a:lnTo>
                  <a:lnTo>
                    <a:pt x="3473" y="395"/>
                  </a:lnTo>
                  <a:lnTo>
                    <a:pt x="3348" y="379"/>
                  </a:lnTo>
                  <a:lnTo>
                    <a:pt x="3339" y="321"/>
                  </a:lnTo>
                  <a:lnTo>
                    <a:pt x="3302" y="376"/>
                  </a:lnTo>
                  <a:lnTo>
                    <a:pt x="3239" y="315"/>
                  </a:lnTo>
                  <a:lnTo>
                    <a:pt x="3154" y="356"/>
                  </a:lnTo>
                  <a:lnTo>
                    <a:pt x="3124" y="302"/>
                  </a:lnTo>
                  <a:lnTo>
                    <a:pt x="3024" y="255"/>
                  </a:lnTo>
                  <a:lnTo>
                    <a:pt x="2958" y="321"/>
                  </a:lnTo>
                  <a:lnTo>
                    <a:pt x="2844" y="242"/>
                  </a:lnTo>
                  <a:lnTo>
                    <a:pt x="2844" y="157"/>
                  </a:lnTo>
                  <a:lnTo>
                    <a:pt x="2772" y="175"/>
                  </a:lnTo>
                  <a:lnTo>
                    <a:pt x="2707" y="170"/>
                  </a:lnTo>
                  <a:lnTo>
                    <a:pt x="2615" y="85"/>
                  </a:lnTo>
                  <a:lnTo>
                    <a:pt x="2631" y="12"/>
                  </a:lnTo>
                  <a:lnTo>
                    <a:pt x="2590"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sp>
          <p:nvSpPr>
            <p:cNvPr id="13320" name="Freeform 4"/>
            <p:cNvSpPr>
              <a:spLocks/>
            </p:cNvSpPr>
            <p:nvPr/>
          </p:nvSpPr>
          <p:spPr bwMode="auto">
            <a:xfrm>
              <a:off x="236" y="1248"/>
              <a:ext cx="874" cy="822"/>
            </a:xfrm>
            <a:custGeom>
              <a:avLst/>
              <a:gdLst>
                <a:gd name="T0" fmla="*/ 365 w 874"/>
                <a:gd name="T1" fmla="*/ 0 h 822"/>
                <a:gd name="T2" fmla="*/ 6 w 874"/>
                <a:gd name="T3" fmla="*/ 41 h 822"/>
                <a:gd name="T4" fmla="*/ 3 w 874"/>
                <a:gd name="T5" fmla="*/ 533 h 822"/>
                <a:gd name="T6" fmla="*/ 15 w 874"/>
                <a:gd name="T7" fmla="*/ 526 h 822"/>
                <a:gd name="T8" fmla="*/ 0 w 874"/>
                <a:gd name="T9" fmla="*/ 597 h 822"/>
                <a:gd name="T10" fmla="*/ 28 w 874"/>
                <a:gd name="T11" fmla="*/ 615 h 822"/>
                <a:gd name="T12" fmla="*/ 109 w 874"/>
                <a:gd name="T13" fmla="*/ 634 h 822"/>
                <a:gd name="T14" fmla="*/ 178 w 874"/>
                <a:gd name="T15" fmla="*/ 631 h 822"/>
                <a:gd name="T16" fmla="*/ 180 w 874"/>
                <a:gd name="T17" fmla="*/ 647 h 822"/>
                <a:gd name="T18" fmla="*/ 31 w 874"/>
                <a:gd name="T19" fmla="*/ 706 h 822"/>
                <a:gd name="T20" fmla="*/ 9 w 874"/>
                <a:gd name="T21" fmla="*/ 821 h 822"/>
                <a:gd name="T22" fmla="*/ 94 w 874"/>
                <a:gd name="T23" fmla="*/ 737 h 822"/>
                <a:gd name="T24" fmla="*/ 131 w 874"/>
                <a:gd name="T25" fmla="*/ 702 h 822"/>
                <a:gd name="T26" fmla="*/ 166 w 874"/>
                <a:gd name="T27" fmla="*/ 689 h 822"/>
                <a:gd name="T28" fmla="*/ 202 w 874"/>
                <a:gd name="T29" fmla="*/ 657 h 822"/>
                <a:gd name="T30" fmla="*/ 287 w 874"/>
                <a:gd name="T31" fmla="*/ 634 h 822"/>
                <a:gd name="T32" fmla="*/ 352 w 874"/>
                <a:gd name="T33" fmla="*/ 543 h 822"/>
                <a:gd name="T34" fmla="*/ 476 w 874"/>
                <a:gd name="T35" fmla="*/ 504 h 822"/>
                <a:gd name="T36" fmla="*/ 563 w 874"/>
                <a:gd name="T37" fmla="*/ 512 h 822"/>
                <a:gd name="T38" fmla="*/ 664 w 874"/>
                <a:gd name="T39" fmla="*/ 506 h 822"/>
                <a:gd name="T40" fmla="*/ 697 w 874"/>
                <a:gd name="T41" fmla="*/ 543 h 822"/>
                <a:gd name="T42" fmla="*/ 748 w 874"/>
                <a:gd name="T43" fmla="*/ 536 h 822"/>
                <a:gd name="T44" fmla="*/ 798 w 874"/>
                <a:gd name="T45" fmla="*/ 543 h 822"/>
                <a:gd name="T46" fmla="*/ 873 w 874"/>
                <a:gd name="T47" fmla="*/ 440 h 822"/>
                <a:gd name="T48" fmla="*/ 771 w 874"/>
                <a:gd name="T49" fmla="*/ 414 h 822"/>
                <a:gd name="T50" fmla="*/ 774 w 874"/>
                <a:gd name="T51" fmla="*/ 395 h 822"/>
                <a:gd name="T52" fmla="*/ 699 w 874"/>
                <a:gd name="T53" fmla="*/ 329 h 822"/>
                <a:gd name="T54" fmla="*/ 654 w 874"/>
                <a:gd name="T55" fmla="*/ 335 h 822"/>
                <a:gd name="T56" fmla="*/ 583 w 874"/>
                <a:gd name="T57" fmla="*/ 146 h 822"/>
                <a:gd name="T58" fmla="*/ 365 w 874"/>
                <a:gd name="T59" fmla="*/ 0 h 8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4"/>
                <a:gd name="T91" fmla="*/ 0 h 822"/>
                <a:gd name="T92" fmla="*/ 874 w 874"/>
                <a:gd name="T93" fmla="*/ 822 h 8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4" h="822">
                  <a:moveTo>
                    <a:pt x="365" y="0"/>
                  </a:moveTo>
                  <a:lnTo>
                    <a:pt x="6" y="41"/>
                  </a:lnTo>
                  <a:lnTo>
                    <a:pt x="3" y="533"/>
                  </a:lnTo>
                  <a:lnTo>
                    <a:pt x="15" y="526"/>
                  </a:lnTo>
                  <a:lnTo>
                    <a:pt x="0" y="597"/>
                  </a:lnTo>
                  <a:lnTo>
                    <a:pt x="28" y="615"/>
                  </a:lnTo>
                  <a:lnTo>
                    <a:pt x="109" y="634"/>
                  </a:lnTo>
                  <a:lnTo>
                    <a:pt x="178" y="631"/>
                  </a:lnTo>
                  <a:lnTo>
                    <a:pt x="180" y="647"/>
                  </a:lnTo>
                  <a:lnTo>
                    <a:pt x="31" y="706"/>
                  </a:lnTo>
                  <a:lnTo>
                    <a:pt x="9" y="821"/>
                  </a:lnTo>
                  <a:lnTo>
                    <a:pt x="94" y="737"/>
                  </a:lnTo>
                  <a:lnTo>
                    <a:pt x="131" y="702"/>
                  </a:lnTo>
                  <a:lnTo>
                    <a:pt x="166" y="689"/>
                  </a:lnTo>
                  <a:lnTo>
                    <a:pt x="202" y="657"/>
                  </a:lnTo>
                  <a:lnTo>
                    <a:pt x="287" y="634"/>
                  </a:lnTo>
                  <a:lnTo>
                    <a:pt x="352" y="543"/>
                  </a:lnTo>
                  <a:lnTo>
                    <a:pt x="476" y="504"/>
                  </a:lnTo>
                  <a:lnTo>
                    <a:pt x="563" y="512"/>
                  </a:lnTo>
                  <a:lnTo>
                    <a:pt x="664" y="506"/>
                  </a:lnTo>
                  <a:lnTo>
                    <a:pt x="697" y="543"/>
                  </a:lnTo>
                  <a:lnTo>
                    <a:pt x="748" y="536"/>
                  </a:lnTo>
                  <a:lnTo>
                    <a:pt x="798" y="543"/>
                  </a:lnTo>
                  <a:lnTo>
                    <a:pt x="873" y="440"/>
                  </a:lnTo>
                  <a:lnTo>
                    <a:pt x="771" y="414"/>
                  </a:lnTo>
                  <a:lnTo>
                    <a:pt x="774" y="395"/>
                  </a:lnTo>
                  <a:lnTo>
                    <a:pt x="699" y="329"/>
                  </a:lnTo>
                  <a:lnTo>
                    <a:pt x="654" y="335"/>
                  </a:lnTo>
                  <a:lnTo>
                    <a:pt x="583" y="146"/>
                  </a:lnTo>
                  <a:lnTo>
                    <a:pt x="365"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grpSp>
      <p:sp>
        <p:nvSpPr>
          <p:cNvPr id="13315"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Türkiye</a:t>
            </a:r>
            <a:endParaRPr lang="en-US" altLang="tr-TR" sz="3000" b="1">
              <a:solidFill>
                <a:srgbClr val="FF0000"/>
              </a:solidFill>
              <a:latin typeface="Comic Sans MS" panose="030F0702030302020204" pitchFamily="66" charset="0"/>
            </a:endParaRPr>
          </a:p>
        </p:txBody>
      </p:sp>
      <p:sp>
        <p:nvSpPr>
          <p:cNvPr id="8" name="Rectangle 1030"/>
          <p:cNvSpPr>
            <a:spLocks noChangeArrowheads="1"/>
          </p:cNvSpPr>
          <p:nvPr/>
        </p:nvSpPr>
        <p:spPr bwMode="auto">
          <a:xfrm>
            <a:off x="2438400" y="3741739"/>
            <a:ext cx="8001000" cy="428625"/>
          </a:xfrm>
          <a:prstGeom prst="rect">
            <a:avLst/>
          </a:prstGeom>
          <a:noFill/>
          <a:ln w="12700">
            <a:noFill/>
            <a:miter lim="800000"/>
            <a:headEnd/>
            <a:tailEnd/>
          </a:ln>
          <a:effectLst/>
        </p:spPr>
        <p:txBody>
          <a:bodyPr lIns="90488" tIns="44450" rIns="90488" bIns="44450">
            <a:spAutoFit/>
          </a:bodyPr>
          <a:lstStyle/>
          <a:p>
            <a:pPr marL="457200" indent="-457200" defTabSz="762000">
              <a:defRPr/>
            </a:pPr>
            <a:r>
              <a:rPr lang="tr-TR" sz="2200" dirty="0">
                <a:effectLst>
                  <a:outerShdw blurRad="38100" dist="38100" dir="2700000" algn="tl">
                    <a:srgbClr val="000000">
                      <a:alpha val="43137"/>
                    </a:srgbClr>
                  </a:outerShdw>
                </a:effectLst>
                <a:latin typeface="Comic Sans MS" pitchFamily="66" charset="0"/>
              </a:rPr>
              <a:t>1927	   13 648 000			5.62</a:t>
            </a:r>
          </a:p>
        </p:txBody>
      </p:sp>
      <p:sp>
        <p:nvSpPr>
          <p:cNvPr id="9" name="Rectangle 1040"/>
          <p:cNvSpPr>
            <a:spLocks noChangeArrowheads="1"/>
          </p:cNvSpPr>
          <p:nvPr/>
        </p:nvSpPr>
        <p:spPr bwMode="auto">
          <a:xfrm>
            <a:off x="2438400" y="3394076"/>
            <a:ext cx="8153400" cy="428625"/>
          </a:xfrm>
          <a:prstGeom prst="rect">
            <a:avLst/>
          </a:prstGeom>
          <a:noFill/>
          <a:ln w="12700">
            <a:noFill/>
            <a:miter lim="800000"/>
            <a:headEnd/>
            <a:tailEnd/>
          </a:ln>
          <a:effectLst/>
        </p:spPr>
        <p:txBody>
          <a:bodyPr lIns="90488" tIns="44450" rIns="90488" bIns="44450">
            <a:spAutoFit/>
          </a:bodyPr>
          <a:lstStyle/>
          <a:p>
            <a:pPr marL="457200" indent="-457200" defTabSz="762000">
              <a:defRPr/>
            </a:pPr>
            <a:r>
              <a:rPr lang="tr-TR" sz="2200" dirty="0">
                <a:solidFill>
                  <a:srgbClr val="FF0000"/>
                </a:solidFill>
                <a:effectLst>
                  <a:outerShdw blurRad="38100" dist="38100" dir="2700000" algn="tl">
                    <a:srgbClr val="000000">
                      <a:alpha val="43137"/>
                    </a:srgbClr>
                  </a:outerShdw>
                </a:effectLst>
                <a:latin typeface="Comic Sans MS" pitchFamily="66" charset="0"/>
              </a:rPr>
              <a:t>Yıllara Göre Nüfus	   Kişi Başına Düşen Arazi (ha)</a:t>
            </a:r>
          </a:p>
        </p:txBody>
      </p:sp>
      <p:sp>
        <p:nvSpPr>
          <p:cNvPr id="11" name="Rectangle 1041"/>
          <p:cNvSpPr>
            <a:spLocks noChangeArrowheads="1"/>
          </p:cNvSpPr>
          <p:nvPr/>
        </p:nvSpPr>
        <p:spPr bwMode="auto">
          <a:xfrm>
            <a:off x="2452688" y="4056064"/>
            <a:ext cx="8001000" cy="428625"/>
          </a:xfrm>
          <a:prstGeom prst="rect">
            <a:avLst/>
          </a:prstGeom>
          <a:noFill/>
          <a:ln w="12700">
            <a:noFill/>
            <a:miter lim="800000"/>
            <a:headEnd/>
            <a:tailEnd/>
          </a:ln>
          <a:effectLst/>
        </p:spPr>
        <p:txBody>
          <a:bodyPr lIns="90488" tIns="44450" rIns="90488" bIns="44450">
            <a:spAutoFit/>
          </a:bodyPr>
          <a:lstStyle/>
          <a:p>
            <a:pPr marL="457200" indent="-457200" defTabSz="762000">
              <a:defRPr/>
            </a:pPr>
            <a:r>
              <a:rPr lang="tr-TR" sz="2200" dirty="0">
                <a:effectLst>
                  <a:outerShdw blurRad="38100" dist="38100" dir="2700000" algn="tl">
                    <a:srgbClr val="000000">
                      <a:alpha val="43137"/>
                    </a:srgbClr>
                  </a:outerShdw>
                </a:effectLst>
                <a:latin typeface="Comic Sans MS" pitchFamily="66" charset="0"/>
              </a:rPr>
              <a:t>2008	   71 517 100			1.07</a:t>
            </a:r>
          </a:p>
        </p:txBody>
      </p:sp>
    </p:spTree>
    <p:extLst>
      <p:ext uri="{BB962C8B-B14F-4D97-AF65-F5344CB8AC3E}">
        <p14:creationId xmlns:p14="http://schemas.microsoft.com/office/powerpoint/2010/main" val="4350406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ou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ou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1828800" y="1562100"/>
            <a:ext cx="8534400" cy="3810000"/>
            <a:chOff x="192" y="1248"/>
            <a:chExt cx="5425" cy="2580"/>
          </a:xfrm>
        </p:grpSpPr>
        <p:sp>
          <p:nvSpPr>
            <p:cNvPr id="14351" name="Freeform 1027"/>
            <p:cNvSpPr>
              <a:spLocks/>
            </p:cNvSpPr>
            <p:nvPr/>
          </p:nvSpPr>
          <p:spPr bwMode="auto">
            <a:xfrm>
              <a:off x="192" y="1421"/>
              <a:ext cx="5425" cy="2407"/>
            </a:xfrm>
            <a:custGeom>
              <a:avLst/>
              <a:gdLst>
                <a:gd name="T0" fmla="*/ 2246 w 5425"/>
                <a:gd name="T1" fmla="*/ 57 h 2407"/>
                <a:gd name="T2" fmla="*/ 1756 w 5425"/>
                <a:gd name="T3" fmla="*/ 207 h 2407"/>
                <a:gd name="T4" fmla="*/ 1375 w 5425"/>
                <a:gd name="T5" fmla="*/ 345 h 2407"/>
                <a:gd name="T6" fmla="*/ 1160 w 5425"/>
                <a:gd name="T7" fmla="*/ 310 h 2407"/>
                <a:gd name="T8" fmla="*/ 878 w 5425"/>
                <a:gd name="T9" fmla="*/ 371 h 2407"/>
                <a:gd name="T10" fmla="*/ 939 w 5425"/>
                <a:gd name="T11" fmla="*/ 461 h 2407"/>
                <a:gd name="T12" fmla="*/ 786 w 5425"/>
                <a:gd name="T13" fmla="*/ 568 h 2407"/>
                <a:gd name="T14" fmla="*/ 601 w 5425"/>
                <a:gd name="T15" fmla="*/ 549 h 2407"/>
                <a:gd name="T16" fmla="*/ 410 w 5425"/>
                <a:gd name="T17" fmla="*/ 543 h 2407"/>
                <a:gd name="T18" fmla="*/ 135 w 5425"/>
                <a:gd name="T19" fmla="*/ 628 h 2407"/>
                <a:gd name="T20" fmla="*/ 170 w 5425"/>
                <a:gd name="T21" fmla="*/ 789 h 2407"/>
                <a:gd name="T22" fmla="*/ 127 w 5425"/>
                <a:gd name="T23" fmla="*/ 920 h 2407"/>
                <a:gd name="T24" fmla="*/ 157 w 5425"/>
                <a:gd name="T25" fmla="*/ 1142 h 2407"/>
                <a:gd name="T26" fmla="*/ 97 w 5425"/>
                <a:gd name="T27" fmla="*/ 1261 h 2407"/>
                <a:gd name="T28" fmla="*/ 0 w 5425"/>
                <a:gd name="T29" fmla="*/ 1300 h 2407"/>
                <a:gd name="T30" fmla="*/ 145 w 5425"/>
                <a:gd name="T31" fmla="*/ 1361 h 2407"/>
                <a:gd name="T32" fmla="*/ 161 w 5425"/>
                <a:gd name="T33" fmla="*/ 1560 h 2407"/>
                <a:gd name="T34" fmla="*/ 344 w 5425"/>
                <a:gd name="T35" fmla="*/ 1727 h 2407"/>
                <a:gd name="T36" fmla="*/ 331 w 5425"/>
                <a:gd name="T37" fmla="*/ 1875 h 2407"/>
                <a:gd name="T38" fmla="*/ 339 w 5425"/>
                <a:gd name="T39" fmla="*/ 1896 h 2407"/>
                <a:gd name="T40" fmla="*/ 432 w 5425"/>
                <a:gd name="T41" fmla="*/ 2018 h 2407"/>
                <a:gd name="T42" fmla="*/ 747 w 5425"/>
                <a:gd name="T43" fmla="*/ 2082 h 2407"/>
                <a:gd name="T44" fmla="*/ 1255 w 5425"/>
                <a:gd name="T45" fmla="*/ 2062 h 2407"/>
                <a:gd name="T46" fmla="*/ 1558 w 5425"/>
                <a:gd name="T47" fmla="*/ 2023 h 2407"/>
                <a:gd name="T48" fmla="*/ 1862 w 5425"/>
                <a:gd name="T49" fmla="*/ 2217 h 2407"/>
                <a:gd name="T50" fmla="*/ 2242 w 5425"/>
                <a:gd name="T51" fmla="*/ 2193 h 2407"/>
                <a:gd name="T52" fmla="*/ 2411 w 5425"/>
                <a:gd name="T53" fmla="*/ 2025 h 2407"/>
                <a:gd name="T54" fmla="*/ 2651 w 5425"/>
                <a:gd name="T55" fmla="*/ 2076 h 2407"/>
                <a:gd name="T56" fmla="*/ 2844 w 5425"/>
                <a:gd name="T57" fmla="*/ 1930 h 2407"/>
                <a:gd name="T58" fmla="*/ 2806 w 5425"/>
                <a:gd name="T59" fmla="*/ 2116 h 2407"/>
                <a:gd name="T60" fmla="*/ 2797 w 5425"/>
                <a:gd name="T61" fmla="*/ 2406 h 2407"/>
                <a:gd name="T62" fmla="*/ 2966 w 5425"/>
                <a:gd name="T63" fmla="*/ 2269 h 2407"/>
                <a:gd name="T64" fmla="*/ 3065 w 5425"/>
                <a:gd name="T65" fmla="*/ 2070 h 2407"/>
                <a:gd name="T66" fmla="*/ 3345 w 5425"/>
                <a:gd name="T67" fmla="*/ 2007 h 2407"/>
                <a:gd name="T68" fmla="*/ 3670 w 5425"/>
                <a:gd name="T69" fmla="*/ 1968 h 2407"/>
                <a:gd name="T70" fmla="*/ 4098 w 5425"/>
                <a:gd name="T71" fmla="*/ 1941 h 2407"/>
                <a:gd name="T72" fmla="*/ 4583 w 5425"/>
                <a:gd name="T73" fmla="*/ 1713 h 2407"/>
                <a:gd name="T74" fmla="*/ 4819 w 5425"/>
                <a:gd name="T75" fmla="*/ 1661 h 2407"/>
                <a:gd name="T76" fmla="*/ 5130 w 5425"/>
                <a:gd name="T77" fmla="*/ 1605 h 2407"/>
                <a:gd name="T78" fmla="*/ 5289 w 5425"/>
                <a:gd name="T79" fmla="*/ 1644 h 2407"/>
                <a:gd name="T80" fmla="*/ 5400 w 5425"/>
                <a:gd name="T81" fmla="*/ 1433 h 2407"/>
                <a:gd name="T82" fmla="*/ 5297 w 5425"/>
                <a:gd name="T83" fmla="*/ 1247 h 2407"/>
                <a:gd name="T84" fmla="*/ 5228 w 5425"/>
                <a:gd name="T85" fmla="*/ 1068 h 2407"/>
                <a:gd name="T86" fmla="*/ 5152 w 5425"/>
                <a:gd name="T87" fmla="*/ 853 h 2407"/>
                <a:gd name="T88" fmla="*/ 5292 w 5425"/>
                <a:gd name="T89" fmla="*/ 691 h 2407"/>
                <a:gd name="T90" fmla="*/ 5054 w 5425"/>
                <a:gd name="T91" fmla="*/ 570 h 2407"/>
                <a:gd name="T92" fmla="*/ 4861 w 5425"/>
                <a:gd name="T93" fmla="*/ 186 h 2407"/>
                <a:gd name="T94" fmla="*/ 4820 w 5425"/>
                <a:gd name="T95" fmla="*/ 131 h 2407"/>
                <a:gd name="T96" fmla="*/ 4697 w 5425"/>
                <a:gd name="T97" fmla="*/ 61 h 2407"/>
                <a:gd name="T98" fmla="*/ 4446 w 5425"/>
                <a:gd name="T99" fmla="*/ 123 h 2407"/>
                <a:gd name="T100" fmla="*/ 4210 w 5425"/>
                <a:gd name="T101" fmla="*/ 220 h 2407"/>
                <a:gd name="T102" fmla="*/ 3877 w 5425"/>
                <a:gd name="T103" fmla="*/ 356 h 2407"/>
                <a:gd name="T104" fmla="*/ 3525 w 5425"/>
                <a:gd name="T105" fmla="*/ 388 h 2407"/>
                <a:gd name="T106" fmla="*/ 3302 w 5425"/>
                <a:gd name="T107" fmla="*/ 376 h 2407"/>
                <a:gd name="T108" fmla="*/ 3024 w 5425"/>
                <a:gd name="T109" fmla="*/ 255 h 2407"/>
                <a:gd name="T110" fmla="*/ 2772 w 5425"/>
                <a:gd name="T111" fmla="*/ 175 h 2407"/>
                <a:gd name="T112" fmla="*/ 2590 w 5425"/>
                <a:gd name="T113" fmla="*/ 0 h 2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25"/>
                <a:gd name="T172" fmla="*/ 0 h 2407"/>
                <a:gd name="T173" fmla="*/ 5425 w 5425"/>
                <a:gd name="T174" fmla="*/ 2407 h 24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25" h="2407">
                  <a:moveTo>
                    <a:pt x="2590" y="0"/>
                  </a:moveTo>
                  <a:lnTo>
                    <a:pt x="2514" y="62"/>
                  </a:lnTo>
                  <a:lnTo>
                    <a:pt x="2312" y="40"/>
                  </a:lnTo>
                  <a:lnTo>
                    <a:pt x="2246" y="57"/>
                  </a:lnTo>
                  <a:lnTo>
                    <a:pt x="2102" y="28"/>
                  </a:lnTo>
                  <a:lnTo>
                    <a:pt x="2075" y="67"/>
                  </a:lnTo>
                  <a:lnTo>
                    <a:pt x="1938" y="109"/>
                  </a:lnTo>
                  <a:lnTo>
                    <a:pt x="1756" y="207"/>
                  </a:lnTo>
                  <a:lnTo>
                    <a:pt x="1552" y="247"/>
                  </a:lnTo>
                  <a:lnTo>
                    <a:pt x="1544" y="294"/>
                  </a:lnTo>
                  <a:lnTo>
                    <a:pt x="1461" y="355"/>
                  </a:lnTo>
                  <a:lnTo>
                    <a:pt x="1375" y="345"/>
                  </a:lnTo>
                  <a:lnTo>
                    <a:pt x="1367" y="331"/>
                  </a:lnTo>
                  <a:lnTo>
                    <a:pt x="1299" y="324"/>
                  </a:lnTo>
                  <a:lnTo>
                    <a:pt x="1211" y="339"/>
                  </a:lnTo>
                  <a:lnTo>
                    <a:pt x="1160" y="310"/>
                  </a:lnTo>
                  <a:lnTo>
                    <a:pt x="1066" y="294"/>
                  </a:lnTo>
                  <a:lnTo>
                    <a:pt x="996" y="308"/>
                  </a:lnTo>
                  <a:lnTo>
                    <a:pt x="954" y="286"/>
                  </a:lnTo>
                  <a:lnTo>
                    <a:pt x="878" y="371"/>
                  </a:lnTo>
                  <a:lnTo>
                    <a:pt x="928" y="419"/>
                  </a:lnTo>
                  <a:lnTo>
                    <a:pt x="1110" y="450"/>
                  </a:lnTo>
                  <a:lnTo>
                    <a:pt x="1115" y="491"/>
                  </a:lnTo>
                  <a:lnTo>
                    <a:pt x="939" y="461"/>
                  </a:lnTo>
                  <a:lnTo>
                    <a:pt x="892" y="499"/>
                  </a:lnTo>
                  <a:lnTo>
                    <a:pt x="840" y="486"/>
                  </a:lnTo>
                  <a:lnTo>
                    <a:pt x="791" y="506"/>
                  </a:lnTo>
                  <a:lnTo>
                    <a:pt x="786" y="568"/>
                  </a:lnTo>
                  <a:lnTo>
                    <a:pt x="732" y="591"/>
                  </a:lnTo>
                  <a:lnTo>
                    <a:pt x="694" y="570"/>
                  </a:lnTo>
                  <a:lnTo>
                    <a:pt x="612" y="593"/>
                  </a:lnTo>
                  <a:lnTo>
                    <a:pt x="601" y="549"/>
                  </a:lnTo>
                  <a:lnTo>
                    <a:pt x="563" y="533"/>
                  </a:lnTo>
                  <a:lnTo>
                    <a:pt x="513" y="536"/>
                  </a:lnTo>
                  <a:lnTo>
                    <a:pt x="511" y="578"/>
                  </a:lnTo>
                  <a:lnTo>
                    <a:pt x="410" y="543"/>
                  </a:lnTo>
                  <a:lnTo>
                    <a:pt x="379" y="514"/>
                  </a:lnTo>
                  <a:lnTo>
                    <a:pt x="274" y="530"/>
                  </a:lnTo>
                  <a:lnTo>
                    <a:pt x="156" y="581"/>
                  </a:lnTo>
                  <a:lnTo>
                    <a:pt x="135" y="628"/>
                  </a:lnTo>
                  <a:lnTo>
                    <a:pt x="63" y="663"/>
                  </a:lnTo>
                  <a:lnTo>
                    <a:pt x="69" y="715"/>
                  </a:lnTo>
                  <a:lnTo>
                    <a:pt x="18" y="798"/>
                  </a:lnTo>
                  <a:lnTo>
                    <a:pt x="170" y="789"/>
                  </a:lnTo>
                  <a:lnTo>
                    <a:pt x="203" y="816"/>
                  </a:lnTo>
                  <a:lnTo>
                    <a:pt x="216" y="879"/>
                  </a:lnTo>
                  <a:lnTo>
                    <a:pt x="169" y="861"/>
                  </a:lnTo>
                  <a:lnTo>
                    <a:pt x="127" y="920"/>
                  </a:lnTo>
                  <a:lnTo>
                    <a:pt x="162" y="953"/>
                  </a:lnTo>
                  <a:lnTo>
                    <a:pt x="154" y="1036"/>
                  </a:lnTo>
                  <a:lnTo>
                    <a:pt x="229" y="1094"/>
                  </a:lnTo>
                  <a:lnTo>
                    <a:pt x="157" y="1142"/>
                  </a:lnTo>
                  <a:lnTo>
                    <a:pt x="180" y="1226"/>
                  </a:lnTo>
                  <a:lnTo>
                    <a:pt x="224" y="1255"/>
                  </a:lnTo>
                  <a:lnTo>
                    <a:pt x="154" y="1282"/>
                  </a:lnTo>
                  <a:lnTo>
                    <a:pt x="97" y="1261"/>
                  </a:lnTo>
                  <a:lnTo>
                    <a:pt x="88" y="1179"/>
                  </a:lnTo>
                  <a:lnTo>
                    <a:pt x="63" y="1179"/>
                  </a:lnTo>
                  <a:lnTo>
                    <a:pt x="53" y="1258"/>
                  </a:lnTo>
                  <a:lnTo>
                    <a:pt x="0" y="1300"/>
                  </a:lnTo>
                  <a:lnTo>
                    <a:pt x="48" y="1335"/>
                  </a:lnTo>
                  <a:lnTo>
                    <a:pt x="69" y="1370"/>
                  </a:lnTo>
                  <a:lnTo>
                    <a:pt x="129" y="1325"/>
                  </a:lnTo>
                  <a:lnTo>
                    <a:pt x="145" y="1361"/>
                  </a:lnTo>
                  <a:lnTo>
                    <a:pt x="137" y="1382"/>
                  </a:lnTo>
                  <a:lnTo>
                    <a:pt x="247" y="1452"/>
                  </a:lnTo>
                  <a:lnTo>
                    <a:pt x="224" y="1504"/>
                  </a:lnTo>
                  <a:lnTo>
                    <a:pt x="161" y="1560"/>
                  </a:lnTo>
                  <a:lnTo>
                    <a:pt x="197" y="1562"/>
                  </a:lnTo>
                  <a:lnTo>
                    <a:pt x="217" y="1718"/>
                  </a:lnTo>
                  <a:lnTo>
                    <a:pt x="289" y="1674"/>
                  </a:lnTo>
                  <a:lnTo>
                    <a:pt x="344" y="1727"/>
                  </a:lnTo>
                  <a:lnTo>
                    <a:pt x="303" y="1763"/>
                  </a:lnTo>
                  <a:lnTo>
                    <a:pt x="232" y="1774"/>
                  </a:lnTo>
                  <a:lnTo>
                    <a:pt x="219" y="1825"/>
                  </a:lnTo>
                  <a:lnTo>
                    <a:pt x="331" y="1875"/>
                  </a:lnTo>
                  <a:lnTo>
                    <a:pt x="477" y="1824"/>
                  </a:lnTo>
                  <a:lnTo>
                    <a:pt x="502" y="1861"/>
                  </a:lnTo>
                  <a:lnTo>
                    <a:pt x="416" y="1906"/>
                  </a:lnTo>
                  <a:lnTo>
                    <a:pt x="339" y="1896"/>
                  </a:lnTo>
                  <a:lnTo>
                    <a:pt x="274" y="1941"/>
                  </a:lnTo>
                  <a:lnTo>
                    <a:pt x="300" y="1988"/>
                  </a:lnTo>
                  <a:lnTo>
                    <a:pt x="467" y="1931"/>
                  </a:lnTo>
                  <a:lnTo>
                    <a:pt x="432" y="2018"/>
                  </a:lnTo>
                  <a:lnTo>
                    <a:pt x="563" y="1947"/>
                  </a:lnTo>
                  <a:lnTo>
                    <a:pt x="742" y="2010"/>
                  </a:lnTo>
                  <a:lnTo>
                    <a:pt x="657" y="2044"/>
                  </a:lnTo>
                  <a:lnTo>
                    <a:pt x="747" y="2082"/>
                  </a:lnTo>
                  <a:lnTo>
                    <a:pt x="827" y="2197"/>
                  </a:lnTo>
                  <a:lnTo>
                    <a:pt x="998" y="2201"/>
                  </a:lnTo>
                  <a:lnTo>
                    <a:pt x="1148" y="2197"/>
                  </a:lnTo>
                  <a:lnTo>
                    <a:pt x="1255" y="2062"/>
                  </a:lnTo>
                  <a:lnTo>
                    <a:pt x="1241" y="1981"/>
                  </a:lnTo>
                  <a:lnTo>
                    <a:pt x="1336" y="1947"/>
                  </a:lnTo>
                  <a:lnTo>
                    <a:pt x="1467" y="1970"/>
                  </a:lnTo>
                  <a:lnTo>
                    <a:pt x="1558" y="2023"/>
                  </a:lnTo>
                  <a:lnTo>
                    <a:pt x="1606" y="2095"/>
                  </a:lnTo>
                  <a:lnTo>
                    <a:pt x="1697" y="2110"/>
                  </a:lnTo>
                  <a:lnTo>
                    <a:pt x="1803" y="2245"/>
                  </a:lnTo>
                  <a:lnTo>
                    <a:pt x="1862" y="2217"/>
                  </a:lnTo>
                  <a:lnTo>
                    <a:pt x="1971" y="2222"/>
                  </a:lnTo>
                  <a:lnTo>
                    <a:pt x="2061" y="2203"/>
                  </a:lnTo>
                  <a:lnTo>
                    <a:pt x="2133" y="2234"/>
                  </a:lnTo>
                  <a:lnTo>
                    <a:pt x="2242" y="2193"/>
                  </a:lnTo>
                  <a:lnTo>
                    <a:pt x="2283" y="2203"/>
                  </a:lnTo>
                  <a:lnTo>
                    <a:pt x="2268" y="2158"/>
                  </a:lnTo>
                  <a:lnTo>
                    <a:pt x="2359" y="2079"/>
                  </a:lnTo>
                  <a:lnTo>
                    <a:pt x="2411" y="2025"/>
                  </a:lnTo>
                  <a:lnTo>
                    <a:pt x="2479" y="2031"/>
                  </a:lnTo>
                  <a:lnTo>
                    <a:pt x="2527" y="2062"/>
                  </a:lnTo>
                  <a:lnTo>
                    <a:pt x="2601" y="2089"/>
                  </a:lnTo>
                  <a:lnTo>
                    <a:pt x="2651" y="2076"/>
                  </a:lnTo>
                  <a:lnTo>
                    <a:pt x="2713" y="2087"/>
                  </a:lnTo>
                  <a:lnTo>
                    <a:pt x="2732" y="2005"/>
                  </a:lnTo>
                  <a:lnTo>
                    <a:pt x="2792" y="1997"/>
                  </a:lnTo>
                  <a:lnTo>
                    <a:pt x="2844" y="1930"/>
                  </a:lnTo>
                  <a:lnTo>
                    <a:pt x="2892" y="2002"/>
                  </a:lnTo>
                  <a:lnTo>
                    <a:pt x="2947" y="2013"/>
                  </a:lnTo>
                  <a:lnTo>
                    <a:pt x="2884" y="2119"/>
                  </a:lnTo>
                  <a:lnTo>
                    <a:pt x="2806" y="2116"/>
                  </a:lnTo>
                  <a:lnTo>
                    <a:pt x="2751" y="2201"/>
                  </a:lnTo>
                  <a:lnTo>
                    <a:pt x="2819" y="2299"/>
                  </a:lnTo>
                  <a:lnTo>
                    <a:pt x="2772" y="2399"/>
                  </a:lnTo>
                  <a:lnTo>
                    <a:pt x="2797" y="2406"/>
                  </a:lnTo>
                  <a:lnTo>
                    <a:pt x="2844" y="2373"/>
                  </a:lnTo>
                  <a:lnTo>
                    <a:pt x="2895" y="2394"/>
                  </a:lnTo>
                  <a:lnTo>
                    <a:pt x="2929" y="2354"/>
                  </a:lnTo>
                  <a:lnTo>
                    <a:pt x="2966" y="2269"/>
                  </a:lnTo>
                  <a:lnTo>
                    <a:pt x="3013" y="2261"/>
                  </a:lnTo>
                  <a:lnTo>
                    <a:pt x="3035" y="2209"/>
                  </a:lnTo>
                  <a:lnTo>
                    <a:pt x="3001" y="2107"/>
                  </a:lnTo>
                  <a:lnTo>
                    <a:pt x="3065" y="2070"/>
                  </a:lnTo>
                  <a:lnTo>
                    <a:pt x="3076" y="1997"/>
                  </a:lnTo>
                  <a:lnTo>
                    <a:pt x="3130" y="1989"/>
                  </a:lnTo>
                  <a:lnTo>
                    <a:pt x="3215" y="2020"/>
                  </a:lnTo>
                  <a:lnTo>
                    <a:pt x="3345" y="2007"/>
                  </a:lnTo>
                  <a:lnTo>
                    <a:pt x="3394" y="2023"/>
                  </a:lnTo>
                  <a:lnTo>
                    <a:pt x="3438" y="2009"/>
                  </a:lnTo>
                  <a:lnTo>
                    <a:pt x="3522" y="1960"/>
                  </a:lnTo>
                  <a:lnTo>
                    <a:pt x="3670" y="1968"/>
                  </a:lnTo>
                  <a:lnTo>
                    <a:pt x="3841" y="1983"/>
                  </a:lnTo>
                  <a:lnTo>
                    <a:pt x="3944" y="1981"/>
                  </a:lnTo>
                  <a:lnTo>
                    <a:pt x="3996" y="1922"/>
                  </a:lnTo>
                  <a:lnTo>
                    <a:pt x="4098" y="1941"/>
                  </a:lnTo>
                  <a:lnTo>
                    <a:pt x="4304" y="1798"/>
                  </a:lnTo>
                  <a:lnTo>
                    <a:pt x="4402" y="1817"/>
                  </a:lnTo>
                  <a:lnTo>
                    <a:pt x="4438" y="1737"/>
                  </a:lnTo>
                  <a:lnTo>
                    <a:pt x="4583" y="1713"/>
                  </a:lnTo>
                  <a:lnTo>
                    <a:pt x="4667" y="1663"/>
                  </a:lnTo>
                  <a:lnTo>
                    <a:pt x="4710" y="1729"/>
                  </a:lnTo>
                  <a:lnTo>
                    <a:pt x="4807" y="1721"/>
                  </a:lnTo>
                  <a:lnTo>
                    <a:pt x="4819" y="1661"/>
                  </a:lnTo>
                  <a:lnTo>
                    <a:pt x="4871" y="1586"/>
                  </a:lnTo>
                  <a:lnTo>
                    <a:pt x="5041" y="1624"/>
                  </a:lnTo>
                  <a:lnTo>
                    <a:pt x="5097" y="1595"/>
                  </a:lnTo>
                  <a:lnTo>
                    <a:pt x="5130" y="1605"/>
                  </a:lnTo>
                  <a:lnTo>
                    <a:pt x="5221" y="1555"/>
                  </a:lnTo>
                  <a:lnTo>
                    <a:pt x="5270" y="1554"/>
                  </a:lnTo>
                  <a:lnTo>
                    <a:pt x="5267" y="1632"/>
                  </a:lnTo>
                  <a:lnTo>
                    <a:pt x="5289" y="1644"/>
                  </a:lnTo>
                  <a:lnTo>
                    <a:pt x="5337" y="1607"/>
                  </a:lnTo>
                  <a:lnTo>
                    <a:pt x="5362" y="1536"/>
                  </a:lnTo>
                  <a:lnTo>
                    <a:pt x="5424" y="1496"/>
                  </a:lnTo>
                  <a:lnTo>
                    <a:pt x="5400" y="1433"/>
                  </a:lnTo>
                  <a:lnTo>
                    <a:pt x="5351" y="1401"/>
                  </a:lnTo>
                  <a:lnTo>
                    <a:pt x="5243" y="1385"/>
                  </a:lnTo>
                  <a:lnTo>
                    <a:pt x="5262" y="1292"/>
                  </a:lnTo>
                  <a:lnTo>
                    <a:pt x="5297" y="1247"/>
                  </a:lnTo>
                  <a:lnTo>
                    <a:pt x="5272" y="1194"/>
                  </a:lnTo>
                  <a:lnTo>
                    <a:pt x="5240" y="1144"/>
                  </a:lnTo>
                  <a:lnTo>
                    <a:pt x="5256" y="1129"/>
                  </a:lnTo>
                  <a:lnTo>
                    <a:pt x="5228" y="1068"/>
                  </a:lnTo>
                  <a:lnTo>
                    <a:pt x="5243" y="1025"/>
                  </a:lnTo>
                  <a:lnTo>
                    <a:pt x="5228" y="957"/>
                  </a:lnTo>
                  <a:lnTo>
                    <a:pt x="5185" y="869"/>
                  </a:lnTo>
                  <a:lnTo>
                    <a:pt x="5152" y="853"/>
                  </a:lnTo>
                  <a:lnTo>
                    <a:pt x="5224" y="826"/>
                  </a:lnTo>
                  <a:lnTo>
                    <a:pt x="5275" y="768"/>
                  </a:lnTo>
                  <a:lnTo>
                    <a:pt x="5264" y="734"/>
                  </a:lnTo>
                  <a:lnTo>
                    <a:pt x="5292" y="691"/>
                  </a:lnTo>
                  <a:lnTo>
                    <a:pt x="5288" y="654"/>
                  </a:lnTo>
                  <a:lnTo>
                    <a:pt x="5280" y="626"/>
                  </a:lnTo>
                  <a:lnTo>
                    <a:pt x="5193" y="588"/>
                  </a:lnTo>
                  <a:lnTo>
                    <a:pt x="5054" y="570"/>
                  </a:lnTo>
                  <a:lnTo>
                    <a:pt x="5007" y="517"/>
                  </a:lnTo>
                  <a:lnTo>
                    <a:pt x="4946" y="347"/>
                  </a:lnTo>
                  <a:lnTo>
                    <a:pt x="4995" y="292"/>
                  </a:lnTo>
                  <a:lnTo>
                    <a:pt x="4861" y="186"/>
                  </a:lnTo>
                  <a:lnTo>
                    <a:pt x="4766" y="181"/>
                  </a:lnTo>
                  <a:lnTo>
                    <a:pt x="4735" y="143"/>
                  </a:lnTo>
                  <a:lnTo>
                    <a:pt x="4744" y="147"/>
                  </a:lnTo>
                  <a:lnTo>
                    <a:pt x="4820" y="131"/>
                  </a:lnTo>
                  <a:lnTo>
                    <a:pt x="4757" y="94"/>
                  </a:lnTo>
                  <a:lnTo>
                    <a:pt x="4725" y="99"/>
                  </a:lnTo>
                  <a:lnTo>
                    <a:pt x="4741" y="81"/>
                  </a:lnTo>
                  <a:lnTo>
                    <a:pt x="4697" y="61"/>
                  </a:lnTo>
                  <a:lnTo>
                    <a:pt x="4621" y="91"/>
                  </a:lnTo>
                  <a:lnTo>
                    <a:pt x="4512" y="86"/>
                  </a:lnTo>
                  <a:lnTo>
                    <a:pt x="4482" y="64"/>
                  </a:lnTo>
                  <a:lnTo>
                    <a:pt x="4446" y="123"/>
                  </a:lnTo>
                  <a:lnTo>
                    <a:pt x="4406" y="104"/>
                  </a:lnTo>
                  <a:lnTo>
                    <a:pt x="4294" y="165"/>
                  </a:lnTo>
                  <a:lnTo>
                    <a:pt x="4255" y="233"/>
                  </a:lnTo>
                  <a:lnTo>
                    <a:pt x="4210" y="220"/>
                  </a:lnTo>
                  <a:lnTo>
                    <a:pt x="4084" y="321"/>
                  </a:lnTo>
                  <a:lnTo>
                    <a:pt x="4029" y="331"/>
                  </a:lnTo>
                  <a:lnTo>
                    <a:pt x="3994" y="374"/>
                  </a:lnTo>
                  <a:lnTo>
                    <a:pt x="3877" y="356"/>
                  </a:lnTo>
                  <a:lnTo>
                    <a:pt x="3793" y="319"/>
                  </a:lnTo>
                  <a:lnTo>
                    <a:pt x="3697" y="323"/>
                  </a:lnTo>
                  <a:lnTo>
                    <a:pt x="3596" y="334"/>
                  </a:lnTo>
                  <a:lnTo>
                    <a:pt x="3525" y="388"/>
                  </a:lnTo>
                  <a:lnTo>
                    <a:pt x="3473" y="395"/>
                  </a:lnTo>
                  <a:lnTo>
                    <a:pt x="3348" y="379"/>
                  </a:lnTo>
                  <a:lnTo>
                    <a:pt x="3339" y="321"/>
                  </a:lnTo>
                  <a:lnTo>
                    <a:pt x="3302" y="376"/>
                  </a:lnTo>
                  <a:lnTo>
                    <a:pt x="3239" y="315"/>
                  </a:lnTo>
                  <a:lnTo>
                    <a:pt x="3154" y="356"/>
                  </a:lnTo>
                  <a:lnTo>
                    <a:pt x="3124" y="302"/>
                  </a:lnTo>
                  <a:lnTo>
                    <a:pt x="3024" y="255"/>
                  </a:lnTo>
                  <a:lnTo>
                    <a:pt x="2958" y="321"/>
                  </a:lnTo>
                  <a:lnTo>
                    <a:pt x="2844" y="242"/>
                  </a:lnTo>
                  <a:lnTo>
                    <a:pt x="2844" y="157"/>
                  </a:lnTo>
                  <a:lnTo>
                    <a:pt x="2772" y="175"/>
                  </a:lnTo>
                  <a:lnTo>
                    <a:pt x="2707" y="170"/>
                  </a:lnTo>
                  <a:lnTo>
                    <a:pt x="2615" y="85"/>
                  </a:lnTo>
                  <a:lnTo>
                    <a:pt x="2631" y="12"/>
                  </a:lnTo>
                  <a:lnTo>
                    <a:pt x="2590"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sp>
          <p:nvSpPr>
            <p:cNvPr id="14352" name="Freeform 1028"/>
            <p:cNvSpPr>
              <a:spLocks/>
            </p:cNvSpPr>
            <p:nvPr/>
          </p:nvSpPr>
          <p:spPr bwMode="auto">
            <a:xfrm>
              <a:off x="236" y="1248"/>
              <a:ext cx="874" cy="822"/>
            </a:xfrm>
            <a:custGeom>
              <a:avLst/>
              <a:gdLst>
                <a:gd name="T0" fmla="*/ 365 w 874"/>
                <a:gd name="T1" fmla="*/ 0 h 822"/>
                <a:gd name="T2" fmla="*/ 6 w 874"/>
                <a:gd name="T3" fmla="*/ 41 h 822"/>
                <a:gd name="T4" fmla="*/ 3 w 874"/>
                <a:gd name="T5" fmla="*/ 533 h 822"/>
                <a:gd name="T6" fmla="*/ 15 w 874"/>
                <a:gd name="T7" fmla="*/ 526 h 822"/>
                <a:gd name="T8" fmla="*/ 0 w 874"/>
                <a:gd name="T9" fmla="*/ 597 h 822"/>
                <a:gd name="T10" fmla="*/ 28 w 874"/>
                <a:gd name="T11" fmla="*/ 615 h 822"/>
                <a:gd name="T12" fmla="*/ 109 w 874"/>
                <a:gd name="T13" fmla="*/ 634 h 822"/>
                <a:gd name="T14" fmla="*/ 178 w 874"/>
                <a:gd name="T15" fmla="*/ 631 h 822"/>
                <a:gd name="T16" fmla="*/ 180 w 874"/>
                <a:gd name="T17" fmla="*/ 647 h 822"/>
                <a:gd name="T18" fmla="*/ 31 w 874"/>
                <a:gd name="T19" fmla="*/ 706 h 822"/>
                <a:gd name="T20" fmla="*/ 9 w 874"/>
                <a:gd name="T21" fmla="*/ 821 h 822"/>
                <a:gd name="T22" fmla="*/ 94 w 874"/>
                <a:gd name="T23" fmla="*/ 737 h 822"/>
                <a:gd name="T24" fmla="*/ 131 w 874"/>
                <a:gd name="T25" fmla="*/ 702 h 822"/>
                <a:gd name="T26" fmla="*/ 166 w 874"/>
                <a:gd name="T27" fmla="*/ 689 h 822"/>
                <a:gd name="T28" fmla="*/ 202 w 874"/>
                <a:gd name="T29" fmla="*/ 657 h 822"/>
                <a:gd name="T30" fmla="*/ 287 w 874"/>
                <a:gd name="T31" fmla="*/ 634 h 822"/>
                <a:gd name="T32" fmla="*/ 352 w 874"/>
                <a:gd name="T33" fmla="*/ 543 h 822"/>
                <a:gd name="T34" fmla="*/ 476 w 874"/>
                <a:gd name="T35" fmla="*/ 504 h 822"/>
                <a:gd name="T36" fmla="*/ 563 w 874"/>
                <a:gd name="T37" fmla="*/ 512 h 822"/>
                <a:gd name="T38" fmla="*/ 664 w 874"/>
                <a:gd name="T39" fmla="*/ 506 h 822"/>
                <a:gd name="T40" fmla="*/ 697 w 874"/>
                <a:gd name="T41" fmla="*/ 543 h 822"/>
                <a:gd name="T42" fmla="*/ 748 w 874"/>
                <a:gd name="T43" fmla="*/ 536 h 822"/>
                <a:gd name="T44" fmla="*/ 798 w 874"/>
                <a:gd name="T45" fmla="*/ 543 h 822"/>
                <a:gd name="T46" fmla="*/ 873 w 874"/>
                <a:gd name="T47" fmla="*/ 440 h 822"/>
                <a:gd name="T48" fmla="*/ 771 w 874"/>
                <a:gd name="T49" fmla="*/ 414 h 822"/>
                <a:gd name="T50" fmla="*/ 774 w 874"/>
                <a:gd name="T51" fmla="*/ 395 h 822"/>
                <a:gd name="T52" fmla="*/ 699 w 874"/>
                <a:gd name="T53" fmla="*/ 329 h 822"/>
                <a:gd name="T54" fmla="*/ 654 w 874"/>
                <a:gd name="T55" fmla="*/ 335 h 822"/>
                <a:gd name="T56" fmla="*/ 583 w 874"/>
                <a:gd name="T57" fmla="*/ 146 h 822"/>
                <a:gd name="T58" fmla="*/ 365 w 874"/>
                <a:gd name="T59" fmla="*/ 0 h 8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4"/>
                <a:gd name="T91" fmla="*/ 0 h 822"/>
                <a:gd name="T92" fmla="*/ 874 w 874"/>
                <a:gd name="T93" fmla="*/ 822 h 8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4" h="822">
                  <a:moveTo>
                    <a:pt x="365" y="0"/>
                  </a:moveTo>
                  <a:lnTo>
                    <a:pt x="6" y="41"/>
                  </a:lnTo>
                  <a:lnTo>
                    <a:pt x="3" y="533"/>
                  </a:lnTo>
                  <a:lnTo>
                    <a:pt x="15" y="526"/>
                  </a:lnTo>
                  <a:lnTo>
                    <a:pt x="0" y="597"/>
                  </a:lnTo>
                  <a:lnTo>
                    <a:pt x="28" y="615"/>
                  </a:lnTo>
                  <a:lnTo>
                    <a:pt x="109" y="634"/>
                  </a:lnTo>
                  <a:lnTo>
                    <a:pt x="178" y="631"/>
                  </a:lnTo>
                  <a:lnTo>
                    <a:pt x="180" y="647"/>
                  </a:lnTo>
                  <a:lnTo>
                    <a:pt x="31" y="706"/>
                  </a:lnTo>
                  <a:lnTo>
                    <a:pt x="9" y="821"/>
                  </a:lnTo>
                  <a:lnTo>
                    <a:pt x="94" y="737"/>
                  </a:lnTo>
                  <a:lnTo>
                    <a:pt x="131" y="702"/>
                  </a:lnTo>
                  <a:lnTo>
                    <a:pt x="166" y="689"/>
                  </a:lnTo>
                  <a:lnTo>
                    <a:pt x="202" y="657"/>
                  </a:lnTo>
                  <a:lnTo>
                    <a:pt x="287" y="634"/>
                  </a:lnTo>
                  <a:lnTo>
                    <a:pt x="352" y="543"/>
                  </a:lnTo>
                  <a:lnTo>
                    <a:pt x="476" y="504"/>
                  </a:lnTo>
                  <a:lnTo>
                    <a:pt x="563" y="512"/>
                  </a:lnTo>
                  <a:lnTo>
                    <a:pt x="664" y="506"/>
                  </a:lnTo>
                  <a:lnTo>
                    <a:pt x="697" y="543"/>
                  </a:lnTo>
                  <a:lnTo>
                    <a:pt x="748" y="536"/>
                  </a:lnTo>
                  <a:lnTo>
                    <a:pt x="798" y="543"/>
                  </a:lnTo>
                  <a:lnTo>
                    <a:pt x="873" y="440"/>
                  </a:lnTo>
                  <a:lnTo>
                    <a:pt x="771" y="414"/>
                  </a:lnTo>
                  <a:lnTo>
                    <a:pt x="774" y="395"/>
                  </a:lnTo>
                  <a:lnTo>
                    <a:pt x="699" y="329"/>
                  </a:lnTo>
                  <a:lnTo>
                    <a:pt x="654" y="335"/>
                  </a:lnTo>
                  <a:lnTo>
                    <a:pt x="583" y="146"/>
                  </a:lnTo>
                  <a:lnTo>
                    <a:pt x="365" y="0"/>
                  </a:lnTo>
                </a:path>
              </a:pathLst>
            </a:custGeom>
            <a:gradFill rotWithShape="0">
              <a:gsLst>
                <a:gs pos="0">
                  <a:srgbClr val="FFDFBF"/>
                </a:gs>
                <a:gs pos="100000">
                  <a:srgbClr val="996600"/>
                </a:gs>
              </a:gsLst>
              <a:lin ang="5400000" scaled="1"/>
            </a:gradFill>
            <a:ln w="22225">
              <a:solidFill>
                <a:schemeClr val="tx1"/>
              </a:solidFill>
              <a:round/>
              <a:headEnd type="none" w="sm" len="sm"/>
              <a:tailEnd type="none" w="sm" len="sm"/>
            </a:ln>
          </p:spPr>
          <p:txBody>
            <a:bodyPr/>
            <a:lstStyle/>
            <a:p>
              <a:endParaRPr lang="tr-TR"/>
            </a:p>
          </p:txBody>
        </p:sp>
      </p:grpSp>
      <p:grpSp>
        <p:nvGrpSpPr>
          <p:cNvPr id="14339" name="Group 1031"/>
          <p:cNvGrpSpPr>
            <a:grpSpLocks/>
          </p:cNvGrpSpPr>
          <p:nvPr/>
        </p:nvGrpSpPr>
        <p:grpSpPr bwMode="auto">
          <a:xfrm>
            <a:off x="3276600" y="2476501"/>
            <a:ext cx="2971800" cy="2685099"/>
            <a:chOff x="288" y="1248"/>
            <a:chExt cx="2496" cy="2312"/>
          </a:xfrm>
        </p:grpSpPr>
        <p:graphicFrame>
          <p:nvGraphicFramePr>
            <p:cNvPr id="14348" name="Object 3"/>
            <p:cNvGraphicFramePr>
              <a:graphicFrameLocks noChangeAspect="1"/>
            </p:cNvGraphicFramePr>
            <p:nvPr/>
          </p:nvGraphicFramePr>
          <p:xfrm>
            <a:off x="288" y="1248"/>
            <a:ext cx="2208" cy="1584"/>
          </p:xfrm>
          <a:graphic>
            <a:graphicData uri="http://schemas.openxmlformats.org/presentationml/2006/ole">
              <mc:AlternateContent xmlns:mc="http://schemas.openxmlformats.org/markup-compatibility/2006">
                <mc:Choice xmlns:v="urn:schemas-microsoft-com:vml" Requires="v">
                  <p:oleObj spid="_x0000_s1026" name="Klip" r:id="rId3" imgW="2827338" imgH="3497263" progId="MS_ClipArt_Gallery.2">
                    <p:embed/>
                  </p:oleObj>
                </mc:Choice>
                <mc:Fallback>
                  <p:oleObj name="Klip" r:id="rId3" imgW="2827338" imgH="34972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48"/>
                          <a:ext cx="2208" cy="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oleObj>
                </mc:Fallback>
              </mc:AlternateContent>
            </a:graphicData>
          </a:graphic>
        </p:graphicFrame>
        <p:sp>
          <p:nvSpPr>
            <p:cNvPr id="244745" name="Text Box 1033"/>
            <p:cNvSpPr txBox="1">
              <a:spLocks noChangeArrowheads="1"/>
            </p:cNvSpPr>
            <p:nvPr/>
          </p:nvSpPr>
          <p:spPr bwMode="auto">
            <a:xfrm>
              <a:off x="864" y="2806"/>
              <a:ext cx="1920" cy="473"/>
            </a:xfrm>
            <a:prstGeom prst="rect">
              <a:avLst/>
            </a:prstGeom>
            <a:noFill/>
            <a:ln w="9525">
              <a:noFill/>
              <a:miter lim="800000"/>
              <a:headEnd/>
              <a:tailEnd/>
            </a:ln>
            <a:effectLst/>
          </p:spPr>
          <p:txBody>
            <a:bodyPr>
              <a:spAutoFit/>
            </a:bodyPr>
            <a:lstStyle/>
            <a:p>
              <a:pPr eaLnBrk="1" hangingPunct="1">
                <a:spcBef>
                  <a:spcPct val="50000"/>
                </a:spcBef>
                <a:defRPr/>
              </a:pPr>
              <a:endParaRPr lang="tr-TR" sz="3000">
                <a:solidFill>
                  <a:schemeClr val="bg1"/>
                </a:solidFill>
                <a:effectLst>
                  <a:outerShdw blurRad="38100" dist="38100" dir="2700000" algn="tl">
                    <a:srgbClr val="000000"/>
                  </a:outerShdw>
                </a:effectLst>
                <a:latin typeface="Arial" charset="0"/>
              </a:endParaRPr>
            </a:p>
          </p:txBody>
        </p:sp>
        <p:sp>
          <p:nvSpPr>
            <p:cNvPr id="244746" name="Text Box 1034"/>
            <p:cNvSpPr txBox="1">
              <a:spLocks noChangeArrowheads="1"/>
            </p:cNvSpPr>
            <p:nvPr/>
          </p:nvSpPr>
          <p:spPr bwMode="auto">
            <a:xfrm>
              <a:off x="679" y="3242"/>
              <a:ext cx="1961" cy="318"/>
            </a:xfrm>
            <a:prstGeom prst="rect">
              <a:avLst/>
            </a:prstGeom>
            <a:noFill/>
            <a:ln w="9525">
              <a:noFill/>
              <a:miter lim="800000"/>
              <a:headEnd/>
              <a:tailEnd/>
            </a:ln>
            <a:effectLst/>
          </p:spPr>
          <p:txBody>
            <a:bodyPr>
              <a:spAutoFit/>
            </a:bodyPr>
            <a:lstStyle/>
            <a:p>
              <a:pPr eaLnBrk="1" hangingPunct="1">
                <a:defRPr/>
              </a:pPr>
              <a:endParaRPr lang="tr-TR">
                <a:solidFill>
                  <a:schemeClr val="bg1"/>
                </a:solidFill>
                <a:effectLst>
                  <a:outerShdw blurRad="38100" dist="38100" dir="2700000" algn="tl">
                    <a:srgbClr val="000000"/>
                  </a:outerShdw>
                </a:effectLst>
                <a:latin typeface="Arial" charset="0"/>
              </a:endParaRPr>
            </a:p>
          </p:txBody>
        </p:sp>
      </p:grpSp>
      <p:grpSp>
        <p:nvGrpSpPr>
          <p:cNvPr id="14340" name="Group 1035"/>
          <p:cNvGrpSpPr>
            <a:grpSpLocks/>
          </p:cNvGrpSpPr>
          <p:nvPr/>
        </p:nvGrpSpPr>
        <p:grpSpPr bwMode="auto">
          <a:xfrm>
            <a:off x="6781800" y="2513013"/>
            <a:ext cx="2895600" cy="2616740"/>
            <a:chOff x="3792" y="1248"/>
            <a:chExt cx="2808" cy="2211"/>
          </a:xfrm>
        </p:grpSpPr>
        <p:graphicFrame>
          <p:nvGraphicFramePr>
            <p:cNvPr id="14345" name="Object 2"/>
            <p:cNvGraphicFramePr>
              <a:graphicFrameLocks/>
            </p:cNvGraphicFramePr>
            <p:nvPr/>
          </p:nvGraphicFramePr>
          <p:xfrm>
            <a:off x="3792" y="1248"/>
            <a:ext cx="2400" cy="1440"/>
          </p:xfrm>
          <a:graphic>
            <a:graphicData uri="http://schemas.openxmlformats.org/presentationml/2006/ole">
              <mc:AlternateContent xmlns:mc="http://schemas.openxmlformats.org/markup-compatibility/2006">
                <mc:Choice xmlns:v="urn:schemas-microsoft-com:vml" Requires="v">
                  <p:oleObj spid="_x0000_s1027" name="Corel PHOTO-PAINT 5.0 Image" r:id="rId5" imgW="1493649" imgH="685801" progId="CPaint5">
                    <p:embed/>
                  </p:oleObj>
                </mc:Choice>
                <mc:Fallback>
                  <p:oleObj name="Corel PHOTO-PAINT 5.0 Image" r:id="rId5" imgW="1493649" imgH="685801" progId="CPaint5">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1248"/>
                          <a:ext cx="2400"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4749" name="Text Box 1037"/>
            <p:cNvSpPr txBox="1">
              <a:spLocks noChangeArrowheads="1"/>
            </p:cNvSpPr>
            <p:nvPr/>
          </p:nvSpPr>
          <p:spPr bwMode="auto">
            <a:xfrm>
              <a:off x="4392" y="2807"/>
              <a:ext cx="2208" cy="464"/>
            </a:xfrm>
            <a:prstGeom prst="rect">
              <a:avLst/>
            </a:prstGeom>
            <a:noFill/>
            <a:ln w="9525">
              <a:noFill/>
              <a:miter lim="800000"/>
              <a:headEnd/>
              <a:tailEnd/>
            </a:ln>
            <a:effectLst/>
          </p:spPr>
          <p:txBody>
            <a:bodyPr>
              <a:spAutoFit/>
            </a:bodyPr>
            <a:lstStyle/>
            <a:p>
              <a:pPr eaLnBrk="1" hangingPunct="1">
                <a:spcBef>
                  <a:spcPct val="50000"/>
                </a:spcBef>
                <a:defRPr/>
              </a:pPr>
              <a:endParaRPr lang="tr-TR" sz="3000">
                <a:solidFill>
                  <a:schemeClr val="bg1"/>
                </a:solidFill>
                <a:effectLst>
                  <a:outerShdw blurRad="38100" dist="38100" dir="2700000" algn="tl">
                    <a:srgbClr val="000000"/>
                  </a:outerShdw>
                </a:effectLst>
                <a:latin typeface="Arial" charset="0"/>
              </a:endParaRPr>
            </a:p>
          </p:txBody>
        </p:sp>
        <p:sp>
          <p:nvSpPr>
            <p:cNvPr id="244750" name="Text Box 1038"/>
            <p:cNvSpPr txBox="1">
              <a:spLocks noChangeArrowheads="1"/>
            </p:cNvSpPr>
            <p:nvPr/>
          </p:nvSpPr>
          <p:spPr bwMode="auto">
            <a:xfrm>
              <a:off x="4366" y="3147"/>
              <a:ext cx="1684" cy="312"/>
            </a:xfrm>
            <a:prstGeom prst="rect">
              <a:avLst/>
            </a:prstGeom>
            <a:noFill/>
            <a:ln w="9525">
              <a:noFill/>
              <a:miter lim="800000"/>
              <a:headEnd/>
              <a:tailEnd/>
            </a:ln>
            <a:effectLst/>
          </p:spPr>
          <p:txBody>
            <a:bodyPr>
              <a:spAutoFit/>
            </a:bodyPr>
            <a:lstStyle/>
            <a:p>
              <a:pPr eaLnBrk="1" hangingPunct="1">
                <a:defRPr/>
              </a:pPr>
              <a:endParaRPr lang="tr-TR">
                <a:solidFill>
                  <a:schemeClr val="bg1"/>
                </a:solidFill>
                <a:effectLst>
                  <a:outerShdw blurRad="38100" dist="38100" dir="2700000" algn="tl">
                    <a:srgbClr val="000000"/>
                  </a:outerShdw>
                </a:effectLst>
                <a:latin typeface="Arial" charset="0"/>
              </a:endParaRPr>
            </a:p>
          </p:txBody>
        </p:sp>
      </p:grpSp>
      <p:sp>
        <p:nvSpPr>
          <p:cNvPr id="244751" name="Rectangle 1039"/>
          <p:cNvSpPr>
            <a:spLocks noChangeArrowheads="1"/>
          </p:cNvSpPr>
          <p:nvPr/>
        </p:nvSpPr>
        <p:spPr bwMode="auto">
          <a:xfrm>
            <a:off x="1752600" y="5500689"/>
            <a:ext cx="8686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defTabSz="76200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defTabSz="762000">
              <a:spcBef>
                <a:spcPct val="20000"/>
              </a:spcBef>
              <a:buClr>
                <a:schemeClr val="tx1"/>
              </a:buClr>
              <a:buChar char="•"/>
              <a:defRPr sz="2000">
                <a:solidFill>
                  <a:schemeClr val="tx1"/>
                </a:solidFill>
                <a:latin typeface="Arial" panose="020B0604020202020204" pitchFamily="34" charset="0"/>
              </a:defRPr>
            </a:lvl3pPr>
            <a:lvl4pPr marL="1600200" indent="-228600" defTabSz="762000">
              <a:spcBef>
                <a:spcPct val="20000"/>
              </a:spcBef>
              <a:buChar char="–"/>
              <a:defRPr>
                <a:solidFill>
                  <a:schemeClr val="tx1"/>
                </a:solidFill>
                <a:latin typeface="Arial" panose="020B0604020202020204" pitchFamily="34" charset="0"/>
              </a:defRPr>
            </a:lvl4pPr>
            <a:lvl5pPr marL="2057400" indent="-228600" defTabSz="762000">
              <a:spcBef>
                <a:spcPct val="20000"/>
              </a:spcBef>
              <a:buChar char="»"/>
              <a:defRPr>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tr-TR" altLang="tr-TR" sz="2200">
                <a:latin typeface="Comic Sans MS" panose="030F0702030302020204" pitchFamily="66" charset="0"/>
              </a:rPr>
              <a:t>1927		 3 305 879	  %24.2		10 342 391	  %75.8</a:t>
            </a:r>
            <a:r>
              <a:rPr lang="tr-TR" altLang="tr-TR" sz="1800">
                <a:latin typeface="Comic Sans MS" panose="030F0702030302020204" pitchFamily="66" charset="0"/>
              </a:rPr>
              <a:t>	</a:t>
            </a:r>
          </a:p>
        </p:txBody>
      </p:sp>
      <p:sp>
        <p:nvSpPr>
          <p:cNvPr id="244752" name="Rectangle 1040"/>
          <p:cNvSpPr>
            <a:spLocks noChangeArrowheads="1"/>
          </p:cNvSpPr>
          <p:nvPr/>
        </p:nvSpPr>
        <p:spPr bwMode="auto">
          <a:xfrm>
            <a:off x="1752600" y="5119689"/>
            <a:ext cx="8686800" cy="428625"/>
          </a:xfrm>
          <a:prstGeom prst="rect">
            <a:avLst/>
          </a:prstGeom>
          <a:noFill/>
          <a:ln w="12700">
            <a:noFill/>
            <a:miter lim="800000"/>
            <a:headEnd/>
            <a:tailEnd/>
          </a:ln>
          <a:effectLst/>
        </p:spPr>
        <p:txBody>
          <a:bodyPr lIns="90488" tIns="44450" rIns="90488" bIns="44450">
            <a:spAutoFit/>
          </a:bodyPr>
          <a:lstStyle/>
          <a:p>
            <a:pPr defTabSz="762000">
              <a:defRPr/>
            </a:pPr>
            <a:r>
              <a:rPr lang="tr-TR" sz="2200" dirty="0">
                <a:solidFill>
                  <a:schemeClr val="bg1"/>
                </a:solidFill>
                <a:effectLst>
                  <a:outerShdw blurRad="38100" dist="38100" dir="2700000" algn="tl">
                    <a:srgbClr val="000000"/>
                  </a:outerShdw>
                </a:effectLst>
                <a:latin typeface="Arial" charset="0"/>
              </a:rPr>
              <a:t> 	        </a:t>
            </a:r>
            <a:r>
              <a:rPr lang="tr-TR" sz="2200" dirty="0">
                <a:solidFill>
                  <a:srgbClr val="FF0000"/>
                </a:solidFill>
                <a:effectLst>
                  <a:outerShdw blurRad="38100" dist="38100" dir="2700000" algn="tl">
                    <a:srgbClr val="000000"/>
                  </a:outerShdw>
                </a:effectLst>
                <a:latin typeface="Comic Sans MS" pitchFamily="66" charset="0"/>
              </a:rPr>
              <a:t>Kent Nüfusu</a:t>
            </a:r>
            <a:r>
              <a:rPr lang="tr-TR" sz="2200" dirty="0">
                <a:solidFill>
                  <a:schemeClr val="bg1"/>
                </a:solidFill>
                <a:effectLst>
                  <a:outerShdw blurRad="38100" dist="38100" dir="2700000" algn="tl">
                    <a:srgbClr val="000000"/>
                  </a:outerShdw>
                </a:effectLst>
                <a:latin typeface="Comic Sans MS" pitchFamily="66" charset="0"/>
              </a:rPr>
              <a:t>				</a:t>
            </a:r>
            <a:r>
              <a:rPr lang="tr-TR" sz="2200" dirty="0">
                <a:solidFill>
                  <a:srgbClr val="FF0000"/>
                </a:solidFill>
                <a:effectLst>
                  <a:outerShdw blurRad="38100" dist="38100" dir="2700000" algn="tl">
                    <a:srgbClr val="000000"/>
                  </a:outerShdw>
                </a:effectLst>
                <a:latin typeface="Comic Sans MS" pitchFamily="66" charset="0"/>
              </a:rPr>
              <a:t>Kırsal Nüfus</a:t>
            </a:r>
            <a:endParaRPr lang="tr-TR" dirty="0">
              <a:solidFill>
                <a:schemeClr val="bg1"/>
              </a:solidFill>
              <a:effectLst>
                <a:outerShdw blurRad="38100" dist="38100" dir="2700000" algn="tl">
                  <a:srgbClr val="000000"/>
                </a:outerShdw>
              </a:effectLst>
              <a:latin typeface="Comic Sans MS" pitchFamily="66" charset="0"/>
            </a:endParaRPr>
          </a:p>
        </p:txBody>
      </p:sp>
      <p:sp>
        <p:nvSpPr>
          <p:cNvPr id="244753" name="Rectangle 1041"/>
          <p:cNvSpPr>
            <a:spLocks noChangeArrowheads="1"/>
          </p:cNvSpPr>
          <p:nvPr/>
        </p:nvSpPr>
        <p:spPr bwMode="auto">
          <a:xfrm>
            <a:off x="1752600" y="5808664"/>
            <a:ext cx="8686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defTabSz="76200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defTabSz="762000">
              <a:spcBef>
                <a:spcPct val="20000"/>
              </a:spcBef>
              <a:buClr>
                <a:schemeClr val="tx1"/>
              </a:buClr>
              <a:buChar char="•"/>
              <a:defRPr sz="2000">
                <a:solidFill>
                  <a:schemeClr val="tx1"/>
                </a:solidFill>
                <a:latin typeface="Arial" panose="020B0604020202020204" pitchFamily="34" charset="0"/>
              </a:defRPr>
            </a:lvl3pPr>
            <a:lvl4pPr marL="1600200" indent="-228600" defTabSz="762000">
              <a:spcBef>
                <a:spcPct val="20000"/>
              </a:spcBef>
              <a:buChar char="–"/>
              <a:defRPr>
                <a:solidFill>
                  <a:schemeClr val="tx1"/>
                </a:solidFill>
                <a:latin typeface="Arial" panose="020B0604020202020204" pitchFamily="34" charset="0"/>
              </a:defRPr>
            </a:lvl4pPr>
            <a:lvl5pPr marL="2057400" indent="-228600" defTabSz="762000">
              <a:spcBef>
                <a:spcPct val="20000"/>
              </a:spcBef>
              <a:buChar char="»"/>
              <a:defRPr>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r>
              <a:rPr lang="tr-TR" altLang="tr-TR" sz="2200">
                <a:latin typeface="Comic Sans MS" panose="030F0702030302020204" pitchFamily="66" charset="0"/>
              </a:rPr>
              <a:t>2008	        53 637 825	  %75.0		17 879 275	  %25.0</a:t>
            </a:r>
            <a:r>
              <a:rPr lang="tr-TR" altLang="tr-TR" sz="1800">
                <a:latin typeface="Comic Sans MS" panose="030F0702030302020204" pitchFamily="66" charset="0"/>
              </a:rPr>
              <a:t>	</a:t>
            </a:r>
          </a:p>
        </p:txBody>
      </p:sp>
      <p:sp>
        <p:nvSpPr>
          <p:cNvPr id="14344"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Türkiye</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222892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44752"/>
                                        </p:tgtEl>
                                        <p:attrNameLst>
                                          <p:attrName>style.visibility</p:attrName>
                                        </p:attrNameLst>
                                      </p:cBhvr>
                                      <p:to>
                                        <p:strVal val="visible"/>
                                      </p:to>
                                    </p:set>
                                    <p:animEffect transition="in" filter="box(out)">
                                      <p:cBhvr>
                                        <p:cTn id="7" dur="500"/>
                                        <p:tgtEl>
                                          <p:spTgt spid="24475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44751"/>
                                        </p:tgtEl>
                                        <p:attrNameLst>
                                          <p:attrName>style.visibility</p:attrName>
                                        </p:attrNameLst>
                                      </p:cBhvr>
                                      <p:to>
                                        <p:strVal val="visible"/>
                                      </p:to>
                                    </p:set>
                                    <p:animEffect transition="in" filter="box(out)">
                                      <p:cBhvr>
                                        <p:cTn id="11" dur="500"/>
                                        <p:tgtEl>
                                          <p:spTgt spid="2447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44753"/>
                                        </p:tgtEl>
                                        <p:attrNameLst>
                                          <p:attrName>style.visibility</p:attrName>
                                        </p:attrNameLst>
                                      </p:cBhvr>
                                      <p:to>
                                        <p:strVal val="visible"/>
                                      </p:to>
                                    </p:set>
                                    <p:animEffect transition="in" filter="box(out)">
                                      <p:cBhvr>
                                        <p:cTn id="16" dur="500"/>
                                        <p:tgtEl>
                                          <p:spTgt spid="244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1" grpId="0" autoUpdateAnimBg="0"/>
      <p:bldP spid="244752" grpId="0" autoUpdateAnimBg="0"/>
      <p:bldP spid="24475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152650"/>
            <a:ext cx="2693987" cy="401320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5410200" y="2747963"/>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buClrTx/>
              <a:buFontTx/>
              <a:buNone/>
            </a:pPr>
            <a:r>
              <a:rPr lang="tr-TR" altLang="tr-TR" sz="2400">
                <a:solidFill>
                  <a:schemeClr val="tx2"/>
                </a:solidFill>
                <a:latin typeface="Comic Sans MS" panose="030F0702030302020204" pitchFamily="66" charset="0"/>
              </a:rPr>
              <a:t>Besin maddesi üretimi için daha iyi ve etkili metotlara ihtiyacımız vardır.</a:t>
            </a:r>
            <a:r>
              <a:rPr lang="en-US" altLang="tr-TR" sz="2400">
                <a:solidFill>
                  <a:schemeClr val="tx2"/>
                </a:solidFill>
                <a:latin typeface="Comic Sans MS" panose="030F0702030302020204" pitchFamily="66" charset="0"/>
              </a:rPr>
              <a:t> </a:t>
            </a:r>
            <a:endParaRPr lang="en-US" altLang="tr-TR" sz="2400">
              <a:latin typeface="Comic Sans MS" panose="030F0702030302020204" pitchFamily="66" charset="0"/>
            </a:endParaRPr>
          </a:p>
        </p:txBody>
      </p:sp>
      <p:sp>
        <p:nvSpPr>
          <p:cNvPr id="6150" name="Rectangle 6"/>
          <p:cNvSpPr>
            <a:spLocks noChangeArrowheads="1"/>
          </p:cNvSpPr>
          <p:nvPr/>
        </p:nvSpPr>
        <p:spPr bwMode="auto">
          <a:xfrm>
            <a:off x="4238625" y="1444626"/>
            <a:ext cx="6072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tr-TR" altLang="tr-TR" sz="2400" b="1" i="1">
                <a:solidFill>
                  <a:srgbClr val="003366"/>
                </a:solidFill>
                <a:latin typeface="Comic Sans MS" panose="030F0702030302020204" pitchFamily="66" charset="0"/>
              </a:rPr>
              <a:t>Artan besin maddesi ihtiyacı ve azalan doğal kaynaklar nedeniyle</a:t>
            </a:r>
            <a:r>
              <a:rPr lang="en-US" altLang="tr-TR" sz="2400" b="1" i="1">
                <a:solidFill>
                  <a:srgbClr val="003366"/>
                </a:solidFill>
                <a:latin typeface="Comic Sans MS" panose="030F0702030302020204" pitchFamily="66" charset="0"/>
              </a:rPr>
              <a:t>...</a:t>
            </a:r>
          </a:p>
        </p:txBody>
      </p:sp>
      <p:sp>
        <p:nvSpPr>
          <p:cNvPr id="6151" name="Text Box 7"/>
          <p:cNvSpPr txBox="1">
            <a:spLocks noChangeArrowheads="1"/>
          </p:cNvSpPr>
          <p:nvPr/>
        </p:nvSpPr>
        <p:spPr bwMode="auto">
          <a:xfrm>
            <a:off x="5405439" y="4176713"/>
            <a:ext cx="2274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ClrTx/>
              <a:buFontTx/>
              <a:buNone/>
            </a:pPr>
            <a:r>
              <a:rPr lang="tr-TR" altLang="tr-TR" sz="2400">
                <a:latin typeface="Comic Sans MS" panose="030F0702030302020204" pitchFamily="66" charset="0"/>
              </a:rPr>
              <a:t>Bir alternatif</a:t>
            </a:r>
            <a:endParaRPr lang="en-US" altLang="tr-TR" sz="2400">
              <a:latin typeface="Comic Sans MS" panose="030F0702030302020204" pitchFamily="66" charset="0"/>
            </a:endParaRPr>
          </a:p>
        </p:txBody>
      </p:sp>
      <p:sp>
        <p:nvSpPr>
          <p:cNvPr id="6155" name="Rectangle 11"/>
          <p:cNvSpPr>
            <a:spLocks noChangeArrowheads="1"/>
          </p:cNvSpPr>
          <p:nvPr/>
        </p:nvSpPr>
        <p:spPr bwMode="auto">
          <a:xfrm>
            <a:off x="6953250" y="4891089"/>
            <a:ext cx="29289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ClrTx/>
              <a:buFontTx/>
              <a:buNone/>
            </a:pPr>
            <a:r>
              <a:rPr lang="en-US" altLang="tr-TR" sz="3000" b="1" i="1">
                <a:solidFill>
                  <a:srgbClr val="003300"/>
                </a:solidFill>
                <a:latin typeface="Comic Sans MS" panose="030F0702030302020204" pitchFamily="66" charset="0"/>
              </a:rPr>
              <a:t>Bi</a:t>
            </a:r>
            <a:r>
              <a:rPr lang="tr-TR" altLang="tr-TR" sz="3000" b="1" i="1">
                <a:solidFill>
                  <a:srgbClr val="003300"/>
                </a:solidFill>
                <a:latin typeface="Comic Sans MS" panose="030F0702030302020204" pitchFamily="66" charset="0"/>
              </a:rPr>
              <a:t>y</a:t>
            </a:r>
            <a:r>
              <a:rPr lang="en-US" altLang="tr-TR" sz="3000" b="1" i="1">
                <a:solidFill>
                  <a:srgbClr val="003300"/>
                </a:solidFill>
                <a:latin typeface="Comic Sans MS" panose="030F0702030302020204" pitchFamily="66" charset="0"/>
              </a:rPr>
              <a:t>ote</a:t>
            </a:r>
            <a:r>
              <a:rPr lang="tr-TR" altLang="tr-TR" sz="3000" b="1" i="1">
                <a:solidFill>
                  <a:srgbClr val="003300"/>
                </a:solidFill>
                <a:latin typeface="Comic Sans MS" panose="030F0702030302020204" pitchFamily="66" charset="0"/>
              </a:rPr>
              <a:t>k</a:t>
            </a:r>
            <a:r>
              <a:rPr lang="en-US" altLang="tr-TR" sz="3000" b="1" i="1">
                <a:solidFill>
                  <a:srgbClr val="003300"/>
                </a:solidFill>
                <a:latin typeface="Comic Sans MS" panose="030F0702030302020204" pitchFamily="66" charset="0"/>
              </a:rPr>
              <a:t>nolo</a:t>
            </a:r>
            <a:r>
              <a:rPr lang="tr-TR" altLang="tr-TR" sz="3000" b="1" i="1">
                <a:solidFill>
                  <a:srgbClr val="003300"/>
                </a:solidFill>
                <a:latin typeface="Comic Sans MS" panose="030F0702030302020204" pitchFamily="66" charset="0"/>
              </a:rPr>
              <a:t>ji</a:t>
            </a:r>
            <a:endParaRPr lang="en-US" altLang="tr-TR" sz="3000" b="1" i="1">
              <a:solidFill>
                <a:srgbClr val="003300"/>
              </a:solidFill>
              <a:latin typeface="Comic Sans MS" panose="030F0702030302020204" pitchFamily="66" charset="0"/>
            </a:endParaRPr>
          </a:p>
        </p:txBody>
      </p:sp>
      <p:sp>
        <p:nvSpPr>
          <p:cNvPr id="15367"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Besin Maddesi Üretimi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9447131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ox(out)">
                                      <p:cBhvr>
                                        <p:cTn id="7" dur="500"/>
                                        <p:tgtEl>
                                          <p:spTgt spid="3789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ox(out)">
                                      <p:cBhvr>
                                        <p:cTn id="10" dur="500"/>
                                        <p:tgtEl>
                                          <p:spTgt spid="61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ox(out)">
                                      <p:cBhvr>
                                        <p:cTn id="15" dur="500"/>
                                        <p:tgtEl>
                                          <p:spTgt spid="614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box(out)">
                                      <p:cBhvr>
                                        <p:cTn id="20" dur="500"/>
                                        <p:tgtEl>
                                          <p:spTgt spid="61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155">
                                            <p:txEl>
                                              <p:pRg st="0" end="0"/>
                                            </p:txEl>
                                          </p:spTgt>
                                        </p:tgtEl>
                                        <p:attrNameLst>
                                          <p:attrName>style.visibility</p:attrName>
                                        </p:attrNameLst>
                                      </p:cBhvr>
                                      <p:to>
                                        <p:strVal val="visible"/>
                                      </p:to>
                                    </p:set>
                                    <p:animEffect transition="in" filter="box(out)">
                                      <p:cBhvr>
                                        <p:cTn id="25" dur="500"/>
                                        <p:tgtEl>
                                          <p:spTgt spid="6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3684589" y="2071689"/>
            <a:ext cx="936625" cy="55403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3000">
                <a:solidFill>
                  <a:srgbClr val="003366"/>
                </a:solidFill>
                <a:latin typeface="Comic Sans MS" panose="030F0702030302020204" pitchFamily="66" charset="0"/>
              </a:rPr>
              <a:t>Bi</a:t>
            </a:r>
            <a:r>
              <a:rPr lang="tr-TR" altLang="tr-TR" sz="3000">
                <a:solidFill>
                  <a:srgbClr val="003366"/>
                </a:solidFill>
                <a:latin typeface="Comic Sans MS" panose="030F0702030302020204" pitchFamily="66" charset="0"/>
              </a:rPr>
              <a:t>y</a:t>
            </a:r>
            <a:r>
              <a:rPr lang="en-US" altLang="tr-TR" sz="3000">
                <a:solidFill>
                  <a:srgbClr val="003366"/>
                </a:solidFill>
                <a:latin typeface="Comic Sans MS" panose="030F0702030302020204" pitchFamily="66" charset="0"/>
              </a:rPr>
              <a:t>o</a:t>
            </a:r>
          </a:p>
        </p:txBody>
      </p:sp>
      <p:sp>
        <p:nvSpPr>
          <p:cNvPr id="77828" name="Rectangle 4"/>
          <p:cNvSpPr>
            <a:spLocks noChangeArrowheads="1"/>
          </p:cNvSpPr>
          <p:nvPr/>
        </p:nvSpPr>
        <p:spPr bwMode="auto">
          <a:xfrm>
            <a:off x="4622801" y="2146301"/>
            <a:ext cx="223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2400">
                <a:solidFill>
                  <a:srgbClr val="003300"/>
                </a:solidFill>
                <a:latin typeface="Comic Sans MS" panose="030F0702030302020204" pitchFamily="66" charset="0"/>
              </a:rPr>
              <a:t>- </a:t>
            </a:r>
            <a:r>
              <a:rPr lang="tr-TR" altLang="tr-TR" sz="2400">
                <a:solidFill>
                  <a:srgbClr val="003300"/>
                </a:solidFill>
                <a:latin typeface="Comic Sans MS" panose="030F0702030302020204" pitchFamily="66" charset="0"/>
              </a:rPr>
              <a:t>yaşam, hayat</a:t>
            </a:r>
            <a:endParaRPr lang="en-US" altLang="tr-TR" sz="2400">
              <a:solidFill>
                <a:srgbClr val="003300"/>
              </a:solidFill>
              <a:latin typeface="Comic Sans MS" panose="030F0702030302020204" pitchFamily="66" charset="0"/>
            </a:endParaRPr>
          </a:p>
        </p:txBody>
      </p:sp>
      <p:sp>
        <p:nvSpPr>
          <p:cNvPr id="77829" name="Text Box 5"/>
          <p:cNvSpPr txBox="1">
            <a:spLocks noChangeArrowheads="1"/>
          </p:cNvSpPr>
          <p:nvPr/>
        </p:nvSpPr>
        <p:spPr bwMode="auto">
          <a:xfrm>
            <a:off x="3667126" y="2928939"/>
            <a:ext cx="1838325" cy="55403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3000">
                <a:solidFill>
                  <a:srgbClr val="003366"/>
                </a:solidFill>
                <a:latin typeface="Comic Sans MS" panose="030F0702030302020204" pitchFamily="66" charset="0"/>
              </a:rPr>
              <a:t>Te</a:t>
            </a:r>
            <a:r>
              <a:rPr lang="tr-TR" altLang="tr-TR" sz="3000">
                <a:solidFill>
                  <a:srgbClr val="003366"/>
                </a:solidFill>
                <a:latin typeface="Comic Sans MS" panose="030F0702030302020204" pitchFamily="66" charset="0"/>
              </a:rPr>
              <a:t>k</a:t>
            </a:r>
            <a:r>
              <a:rPr lang="en-US" altLang="tr-TR" sz="3000">
                <a:solidFill>
                  <a:srgbClr val="003366"/>
                </a:solidFill>
                <a:latin typeface="Comic Sans MS" panose="030F0702030302020204" pitchFamily="66" charset="0"/>
              </a:rPr>
              <a:t>nolo</a:t>
            </a:r>
            <a:r>
              <a:rPr lang="tr-TR" altLang="tr-TR" sz="3000">
                <a:solidFill>
                  <a:srgbClr val="003366"/>
                </a:solidFill>
                <a:latin typeface="Comic Sans MS" panose="030F0702030302020204" pitchFamily="66" charset="0"/>
              </a:rPr>
              <a:t>ji</a:t>
            </a:r>
            <a:endParaRPr lang="en-US" altLang="tr-TR" sz="3000">
              <a:solidFill>
                <a:srgbClr val="003366"/>
              </a:solidFill>
              <a:latin typeface="Comic Sans MS" panose="030F0702030302020204" pitchFamily="66" charset="0"/>
            </a:endParaRPr>
          </a:p>
        </p:txBody>
      </p:sp>
      <p:sp>
        <p:nvSpPr>
          <p:cNvPr id="77830" name="Rectangle 6"/>
          <p:cNvSpPr>
            <a:spLocks noChangeArrowheads="1"/>
          </p:cNvSpPr>
          <p:nvPr/>
        </p:nvSpPr>
        <p:spPr bwMode="auto">
          <a:xfrm>
            <a:off x="5453064" y="3000375"/>
            <a:ext cx="38750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FontTx/>
              <a:buNone/>
            </a:pPr>
            <a:r>
              <a:rPr lang="en-US" altLang="tr-TR" sz="2400">
                <a:solidFill>
                  <a:srgbClr val="003300"/>
                </a:solidFill>
                <a:latin typeface="Comic Sans MS" panose="030F0702030302020204" pitchFamily="66" charset="0"/>
              </a:rPr>
              <a:t> - </a:t>
            </a:r>
            <a:r>
              <a:rPr lang="tr-TR" altLang="tr-TR" sz="2400">
                <a:solidFill>
                  <a:srgbClr val="003300"/>
                </a:solidFill>
                <a:latin typeface="Comic Sans MS" panose="030F0702030302020204" pitchFamily="66" charset="0"/>
              </a:rPr>
              <a:t>yeni ürünlerin geliştirilmesi için kullanılan teknik ya da işlemler</a:t>
            </a:r>
            <a:endParaRPr lang="en-US" altLang="tr-TR" sz="2400">
              <a:solidFill>
                <a:srgbClr val="003300"/>
              </a:solidFill>
              <a:latin typeface="Comic Sans MS" panose="030F0702030302020204" pitchFamily="66" charset="0"/>
            </a:endParaRPr>
          </a:p>
        </p:txBody>
      </p:sp>
      <p:sp>
        <p:nvSpPr>
          <p:cNvPr id="16390" name="Rectangle 3"/>
          <p:cNvSpPr txBox="1">
            <a:spLocks noChangeArrowheads="1"/>
          </p:cNvSpPr>
          <p:nvPr/>
        </p:nvSpPr>
        <p:spPr bwMode="auto">
          <a:xfrm>
            <a:off x="1760539" y="650876"/>
            <a:ext cx="4695825" cy="474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nSpc>
                <a:spcPct val="90000"/>
              </a:lnSpc>
              <a:buClrTx/>
              <a:buFontTx/>
              <a:buNone/>
            </a:pPr>
            <a:r>
              <a:rPr lang="tr-TR" altLang="tr-TR" sz="3000" b="1">
                <a:solidFill>
                  <a:srgbClr val="FF0000"/>
                </a:solidFill>
                <a:latin typeface="Comic Sans MS" panose="030F0702030302020204" pitchFamily="66" charset="0"/>
              </a:rPr>
              <a:t>Biyoteknoloji</a:t>
            </a:r>
            <a:endParaRPr lang="en-US" altLang="tr-TR" sz="30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9857176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out)">
                                      <p:cBhvr>
                                        <p:cTn id="7" dur="500"/>
                                        <p:tgtEl>
                                          <p:spTgt spid="77827">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7828"/>
                                        </p:tgtEl>
                                        <p:attrNameLst>
                                          <p:attrName>style.visibility</p:attrName>
                                        </p:attrNameLst>
                                      </p:cBhvr>
                                      <p:to>
                                        <p:strVal val="visible"/>
                                      </p:to>
                                    </p:set>
                                    <p:animEffect transition="in" filter="box(out)">
                                      <p:cBhvr>
                                        <p:cTn id="11" dur="500"/>
                                        <p:tgtEl>
                                          <p:spTgt spid="77828"/>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7829"/>
                                        </p:tgtEl>
                                        <p:attrNameLst>
                                          <p:attrName>style.visibility</p:attrName>
                                        </p:attrNameLst>
                                      </p:cBhvr>
                                      <p:to>
                                        <p:strVal val="visible"/>
                                      </p:to>
                                    </p:set>
                                    <p:animEffect transition="in" filter="box(out)">
                                      <p:cBhvr>
                                        <p:cTn id="15" dur="500"/>
                                        <p:tgtEl>
                                          <p:spTgt spid="77829"/>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7830"/>
                                        </p:tgtEl>
                                        <p:attrNameLst>
                                          <p:attrName>style.visibility</p:attrName>
                                        </p:attrNameLst>
                                      </p:cBhvr>
                                      <p:to>
                                        <p:strVal val="visible"/>
                                      </p:to>
                                    </p:set>
                                    <p:animEffect transition="in" filter="box(out)">
                                      <p:cBhvr>
                                        <p:cTn id="19"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28" grpId="0" autoUpdateAnimBg="0"/>
      <p:bldP spid="77829" grpId="0" autoUpdateAnimBg="0"/>
      <p:bldP spid="77830" grpId="0" autoUpdateAnimBg="0"/>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328</Words>
  <Application>Microsoft Office PowerPoint</Application>
  <PresentationFormat>Geniş ekran</PresentationFormat>
  <Paragraphs>73</Paragraphs>
  <Slides>15</Slides>
  <Notes>6</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15</vt:i4>
      </vt:variant>
    </vt:vector>
  </HeadingPairs>
  <TitlesOfParts>
    <vt:vector size="25" baseType="lpstr">
      <vt:lpstr>Arial</vt:lpstr>
      <vt:lpstr>Calibri</vt:lpstr>
      <vt:lpstr>Century Gothic</vt:lpstr>
      <vt:lpstr>Comic Sans MS</vt:lpstr>
      <vt:lpstr>Times New Roman</vt:lpstr>
      <vt:lpstr>Wingdings</vt:lpstr>
      <vt:lpstr>Wingdings 3</vt:lpstr>
      <vt:lpstr>Dilim</vt:lpstr>
      <vt:lpstr>Corel PHOTO-PAINT 5.0 Image</vt:lpstr>
      <vt:lpstr>Microsoft Clip Gallery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2018-03-22T08:23:20Z</dcterms:created>
  <dcterms:modified xsi:type="dcterms:W3CDTF">2018-03-22T08:24:09Z</dcterms:modified>
</cp:coreProperties>
</file>