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1"/>
  </p:notesMasterIdLst>
  <p:sldIdLst>
    <p:sldId id="256" r:id="rId2"/>
    <p:sldId id="267" r:id="rId3"/>
    <p:sldId id="268" r:id="rId4"/>
    <p:sldId id="270" r:id="rId5"/>
    <p:sldId id="273" r:id="rId6"/>
    <p:sldId id="269" r:id="rId7"/>
    <p:sldId id="272" r:id="rId8"/>
    <p:sldId id="274" r:id="rId9"/>
    <p:sldId id="271"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8" d="100"/>
          <a:sy n="68" d="100"/>
        </p:scale>
        <p:origin x="-79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03DBEF-5034-F247-BD57-5FD481B2639C}" type="datetimeFigureOut">
              <a:rPr lang="en-US" smtClean="0"/>
              <a:t>13.02.18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2CC98-8F21-7D4D-9170-6798AAE8ABA3}" type="slidenum">
              <a:rPr lang="en-US" smtClean="0"/>
              <a:t>‹#›</a:t>
            </a:fld>
            <a:endParaRPr lang="en-US"/>
          </a:p>
        </p:txBody>
      </p:sp>
    </p:spTree>
    <p:extLst>
      <p:ext uri="{BB962C8B-B14F-4D97-AF65-F5344CB8AC3E}">
        <p14:creationId xmlns:p14="http://schemas.microsoft.com/office/powerpoint/2010/main" val="11137081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5830C7D-CEBC-3E40-B4E6-99F5AD7B98E1}"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9DCF28EB-8C81-F94E-9C49-6E190141F08E}"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9DCF28EB-8C81-F94E-9C49-6E190141F08E}" type="datetimeFigureOut">
              <a:rPr lang="en-US" smtClean="0"/>
              <a:t>13.02.18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9DCF28EB-8C81-F94E-9C49-6E190141F08E}" type="datetimeFigureOut">
              <a:rPr lang="en-US" smtClean="0"/>
              <a:t>13.02.18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DCF28EB-8C81-F94E-9C49-6E190141F08E}" type="datetimeFigureOut">
              <a:rPr lang="en-US" smtClean="0"/>
              <a:t>13.02.18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9DCF28EB-8C81-F94E-9C49-6E190141F08E}"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830C7D-CEBC-3E40-B4E6-99F5AD7B98E1}"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9DCF28EB-8C81-F94E-9C49-6E190141F08E}" type="datetimeFigureOut">
              <a:rPr lang="en-US" smtClean="0"/>
              <a:t>13.02.18</a:t>
            </a:fld>
            <a:endParaRPr lang="en-US"/>
          </a:p>
        </p:txBody>
      </p:sp>
      <p:sp>
        <p:nvSpPr>
          <p:cNvPr id="7" name="Slide Number Placeholder 6"/>
          <p:cNvSpPr>
            <a:spLocks noGrp="1"/>
          </p:cNvSpPr>
          <p:nvPr>
            <p:ph type="sldNum" sz="quarter" idx="12"/>
          </p:nvPr>
        </p:nvSpPr>
        <p:spPr/>
        <p:txBody>
          <a:bodyPr/>
          <a:lstStyle/>
          <a:p>
            <a:fld id="{B5830C7D-CEBC-3E40-B4E6-99F5AD7B98E1}"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9DCF28EB-8C81-F94E-9C49-6E190141F08E}" type="datetimeFigureOut">
              <a:rPr lang="en-US" smtClean="0"/>
              <a:t>13.02.18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5830C7D-CEBC-3E40-B4E6-99F5AD7B98E1}"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Yrd.doç.dr.h.deniz</a:t>
            </a:r>
            <a:r>
              <a:rPr lang="en-US" dirty="0"/>
              <a:t> </a:t>
            </a:r>
            <a:r>
              <a:rPr lang="en-US" dirty="0" err="1" smtClean="0"/>
              <a:t>gülleroğlu</a:t>
            </a:r>
            <a:endParaRPr lang="en-US" dirty="0"/>
          </a:p>
        </p:txBody>
      </p:sp>
      <p:sp>
        <p:nvSpPr>
          <p:cNvPr id="2" name="Title 1"/>
          <p:cNvSpPr>
            <a:spLocks noGrp="1"/>
          </p:cNvSpPr>
          <p:nvPr>
            <p:ph type="ctrTitle"/>
          </p:nvPr>
        </p:nvSpPr>
        <p:spPr>
          <a:xfrm>
            <a:off x="604704" y="892904"/>
            <a:ext cx="7532115" cy="1390518"/>
          </a:xfrm>
        </p:spPr>
        <p:txBody>
          <a:bodyPr/>
          <a:lstStyle/>
          <a:p>
            <a:r>
              <a:rPr lang="tr-TR" dirty="0"/>
              <a:t>Tutum Ölçekleme Teknikleri</a:t>
            </a:r>
            <a:r>
              <a:rPr lang="en-US" dirty="0"/>
              <a:t> </a:t>
            </a:r>
            <a:endParaRPr lang="en-US" cap="none" dirty="0"/>
          </a:p>
        </p:txBody>
      </p:sp>
    </p:spTree>
    <p:extLst>
      <p:ext uri="{BB962C8B-B14F-4D97-AF65-F5344CB8AC3E}">
        <p14:creationId xmlns:p14="http://schemas.microsoft.com/office/powerpoint/2010/main" val="330948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Tutum</a:t>
            </a:r>
            <a:r>
              <a:rPr lang="en-US" dirty="0" smtClean="0"/>
              <a:t> </a:t>
            </a:r>
            <a:r>
              <a:rPr lang="en-US" dirty="0" err="1" smtClean="0"/>
              <a:t>ölçekleri</a:t>
            </a:r>
            <a:endParaRPr lang="en-US" dirty="0"/>
          </a:p>
        </p:txBody>
      </p:sp>
      <p:sp>
        <p:nvSpPr>
          <p:cNvPr id="3" name="Content Placeholder 2"/>
          <p:cNvSpPr>
            <a:spLocks noGrp="1"/>
          </p:cNvSpPr>
          <p:nvPr>
            <p:ph idx="1"/>
          </p:nvPr>
        </p:nvSpPr>
        <p:spPr>
          <a:xfrm>
            <a:off x="457200" y="1752600"/>
            <a:ext cx="8229600" cy="4954102"/>
          </a:xfrm>
        </p:spPr>
        <p:txBody>
          <a:bodyPr>
            <a:noAutofit/>
          </a:bodyPr>
          <a:lstStyle/>
          <a:p>
            <a:pPr algn="just"/>
            <a:r>
              <a:rPr lang="tr-TR" dirty="0" smtClean="0">
                <a:latin typeface="Times New Roman"/>
                <a:cs typeface="Times New Roman"/>
              </a:rPr>
              <a:t>Tutum ölçeklerinden en sık kullanılanları, </a:t>
            </a:r>
            <a:r>
              <a:rPr lang="tr-TR" dirty="0" err="1" smtClean="0">
                <a:latin typeface="Times New Roman"/>
                <a:cs typeface="Times New Roman"/>
              </a:rPr>
              <a:t>Thurstone</a:t>
            </a:r>
            <a:r>
              <a:rPr lang="tr-TR" dirty="0" smtClean="0">
                <a:latin typeface="Times New Roman"/>
                <a:cs typeface="Times New Roman"/>
              </a:rPr>
              <a:t> Ölçekleri, </a:t>
            </a:r>
            <a:r>
              <a:rPr lang="tr-TR" dirty="0" err="1" smtClean="0">
                <a:latin typeface="Times New Roman"/>
                <a:cs typeface="Times New Roman"/>
              </a:rPr>
              <a:t>Likert</a:t>
            </a:r>
            <a:r>
              <a:rPr lang="tr-TR" dirty="0" smtClean="0">
                <a:latin typeface="Times New Roman"/>
                <a:cs typeface="Times New Roman"/>
              </a:rPr>
              <a:t> Ölçekleri, </a:t>
            </a:r>
            <a:r>
              <a:rPr lang="tr-TR" dirty="0" err="1" smtClean="0">
                <a:latin typeface="Times New Roman"/>
                <a:cs typeface="Times New Roman"/>
              </a:rPr>
              <a:t>Guttman</a:t>
            </a:r>
            <a:r>
              <a:rPr lang="tr-TR" dirty="0" smtClean="0">
                <a:latin typeface="Times New Roman"/>
                <a:cs typeface="Times New Roman"/>
              </a:rPr>
              <a:t> Ölçekleri ve Duygusal Anlam Ölçekleridir. Diğer ölçekleme teknikleri</a:t>
            </a:r>
          </a:p>
          <a:p>
            <a:pPr algn="just"/>
            <a:r>
              <a:rPr lang="tr-TR" dirty="0" smtClean="0">
                <a:latin typeface="Times New Roman"/>
                <a:cs typeface="Times New Roman"/>
              </a:rPr>
              <a:t>1952’den beri geliştirilmelerine rağmen, bu dört ölçek </a:t>
            </a:r>
            <a:r>
              <a:rPr lang="tr-TR" dirty="0" err="1" smtClean="0">
                <a:latin typeface="Times New Roman"/>
                <a:cs typeface="Times New Roman"/>
              </a:rPr>
              <a:t>türu</a:t>
            </a:r>
            <a:r>
              <a:rPr lang="tr-TR" dirty="0" smtClean="0">
                <a:latin typeface="Times New Roman"/>
                <a:cs typeface="Times New Roman"/>
              </a:rPr>
              <a:t>̈ en </a:t>
            </a:r>
            <a:r>
              <a:rPr lang="tr-TR" dirty="0" err="1" smtClean="0">
                <a:latin typeface="Times New Roman"/>
                <a:cs typeface="Times New Roman"/>
              </a:rPr>
              <a:t>popüler</a:t>
            </a:r>
            <a:r>
              <a:rPr lang="tr-TR" dirty="0" smtClean="0">
                <a:latin typeface="Times New Roman"/>
                <a:cs typeface="Times New Roman"/>
              </a:rPr>
              <a:t> ölçekler olmaya devam etmektedir (</a:t>
            </a:r>
            <a:r>
              <a:rPr lang="tr-TR" dirty="0" err="1" smtClean="0">
                <a:latin typeface="Times New Roman"/>
                <a:cs typeface="Times New Roman"/>
              </a:rPr>
              <a:t>Anderson</a:t>
            </a:r>
            <a:r>
              <a:rPr lang="tr-TR" dirty="0" smtClean="0">
                <a:latin typeface="Times New Roman"/>
                <a:cs typeface="Times New Roman"/>
              </a:rPr>
              <a:t>, 1991).</a:t>
            </a:r>
          </a:p>
          <a:p>
            <a:pPr algn="just"/>
            <a:r>
              <a:rPr lang="tr-TR" dirty="0" smtClean="0">
                <a:latin typeface="Times New Roman"/>
                <a:cs typeface="Times New Roman"/>
              </a:rPr>
              <a:t>Belirtilen bu dört ölçek </a:t>
            </a:r>
            <a:r>
              <a:rPr lang="tr-TR" dirty="0" err="1" smtClean="0">
                <a:latin typeface="Times New Roman"/>
                <a:cs typeface="Times New Roman"/>
              </a:rPr>
              <a:t>türu</a:t>
            </a:r>
            <a:r>
              <a:rPr lang="tr-TR" dirty="0" smtClean="0">
                <a:latin typeface="Times New Roman"/>
                <a:cs typeface="Times New Roman"/>
              </a:rPr>
              <a:t>̈ arasında bazı önemli farklılıklar bulunmaktadır. Duygusal Anlam Ölçekleri, biçimsel açıdan diğer </a:t>
            </a:r>
            <a:r>
              <a:rPr lang="tr-TR" dirty="0" err="1" smtClean="0">
                <a:latin typeface="Times New Roman"/>
                <a:cs typeface="Times New Roman"/>
              </a:rPr>
              <a:t>üç</a:t>
            </a:r>
            <a:r>
              <a:rPr lang="tr-TR" dirty="0" smtClean="0">
                <a:latin typeface="Times New Roman"/>
                <a:cs typeface="Times New Roman"/>
              </a:rPr>
              <a:t> </a:t>
            </a:r>
            <a:r>
              <a:rPr lang="tr-TR" dirty="0" err="1" smtClean="0">
                <a:latin typeface="Times New Roman"/>
                <a:cs typeface="Times New Roman"/>
              </a:rPr>
              <a:t>tür</a:t>
            </a:r>
            <a:r>
              <a:rPr lang="tr-TR" dirty="0" smtClean="0">
                <a:latin typeface="Times New Roman"/>
                <a:cs typeface="Times New Roman"/>
              </a:rPr>
              <a:t> ölçekten farklı </a:t>
            </a:r>
            <a:r>
              <a:rPr lang="tr-TR" dirty="0" err="1" smtClean="0">
                <a:latin typeface="Times New Roman"/>
                <a:cs typeface="Times New Roman"/>
              </a:rPr>
              <a:t>görülebilir</a:t>
            </a:r>
            <a:r>
              <a:rPr lang="tr-TR" dirty="0" smtClean="0">
                <a:latin typeface="Times New Roman"/>
                <a:cs typeface="Times New Roman"/>
              </a:rPr>
              <a:t>. Bir Duygusal Anlam Ölçeği, bir dizi iki uçlu değerlendirme sıfatlarından (iyi-</a:t>
            </a:r>
            <a:r>
              <a:rPr lang="tr-TR" dirty="0" err="1" smtClean="0">
                <a:latin typeface="Times New Roman"/>
                <a:cs typeface="Times New Roman"/>
              </a:rPr>
              <a:t>kötu</a:t>
            </a:r>
            <a:r>
              <a:rPr lang="tr-TR" dirty="0" smtClean="0">
                <a:latin typeface="Times New Roman"/>
                <a:cs typeface="Times New Roman"/>
              </a:rPr>
              <a:t>̈, </a:t>
            </a:r>
            <a:r>
              <a:rPr lang="tr-TR" dirty="0" err="1" smtClean="0">
                <a:latin typeface="Times New Roman"/>
                <a:cs typeface="Times New Roman"/>
              </a:rPr>
              <a:t>güzel</a:t>
            </a:r>
            <a:r>
              <a:rPr lang="tr-TR" dirty="0" err="1">
                <a:latin typeface="Times New Roman"/>
                <a:cs typeface="Times New Roman"/>
              </a:rPr>
              <a:t>-</a:t>
            </a:r>
            <a:r>
              <a:rPr lang="tr-TR" dirty="0" err="1" smtClean="0">
                <a:latin typeface="Times New Roman"/>
                <a:cs typeface="Times New Roman"/>
              </a:rPr>
              <a:t>çirkin</a:t>
            </a:r>
            <a:r>
              <a:rPr lang="tr-TR" dirty="0" smtClean="0">
                <a:latin typeface="Times New Roman"/>
                <a:cs typeface="Times New Roman"/>
              </a:rPr>
              <a:t>, rahat- gergin) oluşur. </a:t>
            </a:r>
            <a:r>
              <a:rPr lang="tr-TR" dirty="0" err="1" smtClean="0">
                <a:latin typeface="Times New Roman"/>
                <a:cs typeface="Times New Roman"/>
              </a:rPr>
              <a:t>Thurstone</a:t>
            </a:r>
            <a:r>
              <a:rPr lang="tr-TR" dirty="0" smtClean="0">
                <a:latin typeface="Times New Roman"/>
                <a:cs typeface="Times New Roman"/>
              </a:rPr>
              <a:t>, </a:t>
            </a:r>
            <a:r>
              <a:rPr lang="tr-TR" dirty="0" err="1" smtClean="0">
                <a:latin typeface="Times New Roman"/>
                <a:cs typeface="Times New Roman"/>
              </a:rPr>
              <a:t>Likert</a:t>
            </a:r>
            <a:r>
              <a:rPr lang="tr-TR" dirty="0" smtClean="0">
                <a:latin typeface="Times New Roman"/>
                <a:cs typeface="Times New Roman"/>
              </a:rPr>
              <a:t> ve </a:t>
            </a:r>
            <a:r>
              <a:rPr lang="tr-TR" dirty="0" err="1" smtClean="0">
                <a:latin typeface="Times New Roman"/>
                <a:cs typeface="Times New Roman"/>
              </a:rPr>
              <a:t>Guttman</a:t>
            </a:r>
            <a:r>
              <a:rPr lang="tr-TR" dirty="0" smtClean="0">
                <a:latin typeface="Times New Roman"/>
                <a:cs typeface="Times New Roman"/>
              </a:rPr>
              <a:t> ölçekleri sıfatları değil cümleleri içerir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321125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a:t>ölçekleri</a:t>
            </a:r>
            <a:endParaRPr lang="en-US" dirty="0"/>
          </a:p>
        </p:txBody>
      </p:sp>
      <p:sp>
        <p:nvSpPr>
          <p:cNvPr id="3" name="Content Placeholder 2"/>
          <p:cNvSpPr>
            <a:spLocks noGrp="1"/>
          </p:cNvSpPr>
          <p:nvPr>
            <p:ph idx="1"/>
          </p:nvPr>
        </p:nvSpPr>
        <p:spPr>
          <a:xfrm>
            <a:off x="457200" y="1752600"/>
            <a:ext cx="8229600" cy="4696152"/>
          </a:xfrm>
        </p:spPr>
        <p:txBody>
          <a:bodyPr>
            <a:noAutofit/>
          </a:bodyPr>
          <a:lstStyle/>
          <a:p>
            <a:pPr algn="just"/>
            <a:r>
              <a:rPr lang="tr-TR" dirty="0" err="1" smtClean="0">
                <a:latin typeface="Times New Roman"/>
                <a:cs typeface="Times New Roman"/>
              </a:rPr>
              <a:t>Thurstone</a:t>
            </a:r>
            <a:r>
              <a:rPr lang="tr-TR" dirty="0" smtClean="0">
                <a:latin typeface="Times New Roman"/>
                <a:cs typeface="Times New Roman"/>
              </a:rPr>
              <a:t>, </a:t>
            </a:r>
            <a:r>
              <a:rPr lang="tr-TR" dirty="0" err="1" smtClean="0">
                <a:latin typeface="Times New Roman"/>
                <a:cs typeface="Times New Roman"/>
              </a:rPr>
              <a:t>Likert</a:t>
            </a:r>
            <a:r>
              <a:rPr lang="tr-TR" dirty="0" smtClean="0">
                <a:latin typeface="Times New Roman"/>
                <a:cs typeface="Times New Roman"/>
              </a:rPr>
              <a:t> ve </a:t>
            </a:r>
            <a:r>
              <a:rPr lang="tr-TR" dirty="0" err="1" smtClean="0">
                <a:latin typeface="Times New Roman"/>
                <a:cs typeface="Times New Roman"/>
              </a:rPr>
              <a:t>Guttman</a:t>
            </a:r>
            <a:r>
              <a:rPr lang="tr-TR" dirty="0" smtClean="0">
                <a:latin typeface="Times New Roman"/>
                <a:cs typeface="Times New Roman"/>
              </a:rPr>
              <a:t> ölçekleri arasındaki farklılıklar, tutuma altta yatan bir boyut boyunca bakılarak </a:t>
            </a:r>
            <a:r>
              <a:rPr lang="tr-TR" dirty="0" err="1" smtClean="0">
                <a:latin typeface="Times New Roman"/>
                <a:cs typeface="Times New Roman"/>
              </a:rPr>
              <a:t>görülebilir</a:t>
            </a:r>
            <a:r>
              <a:rPr lang="tr-TR" dirty="0" smtClean="0">
                <a:latin typeface="Times New Roman"/>
                <a:cs typeface="Times New Roman"/>
              </a:rPr>
              <a:t>. Hedef boyutunun üzerinde gösterilen tutum boyutunun orta noktası, yön değişikliğini gösterir. Her iki yönde, orta noktadan uzaklık o tutumun güçlülük derecesini verir (</a:t>
            </a:r>
            <a:r>
              <a:rPr lang="tr-TR" dirty="0" err="1" smtClean="0">
                <a:latin typeface="Times New Roman"/>
                <a:cs typeface="Times New Roman"/>
              </a:rPr>
              <a:t>Anderson</a:t>
            </a:r>
            <a:r>
              <a:rPr lang="tr-TR" dirty="0" smtClean="0">
                <a:latin typeface="Times New Roman"/>
                <a:cs typeface="Times New Roman"/>
              </a:rPr>
              <a:t>, 1991).</a:t>
            </a:r>
          </a:p>
          <a:p>
            <a:pPr algn="just"/>
            <a:endParaRPr lang="tr-TR" dirty="0" smtClean="0">
              <a:latin typeface="Times New Roman"/>
              <a:cs typeface="Times New Roman"/>
            </a:endParaRPr>
          </a:p>
          <a:p>
            <a:pPr algn="just"/>
            <a:r>
              <a:rPr lang="tr-TR" dirty="0" err="1" smtClean="0">
                <a:latin typeface="Times New Roman"/>
                <a:cs typeface="Times New Roman"/>
              </a:rPr>
              <a:t>Likert</a:t>
            </a:r>
            <a:r>
              <a:rPr lang="tr-TR" dirty="0" smtClean="0">
                <a:latin typeface="Times New Roman"/>
                <a:cs typeface="Times New Roman"/>
              </a:rPr>
              <a:t> ölçeklerinde, </a:t>
            </a:r>
            <a:r>
              <a:rPr lang="tr-TR" dirty="0" err="1" smtClean="0">
                <a:latin typeface="Times New Roman"/>
                <a:cs typeface="Times New Roman"/>
              </a:rPr>
              <a:t>cümlelerin</a:t>
            </a:r>
            <a:r>
              <a:rPr lang="tr-TR" dirty="0" smtClean="0">
                <a:latin typeface="Times New Roman"/>
                <a:cs typeface="Times New Roman"/>
              </a:rPr>
              <a:t> bir boyut </a:t>
            </a:r>
            <a:r>
              <a:rPr lang="tr-TR" dirty="0" err="1" smtClean="0">
                <a:latin typeface="Times New Roman"/>
                <a:cs typeface="Times New Roman"/>
              </a:rPr>
              <a:t>üzerinde</a:t>
            </a:r>
            <a:r>
              <a:rPr lang="tr-TR" dirty="0" smtClean="0">
                <a:latin typeface="Times New Roman"/>
                <a:cs typeface="Times New Roman"/>
              </a:rPr>
              <a:t> yerleştirilmesi, onların </a:t>
            </a:r>
            <a:r>
              <a:rPr lang="tr-TR" dirty="0" err="1" smtClean="0">
                <a:latin typeface="Times New Roman"/>
                <a:cs typeface="Times New Roman"/>
              </a:rPr>
              <a:t>Thurstone</a:t>
            </a:r>
            <a:r>
              <a:rPr lang="tr-TR" dirty="0" smtClean="0">
                <a:latin typeface="Times New Roman"/>
                <a:cs typeface="Times New Roman"/>
              </a:rPr>
              <a:t> ve </a:t>
            </a:r>
            <a:r>
              <a:rPr lang="tr-TR" dirty="0" err="1" smtClean="0">
                <a:latin typeface="Times New Roman"/>
                <a:cs typeface="Times New Roman"/>
              </a:rPr>
              <a:t>Guttman</a:t>
            </a:r>
            <a:r>
              <a:rPr lang="tr-TR" dirty="0" smtClean="0">
                <a:latin typeface="Times New Roman"/>
                <a:cs typeface="Times New Roman"/>
              </a:rPr>
              <a:t> ölçeklerinden ayırır. </a:t>
            </a:r>
            <a:r>
              <a:rPr lang="tr-TR" dirty="0" err="1" smtClean="0">
                <a:latin typeface="Times New Roman"/>
                <a:cs typeface="Times New Roman"/>
              </a:rPr>
              <a:t>Likert</a:t>
            </a:r>
            <a:r>
              <a:rPr lang="tr-TR" dirty="0" smtClean="0">
                <a:latin typeface="Times New Roman"/>
                <a:cs typeface="Times New Roman"/>
              </a:rPr>
              <a:t> Ölçeklerindeki </a:t>
            </a:r>
            <a:r>
              <a:rPr lang="tr-TR" dirty="0" err="1" smtClean="0">
                <a:latin typeface="Times New Roman"/>
                <a:cs typeface="Times New Roman"/>
              </a:rPr>
              <a:t>cümleler</a:t>
            </a:r>
            <a:r>
              <a:rPr lang="tr-TR" dirty="0" smtClean="0">
                <a:latin typeface="Times New Roman"/>
                <a:cs typeface="Times New Roman"/>
              </a:rPr>
              <a:t>, yalnızca tutum boyutunun iki ucuna( veya iki ucuna yakın olacak şekilde) yazılmışlardır (</a:t>
            </a:r>
            <a:r>
              <a:rPr lang="tr-TR" dirty="0" err="1" smtClean="0">
                <a:latin typeface="Times New Roman"/>
                <a:cs typeface="Times New Roman"/>
              </a:rPr>
              <a:t>Anderson</a:t>
            </a:r>
            <a:r>
              <a:rPr lang="tr-TR" dirty="0" smtClean="0">
                <a:latin typeface="Times New Roman"/>
                <a:cs typeface="Times New Roman"/>
              </a:rPr>
              <a:t>, 1991).</a:t>
            </a:r>
          </a:p>
          <a:p>
            <a:pPr algn="just"/>
            <a:endParaRPr lang="tr-TR" dirty="0">
              <a:latin typeface="Times New Roman"/>
              <a:cs typeface="Times New Roman"/>
            </a:endParaRPr>
          </a:p>
        </p:txBody>
      </p:sp>
    </p:spTree>
    <p:extLst>
      <p:ext uri="{BB962C8B-B14F-4D97-AF65-F5344CB8AC3E}">
        <p14:creationId xmlns:p14="http://schemas.microsoft.com/office/powerpoint/2010/main" val="2862041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a:t>ölçekleri</a:t>
            </a:r>
            <a:endParaRPr lang="en-US" dirty="0"/>
          </a:p>
        </p:txBody>
      </p:sp>
      <p:sp>
        <p:nvSpPr>
          <p:cNvPr id="3" name="Content Placeholder 2"/>
          <p:cNvSpPr>
            <a:spLocks noGrp="1"/>
          </p:cNvSpPr>
          <p:nvPr>
            <p:ph idx="1"/>
          </p:nvPr>
        </p:nvSpPr>
        <p:spPr/>
        <p:txBody>
          <a:bodyPr>
            <a:noAutofit/>
          </a:bodyPr>
          <a:lstStyle/>
          <a:p>
            <a:pPr algn="just"/>
            <a:r>
              <a:rPr lang="tr-TR" dirty="0" smtClean="0">
                <a:latin typeface="Times New Roman"/>
                <a:cs typeface="Times New Roman"/>
              </a:rPr>
              <a:t>Buna karşılık </a:t>
            </a:r>
            <a:r>
              <a:rPr lang="tr-TR" dirty="0" err="1" smtClean="0">
                <a:latin typeface="Times New Roman"/>
                <a:cs typeface="Times New Roman"/>
              </a:rPr>
              <a:t>Thurstone</a:t>
            </a:r>
            <a:r>
              <a:rPr lang="tr-TR" dirty="0" smtClean="0">
                <a:latin typeface="Times New Roman"/>
                <a:cs typeface="Times New Roman"/>
              </a:rPr>
              <a:t> ve </a:t>
            </a:r>
            <a:r>
              <a:rPr lang="tr-TR" dirty="0" err="1" smtClean="0">
                <a:latin typeface="Times New Roman"/>
                <a:cs typeface="Times New Roman"/>
              </a:rPr>
              <a:t>Guttman</a:t>
            </a:r>
            <a:r>
              <a:rPr lang="tr-TR" dirty="0" smtClean="0">
                <a:latin typeface="Times New Roman"/>
                <a:cs typeface="Times New Roman"/>
              </a:rPr>
              <a:t> Ölçeklerinde ifadeler, tutum boyutu </a:t>
            </a:r>
            <a:r>
              <a:rPr lang="tr-TR" dirty="0" err="1" smtClean="0">
                <a:latin typeface="Times New Roman"/>
                <a:cs typeface="Times New Roman"/>
              </a:rPr>
              <a:t>üzerindeki</a:t>
            </a:r>
            <a:r>
              <a:rPr lang="tr-TR" dirty="0" smtClean="0">
                <a:latin typeface="Times New Roman"/>
                <a:cs typeface="Times New Roman"/>
              </a:rPr>
              <a:t> </a:t>
            </a:r>
            <a:r>
              <a:rPr lang="tr-TR" dirty="0" err="1" smtClean="0">
                <a:latin typeface="Times New Roman"/>
                <a:cs typeface="Times New Roman"/>
              </a:rPr>
              <a:t>tüm</a:t>
            </a:r>
            <a:r>
              <a:rPr lang="tr-TR" dirty="0" smtClean="0">
                <a:latin typeface="Times New Roman"/>
                <a:cs typeface="Times New Roman"/>
              </a:rPr>
              <a:t> noktaları temsil edecek şekilde yazılmışlardır(</a:t>
            </a:r>
            <a:r>
              <a:rPr lang="tr-TR" dirty="0" err="1" smtClean="0">
                <a:latin typeface="Times New Roman"/>
                <a:cs typeface="Times New Roman"/>
              </a:rPr>
              <a:t>Anderson</a:t>
            </a:r>
            <a:r>
              <a:rPr lang="tr-TR" dirty="0" smtClean="0">
                <a:latin typeface="Times New Roman"/>
                <a:cs typeface="Times New Roman"/>
              </a:rPr>
              <a:t>, 1991). </a:t>
            </a:r>
          </a:p>
          <a:p>
            <a:pPr algn="just"/>
            <a:endParaRPr lang="tr-TR" dirty="0" smtClean="0">
              <a:latin typeface="Times New Roman"/>
              <a:cs typeface="Times New Roman"/>
            </a:endParaRPr>
          </a:p>
          <a:p>
            <a:pPr algn="just"/>
            <a:r>
              <a:rPr lang="tr-TR" dirty="0" smtClean="0">
                <a:latin typeface="Times New Roman"/>
                <a:cs typeface="Times New Roman"/>
              </a:rPr>
              <a:t>Ölçeğin </a:t>
            </a:r>
            <a:r>
              <a:rPr lang="tr-TR" dirty="0" err="1" smtClean="0">
                <a:latin typeface="Times New Roman"/>
                <a:cs typeface="Times New Roman"/>
              </a:rPr>
              <a:t>birikimlilik</a:t>
            </a:r>
            <a:r>
              <a:rPr lang="tr-TR" dirty="0" smtClean="0">
                <a:latin typeface="Times New Roman"/>
                <a:cs typeface="Times New Roman"/>
              </a:rPr>
              <a:t> derecesi </a:t>
            </a:r>
            <a:r>
              <a:rPr lang="tr-TR" dirty="0" err="1" smtClean="0">
                <a:latin typeface="Times New Roman"/>
                <a:cs typeface="Times New Roman"/>
              </a:rPr>
              <a:t>Guttman</a:t>
            </a:r>
            <a:r>
              <a:rPr lang="tr-TR" dirty="0" smtClean="0">
                <a:latin typeface="Times New Roman"/>
                <a:cs typeface="Times New Roman"/>
              </a:rPr>
              <a:t> Ölçeklerini </a:t>
            </a:r>
            <a:r>
              <a:rPr lang="tr-TR" dirty="0" err="1" smtClean="0">
                <a:latin typeface="Times New Roman"/>
                <a:cs typeface="Times New Roman"/>
              </a:rPr>
              <a:t>Thurstone</a:t>
            </a:r>
            <a:r>
              <a:rPr lang="tr-TR" dirty="0" smtClean="0">
                <a:latin typeface="Times New Roman"/>
                <a:cs typeface="Times New Roman"/>
              </a:rPr>
              <a:t> ölçeklerinden ayırır. </a:t>
            </a:r>
            <a:r>
              <a:rPr lang="tr-TR" dirty="0" err="1" smtClean="0">
                <a:latin typeface="Times New Roman"/>
                <a:cs typeface="Times New Roman"/>
              </a:rPr>
              <a:t>Guttman</a:t>
            </a:r>
            <a:r>
              <a:rPr lang="tr-TR" dirty="0" smtClean="0">
                <a:latin typeface="Times New Roman"/>
                <a:cs typeface="Times New Roman"/>
              </a:rPr>
              <a:t> Ölçekleri birikimli ölçekleridir. Bu ölçek </a:t>
            </a:r>
            <a:r>
              <a:rPr lang="tr-TR" dirty="0" err="1" smtClean="0">
                <a:latin typeface="Times New Roman"/>
                <a:cs typeface="Times New Roman"/>
              </a:rPr>
              <a:t>üzerinde</a:t>
            </a:r>
            <a:r>
              <a:rPr lang="tr-TR" dirty="0" smtClean="0">
                <a:latin typeface="Times New Roman"/>
                <a:cs typeface="Times New Roman"/>
              </a:rPr>
              <a:t> </a:t>
            </a:r>
            <a:r>
              <a:rPr lang="tr-TR" dirty="0" err="1" smtClean="0">
                <a:latin typeface="Times New Roman"/>
                <a:cs typeface="Times New Roman"/>
              </a:rPr>
              <a:t>cümlenin</a:t>
            </a:r>
            <a:r>
              <a:rPr lang="tr-TR" dirty="0" smtClean="0">
                <a:latin typeface="Times New Roman"/>
                <a:cs typeface="Times New Roman"/>
              </a:rPr>
              <a:t> herhangi bir yerinde verilen olumlu bir tepki, ölçekte o </a:t>
            </a:r>
            <a:r>
              <a:rPr lang="tr-TR" dirty="0" err="1" smtClean="0">
                <a:latin typeface="Times New Roman"/>
                <a:cs typeface="Times New Roman"/>
              </a:rPr>
              <a:t>cümlenin</a:t>
            </a:r>
            <a:r>
              <a:rPr lang="tr-TR" dirty="0" smtClean="0">
                <a:latin typeface="Times New Roman"/>
                <a:cs typeface="Times New Roman"/>
              </a:rPr>
              <a:t> solunda kalan </a:t>
            </a:r>
            <a:r>
              <a:rPr lang="tr-TR" dirty="0" err="1" smtClean="0">
                <a:latin typeface="Times New Roman"/>
                <a:cs typeface="Times New Roman"/>
              </a:rPr>
              <a:t>bütün</a:t>
            </a:r>
            <a:r>
              <a:rPr lang="tr-TR" dirty="0" smtClean="0">
                <a:latin typeface="Times New Roman"/>
                <a:cs typeface="Times New Roman"/>
              </a:rPr>
              <a:t> </a:t>
            </a:r>
            <a:r>
              <a:rPr lang="tr-TR" dirty="0" err="1" smtClean="0">
                <a:latin typeface="Times New Roman"/>
                <a:cs typeface="Times New Roman"/>
              </a:rPr>
              <a:t>cümlelere</a:t>
            </a:r>
            <a:r>
              <a:rPr lang="tr-TR" dirty="0" smtClean="0">
                <a:latin typeface="Times New Roman"/>
                <a:cs typeface="Times New Roman"/>
              </a:rPr>
              <a:t> de olumlu tepkide bulunduğu anlamına gelir. </a:t>
            </a:r>
            <a:r>
              <a:rPr lang="tr-TR" dirty="0" err="1" smtClean="0">
                <a:latin typeface="Times New Roman"/>
                <a:cs typeface="Times New Roman"/>
              </a:rPr>
              <a:t>Thurstone</a:t>
            </a:r>
            <a:r>
              <a:rPr lang="tr-TR" dirty="0" smtClean="0">
                <a:latin typeface="Times New Roman"/>
                <a:cs typeface="Times New Roman"/>
              </a:rPr>
              <a:t> ölçekleri ise birikimli olmayan ölçeklerdir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3098940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a:t>ölçekleri</a:t>
            </a:r>
            <a:endParaRPr lang="en-US" dirty="0"/>
          </a:p>
        </p:txBody>
      </p:sp>
      <p:sp>
        <p:nvSpPr>
          <p:cNvPr id="3" name="Content Placeholder 2"/>
          <p:cNvSpPr>
            <a:spLocks noGrp="1"/>
          </p:cNvSpPr>
          <p:nvPr>
            <p:ph idx="1"/>
          </p:nvPr>
        </p:nvSpPr>
        <p:spPr/>
        <p:txBody>
          <a:bodyPr>
            <a:normAutofit/>
          </a:bodyPr>
          <a:lstStyle/>
          <a:p>
            <a:pPr algn="just"/>
            <a:r>
              <a:rPr lang="tr-TR" dirty="0" err="1" smtClean="0">
                <a:latin typeface="Times New Roman"/>
                <a:cs typeface="Times New Roman"/>
              </a:rPr>
              <a:t>Cümleler</a:t>
            </a:r>
            <a:r>
              <a:rPr lang="tr-TR" dirty="0" smtClean="0">
                <a:latin typeface="Times New Roman"/>
                <a:cs typeface="Times New Roman"/>
              </a:rPr>
              <a:t> ölçek </a:t>
            </a:r>
            <a:r>
              <a:rPr lang="tr-TR" dirty="0" err="1" smtClean="0">
                <a:latin typeface="Times New Roman"/>
                <a:cs typeface="Times New Roman"/>
              </a:rPr>
              <a:t>üzerinde</a:t>
            </a:r>
            <a:r>
              <a:rPr lang="tr-TR" dirty="0" smtClean="0">
                <a:latin typeface="Times New Roman"/>
                <a:cs typeface="Times New Roman"/>
              </a:rPr>
              <a:t> eşit </a:t>
            </a:r>
            <a:r>
              <a:rPr lang="tr-TR" dirty="0" err="1" smtClean="0">
                <a:latin typeface="Times New Roman"/>
                <a:cs typeface="Times New Roman"/>
              </a:rPr>
              <a:t>görülen</a:t>
            </a:r>
            <a:r>
              <a:rPr lang="tr-TR" dirty="0" smtClean="0">
                <a:latin typeface="Times New Roman"/>
                <a:cs typeface="Times New Roman"/>
              </a:rPr>
              <a:t> aralıklarla dizilip, duyguları yansıtmak </a:t>
            </a:r>
            <a:r>
              <a:rPr lang="tr-TR" dirty="0" err="1" smtClean="0">
                <a:latin typeface="Times New Roman"/>
                <a:cs typeface="Times New Roman"/>
              </a:rPr>
              <a:t>üzere</a:t>
            </a:r>
            <a:r>
              <a:rPr lang="tr-TR" dirty="0" smtClean="0">
                <a:latin typeface="Times New Roman"/>
                <a:cs typeface="Times New Roman"/>
              </a:rPr>
              <a:t> yazılırken birikimli olduklarına ilişkin bir </a:t>
            </a:r>
            <a:r>
              <a:rPr lang="tr-TR" dirty="0" err="1" smtClean="0">
                <a:latin typeface="Times New Roman"/>
                <a:cs typeface="Times New Roman"/>
              </a:rPr>
              <a:t>sayıltı</a:t>
            </a:r>
            <a:r>
              <a:rPr lang="tr-TR" dirty="0" smtClean="0">
                <a:latin typeface="Times New Roman"/>
                <a:cs typeface="Times New Roman"/>
              </a:rPr>
              <a:t> yoktur. Buna karşılık, olumlu </a:t>
            </a:r>
            <a:r>
              <a:rPr lang="tr-TR" dirty="0" err="1" smtClean="0">
                <a:latin typeface="Times New Roman"/>
                <a:cs typeface="Times New Roman"/>
              </a:rPr>
              <a:t>cümlelerin</a:t>
            </a:r>
            <a:r>
              <a:rPr lang="tr-TR" dirty="0" smtClean="0">
                <a:latin typeface="Times New Roman"/>
                <a:cs typeface="Times New Roman"/>
              </a:rPr>
              <a:t> tutum boyutu </a:t>
            </a:r>
            <a:r>
              <a:rPr lang="tr-TR" dirty="0" err="1" smtClean="0">
                <a:latin typeface="Times New Roman"/>
                <a:cs typeface="Times New Roman"/>
              </a:rPr>
              <a:t>üzerinde</a:t>
            </a:r>
            <a:r>
              <a:rPr lang="tr-TR" dirty="0" smtClean="0">
                <a:latin typeface="Times New Roman"/>
                <a:cs typeface="Times New Roman"/>
              </a:rPr>
              <a:t> belirli bir nokta etrafında toplanacağı </a:t>
            </a:r>
            <a:r>
              <a:rPr lang="tr-TR" dirty="0" err="1" smtClean="0">
                <a:latin typeface="Times New Roman"/>
                <a:cs typeface="Times New Roman"/>
              </a:rPr>
              <a:t>sayıtlısı</a:t>
            </a:r>
            <a:r>
              <a:rPr lang="tr-TR" dirty="0" smtClean="0">
                <a:latin typeface="Times New Roman"/>
                <a:cs typeface="Times New Roman"/>
              </a:rPr>
              <a:t> vardır. Bu </a:t>
            </a:r>
            <a:r>
              <a:rPr lang="tr-TR" dirty="0" err="1" smtClean="0">
                <a:latin typeface="Times New Roman"/>
                <a:cs typeface="Times New Roman"/>
              </a:rPr>
              <a:t>kümenin</a:t>
            </a:r>
            <a:r>
              <a:rPr lang="tr-TR" dirty="0" smtClean="0">
                <a:latin typeface="Times New Roman"/>
                <a:cs typeface="Times New Roman"/>
              </a:rPr>
              <a:t> sol tarafına </a:t>
            </a:r>
            <a:r>
              <a:rPr lang="tr-TR" dirty="0" err="1" smtClean="0">
                <a:latin typeface="Times New Roman"/>
                <a:cs typeface="Times New Roman"/>
              </a:rPr>
              <a:t>düşen</a:t>
            </a:r>
            <a:r>
              <a:rPr lang="tr-TR" dirty="0" smtClean="0">
                <a:latin typeface="Times New Roman"/>
                <a:cs typeface="Times New Roman"/>
              </a:rPr>
              <a:t> </a:t>
            </a:r>
            <a:r>
              <a:rPr lang="tr-TR" dirty="0" err="1" smtClean="0">
                <a:latin typeface="Times New Roman"/>
                <a:cs typeface="Times New Roman"/>
              </a:rPr>
              <a:t>cümleler</a:t>
            </a:r>
            <a:r>
              <a:rPr lang="tr-TR" dirty="0" smtClean="0">
                <a:latin typeface="Times New Roman"/>
                <a:cs typeface="Times New Roman"/>
              </a:rPr>
              <a:t>, daha çok bireyin </a:t>
            </a:r>
            <a:r>
              <a:rPr lang="tr-TR" dirty="0" err="1" smtClean="0">
                <a:latin typeface="Times New Roman"/>
                <a:cs typeface="Times New Roman"/>
              </a:rPr>
              <a:t>ölçülen</a:t>
            </a:r>
            <a:r>
              <a:rPr lang="tr-TR" dirty="0" smtClean="0">
                <a:latin typeface="Times New Roman"/>
                <a:cs typeface="Times New Roman"/>
              </a:rPr>
              <a:t> tutumu çerçevesinde aşırı olumsuz duyguları yansıtır. Benze şekilde sağ tarafına </a:t>
            </a:r>
            <a:r>
              <a:rPr lang="tr-TR" dirty="0" err="1" smtClean="0">
                <a:latin typeface="Times New Roman"/>
                <a:cs typeface="Times New Roman"/>
              </a:rPr>
              <a:t>düşen</a:t>
            </a:r>
            <a:r>
              <a:rPr lang="tr-TR" dirty="0" smtClean="0">
                <a:latin typeface="Times New Roman"/>
                <a:cs typeface="Times New Roman"/>
              </a:rPr>
              <a:t> </a:t>
            </a:r>
            <a:r>
              <a:rPr lang="tr-TR" dirty="0" err="1" smtClean="0">
                <a:latin typeface="Times New Roman"/>
                <a:cs typeface="Times New Roman"/>
              </a:rPr>
              <a:t>cümleler</a:t>
            </a:r>
            <a:r>
              <a:rPr lang="tr-TR" dirty="0" smtClean="0">
                <a:latin typeface="Times New Roman"/>
                <a:cs typeface="Times New Roman"/>
              </a:rPr>
              <a:t> ise aşırı olumlu duyguları yansıtan cümlelerdir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481866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a:t>ölçekleri</a:t>
            </a:r>
            <a:endParaRPr lang="en-US" dirty="0"/>
          </a:p>
        </p:txBody>
      </p:sp>
      <p:sp>
        <p:nvSpPr>
          <p:cNvPr id="3" name="Content Placeholder 2"/>
          <p:cNvSpPr>
            <a:spLocks noGrp="1"/>
          </p:cNvSpPr>
          <p:nvPr>
            <p:ph idx="1"/>
          </p:nvPr>
        </p:nvSpPr>
        <p:spPr/>
        <p:txBody>
          <a:bodyPr>
            <a:normAutofit/>
          </a:bodyPr>
          <a:lstStyle/>
          <a:p>
            <a:pPr algn="just"/>
            <a:r>
              <a:rPr lang="tr-TR" dirty="0" err="1" smtClean="0">
                <a:latin typeface="Times New Roman"/>
                <a:cs typeface="Times New Roman"/>
              </a:rPr>
              <a:t>Thurstone</a:t>
            </a:r>
            <a:r>
              <a:rPr lang="tr-TR" dirty="0" smtClean="0">
                <a:latin typeface="Times New Roman"/>
                <a:cs typeface="Times New Roman"/>
              </a:rPr>
              <a:t>, </a:t>
            </a:r>
            <a:r>
              <a:rPr lang="tr-TR" dirty="0" err="1" smtClean="0">
                <a:latin typeface="Times New Roman"/>
                <a:cs typeface="Times New Roman"/>
              </a:rPr>
              <a:t>Likert</a:t>
            </a:r>
            <a:r>
              <a:rPr lang="tr-TR" dirty="0" smtClean="0">
                <a:latin typeface="Times New Roman"/>
                <a:cs typeface="Times New Roman"/>
              </a:rPr>
              <a:t>, </a:t>
            </a:r>
            <a:r>
              <a:rPr lang="tr-TR" dirty="0" err="1" smtClean="0">
                <a:latin typeface="Times New Roman"/>
                <a:cs typeface="Times New Roman"/>
              </a:rPr>
              <a:t>Guttman</a:t>
            </a:r>
            <a:r>
              <a:rPr lang="tr-TR" dirty="0" smtClean="0">
                <a:latin typeface="Times New Roman"/>
                <a:cs typeface="Times New Roman"/>
              </a:rPr>
              <a:t> ve Duygusal anlam Ölçeklerinin doğası </a:t>
            </a:r>
            <a:r>
              <a:rPr lang="tr-TR" dirty="0" err="1" smtClean="0">
                <a:latin typeface="Times New Roman"/>
                <a:cs typeface="Times New Roman"/>
              </a:rPr>
              <a:t>yüksek</a:t>
            </a:r>
            <a:r>
              <a:rPr lang="tr-TR" dirty="0" smtClean="0">
                <a:latin typeface="Times New Roman"/>
                <a:cs typeface="Times New Roman"/>
              </a:rPr>
              <a:t> </a:t>
            </a:r>
            <a:r>
              <a:rPr lang="tr-TR" dirty="0" err="1" smtClean="0">
                <a:latin typeface="Times New Roman"/>
                <a:cs typeface="Times New Roman"/>
              </a:rPr>
              <a:t>düzeyde</a:t>
            </a:r>
            <a:r>
              <a:rPr lang="tr-TR" dirty="0" smtClean="0">
                <a:latin typeface="Times New Roman"/>
                <a:cs typeface="Times New Roman"/>
              </a:rPr>
              <a:t> objektiflik sağlar. </a:t>
            </a:r>
            <a:r>
              <a:rPr lang="tr-TR" dirty="0" err="1" smtClean="0">
                <a:latin typeface="Times New Roman"/>
                <a:cs typeface="Times New Roman"/>
              </a:rPr>
              <a:t>Bütün</a:t>
            </a:r>
            <a:r>
              <a:rPr lang="tr-TR" dirty="0" smtClean="0">
                <a:latin typeface="Times New Roman"/>
                <a:cs typeface="Times New Roman"/>
              </a:rPr>
              <a:t> cevaplar bir cevap anahtarı ya da bir şablon yardımıyla puanlanabilmektedir. Cevapların bilgisayar yardımıyla puanlanması da </a:t>
            </a:r>
            <a:r>
              <a:rPr lang="tr-TR" dirty="0" err="1" smtClean="0">
                <a:latin typeface="Times New Roman"/>
                <a:cs typeface="Times New Roman"/>
              </a:rPr>
              <a:t>mümkündür</a:t>
            </a:r>
            <a:r>
              <a:rPr lang="tr-TR" dirty="0" smtClean="0">
                <a:latin typeface="Times New Roman"/>
                <a:cs typeface="Times New Roman"/>
              </a:rPr>
              <a:t> (</a:t>
            </a:r>
            <a:r>
              <a:rPr lang="tr-TR" dirty="0" err="1" smtClean="0">
                <a:latin typeface="Times New Roman"/>
                <a:cs typeface="Times New Roman"/>
              </a:rPr>
              <a:t>Anderson</a:t>
            </a:r>
            <a:r>
              <a:rPr lang="tr-TR" dirty="0" smtClean="0">
                <a:latin typeface="Times New Roman"/>
                <a:cs typeface="Times New Roman"/>
              </a:rPr>
              <a:t>, 1991).</a:t>
            </a:r>
          </a:p>
          <a:p>
            <a:pPr algn="just"/>
            <a:r>
              <a:rPr lang="tr-TR" dirty="0" smtClean="0">
                <a:latin typeface="Times New Roman"/>
                <a:cs typeface="Times New Roman"/>
              </a:rPr>
              <a:t>Tutum ölçekleri için iki </a:t>
            </a:r>
            <a:r>
              <a:rPr lang="tr-TR" dirty="0" err="1" smtClean="0">
                <a:latin typeface="Times New Roman"/>
                <a:cs typeface="Times New Roman"/>
              </a:rPr>
              <a:t>türlu</a:t>
            </a:r>
            <a:r>
              <a:rPr lang="tr-TR" dirty="0" smtClean="0">
                <a:latin typeface="Times New Roman"/>
                <a:cs typeface="Times New Roman"/>
              </a:rPr>
              <a:t>̈ </a:t>
            </a:r>
            <a:r>
              <a:rPr lang="tr-TR" dirty="0" err="1" smtClean="0">
                <a:latin typeface="Times New Roman"/>
                <a:cs typeface="Times New Roman"/>
              </a:rPr>
              <a:t>güvenirlik</a:t>
            </a:r>
            <a:r>
              <a:rPr lang="tr-TR" dirty="0" smtClean="0">
                <a:latin typeface="Times New Roman"/>
                <a:cs typeface="Times New Roman"/>
              </a:rPr>
              <a:t> hesabı uygundur, iç tutarlık ve kararlılık. İyi geliştirilmiş 10 maddelik ölçekler için hesaplanan iç tutarlık katsayısı 0, 80’dir. İyi geliştirilmiş 20 maddelik ölçek için hesaplanan iç tutarlık katsayısı 0,90’a yaklaşabilir. Böylece iç tutarlıkları yeterli, tutum ölçekleri geliştirilebilir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36650466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Tutum</a:t>
            </a:r>
            <a:r>
              <a:rPr lang="en-US" dirty="0" smtClean="0"/>
              <a:t> </a:t>
            </a:r>
            <a:r>
              <a:rPr lang="en-US" dirty="0" err="1" smtClean="0"/>
              <a:t>ölçekleri</a:t>
            </a:r>
            <a:endParaRPr lang="en-US" dirty="0"/>
          </a:p>
        </p:txBody>
      </p:sp>
      <p:sp>
        <p:nvSpPr>
          <p:cNvPr id="3" name="Content Placeholder 2"/>
          <p:cNvSpPr>
            <a:spLocks noGrp="1"/>
          </p:cNvSpPr>
          <p:nvPr>
            <p:ph idx="1"/>
          </p:nvPr>
        </p:nvSpPr>
        <p:spPr/>
        <p:txBody>
          <a:bodyPr>
            <a:normAutofit lnSpcReduction="10000"/>
          </a:bodyPr>
          <a:lstStyle/>
          <a:p>
            <a:pPr algn="just"/>
            <a:r>
              <a:rPr lang="tr-TR" dirty="0" smtClean="0">
                <a:latin typeface="Times New Roman"/>
                <a:cs typeface="Times New Roman"/>
              </a:rPr>
              <a:t>Tutumların kararlık katsayıları, iç tutarlık katsayılarından daha az hesaplanır. Bunun olası nedeni, bu katsayıların yorumlanması sorunudur. Açıkça görülebileceği gibi, tutum puanlarının kararlılık derecesine ulaşmak için, tutum uygulamaları arasında geçen </a:t>
            </a:r>
            <a:r>
              <a:rPr lang="tr-TR" dirty="0" err="1" smtClean="0">
                <a:latin typeface="Times New Roman"/>
                <a:cs typeface="Times New Roman"/>
              </a:rPr>
              <a:t>süreyi</a:t>
            </a:r>
            <a:r>
              <a:rPr lang="tr-TR" dirty="0" smtClean="0">
                <a:latin typeface="Times New Roman"/>
                <a:cs typeface="Times New Roman"/>
              </a:rPr>
              <a:t> saptamak gerekir (</a:t>
            </a:r>
            <a:r>
              <a:rPr lang="tr-TR" dirty="0" err="1" smtClean="0">
                <a:latin typeface="Times New Roman"/>
                <a:cs typeface="Times New Roman"/>
              </a:rPr>
              <a:t>Anderson</a:t>
            </a:r>
            <a:r>
              <a:rPr lang="tr-TR" dirty="0" smtClean="0">
                <a:latin typeface="Times New Roman"/>
                <a:cs typeface="Times New Roman"/>
              </a:rPr>
              <a:t>, 1991).</a:t>
            </a:r>
          </a:p>
          <a:p>
            <a:pPr algn="just"/>
            <a:r>
              <a:rPr lang="tr-TR" dirty="0" smtClean="0">
                <a:latin typeface="Times New Roman"/>
                <a:cs typeface="Times New Roman"/>
              </a:rPr>
              <a:t>Karalılığa ilişkin olarak elde bulunan çok az kanıt kabul edilebilir bir kararlılık düzeyinin dört ve ya 5 hafta arayla yapılan uygulamalardan beklenilebileceğini göstermektedir. Böyle bir zaman aralığıyla yapılan bir uygulama sonucu elde edilen kararlılık katsayısı 0,90’a yaklaşmakta, daha çok 0,85 ile 0,90 arasında değişmektedir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155065661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Tutum</a:t>
            </a:r>
            <a:r>
              <a:rPr lang="en-US" dirty="0"/>
              <a:t> </a:t>
            </a:r>
            <a:r>
              <a:rPr lang="en-US" dirty="0" err="1" smtClean="0"/>
              <a:t>ölçeklerİ</a:t>
            </a:r>
            <a:endParaRPr lang="en-US" dirty="0"/>
          </a:p>
        </p:txBody>
      </p:sp>
      <p:sp>
        <p:nvSpPr>
          <p:cNvPr id="3" name="Content Placeholder 2"/>
          <p:cNvSpPr>
            <a:spLocks noGrp="1"/>
          </p:cNvSpPr>
          <p:nvPr>
            <p:ph idx="1"/>
          </p:nvPr>
        </p:nvSpPr>
        <p:spPr/>
        <p:txBody>
          <a:bodyPr/>
          <a:lstStyle/>
          <a:p>
            <a:pPr algn="just"/>
            <a:r>
              <a:rPr lang="tr-TR" dirty="0" smtClean="0">
                <a:latin typeface="Times New Roman"/>
                <a:cs typeface="Times New Roman"/>
              </a:rPr>
              <a:t>Ölçekleme tekniklerinde ikisinin kendi içlerinde güvenirlik hesaplama yöntemleri vardır. </a:t>
            </a:r>
            <a:r>
              <a:rPr lang="tr-TR" dirty="0" err="1" smtClean="0">
                <a:latin typeface="Times New Roman"/>
                <a:cs typeface="Times New Roman"/>
              </a:rPr>
              <a:t>Guttman</a:t>
            </a:r>
            <a:r>
              <a:rPr lang="tr-TR" dirty="0" smtClean="0">
                <a:latin typeface="Times New Roman"/>
                <a:cs typeface="Times New Roman"/>
              </a:rPr>
              <a:t> ölçekleme tekniği iki katsayının hesaplanmasını gerektirir. Bunlar ‘’yeniden </a:t>
            </a:r>
            <a:r>
              <a:rPr lang="tr-TR" dirty="0" err="1" smtClean="0">
                <a:latin typeface="Times New Roman"/>
                <a:cs typeface="Times New Roman"/>
              </a:rPr>
              <a:t>üretilebilirlik</a:t>
            </a:r>
            <a:r>
              <a:rPr lang="tr-TR" dirty="0" smtClean="0">
                <a:latin typeface="Times New Roman"/>
                <a:cs typeface="Times New Roman"/>
              </a:rPr>
              <a:t>’’ ve ‘’ ölçeklenebilirlik’’ katsayılarıdır. Bu iki katsayı birlikte birikimli bir ölçeğin varlı derecesini verir. Böylece bu katsayılar, tepkilerin iç tutarlığı hakkında bilgi verirler (</a:t>
            </a:r>
            <a:r>
              <a:rPr lang="tr-TR" dirty="0" err="1" smtClean="0">
                <a:latin typeface="Times New Roman"/>
                <a:cs typeface="Times New Roman"/>
              </a:rPr>
              <a:t>Anderson</a:t>
            </a:r>
            <a:r>
              <a:rPr lang="tr-TR" dirty="0" smtClean="0">
                <a:latin typeface="Times New Roman"/>
                <a:cs typeface="Times New Roman"/>
              </a:rPr>
              <a:t>, 1991).</a:t>
            </a:r>
            <a:endParaRPr lang="tr-TR" dirty="0">
              <a:latin typeface="Times New Roman"/>
              <a:cs typeface="Times New Roman"/>
            </a:endParaRPr>
          </a:p>
        </p:txBody>
      </p:sp>
    </p:spTree>
    <p:extLst>
      <p:ext uri="{BB962C8B-B14F-4D97-AF65-F5344CB8AC3E}">
        <p14:creationId xmlns:p14="http://schemas.microsoft.com/office/powerpoint/2010/main" val="26336101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KAYNAKÇA</a:t>
            </a:r>
            <a:endParaRPr lang="en-US" dirty="0"/>
          </a:p>
        </p:txBody>
      </p:sp>
      <p:sp>
        <p:nvSpPr>
          <p:cNvPr id="3" name="Content Placeholder 2"/>
          <p:cNvSpPr>
            <a:spLocks noGrp="1"/>
          </p:cNvSpPr>
          <p:nvPr>
            <p:ph idx="1"/>
          </p:nvPr>
        </p:nvSpPr>
        <p:spPr/>
        <p:txBody>
          <a:bodyPr>
            <a:normAutofit/>
          </a:bodyPr>
          <a:lstStyle/>
          <a:p>
            <a:endParaRPr lang="tr-TR" dirty="0">
              <a:latin typeface="Times New Roman"/>
              <a:cs typeface="Times New Roman"/>
            </a:endParaRPr>
          </a:p>
          <a:p>
            <a:r>
              <a:rPr lang="mr-IN" dirty="0" smtClean="0">
                <a:latin typeface="Times New Roman"/>
                <a:cs typeface="Times New Roman"/>
              </a:rPr>
              <a:t>Anderson, L.W. (1991) </a:t>
            </a:r>
            <a:r>
              <a:rPr lang="mr-IN" i="1" dirty="0" smtClean="0">
                <a:latin typeface="Times New Roman"/>
                <a:cs typeface="Times New Roman"/>
              </a:rPr>
              <a:t>“</a:t>
            </a:r>
            <a:r>
              <a:rPr lang="mr-IN" i="1" dirty="0">
                <a:latin typeface="Times New Roman"/>
                <a:cs typeface="Times New Roman"/>
              </a:rPr>
              <a:t>Tutumların Ölçülmesi”</a:t>
            </a:r>
            <a:r>
              <a:rPr lang="mr-IN" dirty="0" smtClean="0">
                <a:latin typeface="Times New Roman"/>
                <a:cs typeface="Times New Roman"/>
              </a:rPr>
              <a:t>. Çev. Nükhet Çıkrıkçı. Ankara Üniversitesi Eğitim Bilimleri Fakültesi Dergisi. 24, 1: 241-250. </a:t>
            </a:r>
            <a:endParaRPr lang="mr-IN" dirty="0">
              <a:latin typeface="Times New Roman"/>
              <a:cs typeface="Times New Roman"/>
            </a:endParaRPr>
          </a:p>
        </p:txBody>
      </p:sp>
    </p:spTree>
    <p:extLst>
      <p:ext uri="{BB962C8B-B14F-4D97-AF65-F5344CB8AC3E}">
        <p14:creationId xmlns:p14="http://schemas.microsoft.com/office/powerpoint/2010/main" val="122085234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62</TotalTime>
  <Words>654</Words>
  <Application>Microsoft Macintosh PowerPoint</Application>
  <PresentationFormat>On-screen Show (4:3)</PresentationFormat>
  <Paragraphs>27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Apothecary</vt:lpstr>
      <vt:lpstr>Tutum Ölçekleme Teknikleri </vt:lpstr>
      <vt:lpstr>Tutum ölçekleri</vt:lpstr>
      <vt:lpstr>Tutum ölçekleri</vt:lpstr>
      <vt:lpstr>Tutum ölçekleri</vt:lpstr>
      <vt:lpstr>Tutum ölçekleri</vt:lpstr>
      <vt:lpstr>Tutum ölçekleri</vt:lpstr>
      <vt:lpstr>Tutum ölçekleri</vt:lpstr>
      <vt:lpstr>Tutum ölçeklerİ</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Tutumların Ölçülmesi, Tutum Kuramları, Tutum Ölçekleri Ve Sorunları </dc:title>
  <dc:creator>Fulya barış</dc:creator>
  <cp:lastModifiedBy>Fulya barış</cp:lastModifiedBy>
  <cp:revision>8</cp:revision>
  <dcterms:created xsi:type="dcterms:W3CDTF">2018-02-04T11:13:28Z</dcterms:created>
  <dcterms:modified xsi:type="dcterms:W3CDTF">2018-02-13T17:42:20Z</dcterms:modified>
</cp:coreProperties>
</file>