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13.02.2012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13.02.2012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13.02.2012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13.02.2012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13.02.2012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13.02.2012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13.02.2012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13.02.2012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13.02.2012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13.02.2012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13.02.2012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13.02.2012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55576" y="359898"/>
            <a:ext cx="7992888" cy="2132998"/>
          </a:xfrm>
        </p:spPr>
        <p:txBody>
          <a:bodyPr/>
          <a:lstStyle/>
          <a:p>
            <a:r>
              <a:rPr lang="tr-TR" b="1" dirty="0" smtClean="0"/>
              <a:t>Kök Kanallarının Dezenfeksiyonu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051720" y="1850064"/>
            <a:ext cx="6480720" cy="2875080"/>
          </a:xfrm>
        </p:spPr>
        <p:txBody>
          <a:bodyPr/>
          <a:lstStyle/>
          <a:p>
            <a:endParaRPr lang="tr-TR" b="1" dirty="0" smtClean="0">
              <a:solidFill>
                <a:schemeClr val="tx1"/>
              </a:solidFill>
            </a:endParaRPr>
          </a:p>
          <a:p>
            <a:endParaRPr lang="tr-TR" b="1" dirty="0" smtClean="0">
              <a:solidFill>
                <a:schemeClr val="tx1"/>
              </a:solidFill>
            </a:endParaRPr>
          </a:p>
          <a:p>
            <a:endParaRPr lang="tr-TR" b="1" dirty="0" smtClean="0">
              <a:solidFill>
                <a:schemeClr val="tx1"/>
              </a:solidFill>
            </a:endParaRPr>
          </a:p>
          <a:p>
            <a:r>
              <a:rPr lang="tr-TR" b="1" dirty="0" smtClean="0">
                <a:solidFill>
                  <a:schemeClr val="tx1"/>
                </a:solidFill>
              </a:rPr>
              <a:t>          </a:t>
            </a:r>
          </a:p>
          <a:p>
            <a:endParaRPr lang="tr-TR" b="1" dirty="0" smtClean="0">
              <a:solidFill>
                <a:schemeClr val="tx1"/>
              </a:solidFill>
            </a:endParaRPr>
          </a:p>
          <a:p>
            <a:r>
              <a:rPr lang="tr-TR" b="1" dirty="0" smtClean="0">
                <a:solidFill>
                  <a:schemeClr val="tx1"/>
                </a:solidFill>
              </a:rPr>
              <a:t>	 Prof. Dr. Aylin KALAYCI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Poliantibiyotikli</a:t>
            </a:r>
            <a:r>
              <a:rPr lang="tr-TR" b="1" dirty="0" smtClean="0"/>
              <a:t> Patların </a:t>
            </a:r>
            <a:r>
              <a:rPr lang="tr-TR" b="1" dirty="0" err="1" smtClean="0"/>
              <a:t>Endikasyonları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tr-TR" dirty="0" smtClean="0"/>
              <a:t>Kök kanal enfeksiyonu ve </a:t>
            </a:r>
            <a:r>
              <a:rPr lang="tr-TR" dirty="0" err="1" smtClean="0"/>
              <a:t>periapikal</a:t>
            </a:r>
            <a:r>
              <a:rPr lang="tr-TR" dirty="0" smtClean="0"/>
              <a:t> </a:t>
            </a:r>
            <a:r>
              <a:rPr lang="tr-TR" dirty="0" err="1" smtClean="0"/>
              <a:t>irritasyonun</a:t>
            </a:r>
            <a:r>
              <a:rPr lang="tr-TR" dirty="0" smtClean="0"/>
              <a:t> devam ettiği durumlarda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err="1" smtClean="0"/>
              <a:t>Foramen</a:t>
            </a:r>
            <a:r>
              <a:rPr lang="tr-TR" dirty="0" smtClean="0"/>
              <a:t> </a:t>
            </a:r>
            <a:r>
              <a:rPr lang="tr-TR" dirty="0" err="1" smtClean="0"/>
              <a:t>apikalenin</a:t>
            </a:r>
            <a:r>
              <a:rPr lang="tr-TR" dirty="0" smtClean="0"/>
              <a:t> aşırı genişletildiği durumlarda veya kök oluşumu tamamlanmamış kök ucu açık dişlerde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Kimyasal antiseptikler etkilerini çok kısa sürede yitirdiklerinden, antiseptik uygulaması ve kök kanal dolgusu arasında geçecek süre 14 günden fazla ise antibiyotiklerin kullanılması uygundur.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Kök Kanallarının Dezenfeksiyonu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363272" cy="3960439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dirty="0" smtClean="0"/>
              <a:t>	Kök kanal sisteminin temizlenmesi ve boşaltılması ve kanal boşluğunu oluşturan </a:t>
            </a:r>
            <a:r>
              <a:rPr lang="tr-TR" dirty="0" err="1" smtClean="0"/>
              <a:t>dentin</a:t>
            </a:r>
            <a:r>
              <a:rPr lang="tr-TR" dirty="0" smtClean="0"/>
              <a:t> duvarlarında kalabilecek mikroorganizmaların eliminasyonu </a:t>
            </a:r>
            <a:r>
              <a:rPr lang="tr-TR" dirty="0" err="1" smtClean="0"/>
              <a:t>endodontik</a:t>
            </a:r>
            <a:r>
              <a:rPr lang="tr-TR" dirty="0" smtClean="0"/>
              <a:t> tedavinin en önemli aşamalarından biridir.</a:t>
            </a:r>
          </a:p>
          <a:p>
            <a:pPr algn="just">
              <a:buFont typeface="Wingdings" pitchFamily="2" charset="2"/>
              <a:buChar char="v"/>
            </a:pPr>
            <a:r>
              <a:rPr lang="tr-TR" dirty="0" smtClean="0"/>
              <a:t>	Kanal içi dezenfektan ilaçlar özellikle seçilmiş bazı vakalarda </a:t>
            </a:r>
            <a:r>
              <a:rPr lang="tr-TR" dirty="0" err="1" smtClean="0"/>
              <a:t>endodontik</a:t>
            </a:r>
            <a:r>
              <a:rPr lang="tr-TR" dirty="0" smtClean="0"/>
              <a:t> tedavinin başarısı açısından önem taşıyabilmekte ve tedavinin tamamlayıcı bir parçası olabilmektedir.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Kök Kanallarında İlaç Kullanımının Amaçları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tr-TR" dirty="0" smtClean="0"/>
              <a:t>Mikroorganizmaların yok edilmesi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Kanal içeriğini </a:t>
            </a:r>
            <a:r>
              <a:rPr lang="tr-TR" dirty="0" err="1" smtClean="0"/>
              <a:t>inert</a:t>
            </a:r>
            <a:r>
              <a:rPr lang="tr-TR" dirty="0" smtClean="0"/>
              <a:t> ve doku </a:t>
            </a:r>
            <a:r>
              <a:rPr lang="tr-TR" dirty="0" err="1" smtClean="0"/>
              <a:t>debrislerini</a:t>
            </a:r>
            <a:r>
              <a:rPr lang="tr-TR" dirty="0" smtClean="0"/>
              <a:t> </a:t>
            </a:r>
            <a:r>
              <a:rPr lang="tr-TR" dirty="0" err="1" smtClean="0"/>
              <a:t>fikse</a:t>
            </a:r>
            <a:r>
              <a:rPr lang="tr-TR" dirty="0" smtClean="0"/>
              <a:t> veya nötralize etmek 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Özellikle tedavi sonrası ağrının önlenmesi veya kontrolü 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err="1" smtClean="0"/>
              <a:t>Anestezik</a:t>
            </a:r>
            <a:r>
              <a:rPr lang="tr-TR" dirty="0" smtClean="0"/>
              <a:t> </a:t>
            </a:r>
            <a:r>
              <a:rPr lang="tr-TR" smtClean="0"/>
              <a:t>etkinin </a:t>
            </a:r>
            <a:r>
              <a:rPr lang="tr-TR" smtClean="0"/>
              <a:t>arttırılması</a:t>
            </a:r>
            <a:endParaRPr lang="tr-TR" dirty="0" smtClean="0"/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İnatçı </a:t>
            </a:r>
            <a:r>
              <a:rPr lang="tr-TR" dirty="0" err="1" smtClean="0"/>
              <a:t>periapikal</a:t>
            </a:r>
            <a:r>
              <a:rPr lang="tr-TR" dirty="0" smtClean="0"/>
              <a:t> </a:t>
            </a:r>
            <a:r>
              <a:rPr lang="tr-TR" dirty="0" err="1" smtClean="0"/>
              <a:t>abselerin</a:t>
            </a:r>
            <a:r>
              <a:rPr lang="tr-TR" dirty="0" smtClean="0"/>
              <a:t> kontrolü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Seanslar arasında giriş </a:t>
            </a:r>
            <a:r>
              <a:rPr lang="tr-TR" dirty="0" err="1" smtClean="0"/>
              <a:t>kavitesinde</a:t>
            </a:r>
            <a:r>
              <a:rPr lang="tr-TR" dirty="0" smtClean="0"/>
              <a:t> kullanılan geçici dolgularda oluşabilecek kenar sızıntısına karşı bir bariyer oluşturulması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Kanal İçinde İlaç Kullanımının Sakıncaları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tr-TR" dirty="0" smtClean="0"/>
              <a:t>Kanal içi ilaçlarının çoğu farklı konsantrasyonlarda </a:t>
            </a:r>
            <a:r>
              <a:rPr lang="tr-TR" dirty="0" err="1" smtClean="0"/>
              <a:t>sitotoksik</a:t>
            </a:r>
            <a:r>
              <a:rPr lang="tr-TR" dirty="0" smtClean="0"/>
              <a:t> olduğundan </a:t>
            </a:r>
            <a:r>
              <a:rPr lang="tr-TR" dirty="0" err="1" smtClean="0"/>
              <a:t>periapikal</a:t>
            </a:r>
            <a:r>
              <a:rPr lang="tr-TR" dirty="0" smtClean="0"/>
              <a:t> dokularda kimyasal </a:t>
            </a:r>
            <a:r>
              <a:rPr lang="tr-TR" dirty="0" err="1" smtClean="0"/>
              <a:t>irritasyonlar</a:t>
            </a:r>
            <a:r>
              <a:rPr lang="tr-TR" dirty="0" smtClean="0"/>
              <a:t> oluşturabilmektedirler.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Bazı kanal içi dezenfektan ilaçlar </a:t>
            </a:r>
            <a:r>
              <a:rPr lang="tr-TR" dirty="0" err="1" smtClean="0"/>
              <a:t>hapten</a:t>
            </a:r>
            <a:r>
              <a:rPr lang="tr-TR" dirty="0" smtClean="0"/>
              <a:t> özelliği taşıyarak antikor cevabı veya </a:t>
            </a:r>
            <a:r>
              <a:rPr lang="tr-TR" dirty="0" err="1" smtClean="0"/>
              <a:t>hipersensitivite</a:t>
            </a:r>
            <a:r>
              <a:rPr lang="tr-TR" dirty="0" smtClean="0"/>
              <a:t> reaksiyonları gösterebilirler.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Kanal içi ilaçların büyük bir kısmı kök kanallarındaki organik yapıları etkileyerek ve protein tabiatında artık yapılar bırakarak, kendi etkilerinin </a:t>
            </a:r>
            <a:r>
              <a:rPr lang="tr-TR" dirty="0" err="1" smtClean="0"/>
              <a:t>inhibüsyonuna</a:t>
            </a:r>
            <a:r>
              <a:rPr lang="tr-TR" dirty="0" smtClean="0"/>
              <a:t> yol açmaktadır.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Özellikle </a:t>
            </a:r>
            <a:r>
              <a:rPr lang="tr-TR" dirty="0" err="1" smtClean="0"/>
              <a:t>fiksasyon</a:t>
            </a:r>
            <a:r>
              <a:rPr lang="tr-TR" dirty="0" smtClean="0"/>
              <a:t> sağlayan kanal içi dezenfektanların etkisi ile oluşan </a:t>
            </a:r>
            <a:r>
              <a:rPr lang="tr-TR" dirty="0" err="1" smtClean="0"/>
              <a:t>fikse</a:t>
            </a:r>
            <a:r>
              <a:rPr lang="tr-TR" dirty="0" smtClean="0"/>
              <a:t> nekrotik dokular bazı </a:t>
            </a:r>
            <a:r>
              <a:rPr lang="tr-TR" dirty="0" err="1" smtClean="0"/>
              <a:t>irrigasyon</a:t>
            </a:r>
            <a:r>
              <a:rPr lang="tr-TR" dirty="0" smtClean="0"/>
              <a:t> solüsyonlarında (örn:</a:t>
            </a:r>
            <a:r>
              <a:rPr lang="tr-TR" dirty="0" err="1" smtClean="0"/>
              <a:t>NaOCl</a:t>
            </a:r>
            <a:r>
              <a:rPr lang="tr-TR" dirty="0" smtClean="0"/>
              <a:t>) az çözünmektedirler.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Ayrıca bazı dezenfektanlar diş dokularının renkleşmesine neden olmaktadır.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Autofit/>
          </a:bodyPr>
          <a:lstStyle/>
          <a:p>
            <a:r>
              <a:rPr lang="tr-TR" sz="3200" b="1" dirty="0" err="1" smtClean="0"/>
              <a:t>Endodontik</a:t>
            </a:r>
            <a:r>
              <a:rPr lang="tr-TR" sz="3200" b="1" dirty="0" smtClean="0"/>
              <a:t> Tedavide Kullanılacak Kanal İçi İlaçlarda Aranılan Özellikler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Bakterisit veya </a:t>
            </a:r>
            <a:r>
              <a:rPr lang="tr-TR" dirty="0" err="1" smtClean="0"/>
              <a:t>bakteriyostatik</a:t>
            </a:r>
            <a:r>
              <a:rPr lang="tr-TR" dirty="0" smtClean="0"/>
              <a:t> etki gösterebilmeli</a:t>
            </a:r>
          </a:p>
          <a:p>
            <a:r>
              <a:rPr lang="tr-TR" dirty="0" err="1" smtClean="0"/>
              <a:t>Foramen</a:t>
            </a:r>
            <a:r>
              <a:rPr lang="tr-TR" dirty="0" smtClean="0"/>
              <a:t> </a:t>
            </a:r>
            <a:r>
              <a:rPr lang="tr-TR" dirty="0" err="1" smtClean="0"/>
              <a:t>apikale</a:t>
            </a:r>
            <a:r>
              <a:rPr lang="tr-TR" dirty="0" smtClean="0"/>
              <a:t> yolu ile sızacak </a:t>
            </a:r>
            <a:r>
              <a:rPr lang="tr-TR" dirty="0" err="1" smtClean="0"/>
              <a:t>eksudanın</a:t>
            </a:r>
            <a:r>
              <a:rPr lang="tr-TR" dirty="0" smtClean="0"/>
              <a:t> varlığında aktif olabilmeli</a:t>
            </a:r>
          </a:p>
          <a:p>
            <a:r>
              <a:rPr lang="tr-TR" dirty="0" smtClean="0"/>
              <a:t>Kök kanal sisteminin bütün ayrıntılarına özellikle </a:t>
            </a:r>
            <a:r>
              <a:rPr lang="tr-TR" dirty="0" err="1" smtClean="0"/>
              <a:t>dentin</a:t>
            </a:r>
            <a:r>
              <a:rPr lang="tr-TR" dirty="0" smtClean="0"/>
              <a:t> dokusuna </a:t>
            </a:r>
            <a:r>
              <a:rPr lang="tr-TR" dirty="0" err="1" smtClean="0"/>
              <a:t>diffüze</a:t>
            </a:r>
            <a:r>
              <a:rPr lang="tr-TR" dirty="0" smtClean="0"/>
              <a:t> ve </a:t>
            </a:r>
            <a:r>
              <a:rPr lang="tr-TR" dirty="0" err="1" smtClean="0"/>
              <a:t>penetre</a:t>
            </a:r>
            <a:r>
              <a:rPr lang="tr-TR" dirty="0" smtClean="0"/>
              <a:t> olabilmeli</a:t>
            </a:r>
          </a:p>
          <a:p>
            <a:r>
              <a:rPr lang="tr-TR" dirty="0" smtClean="0"/>
              <a:t>Canlı dokuları irrite etmemeli</a:t>
            </a:r>
          </a:p>
          <a:p>
            <a:r>
              <a:rPr lang="tr-TR" dirty="0" smtClean="0"/>
              <a:t>Mikroorganizmaların diş dokularına </a:t>
            </a:r>
            <a:r>
              <a:rPr lang="tr-TR" dirty="0" err="1" smtClean="0"/>
              <a:t>adhezyonlarını</a:t>
            </a:r>
            <a:r>
              <a:rPr lang="tr-TR" dirty="0" smtClean="0"/>
              <a:t> engellemeli</a:t>
            </a:r>
          </a:p>
          <a:p>
            <a:r>
              <a:rPr lang="tr-TR" dirty="0" err="1" smtClean="0"/>
              <a:t>Periapikal</a:t>
            </a:r>
            <a:r>
              <a:rPr lang="tr-TR" dirty="0" smtClean="0"/>
              <a:t> onarımı </a:t>
            </a:r>
            <a:r>
              <a:rPr lang="tr-TR" dirty="0" err="1" smtClean="0"/>
              <a:t>stimüle</a:t>
            </a:r>
            <a:r>
              <a:rPr lang="tr-TR" dirty="0" smtClean="0"/>
              <a:t> etmeli</a:t>
            </a:r>
          </a:p>
          <a:p>
            <a:r>
              <a:rPr lang="tr-TR" dirty="0" smtClean="0"/>
              <a:t>Ağrıyı önlemeli veya azaltmalı</a:t>
            </a:r>
          </a:p>
          <a:p>
            <a:r>
              <a:rPr lang="tr-TR" dirty="0" smtClean="0"/>
              <a:t>Hızlı etki göstermeli ve etkisi uzun süre devam etmeli</a:t>
            </a:r>
          </a:p>
          <a:p>
            <a:r>
              <a:rPr lang="tr-TR" dirty="0" smtClean="0"/>
              <a:t>Diş ve yumuşak dokularda renkleşmelere neden olmamalı</a:t>
            </a:r>
          </a:p>
          <a:p>
            <a:r>
              <a:rPr lang="tr-TR" dirty="0" smtClean="0"/>
              <a:t>Ucuz olmalı</a:t>
            </a:r>
          </a:p>
          <a:p>
            <a:r>
              <a:rPr lang="tr-TR" dirty="0" smtClean="0"/>
              <a:t>Uzun süre saklanabilmeli</a:t>
            </a:r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Kök kanallarında kullanılan ilaçlar ve kimyasal maddeler 2 ana gruba ayrılır.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79712" y="1628801"/>
            <a:ext cx="4968552" cy="3168352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tr-TR" b="1" dirty="0" smtClean="0"/>
          </a:p>
          <a:p>
            <a:pPr marL="514350" indent="-514350">
              <a:buFont typeface="+mj-lt"/>
              <a:buAutoNum type="alphaUcPeriod"/>
            </a:pPr>
            <a:endParaRPr lang="tr-TR" b="1" dirty="0" smtClean="0"/>
          </a:p>
          <a:p>
            <a:pPr marL="514350" indent="-514350">
              <a:buFont typeface="+mj-lt"/>
              <a:buAutoNum type="alphaUcPeriod"/>
            </a:pPr>
            <a:r>
              <a:rPr lang="tr-TR" b="1" dirty="0" smtClean="0"/>
              <a:t>Spesifik Olmayanlar</a:t>
            </a:r>
          </a:p>
          <a:p>
            <a:pPr marL="514350" indent="-514350">
              <a:buFont typeface="+mj-lt"/>
              <a:buAutoNum type="alphaUcPeriod"/>
            </a:pPr>
            <a:r>
              <a:rPr lang="tr-TR" b="1" dirty="0" smtClean="0"/>
              <a:t>Spesifik Olanlar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Spesifik Olmayanlar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1"/>
            <a:ext cx="3610744" cy="2088231"/>
          </a:xfrm>
          <a:noFill/>
          <a:ln>
            <a:noFill/>
          </a:ln>
          <a:effectLst>
            <a:outerShdw blurRad="50800" dist="50800" dir="5400000" algn="ctr" rotWithShape="0">
              <a:schemeClr val="bg2"/>
            </a:outerShdw>
          </a:effectLst>
        </p:spPr>
        <p:txBody>
          <a:bodyPr>
            <a:normAutofit fontScale="55000" lnSpcReduction="20000"/>
          </a:bodyPr>
          <a:lstStyle/>
          <a:p>
            <a:pPr marL="514350" indent="-514350">
              <a:buNone/>
            </a:pPr>
            <a:r>
              <a:rPr lang="tr-TR" b="1" dirty="0" smtClean="0"/>
              <a:t>1.	</a:t>
            </a:r>
            <a:r>
              <a:rPr lang="tr-TR" b="1" dirty="0" err="1" smtClean="0"/>
              <a:t>Fenolik</a:t>
            </a:r>
            <a:r>
              <a:rPr lang="tr-TR" b="1" dirty="0" smtClean="0"/>
              <a:t> </a:t>
            </a:r>
            <a:r>
              <a:rPr lang="tr-TR" b="1" dirty="0" smtClean="0"/>
              <a:t>Bileşikler</a:t>
            </a:r>
          </a:p>
          <a:p>
            <a:pPr marL="514350" indent="-514350"/>
            <a:r>
              <a:rPr lang="tr-TR" dirty="0" err="1" smtClean="0"/>
              <a:t>Öjenol</a:t>
            </a:r>
            <a:endParaRPr lang="tr-TR" dirty="0" smtClean="0"/>
          </a:p>
          <a:p>
            <a:pPr marL="514350" indent="-514350"/>
            <a:r>
              <a:rPr lang="tr-TR" dirty="0" smtClean="0"/>
              <a:t>Kafurlu </a:t>
            </a:r>
            <a:r>
              <a:rPr lang="tr-TR" dirty="0" err="1" smtClean="0"/>
              <a:t>Monoklorfenol</a:t>
            </a:r>
            <a:endParaRPr lang="tr-TR" dirty="0" smtClean="0"/>
          </a:p>
          <a:p>
            <a:pPr marL="514350" indent="-514350"/>
            <a:r>
              <a:rPr lang="tr-TR" dirty="0" smtClean="0"/>
              <a:t>Kafurlu </a:t>
            </a:r>
            <a:r>
              <a:rPr lang="tr-TR" dirty="0" err="1" smtClean="0"/>
              <a:t>Paraklorfenol</a:t>
            </a:r>
            <a:endParaRPr lang="tr-TR" dirty="0" smtClean="0"/>
          </a:p>
          <a:p>
            <a:pPr marL="514350" indent="-514350"/>
            <a:r>
              <a:rPr lang="tr-TR" dirty="0" err="1" smtClean="0"/>
              <a:t>Krezatin</a:t>
            </a:r>
            <a:endParaRPr lang="tr-TR" dirty="0" smtClean="0"/>
          </a:p>
          <a:p>
            <a:pPr marL="514350" indent="-514350"/>
            <a:r>
              <a:rPr lang="tr-TR" dirty="0" err="1" smtClean="0"/>
              <a:t>Krezol</a:t>
            </a:r>
            <a:endParaRPr lang="tr-TR" dirty="0" smtClean="0"/>
          </a:p>
          <a:p>
            <a:pPr marL="514350" indent="-514350"/>
            <a:r>
              <a:rPr lang="tr-TR" dirty="0" err="1" smtClean="0"/>
              <a:t>Timol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4283968" y="162880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tr-TR" b="1" dirty="0" smtClean="0"/>
              <a:t>2.	Aldehitler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tr-TR" dirty="0" err="1" smtClean="0"/>
              <a:t>Formokrezol</a:t>
            </a:r>
            <a:endParaRPr lang="tr-TR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tr-TR" dirty="0" err="1" smtClean="0"/>
              <a:t>Gluteraldehit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395536" y="3717032"/>
            <a:ext cx="77048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3"/>
            </a:pPr>
            <a:r>
              <a:rPr lang="tr-TR" b="1" dirty="0" smtClean="0"/>
              <a:t>Halojenler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tr-TR" dirty="0" smtClean="0"/>
              <a:t>Sodyum </a:t>
            </a:r>
            <a:r>
              <a:rPr lang="tr-TR" dirty="0" err="1" smtClean="0"/>
              <a:t>Hipoklorit</a:t>
            </a:r>
            <a:endParaRPr lang="tr-TR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tr-TR" dirty="0" smtClean="0"/>
              <a:t>İyot, İyot Bileşikleri, </a:t>
            </a:r>
            <a:r>
              <a:rPr lang="tr-TR" dirty="0" err="1" smtClean="0"/>
              <a:t>İyodoforlar</a:t>
            </a:r>
            <a:endParaRPr lang="tr-TR" dirty="0" smtClean="0"/>
          </a:p>
          <a:p>
            <a:pPr marL="342900" indent="-342900">
              <a:buAutoNum type="arabicPeriod" startAt="4"/>
            </a:pPr>
            <a:r>
              <a:rPr lang="tr-TR" b="1" dirty="0" smtClean="0"/>
              <a:t>Kalsiyum Hidroksit</a:t>
            </a:r>
          </a:p>
          <a:p>
            <a:pPr marL="342900" indent="-342900">
              <a:buAutoNum type="arabicPeriod" startAt="5"/>
            </a:pPr>
            <a:r>
              <a:rPr lang="tr-TR" b="1" dirty="0" smtClean="0"/>
              <a:t>Diğer Bileşikler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tr-TR" dirty="0" err="1" smtClean="0"/>
              <a:t>Aminoakridin</a:t>
            </a:r>
            <a:r>
              <a:rPr lang="tr-TR" dirty="0" smtClean="0"/>
              <a:t> </a:t>
            </a:r>
            <a:r>
              <a:rPr lang="tr-TR" dirty="0" err="1" smtClean="0"/>
              <a:t>Hidroklorit</a:t>
            </a:r>
            <a:endParaRPr lang="tr-TR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tr-TR" dirty="0" err="1" smtClean="0"/>
              <a:t>Klorheksidin</a:t>
            </a:r>
            <a:endParaRPr lang="tr-TR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tr-TR" dirty="0" err="1" smtClean="0"/>
              <a:t>Bis</a:t>
            </a:r>
            <a:r>
              <a:rPr lang="tr-TR" dirty="0" smtClean="0"/>
              <a:t>-</a:t>
            </a:r>
            <a:r>
              <a:rPr lang="tr-TR" dirty="0" err="1" smtClean="0"/>
              <a:t>Dequalinyum</a:t>
            </a:r>
            <a:r>
              <a:rPr lang="tr-TR" dirty="0" smtClean="0"/>
              <a:t> Asetat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tr-TR" dirty="0" err="1" smtClean="0"/>
              <a:t>Metranidazol</a:t>
            </a:r>
            <a:endParaRPr lang="tr-TR" dirty="0" smtClean="0"/>
          </a:p>
          <a:p>
            <a:pPr marL="342900" indent="-342900">
              <a:buFont typeface="Arial" pitchFamily="34" charset="0"/>
              <a:buChar char="•"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Spesifik Olanlar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2132856"/>
            <a:ext cx="6984776" cy="3024336"/>
          </a:xfrm>
        </p:spPr>
        <p:txBody>
          <a:bodyPr/>
          <a:lstStyle/>
          <a:p>
            <a:pPr marL="1771650" lvl="3" indent="-514350">
              <a:buFont typeface="+mj-lt"/>
              <a:buAutoNum type="arabicPeriod"/>
            </a:pPr>
            <a:r>
              <a:rPr lang="tr-TR" sz="3200" dirty="0" err="1" smtClean="0"/>
              <a:t>Sülfonamidler</a:t>
            </a:r>
            <a:endParaRPr lang="tr-TR" sz="3200" dirty="0" smtClean="0"/>
          </a:p>
          <a:p>
            <a:pPr marL="1771650" lvl="3" indent="-514350">
              <a:buFont typeface="+mj-lt"/>
              <a:buAutoNum type="arabicPeriod"/>
            </a:pPr>
            <a:r>
              <a:rPr lang="tr-TR" sz="3200" dirty="0" err="1" smtClean="0"/>
              <a:t>Steroidler</a:t>
            </a:r>
            <a:endParaRPr lang="tr-TR" sz="3200" dirty="0" smtClean="0"/>
          </a:p>
          <a:p>
            <a:pPr marL="1771650" lvl="3" indent="-514350">
              <a:buFont typeface="+mj-lt"/>
              <a:buAutoNum type="arabicPeriod"/>
            </a:pPr>
            <a:r>
              <a:rPr lang="tr-TR" sz="3200" dirty="0" smtClean="0"/>
              <a:t>Antibiyotikler</a:t>
            </a:r>
          </a:p>
          <a:p>
            <a:pPr marL="514350" indent="-514350"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Endodontide</a:t>
            </a:r>
            <a:r>
              <a:rPr lang="tr-TR" b="1" dirty="0" smtClean="0"/>
              <a:t> Kullanılan Bazı </a:t>
            </a:r>
            <a:r>
              <a:rPr lang="tr-TR" b="1" dirty="0" err="1" smtClean="0"/>
              <a:t>Poliantibiyotikli</a:t>
            </a:r>
            <a:r>
              <a:rPr lang="tr-TR" b="1" dirty="0" smtClean="0"/>
              <a:t> Patlar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1- Penisilin-Streptomisin Karışımı</a:t>
            </a:r>
          </a:p>
          <a:p>
            <a:pPr>
              <a:buNone/>
            </a:pPr>
            <a:r>
              <a:rPr lang="tr-TR" dirty="0" smtClean="0"/>
              <a:t>2- </a:t>
            </a:r>
            <a:r>
              <a:rPr lang="tr-TR" dirty="0" err="1" smtClean="0"/>
              <a:t>Grossman’ın</a:t>
            </a:r>
            <a:r>
              <a:rPr lang="tr-TR" dirty="0" smtClean="0"/>
              <a:t> </a:t>
            </a:r>
            <a:r>
              <a:rPr lang="tr-TR" dirty="0" err="1" smtClean="0"/>
              <a:t>Poliantibiyotik</a:t>
            </a:r>
            <a:r>
              <a:rPr lang="tr-TR" dirty="0" smtClean="0"/>
              <a:t> Patı (PBSC)</a:t>
            </a:r>
          </a:p>
          <a:p>
            <a:pPr>
              <a:buNone/>
            </a:pPr>
            <a:r>
              <a:rPr lang="tr-TR" dirty="0" smtClean="0"/>
              <a:t>3- </a:t>
            </a:r>
            <a:r>
              <a:rPr lang="tr-TR" dirty="0" err="1" smtClean="0"/>
              <a:t>Basitrasin</a:t>
            </a:r>
            <a:r>
              <a:rPr lang="tr-TR" dirty="0" smtClean="0"/>
              <a:t>-Neomisin Karışımı</a:t>
            </a:r>
          </a:p>
          <a:p>
            <a:pPr>
              <a:buNone/>
            </a:pPr>
            <a:r>
              <a:rPr lang="tr-TR" dirty="0" smtClean="0"/>
              <a:t>4- </a:t>
            </a:r>
            <a:r>
              <a:rPr lang="tr-TR" dirty="0" err="1" smtClean="0"/>
              <a:t>Bender</a:t>
            </a:r>
            <a:r>
              <a:rPr lang="tr-TR" dirty="0" smtClean="0"/>
              <a:t> ve </a:t>
            </a:r>
            <a:r>
              <a:rPr lang="tr-TR" dirty="0" err="1" smtClean="0"/>
              <a:t>Seltzer</a:t>
            </a:r>
            <a:r>
              <a:rPr lang="tr-TR" dirty="0" smtClean="0"/>
              <a:t>’ in </a:t>
            </a:r>
            <a:r>
              <a:rPr lang="tr-TR" dirty="0" err="1" smtClean="0"/>
              <a:t>Poliantibiyotik</a:t>
            </a:r>
            <a:r>
              <a:rPr lang="tr-TR" dirty="0" smtClean="0"/>
              <a:t> Patı (PSCC)</a:t>
            </a:r>
          </a:p>
          <a:p>
            <a:pPr>
              <a:buNone/>
            </a:pPr>
            <a:r>
              <a:rPr lang="tr-TR" dirty="0" smtClean="0"/>
              <a:t>5- </a:t>
            </a:r>
            <a:r>
              <a:rPr lang="tr-TR" dirty="0" err="1" smtClean="0"/>
              <a:t>Etikan’ın</a:t>
            </a:r>
            <a:r>
              <a:rPr lang="tr-TR" dirty="0" smtClean="0"/>
              <a:t> </a:t>
            </a:r>
            <a:r>
              <a:rPr lang="tr-TR" dirty="0" err="1" smtClean="0"/>
              <a:t>Poliantibiyotik</a:t>
            </a:r>
            <a:r>
              <a:rPr lang="tr-TR" dirty="0" smtClean="0"/>
              <a:t> Patı (PNSG)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345</Words>
  <Application>Microsoft Office PowerPoint</Application>
  <PresentationFormat>Ekran Gösterisi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Gündönümü</vt:lpstr>
      <vt:lpstr>Kök Kanallarının Dezenfeksiyonu</vt:lpstr>
      <vt:lpstr>Kök Kanallarının Dezenfeksiyonu</vt:lpstr>
      <vt:lpstr>Kök Kanallarında İlaç Kullanımının Amaçları</vt:lpstr>
      <vt:lpstr>Kanal İçinde İlaç Kullanımının Sakıncaları</vt:lpstr>
      <vt:lpstr>Endodontik Tedavide Kullanılacak Kanal İçi İlaçlarda Aranılan Özellikler</vt:lpstr>
      <vt:lpstr>Kök kanallarında kullanılan ilaçlar ve kimyasal maddeler 2 ana gruba ayrılır.</vt:lpstr>
      <vt:lpstr>Spesifik Olmayanlar</vt:lpstr>
      <vt:lpstr>Spesifik Olanlar</vt:lpstr>
      <vt:lpstr>Endodontide Kullanılan Bazı Poliantibiyotikli Patlar</vt:lpstr>
      <vt:lpstr>Poliantibiyotikli Patların Endikasyonları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Kök Kanallarının Dezenfeksiyonu</dc:title>
  <dc:creator>toshıba</dc:creator>
  <cp:lastModifiedBy>toshıba</cp:lastModifiedBy>
  <cp:revision>30</cp:revision>
  <dcterms:created xsi:type="dcterms:W3CDTF">2012-02-12T18:51:49Z</dcterms:created>
  <dcterms:modified xsi:type="dcterms:W3CDTF">2012-02-13T20:05:37Z</dcterms:modified>
</cp:coreProperties>
</file>