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2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7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55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8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1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6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0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6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0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3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186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20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books/NBK531477/" TargetMode="External"/><Relationship Id="rId7" Type="http://schemas.openxmlformats.org/officeDocument/2006/relationships/hyperlink" Target="https://www.pharmgkb.org/pathway/PA164713429" TargetMode="External"/><Relationship Id="rId2" Type="http://schemas.openxmlformats.org/officeDocument/2006/relationships/hyperlink" Target="https://www.ncbi.nlm.nih.gov/books/NBK48222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o.co/health-guide/buspirone-uses/" TargetMode="External"/><Relationship Id="rId5" Type="http://schemas.openxmlformats.org/officeDocument/2006/relationships/hyperlink" Target="https://pubmed.ncbi.nlm.nih.gov/16453246/" TargetMode="External"/><Relationship Id="rId4" Type="http://schemas.openxmlformats.org/officeDocument/2006/relationships/hyperlink" Target="https://www.drugs.com/drug-interactions/buspirone-with-citalopram-441-0-679-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830312" cy="3255264"/>
          </a:xfrm>
        </p:spPr>
        <p:txBody>
          <a:bodyPr/>
          <a:lstStyle/>
          <a:p>
            <a:r>
              <a:rPr lang="tr-TR" dirty="0" smtClean="0"/>
              <a:t>Drug Interactions</a:t>
            </a:r>
            <a:br>
              <a:rPr lang="tr-TR" dirty="0" smtClean="0"/>
            </a:br>
            <a:r>
              <a:rPr lang="tr-TR" dirty="0" smtClean="0"/>
              <a:t>Citalopram - Buspirone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Oktay GÖRÜCÜ - 16030155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5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9885" y="757647"/>
            <a:ext cx="3470735" cy="5322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Citalopram </a:t>
            </a:r>
            <a:r>
              <a:rPr lang="en-US" dirty="0" err="1">
                <a:solidFill>
                  <a:schemeClr val="tx2"/>
                </a:solidFill>
              </a:rPr>
              <a:t>hydrobromide</a:t>
            </a:r>
            <a:r>
              <a:rPr lang="en-US" dirty="0">
                <a:solidFill>
                  <a:schemeClr val="tx2"/>
                </a:solidFill>
              </a:rPr>
              <a:t> acts as an antidepressant by potentiating serotonergic activity in the central nervous </a:t>
            </a:r>
            <a:r>
              <a:rPr lang="en-US" dirty="0" smtClean="0">
                <a:solidFill>
                  <a:schemeClr val="tx2"/>
                </a:solidFill>
              </a:rPr>
              <a:t>system. </a:t>
            </a:r>
            <a:r>
              <a:rPr lang="en-US" dirty="0">
                <a:solidFill>
                  <a:schemeClr val="tx2"/>
                </a:solidFill>
              </a:rPr>
              <a:t>Multiple studies confirmed that citalopram </a:t>
            </a:r>
            <a:r>
              <a:rPr lang="en-US" dirty="0" err="1">
                <a:solidFill>
                  <a:schemeClr val="tx2"/>
                </a:solidFill>
              </a:rPr>
              <a:t>hydrobromide</a:t>
            </a:r>
            <a:r>
              <a:rPr lang="en-US" dirty="0">
                <a:solidFill>
                  <a:schemeClr val="tx2"/>
                </a:solidFill>
              </a:rPr>
              <a:t> is a selective serotonin reuptake </a:t>
            </a:r>
            <a:r>
              <a:rPr lang="en-US" dirty="0" smtClean="0">
                <a:solidFill>
                  <a:schemeClr val="tx2"/>
                </a:solidFill>
              </a:rPr>
              <a:t>inhibitor </a:t>
            </a:r>
            <a:r>
              <a:rPr lang="en-US" dirty="0">
                <a:solidFill>
                  <a:schemeClr val="tx2"/>
                </a:solidFill>
              </a:rPr>
              <a:t>and that it has minimal effects on </a:t>
            </a:r>
            <a:r>
              <a:rPr lang="en-US" dirty="0" smtClean="0">
                <a:solidFill>
                  <a:schemeClr val="tx2"/>
                </a:solidFill>
              </a:rPr>
              <a:t>norepinephrine </a:t>
            </a:r>
            <a:r>
              <a:rPr lang="en-US" dirty="0">
                <a:solidFill>
                  <a:schemeClr val="tx2"/>
                </a:solidFill>
              </a:rPr>
              <a:t>and </a:t>
            </a:r>
            <a:r>
              <a:rPr lang="en-US" dirty="0" smtClean="0">
                <a:solidFill>
                  <a:schemeClr val="tx2"/>
                </a:solidFill>
              </a:rPr>
              <a:t>dopamine </a:t>
            </a:r>
            <a:r>
              <a:rPr lang="en-US" dirty="0">
                <a:solidFill>
                  <a:schemeClr val="tx2"/>
                </a:solidFill>
              </a:rPr>
              <a:t>neuronal reuptake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r>
              <a:rPr lang="en-US" dirty="0">
                <a:solidFill>
                  <a:schemeClr val="tx2"/>
                </a:solidFill>
              </a:rPr>
              <a:t> </a:t>
            </a:r>
          </a:p>
        </p:txBody>
      </p:sp>
      <p:pic>
        <p:nvPicPr>
          <p:cNvPr id="1026" name="Picture 2" descr="Citalopram and Escitalopram Pathway, Pharmacokine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621" y="887444"/>
            <a:ext cx="5054554" cy="506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6793" y="757646"/>
            <a:ext cx="2947482" cy="5322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Mechanism of Citalopram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6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93" y="757646"/>
            <a:ext cx="2947482" cy="5322897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Mechanism of Buspirone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8965" y="757646"/>
            <a:ext cx="5330226" cy="53228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Buspirone</a:t>
            </a:r>
            <a:r>
              <a:rPr lang="en-US" dirty="0"/>
              <a:t> is classified as </a:t>
            </a:r>
            <a:r>
              <a:rPr lang="en-US" dirty="0" err="1"/>
              <a:t>azapirones</a:t>
            </a:r>
            <a:r>
              <a:rPr lang="en-US" dirty="0"/>
              <a:t>. It has a strong affinity for serotonin 5HT1a receptors, where it acts as a partial agonist, which some researchers believe produces the preponderance of clinical effects. It also has a weak affinity for serotonin 5HT2 receptors and acts as a weak antagonist on dopamine D2 </a:t>
            </a:r>
            <a:r>
              <a:rPr lang="en-US" dirty="0" err="1"/>
              <a:t>autoreceptors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underlying mechanism behind how the partial 5HT1a </a:t>
            </a:r>
            <a:r>
              <a:rPr lang="en-US" dirty="0" err="1"/>
              <a:t>agonism</a:t>
            </a:r>
            <a:r>
              <a:rPr lang="en-US" dirty="0"/>
              <a:t> translates into clinical results remains largely unknown.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AutoShape 2" descr="Azithromycin: Mechanisms of action and their relevance for clinical  applications - ScienceDirec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9191" y="520776"/>
            <a:ext cx="3327199" cy="585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58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Buspirone – Citalopram Interaction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Buspirone</a:t>
            </a:r>
            <a:r>
              <a:rPr lang="en-US" dirty="0"/>
              <a:t> was found to be a weak 5-HT2C receptor antagonist, with a low affinity for 5-HT2A and 5-HT2C receptors. Repeated </a:t>
            </a:r>
            <a:r>
              <a:rPr lang="en-US" dirty="0" err="1"/>
              <a:t>buspirone</a:t>
            </a:r>
            <a:r>
              <a:rPr lang="en-US" dirty="0"/>
              <a:t>-citalopram combination treatment markedly decreased [3H]</a:t>
            </a:r>
            <a:r>
              <a:rPr lang="en-US" dirty="0" err="1"/>
              <a:t>ketanserin</a:t>
            </a:r>
            <a:r>
              <a:rPr lang="en-US" dirty="0"/>
              <a:t> and [125I]DOI binding to 5-HT2A receptors. Repeated administration of </a:t>
            </a:r>
            <a:r>
              <a:rPr lang="en-US" dirty="0" err="1"/>
              <a:t>buspirone</a:t>
            </a:r>
            <a:r>
              <a:rPr lang="en-US" dirty="0"/>
              <a:t> and </a:t>
            </a:r>
            <a:r>
              <a:rPr lang="en-US" dirty="0" err="1"/>
              <a:t>buspirone</a:t>
            </a:r>
            <a:r>
              <a:rPr lang="en-US" dirty="0"/>
              <a:t>-citalopram combination increased the affinity of [3H]</a:t>
            </a:r>
            <a:r>
              <a:rPr lang="en-US" dirty="0" err="1"/>
              <a:t>mesulergine</a:t>
            </a:r>
            <a:r>
              <a:rPr lang="en-US" dirty="0"/>
              <a:t> toward 5-HT2C receptors, and </a:t>
            </a:r>
            <a:r>
              <a:rPr lang="en-US" dirty="0" err="1"/>
              <a:t>buspirone</a:t>
            </a:r>
            <a:r>
              <a:rPr lang="en-US" dirty="0"/>
              <a:t>-citalopram combination also decreased [125I]DOI binding to 5-HT2C receptors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D</a:t>
            </a:r>
            <a:r>
              <a:rPr lang="en-US" dirty="0" err="1" smtClean="0"/>
              <a:t>ownregulation</a:t>
            </a:r>
            <a:r>
              <a:rPr lang="en-US" dirty="0" smtClean="0"/>
              <a:t> </a:t>
            </a:r>
            <a:r>
              <a:rPr lang="en-US" dirty="0"/>
              <a:t>of brain 5-HT2A receptors and possibly of 5-HT2C receptor agonist sites is involved in the beneficial clinical effects of </a:t>
            </a:r>
            <a:r>
              <a:rPr lang="en-US" dirty="0" err="1"/>
              <a:t>buspirone</a:t>
            </a:r>
            <a:r>
              <a:rPr lang="en-US" dirty="0"/>
              <a:t>-SSRI augmentation treatment. Furthermore, a conversion of brain 5-HT2C receptors from high- to low-affinity state may provide an additional mechanism for the anti-anxiety effects of </a:t>
            </a:r>
            <a:r>
              <a:rPr lang="en-US" dirty="0" err="1"/>
              <a:t>buspirone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09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References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https://www.ncbi.nlm.nih.gov/books/NBK482222</a:t>
            </a:r>
            <a:r>
              <a:rPr lang="en-US" dirty="0" smtClean="0">
                <a:hlinkClick r:id="rId2"/>
              </a:rPr>
              <a:t>/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https://www.ncbi.nlm.nih.gov/books/NBK531477</a:t>
            </a:r>
            <a:r>
              <a:rPr lang="tr-TR" dirty="0" smtClean="0">
                <a:hlinkClick r:id="rId3"/>
              </a:rPr>
              <a:t>/</a:t>
            </a:r>
            <a:endParaRPr lang="tr-TR" dirty="0" smtClean="0"/>
          </a:p>
          <a:p>
            <a:r>
              <a:rPr lang="tr-TR" dirty="0">
                <a:hlinkClick r:id="rId4"/>
              </a:rPr>
              <a:t>https://</a:t>
            </a:r>
            <a:r>
              <a:rPr lang="tr-TR" dirty="0" smtClean="0">
                <a:hlinkClick r:id="rId4"/>
              </a:rPr>
              <a:t>www.drugs.com/drug-interactions/buspirone-with-citalopram-441-0-679-0.html</a:t>
            </a:r>
            <a:r>
              <a:rPr lang="tr-TR" dirty="0" smtClean="0"/>
              <a:t> </a:t>
            </a:r>
          </a:p>
          <a:p>
            <a:r>
              <a:rPr lang="tr-TR" dirty="0">
                <a:hlinkClick r:id="rId5"/>
              </a:rPr>
              <a:t>https://pubmed.ncbi.nlm.nih.gov/16453246</a:t>
            </a:r>
            <a:r>
              <a:rPr lang="tr-TR" dirty="0" smtClean="0">
                <a:hlinkClick r:id="rId5"/>
              </a:rPr>
              <a:t>/</a:t>
            </a:r>
            <a:endParaRPr lang="tr-TR" dirty="0" smtClean="0"/>
          </a:p>
          <a:p>
            <a:r>
              <a:rPr lang="en-US" dirty="0">
                <a:hlinkClick r:id="rId6"/>
              </a:rPr>
              <a:t>https://ro.co/health-guide/buspirone-uses</a:t>
            </a:r>
            <a:r>
              <a:rPr lang="en-US" dirty="0" smtClean="0">
                <a:hlinkClick r:id="rId6"/>
              </a:rPr>
              <a:t>/</a:t>
            </a:r>
            <a:endParaRPr lang="tr-TR" dirty="0" smtClean="0"/>
          </a:p>
          <a:p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www.pharmgkb.org/pathway/PA164713429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4844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70</TotalTime>
  <Words>267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Frame</vt:lpstr>
      <vt:lpstr>Drug Interactions Citalopram - Buspirone</vt:lpstr>
      <vt:lpstr>PowerPoint Sunusu</vt:lpstr>
      <vt:lpstr>Mechanism of Buspirone</vt:lpstr>
      <vt:lpstr>Buspirone – Citalopram Interaction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Interactions Atazanavir - Sildenafil</dc:title>
  <dc:creator>Oktay Görücü</dc:creator>
  <cp:lastModifiedBy>Serap GÜR</cp:lastModifiedBy>
  <cp:revision>7</cp:revision>
  <dcterms:created xsi:type="dcterms:W3CDTF">2021-11-20T20:47:16Z</dcterms:created>
  <dcterms:modified xsi:type="dcterms:W3CDTF">2021-11-22T05:46:40Z</dcterms:modified>
</cp:coreProperties>
</file>