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50"/>
  </p:notesMasterIdLst>
  <p:sldIdLst>
    <p:sldId id="256" r:id="rId2"/>
    <p:sldId id="257" r:id="rId3"/>
    <p:sldId id="258" r:id="rId4"/>
    <p:sldId id="259" r:id="rId5"/>
    <p:sldId id="260" r:id="rId6"/>
    <p:sldId id="261" r:id="rId7"/>
    <p:sldId id="294" r:id="rId8"/>
    <p:sldId id="262" r:id="rId9"/>
    <p:sldId id="263" r:id="rId10"/>
    <p:sldId id="264" r:id="rId11"/>
    <p:sldId id="265" r:id="rId12"/>
    <p:sldId id="295" r:id="rId13"/>
    <p:sldId id="266" r:id="rId14"/>
    <p:sldId id="293" r:id="rId15"/>
    <p:sldId id="267" r:id="rId16"/>
    <p:sldId id="268" r:id="rId17"/>
    <p:sldId id="269" r:id="rId18"/>
    <p:sldId id="272" r:id="rId19"/>
    <p:sldId id="270" r:id="rId20"/>
    <p:sldId id="271" r:id="rId21"/>
    <p:sldId id="273" r:id="rId22"/>
    <p:sldId id="281" r:id="rId23"/>
    <p:sldId id="274" r:id="rId24"/>
    <p:sldId id="282" r:id="rId25"/>
    <p:sldId id="275" r:id="rId26"/>
    <p:sldId id="283" r:id="rId27"/>
    <p:sldId id="276" r:id="rId28"/>
    <p:sldId id="277" r:id="rId29"/>
    <p:sldId id="278" r:id="rId30"/>
    <p:sldId id="279" r:id="rId31"/>
    <p:sldId id="285" r:id="rId32"/>
    <p:sldId id="280" r:id="rId33"/>
    <p:sldId id="284" r:id="rId34"/>
    <p:sldId id="286" r:id="rId35"/>
    <p:sldId id="287" r:id="rId36"/>
    <p:sldId id="288" r:id="rId37"/>
    <p:sldId id="289" r:id="rId38"/>
    <p:sldId id="290" r:id="rId39"/>
    <p:sldId id="292" r:id="rId40"/>
    <p:sldId id="291" r:id="rId41"/>
    <p:sldId id="296" r:id="rId42"/>
    <p:sldId id="297" r:id="rId43"/>
    <p:sldId id="298" r:id="rId44"/>
    <p:sldId id="299" r:id="rId45"/>
    <p:sldId id="300" r:id="rId46"/>
    <p:sldId id="301" r:id="rId47"/>
    <p:sldId id="302" r:id="rId48"/>
    <p:sldId id="303" r:id="rId49"/>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4"/>
  </p:normalViewPr>
  <p:slideViewPr>
    <p:cSldViewPr snapToGrid="0" snapToObjects="1">
      <p:cViewPr varScale="1">
        <p:scale>
          <a:sx n="76" d="100"/>
          <a:sy n="76" d="100"/>
        </p:scale>
        <p:origin x="216"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2CF09-E2FF-4FD2-A9B9-9F89A98EB71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D9E0BA3-111F-480B-B8F1-F5DD0475BC8D}">
      <dgm:prSet/>
      <dgm:spPr/>
      <dgm:t>
        <a:bodyPr/>
        <a:lstStyle/>
        <a:p>
          <a:r>
            <a:rPr lang="en-US" dirty="0"/>
            <a:t>Two of the planes were flown into the twin towers of the World Trade Center in New York City</a:t>
          </a:r>
        </a:p>
      </dgm:t>
    </dgm:pt>
    <dgm:pt modelId="{B2290F6E-2BDC-4155-9DDF-EA72A0CD0249}" type="parTrans" cxnId="{6E70C09C-E24D-4965-906C-8A1D40AFD60A}">
      <dgm:prSet/>
      <dgm:spPr/>
      <dgm:t>
        <a:bodyPr/>
        <a:lstStyle/>
        <a:p>
          <a:endParaRPr lang="en-US"/>
        </a:p>
      </dgm:t>
    </dgm:pt>
    <dgm:pt modelId="{3E138919-5170-4FCB-AAA0-7259723972AF}" type="sibTrans" cxnId="{6E70C09C-E24D-4965-906C-8A1D40AFD60A}">
      <dgm:prSet/>
      <dgm:spPr/>
      <dgm:t>
        <a:bodyPr/>
        <a:lstStyle/>
        <a:p>
          <a:endParaRPr lang="en-US"/>
        </a:p>
      </dgm:t>
    </dgm:pt>
    <dgm:pt modelId="{7FC089E2-068E-4491-BA43-67B189F7C55D}">
      <dgm:prSet/>
      <dgm:spPr/>
      <dgm:t>
        <a:bodyPr/>
        <a:lstStyle/>
        <a:p>
          <a:r>
            <a:rPr lang="en-US" dirty="0"/>
            <a:t>a third plane hit the Pentagon just outside Washington, D.C.</a:t>
          </a:r>
        </a:p>
      </dgm:t>
    </dgm:pt>
    <dgm:pt modelId="{41477D51-C6B9-4543-8136-30A11AF651E4}" type="parTrans" cxnId="{86DB4C58-EB93-4CB6-B860-B0825DCE59F9}">
      <dgm:prSet/>
      <dgm:spPr/>
      <dgm:t>
        <a:bodyPr/>
        <a:lstStyle/>
        <a:p>
          <a:endParaRPr lang="en-US"/>
        </a:p>
      </dgm:t>
    </dgm:pt>
    <dgm:pt modelId="{0449E3F6-29D1-40B1-A792-9FDCFDA69C5B}" type="sibTrans" cxnId="{86DB4C58-EB93-4CB6-B860-B0825DCE59F9}">
      <dgm:prSet/>
      <dgm:spPr/>
      <dgm:t>
        <a:bodyPr/>
        <a:lstStyle/>
        <a:p>
          <a:endParaRPr lang="en-US"/>
        </a:p>
      </dgm:t>
    </dgm:pt>
    <dgm:pt modelId="{B89BF32C-4824-46B5-9BD6-18083E5F841C}">
      <dgm:prSet/>
      <dgm:spPr/>
      <dgm:t>
        <a:bodyPr/>
        <a:lstStyle/>
        <a:p>
          <a:r>
            <a:rPr lang="en-US" dirty="0"/>
            <a:t>and the fourth plane crashed in a field in Shanksville, Pennsylvania. </a:t>
          </a:r>
        </a:p>
      </dgm:t>
    </dgm:pt>
    <dgm:pt modelId="{7BE17834-70FC-49F5-A694-7BFE55E22ED2}" type="parTrans" cxnId="{A4B43084-FB67-4707-A5F9-D8379EFD64A4}">
      <dgm:prSet/>
      <dgm:spPr/>
      <dgm:t>
        <a:bodyPr/>
        <a:lstStyle/>
        <a:p>
          <a:endParaRPr lang="en-US"/>
        </a:p>
      </dgm:t>
    </dgm:pt>
    <dgm:pt modelId="{5A5FF912-7C8A-4646-A5FA-2C7C97B2AB28}" type="sibTrans" cxnId="{A4B43084-FB67-4707-A5F9-D8379EFD64A4}">
      <dgm:prSet/>
      <dgm:spPr/>
      <dgm:t>
        <a:bodyPr/>
        <a:lstStyle/>
        <a:p>
          <a:endParaRPr lang="en-US"/>
        </a:p>
      </dgm:t>
    </dgm:pt>
    <dgm:pt modelId="{49A7D3B0-AFE1-8843-9945-11F4C9FF3850}" type="pres">
      <dgm:prSet presAssocID="{2C52CF09-E2FF-4FD2-A9B9-9F89A98EB712}" presName="diagram" presStyleCnt="0">
        <dgm:presLayoutVars>
          <dgm:dir/>
          <dgm:resizeHandles val="exact"/>
        </dgm:presLayoutVars>
      </dgm:prSet>
      <dgm:spPr/>
    </dgm:pt>
    <dgm:pt modelId="{2B1F792F-3E02-9146-A366-C9216A9B8D3E}" type="pres">
      <dgm:prSet presAssocID="{1D9E0BA3-111F-480B-B8F1-F5DD0475BC8D}" presName="node" presStyleLbl="node1" presStyleIdx="0" presStyleCnt="3">
        <dgm:presLayoutVars>
          <dgm:bulletEnabled val="1"/>
        </dgm:presLayoutVars>
      </dgm:prSet>
      <dgm:spPr/>
    </dgm:pt>
    <dgm:pt modelId="{B904A3C7-AB8F-DC4D-8B6A-B48A71B14A74}" type="pres">
      <dgm:prSet presAssocID="{3E138919-5170-4FCB-AAA0-7259723972AF}" presName="sibTrans" presStyleCnt="0"/>
      <dgm:spPr/>
    </dgm:pt>
    <dgm:pt modelId="{0143ADD5-EA9D-6B48-AC08-0E792E6CCA5D}" type="pres">
      <dgm:prSet presAssocID="{7FC089E2-068E-4491-BA43-67B189F7C55D}" presName="node" presStyleLbl="node1" presStyleIdx="1" presStyleCnt="3">
        <dgm:presLayoutVars>
          <dgm:bulletEnabled val="1"/>
        </dgm:presLayoutVars>
      </dgm:prSet>
      <dgm:spPr/>
    </dgm:pt>
    <dgm:pt modelId="{3349189F-C3B8-9F40-85B1-0FD48E979C97}" type="pres">
      <dgm:prSet presAssocID="{0449E3F6-29D1-40B1-A792-9FDCFDA69C5B}" presName="sibTrans" presStyleCnt="0"/>
      <dgm:spPr/>
    </dgm:pt>
    <dgm:pt modelId="{8A1FA053-6181-C94F-8AC1-9243991533B2}" type="pres">
      <dgm:prSet presAssocID="{B89BF32C-4824-46B5-9BD6-18083E5F841C}" presName="node" presStyleLbl="node1" presStyleIdx="2" presStyleCnt="3">
        <dgm:presLayoutVars>
          <dgm:bulletEnabled val="1"/>
        </dgm:presLayoutVars>
      </dgm:prSet>
      <dgm:spPr/>
    </dgm:pt>
  </dgm:ptLst>
  <dgm:cxnLst>
    <dgm:cxn modelId="{7747A011-7E26-C44A-9883-9D3D910E1196}" type="presOf" srcId="{2C52CF09-E2FF-4FD2-A9B9-9F89A98EB712}" destId="{49A7D3B0-AFE1-8843-9945-11F4C9FF3850}" srcOrd="0" destOrd="0" presId="urn:microsoft.com/office/officeart/2005/8/layout/default"/>
    <dgm:cxn modelId="{86DB4C58-EB93-4CB6-B860-B0825DCE59F9}" srcId="{2C52CF09-E2FF-4FD2-A9B9-9F89A98EB712}" destId="{7FC089E2-068E-4491-BA43-67B189F7C55D}" srcOrd="1" destOrd="0" parTransId="{41477D51-C6B9-4543-8136-30A11AF651E4}" sibTransId="{0449E3F6-29D1-40B1-A792-9FDCFDA69C5B}"/>
    <dgm:cxn modelId="{56E78F60-EBF0-054F-977B-EE4D1496D5FE}" type="presOf" srcId="{1D9E0BA3-111F-480B-B8F1-F5DD0475BC8D}" destId="{2B1F792F-3E02-9146-A366-C9216A9B8D3E}" srcOrd="0" destOrd="0" presId="urn:microsoft.com/office/officeart/2005/8/layout/default"/>
    <dgm:cxn modelId="{2312F168-54BC-404F-B649-0462124E1D4E}" type="presOf" srcId="{B89BF32C-4824-46B5-9BD6-18083E5F841C}" destId="{8A1FA053-6181-C94F-8AC1-9243991533B2}" srcOrd="0" destOrd="0" presId="urn:microsoft.com/office/officeart/2005/8/layout/default"/>
    <dgm:cxn modelId="{A4B43084-FB67-4707-A5F9-D8379EFD64A4}" srcId="{2C52CF09-E2FF-4FD2-A9B9-9F89A98EB712}" destId="{B89BF32C-4824-46B5-9BD6-18083E5F841C}" srcOrd="2" destOrd="0" parTransId="{7BE17834-70FC-49F5-A694-7BFE55E22ED2}" sibTransId="{5A5FF912-7C8A-4646-A5FA-2C7C97B2AB28}"/>
    <dgm:cxn modelId="{6E70C09C-E24D-4965-906C-8A1D40AFD60A}" srcId="{2C52CF09-E2FF-4FD2-A9B9-9F89A98EB712}" destId="{1D9E0BA3-111F-480B-B8F1-F5DD0475BC8D}" srcOrd="0" destOrd="0" parTransId="{B2290F6E-2BDC-4155-9DDF-EA72A0CD0249}" sibTransId="{3E138919-5170-4FCB-AAA0-7259723972AF}"/>
    <dgm:cxn modelId="{5612A2B8-5186-2A45-BE5C-E5B7B8B4BF7C}" type="presOf" srcId="{7FC089E2-068E-4491-BA43-67B189F7C55D}" destId="{0143ADD5-EA9D-6B48-AC08-0E792E6CCA5D}" srcOrd="0" destOrd="0" presId="urn:microsoft.com/office/officeart/2005/8/layout/default"/>
    <dgm:cxn modelId="{19DC3D55-6E20-A144-AC2D-CAE6D6EB1D60}" type="presParOf" srcId="{49A7D3B0-AFE1-8843-9945-11F4C9FF3850}" destId="{2B1F792F-3E02-9146-A366-C9216A9B8D3E}" srcOrd="0" destOrd="0" presId="urn:microsoft.com/office/officeart/2005/8/layout/default"/>
    <dgm:cxn modelId="{0622FDAE-9596-5842-893B-0EDE83D51B27}" type="presParOf" srcId="{49A7D3B0-AFE1-8843-9945-11F4C9FF3850}" destId="{B904A3C7-AB8F-DC4D-8B6A-B48A71B14A74}" srcOrd="1" destOrd="0" presId="urn:microsoft.com/office/officeart/2005/8/layout/default"/>
    <dgm:cxn modelId="{D168B988-2C37-A241-9D55-C0D6129D0B0D}" type="presParOf" srcId="{49A7D3B0-AFE1-8843-9945-11F4C9FF3850}" destId="{0143ADD5-EA9D-6B48-AC08-0E792E6CCA5D}" srcOrd="2" destOrd="0" presId="urn:microsoft.com/office/officeart/2005/8/layout/default"/>
    <dgm:cxn modelId="{A4BFE151-B214-B847-95F9-FE205611E9B6}" type="presParOf" srcId="{49A7D3B0-AFE1-8843-9945-11F4C9FF3850}" destId="{3349189F-C3B8-9F40-85B1-0FD48E979C97}" srcOrd="3" destOrd="0" presId="urn:microsoft.com/office/officeart/2005/8/layout/default"/>
    <dgm:cxn modelId="{36635413-73C0-3549-BAFC-272ADA8ABD56}" type="presParOf" srcId="{49A7D3B0-AFE1-8843-9945-11F4C9FF3850}" destId="{8A1FA053-6181-C94F-8AC1-9243991533B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15CF4F-C1BF-4A2E-AE39-EEEBC29628D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19C24B8-EC1A-4CA8-8FFC-7583DABE690A}">
      <dgm:prSet/>
      <dgm:spPr/>
      <dgm:t>
        <a:bodyPr/>
        <a:lstStyle/>
        <a:p>
          <a:r>
            <a:rPr lang="en-US"/>
            <a:t>The passengers fought the four hijackers and are suspected to have attacked the cockpit with a fire extinguisher. </a:t>
          </a:r>
        </a:p>
      </dgm:t>
    </dgm:pt>
    <dgm:pt modelId="{1F96F449-FADB-4F4F-B59A-F8040D231FBE}" type="parTrans" cxnId="{CB7B0D84-9007-4A3C-981F-5B320F38F0E2}">
      <dgm:prSet/>
      <dgm:spPr/>
      <dgm:t>
        <a:bodyPr/>
        <a:lstStyle/>
        <a:p>
          <a:endParaRPr lang="en-US"/>
        </a:p>
      </dgm:t>
    </dgm:pt>
    <dgm:pt modelId="{F255C38F-5BF5-4629-A5CB-43A7DEB81683}" type="sibTrans" cxnId="{CB7B0D84-9007-4A3C-981F-5B320F38F0E2}">
      <dgm:prSet/>
      <dgm:spPr/>
      <dgm:t>
        <a:bodyPr/>
        <a:lstStyle/>
        <a:p>
          <a:endParaRPr lang="en-US"/>
        </a:p>
      </dgm:t>
    </dgm:pt>
    <dgm:pt modelId="{4CA30D03-608F-46C2-9D9F-61AE56050407}">
      <dgm:prSet/>
      <dgm:spPr/>
      <dgm:t>
        <a:bodyPr/>
        <a:lstStyle/>
        <a:p>
          <a:r>
            <a:rPr lang="en-US"/>
            <a:t>The plane then flipped over and sped toward the ground at upwards of 500 miles per hour, crashing in a rural field near Shanksville in western Pennsylvania at 10:10 a.m. </a:t>
          </a:r>
        </a:p>
      </dgm:t>
    </dgm:pt>
    <dgm:pt modelId="{1258E83C-44DE-4032-B03D-40B10DE5E219}" type="parTrans" cxnId="{E722FE09-396E-42C2-A0C4-314861CABA59}">
      <dgm:prSet/>
      <dgm:spPr/>
      <dgm:t>
        <a:bodyPr/>
        <a:lstStyle/>
        <a:p>
          <a:endParaRPr lang="en-US"/>
        </a:p>
      </dgm:t>
    </dgm:pt>
    <dgm:pt modelId="{B3E50B41-C67D-49D2-9F39-75CD978E9028}" type="sibTrans" cxnId="{E722FE09-396E-42C2-A0C4-314861CABA59}">
      <dgm:prSet/>
      <dgm:spPr/>
      <dgm:t>
        <a:bodyPr/>
        <a:lstStyle/>
        <a:p>
          <a:endParaRPr lang="en-US"/>
        </a:p>
      </dgm:t>
    </dgm:pt>
    <dgm:pt modelId="{70C4AA01-BF7B-4555-83A8-FFACA6341559}">
      <dgm:prSet/>
      <dgm:spPr/>
      <dgm:t>
        <a:bodyPr/>
        <a:lstStyle/>
        <a:p>
          <a:r>
            <a:rPr lang="en-US"/>
            <a:t>All 44 people aboard were killed. </a:t>
          </a:r>
        </a:p>
      </dgm:t>
    </dgm:pt>
    <dgm:pt modelId="{5B27B6E3-125B-49E1-9CD8-DA69090C6CA6}" type="parTrans" cxnId="{569F209A-BE6E-41A1-9589-D65CC51BF180}">
      <dgm:prSet/>
      <dgm:spPr/>
      <dgm:t>
        <a:bodyPr/>
        <a:lstStyle/>
        <a:p>
          <a:endParaRPr lang="en-US"/>
        </a:p>
      </dgm:t>
    </dgm:pt>
    <dgm:pt modelId="{3AEDD03D-AED7-44BF-BC9C-9F1C54798EE9}" type="sibTrans" cxnId="{569F209A-BE6E-41A1-9589-D65CC51BF180}">
      <dgm:prSet/>
      <dgm:spPr/>
      <dgm:t>
        <a:bodyPr/>
        <a:lstStyle/>
        <a:p>
          <a:endParaRPr lang="en-US"/>
        </a:p>
      </dgm:t>
    </dgm:pt>
    <dgm:pt modelId="{D88C0704-4D5F-4EDA-B5D6-54A43FD64F30}">
      <dgm:prSet/>
      <dgm:spPr/>
      <dgm:t>
        <a:bodyPr/>
        <a:lstStyle/>
        <a:p>
          <a:r>
            <a:rPr lang="en-US"/>
            <a:t>Its intended target is not known, but theories include the White House, the U.S. Capitol, the Camp David presidential retreat in Maryland or one of several nuclear power plants along the eastern seaboard.</a:t>
          </a:r>
        </a:p>
      </dgm:t>
    </dgm:pt>
    <dgm:pt modelId="{A989C0A0-C299-4021-AF36-4D55463F70C6}" type="parTrans" cxnId="{DB25D4C7-88D0-405A-A9D4-9703A81E0509}">
      <dgm:prSet/>
      <dgm:spPr/>
      <dgm:t>
        <a:bodyPr/>
        <a:lstStyle/>
        <a:p>
          <a:endParaRPr lang="en-US"/>
        </a:p>
      </dgm:t>
    </dgm:pt>
    <dgm:pt modelId="{2834E67F-8370-4F7A-B31A-4B762780024A}" type="sibTrans" cxnId="{DB25D4C7-88D0-405A-A9D4-9703A81E0509}">
      <dgm:prSet/>
      <dgm:spPr/>
      <dgm:t>
        <a:bodyPr/>
        <a:lstStyle/>
        <a:p>
          <a:endParaRPr lang="en-US"/>
        </a:p>
      </dgm:t>
    </dgm:pt>
    <dgm:pt modelId="{38A7B8FA-74DF-1949-9C1B-13D00CECCC0E}" type="pres">
      <dgm:prSet presAssocID="{D715CF4F-C1BF-4A2E-AE39-EEEBC29628D0}" presName="linear" presStyleCnt="0">
        <dgm:presLayoutVars>
          <dgm:animLvl val="lvl"/>
          <dgm:resizeHandles val="exact"/>
        </dgm:presLayoutVars>
      </dgm:prSet>
      <dgm:spPr/>
    </dgm:pt>
    <dgm:pt modelId="{C1762A88-DFB8-9247-9300-F4006C5EC9F0}" type="pres">
      <dgm:prSet presAssocID="{019C24B8-EC1A-4CA8-8FFC-7583DABE690A}" presName="parentText" presStyleLbl="node1" presStyleIdx="0" presStyleCnt="4">
        <dgm:presLayoutVars>
          <dgm:chMax val="0"/>
          <dgm:bulletEnabled val="1"/>
        </dgm:presLayoutVars>
      </dgm:prSet>
      <dgm:spPr/>
    </dgm:pt>
    <dgm:pt modelId="{3D84CB0A-5FE7-FA41-AB1A-6F0A3A9CAA9B}" type="pres">
      <dgm:prSet presAssocID="{F255C38F-5BF5-4629-A5CB-43A7DEB81683}" presName="spacer" presStyleCnt="0"/>
      <dgm:spPr/>
    </dgm:pt>
    <dgm:pt modelId="{39414F7D-610B-824D-B697-432B1FF621E1}" type="pres">
      <dgm:prSet presAssocID="{4CA30D03-608F-46C2-9D9F-61AE56050407}" presName="parentText" presStyleLbl="node1" presStyleIdx="1" presStyleCnt="4">
        <dgm:presLayoutVars>
          <dgm:chMax val="0"/>
          <dgm:bulletEnabled val="1"/>
        </dgm:presLayoutVars>
      </dgm:prSet>
      <dgm:spPr/>
    </dgm:pt>
    <dgm:pt modelId="{6AA564E8-C1AA-9B48-8A42-C6E5A08572CE}" type="pres">
      <dgm:prSet presAssocID="{B3E50B41-C67D-49D2-9F39-75CD978E9028}" presName="spacer" presStyleCnt="0"/>
      <dgm:spPr/>
    </dgm:pt>
    <dgm:pt modelId="{8D0C8581-04E2-F640-BB6F-FF2888DC0184}" type="pres">
      <dgm:prSet presAssocID="{70C4AA01-BF7B-4555-83A8-FFACA6341559}" presName="parentText" presStyleLbl="node1" presStyleIdx="2" presStyleCnt="4">
        <dgm:presLayoutVars>
          <dgm:chMax val="0"/>
          <dgm:bulletEnabled val="1"/>
        </dgm:presLayoutVars>
      </dgm:prSet>
      <dgm:spPr/>
    </dgm:pt>
    <dgm:pt modelId="{13E1B40E-52EE-924D-930A-02462DF44819}" type="pres">
      <dgm:prSet presAssocID="{3AEDD03D-AED7-44BF-BC9C-9F1C54798EE9}" presName="spacer" presStyleCnt="0"/>
      <dgm:spPr/>
    </dgm:pt>
    <dgm:pt modelId="{7E51337F-E719-5A4F-B344-70DA71754F8A}" type="pres">
      <dgm:prSet presAssocID="{D88C0704-4D5F-4EDA-B5D6-54A43FD64F30}" presName="parentText" presStyleLbl="node1" presStyleIdx="3" presStyleCnt="4">
        <dgm:presLayoutVars>
          <dgm:chMax val="0"/>
          <dgm:bulletEnabled val="1"/>
        </dgm:presLayoutVars>
      </dgm:prSet>
      <dgm:spPr/>
    </dgm:pt>
  </dgm:ptLst>
  <dgm:cxnLst>
    <dgm:cxn modelId="{E722FE09-396E-42C2-A0C4-314861CABA59}" srcId="{D715CF4F-C1BF-4A2E-AE39-EEEBC29628D0}" destId="{4CA30D03-608F-46C2-9D9F-61AE56050407}" srcOrd="1" destOrd="0" parTransId="{1258E83C-44DE-4032-B03D-40B10DE5E219}" sibTransId="{B3E50B41-C67D-49D2-9F39-75CD978E9028}"/>
    <dgm:cxn modelId="{1D479950-B433-3848-B678-FAE02060B5D9}" type="presOf" srcId="{4CA30D03-608F-46C2-9D9F-61AE56050407}" destId="{39414F7D-610B-824D-B697-432B1FF621E1}" srcOrd="0" destOrd="0" presId="urn:microsoft.com/office/officeart/2005/8/layout/vList2"/>
    <dgm:cxn modelId="{031B4F59-955E-C449-9306-6D0DC719875F}" type="presOf" srcId="{019C24B8-EC1A-4CA8-8FFC-7583DABE690A}" destId="{C1762A88-DFB8-9247-9300-F4006C5EC9F0}" srcOrd="0" destOrd="0" presId="urn:microsoft.com/office/officeart/2005/8/layout/vList2"/>
    <dgm:cxn modelId="{38244E79-D029-214A-AFFF-EBA25D6523DC}" type="presOf" srcId="{70C4AA01-BF7B-4555-83A8-FFACA6341559}" destId="{8D0C8581-04E2-F640-BB6F-FF2888DC0184}" srcOrd="0" destOrd="0" presId="urn:microsoft.com/office/officeart/2005/8/layout/vList2"/>
    <dgm:cxn modelId="{CB7B0D84-9007-4A3C-981F-5B320F38F0E2}" srcId="{D715CF4F-C1BF-4A2E-AE39-EEEBC29628D0}" destId="{019C24B8-EC1A-4CA8-8FFC-7583DABE690A}" srcOrd="0" destOrd="0" parTransId="{1F96F449-FADB-4F4F-B59A-F8040D231FBE}" sibTransId="{F255C38F-5BF5-4629-A5CB-43A7DEB81683}"/>
    <dgm:cxn modelId="{569F209A-BE6E-41A1-9589-D65CC51BF180}" srcId="{D715CF4F-C1BF-4A2E-AE39-EEEBC29628D0}" destId="{70C4AA01-BF7B-4555-83A8-FFACA6341559}" srcOrd="2" destOrd="0" parTransId="{5B27B6E3-125B-49E1-9CD8-DA69090C6CA6}" sibTransId="{3AEDD03D-AED7-44BF-BC9C-9F1C54798EE9}"/>
    <dgm:cxn modelId="{DB25D4C7-88D0-405A-A9D4-9703A81E0509}" srcId="{D715CF4F-C1BF-4A2E-AE39-EEEBC29628D0}" destId="{D88C0704-4D5F-4EDA-B5D6-54A43FD64F30}" srcOrd="3" destOrd="0" parTransId="{A989C0A0-C299-4021-AF36-4D55463F70C6}" sibTransId="{2834E67F-8370-4F7A-B31A-4B762780024A}"/>
    <dgm:cxn modelId="{FB099BE8-FA5C-D046-858C-7068081EF27D}" type="presOf" srcId="{D88C0704-4D5F-4EDA-B5D6-54A43FD64F30}" destId="{7E51337F-E719-5A4F-B344-70DA71754F8A}" srcOrd="0" destOrd="0" presId="urn:microsoft.com/office/officeart/2005/8/layout/vList2"/>
    <dgm:cxn modelId="{C85705F7-EA24-BB4D-8CD4-D545CADCA684}" type="presOf" srcId="{D715CF4F-C1BF-4A2E-AE39-EEEBC29628D0}" destId="{38A7B8FA-74DF-1949-9C1B-13D00CECCC0E}" srcOrd="0" destOrd="0" presId="urn:microsoft.com/office/officeart/2005/8/layout/vList2"/>
    <dgm:cxn modelId="{C9D0A02C-FFC9-914E-A7AB-E9076A3DF7AF}" type="presParOf" srcId="{38A7B8FA-74DF-1949-9C1B-13D00CECCC0E}" destId="{C1762A88-DFB8-9247-9300-F4006C5EC9F0}" srcOrd="0" destOrd="0" presId="urn:microsoft.com/office/officeart/2005/8/layout/vList2"/>
    <dgm:cxn modelId="{6DB37AA8-49D4-BE4E-82B3-569F47A1C6C9}" type="presParOf" srcId="{38A7B8FA-74DF-1949-9C1B-13D00CECCC0E}" destId="{3D84CB0A-5FE7-FA41-AB1A-6F0A3A9CAA9B}" srcOrd="1" destOrd="0" presId="urn:microsoft.com/office/officeart/2005/8/layout/vList2"/>
    <dgm:cxn modelId="{E4597B46-72FA-B946-ABED-D48CEAB8E3A9}" type="presParOf" srcId="{38A7B8FA-74DF-1949-9C1B-13D00CECCC0E}" destId="{39414F7D-610B-824D-B697-432B1FF621E1}" srcOrd="2" destOrd="0" presId="urn:microsoft.com/office/officeart/2005/8/layout/vList2"/>
    <dgm:cxn modelId="{27497F8D-1023-9E40-A5F6-74B2704402A9}" type="presParOf" srcId="{38A7B8FA-74DF-1949-9C1B-13D00CECCC0E}" destId="{6AA564E8-C1AA-9B48-8A42-C6E5A08572CE}" srcOrd="3" destOrd="0" presId="urn:microsoft.com/office/officeart/2005/8/layout/vList2"/>
    <dgm:cxn modelId="{0E363F48-E88F-5843-B150-601234C4B192}" type="presParOf" srcId="{38A7B8FA-74DF-1949-9C1B-13D00CECCC0E}" destId="{8D0C8581-04E2-F640-BB6F-FF2888DC0184}" srcOrd="4" destOrd="0" presId="urn:microsoft.com/office/officeart/2005/8/layout/vList2"/>
    <dgm:cxn modelId="{B01B5C69-D0D7-444B-9268-023F6514E5BC}" type="presParOf" srcId="{38A7B8FA-74DF-1949-9C1B-13D00CECCC0E}" destId="{13E1B40E-52EE-924D-930A-02462DF44819}" srcOrd="5" destOrd="0" presId="urn:microsoft.com/office/officeart/2005/8/layout/vList2"/>
    <dgm:cxn modelId="{CB6AB0F9-4F75-7A47-89BF-DE4632B77C2E}" type="presParOf" srcId="{38A7B8FA-74DF-1949-9C1B-13D00CECCC0E}" destId="{7E51337F-E719-5A4F-B344-70DA71754F8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B5284B-51CD-4DE8-BE6A-1EF13F269E4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D4FC5A0-0E47-4C70-B98B-536FD0237724}">
      <dgm:prSet/>
      <dgm:spPr/>
      <dgm:t>
        <a:bodyPr/>
        <a:lstStyle/>
        <a:p>
          <a:r>
            <a:rPr lang="en-US"/>
            <a:t>A total of 2,996 people were killed in the 9/11 attacks, including the 19 terrorist hijackers aboard the four airplanes. </a:t>
          </a:r>
        </a:p>
      </dgm:t>
    </dgm:pt>
    <dgm:pt modelId="{CAF458F2-BCB0-4829-B27A-471FBCDAFCB1}" type="parTrans" cxnId="{15880608-4A67-45E6-B8EF-D8C1F9EF9220}">
      <dgm:prSet/>
      <dgm:spPr/>
      <dgm:t>
        <a:bodyPr/>
        <a:lstStyle/>
        <a:p>
          <a:endParaRPr lang="en-US"/>
        </a:p>
      </dgm:t>
    </dgm:pt>
    <dgm:pt modelId="{4AB51916-A4E4-45BA-9507-2890855AE839}" type="sibTrans" cxnId="{15880608-4A67-45E6-B8EF-D8C1F9EF9220}">
      <dgm:prSet/>
      <dgm:spPr/>
      <dgm:t>
        <a:bodyPr/>
        <a:lstStyle/>
        <a:p>
          <a:endParaRPr lang="en-US"/>
        </a:p>
      </dgm:t>
    </dgm:pt>
    <dgm:pt modelId="{FD28B223-62F4-488C-8222-9CEA138DB1CF}">
      <dgm:prSet/>
      <dgm:spPr/>
      <dgm:t>
        <a:bodyPr/>
        <a:lstStyle/>
        <a:p>
          <a:r>
            <a:rPr lang="en-US"/>
            <a:t>Citizens of 78 countries died in New York, Washington, D.C., and Pennsylvania.</a:t>
          </a:r>
        </a:p>
      </dgm:t>
    </dgm:pt>
    <dgm:pt modelId="{7B3A000B-3EE8-4842-A35F-4C64D88CCE8C}" type="parTrans" cxnId="{6AF5C799-3C98-4273-83EC-DE7BA9556F63}">
      <dgm:prSet/>
      <dgm:spPr/>
      <dgm:t>
        <a:bodyPr/>
        <a:lstStyle/>
        <a:p>
          <a:endParaRPr lang="en-US"/>
        </a:p>
      </dgm:t>
    </dgm:pt>
    <dgm:pt modelId="{F40B209E-A1EC-4F71-8792-4D92AAEFA0D2}" type="sibTrans" cxnId="{6AF5C799-3C98-4273-83EC-DE7BA9556F63}">
      <dgm:prSet/>
      <dgm:spPr/>
      <dgm:t>
        <a:bodyPr/>
        <a:lstStyle/>
        <a:p>
          <a:endParaRPr lang="en-US"/>
        </a:p>
      </dgm:t>
    </dgm:pt>
    <dgm:pt modelId="{2035D240-AB47-AA43-8E2B-255839DCE092}" type="pres">
      <dgm:prSet presAssocID="{4FB5284B-51CD-4DE8-BE6A-1EF13F269E4F}" presName="linear" presStyleCnt="0">
        <dgm:presLayoutVars>
          <dgm:animLvl val="lvl"/>
          <dgm:resizeHandles val="exact"/>
        </dgm:presLayoutVars>
      </dgm:prSet>
      <dgm:spPr/>
    </dgm:pt>
    <dgm:pt modelId="{2E225F16-0D50-3C4E-893A-52D496361039}" type="pres">
      <dgm:prSet presAssocID="{3D4FC5A0-0E47-4C70-B98B-536FD0237724}" presName="parentText" presStyleLbl="node1" presStyleIdx="0" presStyleCnt="2">
        <dgm:presLayoutVars>
          <dgm:chMax val="0"/>
          <dgm:bulletEnabled val="1"/>
        </dgm:presLayoutVars>
      </dgm:prSet>
      <dgm:spPr/>
    </dgm:pt>
    <dgm:pt modelId="{85697F0B-7081-A24A-9386-A49E7FB1C269}" type="pres">
      <dgm:prSet presAssocID="{4AB51916-A4E4-45BA-9507-2890855AE839}" presName="spacer" presStyleCnt="0"/>
      <dgm:spPr/>
    </dgm:pt>
    <dgm:pt modelId="{1F90D2A3-5A31-A64F-990E-CAB51391757A}" type="pres">
      <dgm:prSet presAssocID="{FD28B223-62F4-488C-8222-9CEA138DB1CF}" presName="parentText" presStyleLbl="node1" presStyleIdx="1" presStyleCnt="2">
        <dgm:presLayoutVars>
          <dgm:chMax val="0"/>
          <dgm:bulletEnabled val="1"/>
        </dgm:presLayoutVars>
      </dgm:prSet>
      <dgm:spPr/>
    </dgm:pt>
  </dgm:ptLst>
  <dgm:cxnLst>
    <dgm:cxn modelId="{15880608-4A67-45E6-B8EF-D8C1F9EF9220}" srcId="{4FB5284B-51CD-4DE8-BE6A-1EF13F269E4F}" destId="{3D4FC5A0-0E47-4C70-B98B-536FD0237724}" srcOrd="0" destOrd="0" parTransId="{CAF458F2-BCB0-4829-B27A-471FBCDAFCB1}" sibTransId="{4AB51916-A4E4-45BA-9507-2890855AE839}"/>
    <dgm:cxn modelId="{A0DA107E-997E-2F4A-B3C0-174E34B694C8}" type="presOf" srcId="{4FB5284B-51CD-4DE8-BE6A-1EF13F269E4F}" destId="{2035D240-AB47-AA43-8E2B-255839DCE092}" srcOrd="0" destOrd="0" presId="urn:microsoft.com/office/officeart/2005/8/layout/vList2"/>
    <dgm:cxn modelId="{6AF5C799-3C98-4273-83EC-DE7BA9556F63}" srcId="{4FB5284B-51CD-4DE8-BE6A-1EF13F269E4F}" destId="{FD28B223-62F4-488C-8222-9CEA138DB1CF}" srcOrd="1" destOrd="0" parTransId="{7B3A000B-3EE8-4842-A35F-4C64D88CCE8C}" sibTransId="{F40B209E-A1EC-4F71-8792-4D92AAEFA0D2}"/>
    <dgm:cxn modelId="{2E76D8A6-FAC5-D749-9A88-8423CD397C33}" type="presOf" srcId="{FD28B223-62F4-488C-8222-9CEA138DB1CF}" destId="{1F90D2A3-5A31-A64F-990E-CAB51391757A}" srcOrd="0" destOrd="0" presId="urn:microsoft.com/office/officeart/2005/8/layout/vList2"/>
    <dgm:cxn modelId="{5343C9DF-1B4A-7341-9AD9-CC1859C2AFA0}" type="presOf" srcId="{3D4FC5A0-0E47-4C70-B98B-536FD0237724}" destId="{2E225F16-0D50-3C4E-893A-52D496361039}" srcOrd="0" destOrd="0" presId="urn:microsoft.com/office/officeart/2005/8/layout/vList2"/>
    <dgm:cxn modelId="{3C08E7B0-F6B3-B94C-A616-05805F6B2E56}" type="presParOf" srcId="{2035D240-AB47-AA43-8E2B-255839DCE092}" destId="{2E225F16-0D50-3C4E-893A-52D496361039}" srcOrd="0" destOrd="0" presId="urn:microsoft.com/office/officeart/2005/8/layout/vList2"/>
    <dgm:cxn modelId="{4B893CEE-7AF5-A84C-A2D4-5FD254D178CB}" type="presParOf" srcId="{2035D240-AB47-AA43-8E2B-255839DCE092}" destId="{85697F0B-7081-A24A-9386-A49E7FB1C269}" srcOrd="1" destOrd="0" presId="urn:microsoft.com/office/officeart/2005/8/layout/vList2"/>
    <dgm:cxn modelId="{7C841AE4-BDF8-074C-A352-04C9E1B6F476}" type="presParOf" srcId="{2035D240-AB47-AA43-8E2B-255839DCE092}" destId="{1F90D2A3-5A31-A64F-990E-CAB51391757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2E25F9-F724-4186-9A30-05D89EA9C407}"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79B88042-D1CD-4A03-8D2A-D28FA0FB8972}">
      <dgm:prSet/>
      <dgm:spPr/>
      <dgm:t>
        <a:bodyPr/>
        <a:lstStyle/>
        <a:p>
          <a:pPr>
            <a:defRPr b="1"/>
          </a:pPr>
          <a:r>
            <a:rPr lang="en-US"/>
            <a:t>7:00 PM</a:t>
          </a:r>
        </a:p>
      </dgm:t>
    </dgm:pt>
    <dgm:pt modelId="{0657FAD6-8437-4CD8-BF0A-4799D5C23B56}" type="parTrans" cxnId="{C341F0F0-433D-400E-908C-0828FF08BD95}">
      <dgm:prSet/>
      <dgm:spPr/>
      <dgm:t>
        <a:bodyPr/>
        <a:lstStyle/>
        <a:p>
          <a:endParaRPr lang="en-US"/>
        </a:p>
      </dgm:t>
    </dgm:pt>
    <dgm:pt modelId="{4576985B-D0DA-4166-80D5-3A6BDC52238C}" type="sibTrans" cxnId="{C341F0F0-433D-400E-908C-0828FF08BD95}">
      <dgm:prSet/>
      <dgm:spPr/>
      <dgm:t>
        <a:bodyPr/>
        <a:lstStyle/>
        <a:p>
          <a:endParaRPr lang="en-US"/>
        </a:p>
      </dgm:t>
    </dgm:pt>
    <dgm:pt modelId="{8CBBF9E8-84D1-444D-8DF8-92C14D53DC86}">
      <dgm:prSet/>
      <dgm:spPr/>
      <dgm:t>
        <a:bodyPr/>
        <a:lstStyle/>
        <a:p>
          <a:r>
            <a:rPr lang="en-US"/>
            <a:t>At 7 p.m., President George W. Bush, who was in Florida at the time of the attacks and had spent the day being shuttled around the country because of security concerns, returned to the White House. </a:t>
          </a:r>
        </a:p>
      </dgm:t>
    </dgm:pt>
    <dgm:pt modelId="{0A4D952F-06A4-4AC8-84FF-B204F8C7A450}" type="parTrans" cxnId="{FE22AEA8-2F55-4622-944C-EC0D4D613ED8}">
      <dgm:prSet/>
      <dgm:spPr/>
      <dgm:t>
        <a:bodyPr/>
        <a:lstStyle/>
        <a:p>
          <a:endParaRPr lang="en-US"/>
        </a:p>
      </dgm:t>
    </dgm:pt>
    <dgm:pt modelId="{F7E99D0F-E049-4300-8FC6-B959199169E0}" type="sibTrans" cxnId="{FE22AEA8-2F55-4622-944C-EC0D4D613ED8}">
      <dgm:prSet/>
      <dgm:spPr/>
      <dgm:t>
        <a:bodyPr/>
        <a:lstStyle/>
        <a:p>
          <a:endParaRPr lang="en-US"/>
        </a:p>
      </dgm:t>
    </dgm:pt>
    <dgm:pt modelId="{A1FDF572-BAC4-47EC-A4BB-47F93E600C14}">
      <dgm:prSet/>
      <dgm:spPr/>
      <dgm:t>
        <a:bodyPr/>
        <a:lstStyle/>
        <a:p>
          <a:pPr>
            <a:defRPr b="1"/>
          </a:pPr>
          <a:r>
            <a:rPr lang="en-US"/>
            <a:t>9:00 PM</a:t>
          </a:r>
        </a:p>
      </dgm:t>
    </dgm:pt>
    <dgm:pt modelId="{51EB780C-B80A-4383-8FE2-8110C27E93D5}" type="parTrans" cxnId="{687E3E3C-66D8-424B-816E-9EB9BDAEE0EA}">
      <dgm:prSet/>
      <dgm:spPr/>
      <dgm:t>
        <a:bodyPr/>
        <a:lstStyle/>
        <a:p>
          <a:endParaRPr lang="en-US"/>
        </a:p>
      </dgm:t>
    </dgm:pt>
    <dgm:pt modelId="{F86C56AF-5722-4FD4-AF6F-D9F45D7FF59A}" type="sibTrans" cxnId="{687E3E3C-66D8-424B-816E-9EB9BDAEE0EA}">
      <dgm:prSet/>
      <dgm:spPr/>
      <dgm:t>
        <a:bodyPr/>
        <a:lstStyle/>
        <a:p>
          <a:endParaRPr lang="en-US"/>
        </a:p>
      </dgm:t>
    </dgm:pt>
    <dgm:pt modelId="{B1B7AD2F-85C3-4650-B46B-81B5961AB6BC}">
      <dgm:prSet/>
      <dgm:spPr/>
      <dgm:t>
        <a:bodyPr/>
        <a:lstStyle/>
        <a:p>
          <a:r>
            <a:rPr lang="en-US"/>
            <a:t>At 9 p.m., he delivered a televised address from the Oval Office.</a:t>
          </a:r>
        </a:p>
      </dgm:t>
    </dgm:pt>
    <dgm:pt modelId="{844B3CAD-8045-4460-A2A5-FF398657D192}" type="parTrans" cxnId="{39205CAB-9F83-4861-A2F6-54D8B0422FE8}">
      <dgm:prSet/>
      <dgm:spPr/>
      <dgm:t>
        <a:bodyPr/>
        <a:lstStyle/>
        <a:p>
          <a:endParaRPr lang="en-US"/>
        </a:p>
      </dgm:t>
    </dgm:pt>
    <dgm:pt modelId="{FA2B2C60-D102-49BF-A8D1-650CA49975F2}" type="sibTrans" cxnId="{39205CAB-9F83-4861-A2F6-54D8B0422FE8}">
      <dgm:prSet/>
      <dgm:spPr/>
      <dgm:t>
        <a:bodyPr/>
        <a:lstStyle/>
        <a:p>
          <a:endParaRPr lang="en-US"/>
        </a:p>
      </dgm:t>
    </dgm:pt>
    <dgm:pt modelId="{9ED29E60-57EB-AD4E-A251-20B80FADED1C}" type="pres">
      <dgm:prSet presAssocID="{B92E25F9-F724-4186-9A30-05D89EA9C407}" presName="root" presStyleCnt="0">
        <dgm:presLayoutVars>
          <dgm:chMax/>
          <dgm:chPref/>
          <dgm:animLvl val="lvl"/>
        </dgm:presLayoutVars>
      </dgm:prSet>
      <dgm:spPr/>
    </dgm:pt>
    <dgm:pt modelId="{778D5FA4-2AC8-3A4E-91AB-33632AB3263D}" type="pres">
      <dgm:prSet presAssocID="{B92E25F9-F724-4186-9A30-05D89EA9C407}"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B486E02E-1DBE-394D-A5E6-CEB31004E160}" type="pres">
      <dgm:prSet presAssocID="{B92E25F9-F724-4186-9A30-05D89EA9C407}" presName="nodes" presStyleCnt="0">
        <dgm:presLayoutVars>
          <dgm:chMax/>
          <dgm:chPref/>
          <dgm:animLvl val="lvl"/>
        </dgm:presLayoutVars>
      </dgm:prSet>
      <dgm:spPr/>
    </dgm:pt>
    <dgm:pt modelId="{B3CB8149-AD01-B74F-BE85-85535A8DB004}" type="pres">
      <dgm:prSet presAssocID="{79B88042-D1CD-4A03-8D2A-D28FA0FB8972}" presName="composite" presStyleCnt="0"/>
      <dgm:spPr/>
    </dgm:pt>
    <dgm:pt modelId="{206C3FB6-F289-B345-AA90-B0CE98EEB968}" type="pres">
      <dgm:prSet presAssocID="{79B88042-D1CD-4A03-8D2A-D28FA0FB8972}" presName="L1TextContainer" presStyleLbl="revTx" presStyleIdx="0" presStyleCnt="2">
        <dgm:presLayoutVars>
          <dgm:chMax val="1"/>
          <dgm:chPref val="1"/>
          <dgm:bulletEnabled val="1"/>
        </dgm:presLayoutVars>
      </dgm:prSet>
      <dgm:spPr/>
    </dgm:pt>
    <dgm:pt modelId="{795E2666-A5C2-0347-8DA9-F0CDA1C8A022}" type="pres">
      <dgm:prSet presAssocID="{79B88042-D1CD-4A03-8D2A-D28FA0FB8972}" presName="L2TextContainerWrapper" presStyleCnt="0">
        <dgm:presLayoutVars>
          <dgm:chMax val="0"/>
          <dgm:chPref val="0"/>
          <dgm:bulletEnabled val="1"/>
        </dgm:presLayoutVars>
      </dgm:prSet>
      <dgm:spPr/>
    </dgm:pt>
    <dgm:pt modelId="{DA6EC01A-D2F2-D740-993B-9C0C6943AE0E}" type="pres">
      <dgm:prSet presAssocID="{79B88042-D1CD-4A03-8D2A-D28FA0FB8972}" presName="L2TextContainer" presStyleLbl="bgAcc1" presStyleIdx="0" presStyleCnt="2"/>
      <dgm:spPr/>
    </dgm:pt>
    <dgm:pt modelId="{B7629704-253A-C04A-BE43-241B95382026}" type="pres">
      <dgm:prSet presAssocID="{79B88042-D1CD-4A03-8D2A-D28FA0FB8972}" presName="FlexibleEmptyPlaceHolder" presStyleCnt="0"/>
      <dgm:spPr/>
    </dgm:pt>
    <dgm:pt modelId="{509C3BDD-88E0-494A-83B0-5EAE83334F35}" type="pres">
      <dgm:prSet presAssocID="{79B88042-D1CD-4A03-8D2A-D28FA0FB8972}" presName="ConnectLine" presStyleLbl="sibTrans1D1" presStyleIdx="0" presStyleCnt="2"/>
      <dgm:spPr>
        <a:noFill/>
        <a:ln w="6350" cap="flat" cmpd="sng" algn="ctr">
          <a:solidFill>
            <a:schemeClr val="accent2">
              <a:hueOff val="0"/>
              <a:satOff val="0"/>
              <a:lumOff val="0"/>
              <a:alphaOff val="0"/>
            </a:schemeClr>
          </a:solidFill>
          <a:prstDash val="dash"/>
          <a:miter lim="800000"/>
        </a:ln>
        <a:effectLst/>
      </dgm:spPr>
    </dgm:pt>
    <dgm:pt modelId="{063B017D-8A7F-C549-9390-484877815073}" type="pres">
      <dgm:prSet presAssocID="{79B88042-D1CD-4A03-8D2A-D28FA0FB8972}" presName="ConnectorPoint" presStyleLbl="alignNode1" presStyleIdx="0" presStyleCnt="2"/>
      <dgm:spPr/>
    </dgm:pt>
    <dgm:pt modelId="{9CF978DE-74DF-5842-9475-432C5ED2BBBB}" type="pres">
      <dgm:prSet presAssocID="{79B88042-D1CD-4A03-8D2A-D28FA0FB8972}" presName="EmptyPlaceHolder" presStyleCnt="0"/>
      <dgm:spPr/>
    </dgm:pt>
    <dgm:pt modelId="{F911C102-D5A6-4942-B349-61A45136FFC3}" type="pres">
      <dgm:prSet presAssocID="{4576985B-D0DA-4166-80D5-3A6BDC52238C}" presName="spaceBetweenRectangles" presStyleCnt="0"/>
      <dgm:spPr/>
    </dgm:pt>
    <dgm:pt modelId="{F945E79E-83CE-CF41-90A8-BEFD0C307A41}" type="pres">
      <dgm:prSet presAssocID="{A1FDF572-BAC4-47EC-A4BB-47F93E600C14}" presName="composite" presStyleCnt="0"/>
      <dgm:spPr/>
    </dgm:pt>
    <dgm:pt modelId="{125FB555-8D65-0E42-8FBA-EE497C52AAE2}" type="pres">
      <dgm:prSet presAssocID="{A1FDF572-BAC4-47EC-A4BB-47F93E600C14}" presName="L1TextContainer" presStyleLbl="revTx" presStyleIdx="1" presStyleCnt="2">
        <dgm:presLayoutVars>
          <dgm:chMax val="1"/>
          <dgm:chPref val="1"/>
          <dgm:bulletEnabled val="1"/>
        </dgm:presLayoutVars>
      </dgm:prSet>
      <dgm:spPr/>
    </dgm:pt>
    <dgm:pt modelId="{FD1FFB71-1CE7-D442-B109-A365140354BA}" type="pres">
      <dgm:prSet presAssocID="{A1FDF572-BAC4-47EC-A4BB-47F93E600C14}" presName="L2TextContainerWrapper" presStyleCnt="0">
        <dgm:presLayoutVars>
          <dgm:chMax val="0"/>
          <dgm:chPref val="0"/>
          <dgm:bulletEnabled val="1"/>
        </dgm:presLayoutVars>
      </dgm:prSet>
      <dgm:spPr/>
    </dgm:pt>
    <dgm:pt modelId="{404538E1-3502-9045-9F3A-84386C219886}" type="pres">
      <dgm:prSet presAssocID="{A1FDF572-BAC4-47EC-A4BB-47F93E600C14}" presName="L2TextContainer" presStyleLbl="bgAcc1" presStyleIdx="1" presStyleCnt="2"/>
      <dgm:spPr/>
    </dgm:pt>
    <dgm:pt modelId="{BA6EF452-0A31-0743-B6E7-F210ABDBE1FC}" type="pres">
      <dgm:prSet presAssocID="{A1FDF572-BAC4-47EC-A4BB-47F93E600C14}" presName="FlexibleEmptyPlaceHolder" presStyleCnt="0"/>
      <dgm:spPr/>
    </dgm:pt>
    <dgm:pt modelId="{BCCC661D-33E2-854D-8356-F2528D6EC011}" type="pres">
      <dgm:prSet presAssocID="{A1FDF572-BAC4-47EC-A4BB-47F93E600C14}" presName="ConnectLine" presStyleLbl="sibTrans1D1" presStyleIdx="1" presStyleCnt="2"/>
      <dgm:spPr>
        <a:noFill/>
        <a:ln w="6350" cap="flat" cmpd="sng" algn="ctr">
          <a:solidFill>
            <a:schemeClr val="accent3">
              <a:hueOff val="0"/>
              <a:satOff val="0"/>
              <a:lumOff val="0"/>
              <a:alphaOff val="0"/>
            </a:schemeClr>
          </a:solidFill>
          <a:prstDash val="dash"/>
          <a:miter lim="800000"/>
        </a:ln>
        <a:effectLst/>
      </dgm:spPr>
    </dgm:pt>
    <dgm:pt modelId="{7799F7E5-362B-BE4B-AED6-7EFACA5EE5C2}" type="pres">
      <dgm:prSet presAssocID="{A1FDF572-BAC4-47EC-A4BB-47F93E600C14}" presName="ConnectorPoint" presStyleLbl="alignNode1" presStyleIdx="1" presStyleCnt="2"/>
      <dgm:spPr/>
    </dgm:pt>
    <dgm:pt modelId="{53110C85-B884-5646-8813-7191D6827089}" type="pres">
      <dgm:prSet presAssocID="{A1FDF572-BAC4-47EC-A4BB-47F93E600C14}" presName="EmptyPlaceHolder" presStyleCnt="0"/>
      <dgm:spPr/>
    </dgm:pt>
  </dgm:ptLst>
  <dgm:cxnLst>
    <dgm:cxn modelId="{0F48721F-D72B-AF4F-9964-8F6F9220D62F}" type="presOf" srcId="{8CBBF9E8-84D1-444D-8DF8-92C14D53DC86}" destId="{DA6EC01A-D2F2-D740-993B-9C0C6943AE0E}" srcOrd="0" destOrd="0" presId="urn:microsoft.com/office/officeart/2016/7/layout/BasicTimeline"/>
    <dgm:cxn modelId="{687E3E3C-66D8-424B-816E-9EB9BDAEE0EA}" srcId="{B92E25F9-F724-4186-9A30-05D89EA9C407}" destId="{A1FDF572-BAC4-47EC-A4BB-47F93E600C14}" srcOrd="1" destOrd="0" parTransId="{51EB780C-B80A-4383-8FE2-8110C27E93D5}" sibTransId="{F86C56AF-5722-4FD4-AF6F-D9F45D7FF59A}"/>
    <dgm:cxn modelId="{BC647B4F-C6D1-174B-AC81-F11DC835917B}" type="presOf" srcId="{A1FDF572-BAC4-47EC-A4BB-47F93E600C14}" destId="{125FB555-8D65-0E42-8FBA-EE497C52AAE2}" srcOrd="0" destOrd="0" presId="urn:microsoft.com/office/officeart/2016/7/layout/BasicTimeline"/>
    <dgm:cxn modelId="{FECEDA53-DB5A-634E-A654-8FB0727365AA}" type="presOf" srcId="{B1B7AD2F-85C3-4650-B46B-81B5961AB6BC}" destId="{404538E1-3502-9045-9F3A-84386C219886}" srcOrd="0" destOrd="0" presId="urn:microsoft.com/office/officeart/2016/7/layout/BasicTimeline"/>
    <dgm:cxn modelId="{D2A0687A-3798-2C44-9A33-B78D24CBC7C9}" type="presOf" srcId="{B92E25F9-F724-4186-9A30-05D89EA9C407}" destId="{9ED29E60-57EB-AD4E-A251-20B80FADED1C}" srcOrd="0" destOrd="0" presId="urn:microsoft.com/office/officeart/2016/7/layout/BasicTimeline"/>
    <dgm:cxn modelId="{FE22AEA8-2F55-4622-944C-EC0D4D613ED8}" srcId="{79B88042-D1CD-4A03-8D2A-D28FA0FB8972}" destId="{8CBBF9E8-84D1-444D-8DF8-92C14D53DC86}" srcOrd="0" destOrd="0" parTransId="{0A4D952F-06A4-4AC8-84FF-B204F8C7A450}" sibTransId="{F7E99D0F-E049-4300-8FC6-B959199169E0}"/>
    <dgm:cxn modelId="{39205CAB-9F83-4861-A2F6-54D8B0422FE8}" srcId="{A1FDF572-BAC4-47EC-A4BB-47F93E600C14}" destId="{B1B7AD2F-85C3-4650-B46B-81B5961AB6BC}" srcOrd="0" destOrd="0" parTransId="{844B3CAD-8045-4460-A2A5-FF398657D192}" sibTransId="{FA2B2C60-D102-49BF-A8D1-650CA49975F2}"/>
    <dgm:cxn modelId="{389958C4-D178-4643-B54B-B6FCAC8104DC}" type="presOf" srcId="{79B88042-D1CD-4A03-8D2A-D28FA0FB8972}" destId="{206C3FB6-F289-B345-AA90-B0CE98EEB968}" srcOrd="0" destOrd="0" presId="urn:microsoft.com/office/officeart/2016/7/layout/BasicTimeline"/>
    <dgm:cxn modelId="{C341F0F0-433D-400E-908C-0828FF08BD95}" srcId="{B92E25F9-F724-4186-9A30-05D89EA9C407}" destId="{79B88042-D1CD-4A03-8D2A-D28FA0FB8972}" srcOrd="0" destOrd="0" parTransId="{0657FAD6-8437-4CD8-BF0A-4799D5C23B56}" sibTransId="{4576985B-D0DA-4166-80D5-3A6BDC52238C}"/>
    <dgm:cxn modelId="{E2A10C75-2409-1844-BF82-263B14613885}" type="presParOf" srcId="{9ED29E60-57EB-AD4E-A251-20B80FADED1C}" destId="{778D5FA4-2AC8-3A4E-91AB-33632AB3263D}" srcOrd="0" destOrd="0" presId="urn:microsoft.com/office/officeart/2016/7/layout/BasicTimeline"/>
    <dgm:cxn modelId="{C7E6018B-4F9D-9847-AD9D-1C72D4C37FBD}" type="presParOf" srcId="{9ED29E60-57EB-AD4E-A251-20B80FADED1C}" destId="{B486E02E-1DBE-394D-A5E6-CEB31004E160}" srcOrd="1" destOrd="0" presId="urn:microsoft.com/office/officeart/2016/7/layout/BasicTimeline"/>
    <dgm:cxn modelId="{33398035-F132-4641-8D1B-C3D22DE21130}" type="presParOf" srcId="{B486E02E-1DBE-394D-A5E6-CEB31004E160}" destId="{B3CB8149-AD01-B74F-BE85-85535A8DB004}" srcOrd="0" destOrd="0" presId="urn:microsoft.com/office/officeart/2016/7/layout/BasicTimeline"/>
    <dgm:cxn modelId="{5CD3C2DC-9958-7649-8D60-9E925004BDE6}" type="presParOf" srcId="{B3CB8149-AD01-B74F-BE85-85535A8DB004}" destId="{206C3FB6-F289-B345-AA90-B0CE98EEB968}" srcOrd="0" destOrd="0" presId="urn:microsoft.com/office/officeart/2016/7/layout/BasicTimeline"/>
    <dgm:cxn modelId="{6C0FE83C-3258-5C42-9CBC-FFCC24A26459}" type="presParOf" srcId="{B3CB8149-AD01-B74F-BE85-85535A8DB004}" destId="{795E2666-A5C2-0347-8DA9-F0CDA1C8A022}" srcOrd="1" destOrd="0" presId="urn:microsoft.com/office/officeart/2016/7/layout/BasicTimeline"/>
    <dgm:cxn modelId="{B6767B3A-5D77-8846-A5A0-C7508791BD90}" type="presParOf" srcId="{795E2666-A5C2-0347-8DA9-F0CDA1C8A022}" destId="{DA6EC01A-D2F2-D740-993B-9C0C6943AE0E}" srcOrd="0" destOrd="0" presId="urn:microsoft.com/office/officeart/2016/7/layout/BasicTimeline"/>
    <dgm:cxn modelId="{2318B993-36A1-4F48-9E05-AA11E90AEF20}" type="presParOf" srcId="{795E2666-A5C2-0347-8DA9-F0CDA1C8A022}" destId="{B7629704-253A-C04A-BE43-241B95382026}" srcOrd="1" destOrd="0" presId="urn:microsoft.com/office/officeart/2016/7/layout/BasicTimeline"/>
    <dgm:cxn modelId="{FF980835-579D-F543-889B-6FC8DF3770C9}" type="presParOf" srcId="{B3CB8149-AD01-B74F-BE85-85535A8DB004}" destId="{509C3BDD-88E0-494A-83B0-5EAE83334F35}" srcOrd="2" destOrd="0" presId="urn:microsoft.com/office/officeart/2016/7/layout/BasicTimeline"/>
    <dgm:cxn modelId="{E8600F2A-BABC-B649-B430-5A7B79E230FA}" type="presParOf" srcId="{B3CB8149-AD01-B74F-BE85-85535A8DB004}" destId="{063B017D-8A7F-C549-9390-484877815073}" srcOrd="3" destOrd="0" presId="urn:microsoft.com/office/officeart/2016/7/layout/BasicTimeline"/>
    <dgm:cxn modelId="{1E40DDC5-98EB-0741-A407-8B2DF231BD60}" type="presParOf" srcId="{B3CB8149-AD01-B74F-BE85-85535A8DB004}" destId="{9CF978DE-74DF-5842-9475-432C5ED2BBBB}" srcOrd="4" destOrd="0" presId="urn:microsoft.com/office/officeart/2016/7/layout/BasicTimeline"/>
    <dgm:cxn modelId="{D287594E-0B13-B348-BED0-FA8EFED13111}" type="presParOf" srcId="{B486E02E-1DBE-394D-A5E6-CEB31004E160}" destId="{F911C102-D5A6-4942-B349-61A45136FFC3}" srcOrd="1" destOrd="0" presId="urn:microsoft.com/office/officeart/2016/7/layout/BasicTimeline"/>
    <dgm:cxn modelId="{48DEDA62-A8FE-7248-9D74-8B21B93C4E80}" type="presParOf" srcId="{B486E02E-1DBE-394D-A5E6-CEB31004E160}" destId="{F945E79E-83CE-CF41-90A8-BEFD0C307A41}" srcOrd="2" destOrd="0" presId="urn:microsoft.com/office/officeart/2016/7/layout/BasicTimeline"/>
    <dgm:cxn modelId="{F7892F6A-261E-7D4F-BB28-94CDE7C7C993}" type="presParOf" srcId="{F945E79E-83CE-CF41-90A8-BEFD0C307A41}" destId="{125FB555-8D65-0E42-8FBA-EE497C52AAE2}" srcOrd="0" destOrd="0" presId="urn:microsoft.com/office/officeart/2016/7/layout/BasicTimeline"/>
    <dgm:cxn modelId="{95934EB2-0A0D-8846-AC2F-9174B5E1D830}" type="presParOf" srcId="{F945E79E-83CE-CF41-90A8-BEFD0C307A41}" destId="{FD1FFB71-1CE7-D442-B109-A365140354BA}" srcOrd="1" destOrd="0" presId="urn:microsoft.com/office/officeart/2016/7/layout/BasicTimeline"/>
    <dgm:cxn modelId="{7431A5D3-859A-334B-9E81-CE1698D78C11}" type="presParOf" srcId="{FD1FFB71-1CE7-D442-B109-A365140354BA}" destId="{404538E1-3502-9045-9F3A-84386C219886}" srcOrd="0" destOrd="0" presId="urn:microsoft.com/office/officeart/2016/7/layout/BasicTimeline"/>
    <dgm:cxn modelId="{20355234-FF43-9B40-8C34-CA9525DE6627}" type="presParOf" srcId="{FD1FFB71-1CE7-D442-B109-A365140354BA}" destId="{BA6EF452-0A31-0743-B6E7-F210ABDBE1FC}" srcOrd="1" destOrd="0" presId="urn:microsoft.com/office/officeart/2016/7/layout/BasicTimeline"/>
    <dgm:cxn modelId="{2D09E455-DFB0-A249-9D23-2FA30284ADAD}" type="presParOf" srcId="{F945E79E-83CE-CF41-90A8-BEFD0C307A41}" destId="{BCCC661D-33E2-854D-8356-F2528D6EC011}" srcOrd="2" destOrd="0" presId="urn:microsoft.com/office/officeart/2016/7/layout/BasicTimeline"/>
    <dgm:cxn modelId="{4348FCBD-8BA8-FB46-BB33-A678836F4365}" type="presParOf" srcId="{F945E79E-83CE-CF41-90A8-BEFD0C307A41}" destId="{7799F7E5-362B-BE4B-AED6-7EFACA5EE5C2}" srcOrd="3" destOrd="0" presId="urn:microsoft.com/office/officeart/2016/7/layout/BasicTimeline"/>
    <dgm:cxn modelId="{EF69B525-8BC1-1D4E-A94F-D2FC2CD7529D}" type="presParOf" srcId="{F945E79E-83CE-CF41-90A8-BEFD0C307A41}" destId="{53110C85-B884-5646-8813-7191D6827089}"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023A45-0464-4A6B-AD98-C8BEAC48A282}"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BBBFF19E-9254-41BE-B312-1A8FCE77A680}">
      <dgm:prSet/>
      <dgm:spPr/>
      <dgm:t>
        <a:bodyPr/>
        <a:lstStyle/>
        <a:p>
          <a:pPr>
            <a:defRPr b="1"/>
          </a:pPr>
          <a:r>
            <a:rPr lang="en-US"/>
            <a:t>2 May 2011</a:t>
          </a:r>
        </a:p>
      </dgm:t>
    </dgm:pt>
    <dgm:pt modelId="{C1CC5FD3-FB92-48B9-91A1-C0B82BB83137}" type="parTrans" cxnId="{81F3B0E7-BA6F-446E-BFBD-BDD5D2ED9DEF}">
      <dgm:prSet/>
      <dgm:spPr/>
      <dgm:t>
        <a:bodyPr/>
        <a:lstStyle/>
        <a:p>
          <a:endParaRPr lang="en-US"/>
        </a:p>
      </dgm:t>
    </dgm:pt>
    <dgm:pt modelId="{EF121D79-7FED-4DF0-918D-C871EDA2423E}" type="sibTrans" cxnId="{81F3B0E7-BA6F-446E-BFBD-BDD5D2ED9DEF}">
      <dgm:prSet/>
      <dgm:spPr/>
      <dgm:t>
        <a:bodyPr/>
        <a:lstStyle/>
        <a:p>
          <a:endParaRPr lang="en-US"/>
        </a:p>
      </dgm:t>
    </dgm:pt>
    <dgm:pt modelId="{E5A73930-3062-496D-B7A8-AD2E8920DCA8}">
      <dgm:prSet/>
      <dgm:spPr/>
      <dgm:t>
        <a:bodyPr/>
        <a:lstStyle/>
        <a:p>
          <a:r>
            <a:rPr lang="en-US"/>
            <a:t>Osama bin Laden, the mastermind behind the September 11th attacks, remained at large until May 2, 2011, when he was finally tracked down and killed by U.S. forces at a hideout in Abbottabad, Pakistan. </a:t>
          </a:r>
        </a:p>
      </dgm:t>
    </dgm:pt>
    <dgm:pt modelId="{679AB0C7-787B-4456-A23C-93351CEB5938}" type="parTrans" cxnId="{9E79136D-89EA-4ABF-ADFD-7FB0D4389C19}">
      <dgm:prSet/>
      <dgm:spPr/>
      <dgm:t>
        <a:bodyPr/>
        <a:lstStyle/>
        <a:p>
          <a:endParaRPr lang="en-US"/>
        </a:p>
      </dgm:t>
    </dgm:pt>
    <dgm:pt modelId="{EEFBEBBE-3DD7-46C0-B7C3-E62F4CF5A788}" type="sibTrans" cxnId="{9E79136D-89EA-4ABF-ADFD-7FB0D4389C19}">
      <dgm:prSet/>
      <dgm:spPr/>
      <dgm:t>
        <a:bodyPr/>
        <a:lstStyle/>
        <a:p>
          <a:endParaRPr lang="en-US"/>
        </a:p>
      </dgm:t>
    </dgm:pt>
    <dgm:pt modelId="{5510004C-827B-42BF-ADC6-776A00B1C3FE}">
      <dgm:prSet/>
      <dgm:spPr/>
      <dgm:t>
        <a:bodyPr/>
        <a:lstStyle/>
        <a:p>
          <a:pPr>
            <a:defRPr b="1"/>
          </a:pPr>
          <a:r>
            <a:rPr lang="en-US"/>
            <a:t>June 2011</a:t>
          </a:r>
        </a:p>
      </dgm:t>
    </dgm:pt>
    <dgm:pt modelId="{D38BD8C3-8A58-47FE-B726-617927ECEC91}" type="parTrans" cxnId="{8D7CCFF3-ABAB-420D-8B70-7105EE768910}">
      <dgm:prSet/>
      <dgm:spPr/>
      <dgm:t>
        <a:bodyPr/>
        <a:lstStyle/>
        <a:p>
          <a:endParaRPr lang="en-US"/>
        </a:p>
      </dgm:t>
    </dgm:pt>
    <dgm:pt modelId="{4F2E6188-DB11-4EE4-B459-60898ABEFEEA}" type="sibTrans" cxnId="{8D7CCFF3-ABAB-420D-8B70-7105EE768910}">
      <dgm:prSet/>
      <dgm:spPr/>
      <dgm:t>
        <a:bodyPr/>
        <a:lstStyle/>
        <a:p>
          <a:endParaRPr lang="en-US"/>
        </a:p>
      </dgm:t>
    </dgm:pt>
    <dgm:pt modelId="{64F1668D-1B73-4318-AAB4-7240E328F9E7}">
      <dgm:prSet/>
      <dgm:spPr/>
      <dgm:t>
        <a:bodyPr/>
        <a:lstStyle/>
        <a:p>
          <a:r>
            <a:rPr lang="en-US"/>
            <a:t>In June 2011, then-President Barack Obama announced the beginning of large-scale troop withdrawals from Afghanistan.</a:t>
          </a:r>
        </a:p>
      </dgm:t>
    </dgm:pt>
    <dgm:pt modelId="{324C6C3E-434C-4E48-9EF0-86E3E1977D33}" type="parTrans" cxnId="{A6ACA051-A07B-4EC0-958B-93ED1BCEF014}">
      <dgm:prSet/>
      <dgm:spPr/>
      <dgm:t>
        <a:bodyPr/>
        <a:lstStyle/>
        <a:p>
          <a:endParaRPr lang="en-US"/>
        </a:p>
      </dgm:t>
    </dgm:pt>
    <dgm:pt modelId="{2A3BCB23-0196-4AE8-9407-A269A405DC0D}" type="sibTrans" cxnId="{A6ACA051-A07B-4EC0-958B-93ED1BCEF014}">
      <dgm:prSet/>
      <dgm:spPr/>
      <dgm:t>
        <a:bodyPr/>
        <a:lstStyle/>
        <a:p>
          <a:endParaRPr lang="en-US"/>
        </a:p>
      </dgm:t>
    </dgm:pt>
    <dgm:pt modelId="{40662AD3-DA4B-1E47-B315-D461A095503A}" type="pres">
      <dgm:prSet presAssocID="{79023A45-0464-4A6B-AD98-C8BEAC48A282}" presName="root" presStyleCnt="0">
        <dgm:presLayoutVars>
          <dgm:chMax/>
          <dgm:chPref/>
          <dgm:animLvl val="lvl"/>
        </dgm:presLayoutVars>
      </dgm:prSet>
      <dgm:spPr/>
    </dgm:pt>
    <dgm:pt modelId="{7BCDF4B8-56EA-8140-86CB-AE0774EAF4CA}" type="pres">
      <dgm:prSet presAssocID="{79023A45-0464-4A6B-AD98-C8BEAC48A282}" presName="divider" presStyleLbl="node1" presStyleIdx="0" presStyleCnt="1"/>
      <dgm:spPr/>
    </dgm:pt>
    <dgm:pt modelId="{1AA48C15-A1C3-7042-82E7-9988A4CB61E5}" type="pres">
      <dgm:prSet presAssocID="{79023A45-0464-4A6B-AD98-C8BEAC48A282}" presName="nodes" presStyleCnt="0">
        <dgm:presLayoutVars>
          <dgm:chMax/>
          <dgm:chPref/>
          <dgm:animLvl val="lvl"/>
        </dgm:presLayoutVars>
      </dgm:prSet>
      <dgm:spPr/>
    </dgm:pt>
    <dgm:pt modelId="{47520C17-BD2C-9747-8CB2-87E3D505F9C5}" type="pres">
      <dgm:prSet presAssocID="{BBBFF19E-9254-41BE-B312-1A8FCE77A680}" presName="composite" presStyleCnt="0"/>
      <dgm:spPr/>
    </dgm:pt>
    <dgm:pt modelId="{388C3F71-96FF-C145-8A93-7799CFDF5FAC}" type="pres">
      <dgm:prSet presAssocID="{BBBFF19E-9254-41BE-B312-1A8FCE77A680}" presName="L1TextContainer" presStyleLbl="revTx" presStyleIdx="0" presStyleCnt="2">
        <dgm:presLayoutVars>
          <dgm:chMax val="1"/>
          <dgm:chPref val="1"/>
          <dgm:bulletEnabled val="1"/>
        </dgm:presLayoutVars>
      </dgm:prSet>
      <dgm:spPr/>
    </dgm:pt>
    <dgm:pt modelId="{BF9BD4F3-0E2C-564C-A989-17E5B8430301}" type="pres">
      <dgm:prSet presAssocID="{BBBFF19E-9254-41BE-B312-1A8FCE77A680}" presName="L2TextContainerWrapper" presStyleCnt="0">
        <dgm:presLayoutVars>
          <dgm:chMax val="0"/>
          <dgm:chPref val="0"/>
          <dgm:bulletEnabled val="1"/>
        </dgm:presLayoutVars>
      </dgm:prSet>
      <dgm:spPr/>
    </dgm:pt>
    <dgm:pt modelId="{4CDD5765-85A8-3F42-97B7-7BAF4705A0A8}" type="pres">
      <dgm:prSet presAssocID="{BBBFF19E-9254-41BE-B312-1A8FCE77A680}" presName="L2TextContainer" presStyleLbl="bgAccFollowNode1" presStyleIdx="0" presStyleCnt="2"/>
      <dgm:spPr/>
    </dgm:pt>
    <dgm:pt modelId="{79FB6C34-BD74-6241-BB0A-2C5D5974755E}" type="pres">
      <dgm:prSet presAssocID="{BBBFF19E-9254-41BE-B312-1A8FCE77A680}" presName="FlexibleEmptyPlaceHolder" presStyleCnt="0"/>
      <dgm:spPr/>
    </dgm:pt>
    <dgm:pt modelId="{E10C960A-BD82-314B-8D24-509149603C6F}" type="pres">
      <dgm:prSet presAssocID="{BBBFF19E-9254-41BE-B312-1A8FCE77A680}" presName="ConnectLine" presStyleLbl="alignNode1" presStyleIdx="0" presStyleCnt="2"/>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953A6316-609A-F54F-BFBD-CB817F595E9E}" type="pres">
      <dgm:prSet presAssocID="{BBBFF19E-9254-41BE-B312-1A8FCE77A680}" presName="ConnectorPoint" presStyleLbl="fgAcc1" presStyleIdx="0" presStyleCnt="2"/>
      <dgm:spPr>
        <a:solidFill>
          <a:schemeClr val="lt1">
            <a:alpha val="90000"/>
            <a:hueOff val="0"/>
            <a:satOff val="0"/>
            <a:lumOff val="0"/>
            <a:alphaOff val="0"/>
          </a:schemeClr>
        </a:solidFill>
        <a:ln w="12700" cap="flat" cmpd="sng" algn="ctr">
          <a:noFill/>
          <a:prstDash val="solid"/>
          <a:miter lim="800000"/>
        </a:ln>
        <a:effectLst/>
      </dgm:spPr>
    </dgm:pt>
    <dgm:pt modelId="{B6CB320D-9A06-064E-B727-263D4C7ECDF8}" type="pres">
      <dgm:prSet presAssocID="{BBBFF19E-9254-41BE-B312-1A8FCE77A680}" presName="EmptyPlaceHolder" presStyleCnt="0"/>
      <dgm:spPr/>
    </dgm:pt>
    <dgm:pt modelId="{F2DF87AC-5ABF-C242-ADE9-F91C76F174D8}" type="pres">
      <dgm:prSet presAssocID="{EF121D79-7FED-4DF0-918D-C871EDA2423E}" presName="spaceBetweenRectangles" presStyleCnt="0"/>
      <dgm:spPr/>
    </dgm:pt>
    <dgm:pt modelId="{FA39B825-7EC3-8A48-B312-7FC9256275F7}" type="pres">
      <dgm:prSet presAssocID="{5510004C-827B-42BF-ADC6-776A00B1C3FE}" presName="composite" presStyleCnt="0"/>
      <dgm:spPr/>
    </dgm:pt>
    <dgm:pt modelId="{3C699566-AE4E-7D44-84B4-5ADBC3EFBB07}" type="pres">
      <dgm:prSet presAssocID="{5510004C-827B-42BF-ADC6-776A00B1C3FE}" presName="L1TextContainer" presStyleLbl="revTx" presStyleIdx="1" presStyleCnt="2">
        <dgm:presLayoutVars>
          <dgm:chMax val="1"/>
          <dgm:chPref val="1"/>
          <dgm:bulletEnabled val="1"/>
        </dgm:presLayoutVars>
      </dgm:prSet>
      <dgm:spPr/>
    </dgm:pt>
    <dgm:pt modelId="{38C5A8A7-0FA5-E049-8FB1-2DF1CF78C73B}" type="pres">
      <dgm:prSet presAssocID="{5510004C-827B-42BF-ADC6-776A00B1C3FE}" presName="L2TextContainerWrapper" presStyleCnt="0">
        <dgm:presLayoutVars>
          <dgm:chMax val="0"/>
          <dgm:chPref val="0"/>
          <dgm:bulletEnabled val="1"/>
        </dgm:presLayoutVars>
      </dgm:prSet>
      <dgm:spPr/>
    </dgm:pt>
    <dgm:pt modelId="{0C162392-AB05-0F42-BA27-890851E60400}" type="pres">
      <dgm:prSet presAssocID="{5510004C-827B-42BF-ADC6-776A00B1C3FE}" presName="L2TextContainer" presStyleLbl="bgAccFollowNode1" presStyleIdx="1" presStyleCnt="2"/>
      <dgm:spPr/>
    </dgm:pt>
    <dgm:pt modelId="{93DE70D4-5F4E-9142-848E-8C973B90F50E}" type="pres">
      <dgm:prSet presAssocID="{5510004C-827B-42BF-ADC6-776A00B1C3FE}" presName="FlexibleEmptyPlaceHolder" presStyleCnt="0"/>
      <dgm:spPr/>
    </dgm:pt>
    <dgm:pt modelId="{27BED0F8-D94E-0341-B256-35552C48F11B}" type="pres">
      <dgm:prSet presAssocID="{5510004C-827B-42BF-ADC6-776A00B1C3FE}" presName="ConnectLine" presStyleLbl="alignNode1" presStyleIdx="1" presStyleCnt="2"/>
      <dgm:spPr>
        <a:solidFill>
          <a:schemeClr val="accent2">
            <a:hueOff val="-2449550"/>
            <a:satOff val="-11314"/>
            <a:lumOff val="-2354"/>
            <a:alphaOff val="0"/>
          </a:schemeClr>
        </a:solidFill>
        <a:ln w="6350" cap="flat" cmpd="sng" algn="ctr">
          <a:solidFill>
            <a:schemeClr val="accent2">
              <a:hueOff val="-2449550"/>
              <a:satOff val="-11314"/>
              <a:lumOff val="-2354"/>
              <a:alphaOff val="0"/>
            </a:schemeClr>
          </a:solidFill>
          <a:prstDash val="dash"/>
          <a:miter lim="800000"/>
        </a:ln>
        <a:effectLst/>
      </dgm:spPr>
    </dgm:pt>
    <dgm:pt modelId="{F89B9395-BDA8-DB46-8411-2C8C02C3EAE3}" type="pres">
      <dgm:prSet presAssocID="{5510004C-827B-42BF-ADC6-776A00B1C3FE}" presName="ConnectorPoint" presStyleLbl="fgAcc1" presStyleIdx="1" presStyleCnt="2"/>
      <dgm:spPr>
        <a:solidFill>
          <a:schemeClr val="lt1">
            <a:alpha val="90000"/>
            <a:hueOff val="0"/>
            <a:satOff val="0"/>
            <a:lumOff val="0"/>
            <a:alphaOff val="0"/>
          </a:schemeClr>
        </a:solidFill>
        <a:ln w="12700" cap="flat" cmpd="sng" algn="ctr">
          <a:noFill/>
          <a:prstDash val="solid"/>
          <a:miter lim="800000"/>
        </a:ln>
        <a:effectLst/>
      </dgm:spPr>
    </dgm:pt>
    <dgm:pt modelId="{FCFB7AB3-72B8-804A-B691-29F26CA466CF}" type="pres">
      <dgm:prSet presAssocID="{5510004C-827B-42BF-ADC6-776A00B1C3FE}" presName="EmptyPlaceHolder" presStyleCnt="0"/>
      <dgm:spPr/>
    </dgm:pt>
  </dgm:ptLst>
  <dgm:cxnLst>
    <dgm:cxn modelId="{9F2D3024-CCBB-D54D-8C04-CB2565F1E58F}" type="presOf" srcId="{5510004C-827B-42BF-ADC6-776A00B1C3FE}" destId="{3C699566-AE4E-7D44-84B4-5ADBC3EFBB07}" srcOrd="0" destOrd="0" presId="urn:microsoft.com/office/officeart/2017/3/layout/HorizontalPathTimeline"/>
    <dgm:cxn modelId="{2F225433-51E1-B24A-A374-CD3CF89603B6}" type="presOf" srcId="{E5A73930-3062-496D-B7A8-AD2E8920DCA8}" destId="{4CDD5765-85A8-3F42-97B7-7BAF4705A0A8}" srcOrd="0" destOrd="0" presId="urn:microsoft.com/office/officeart/2017/3/layout/HorizontalPathTimeline"/>
    <dgm:cxn modelId="{75838944-8812-204F-9E25-F29386BD0272}" type="presOf" srcId="{BBBFF19E-9254-41BE-B312-1A8FCE77A680}" destId="{388C3F71-96FF-C145-8A93-7799CFDF5FAC}" srcOrd="0" destOrd="0" presId="urn:microsoft.com/office/officeart/2017/3/layout/HorizontalPathTimeline"/>
    <dgm:cxn modelId="{A6ACA051-A07B-4EC0-958B-93ED1BCEF014}" srcId="{5510004C-827B-42BF-ADC6-776A00B1C3FE}" destId="{64F1668D-1B73-4318-AAB4-7240E328F9E7}" srcOrd="0" destOrd="0" parTransId="{324C6C3E-434C-4E48-9EF0-86E3E1977D33}" sibTransId="{2A3BCB23-0196-4AE8-9407-A269A405DC0D}"/>
    <dgm:cxn modelId="{9E79136D-89EA-4ABF-ADFD-7FB0D4389C19}" srcId="{BBBFF19E-9254-41BE-B312-1A8FCE77A680}" destId="{E5A73930-3062-496D-B7A8-AD2E8920DCA8}" srcOrd="0" destOrd="0" parTransId="{679AB0C7-787B-4456-A23C-93351CEB5938}" sibTransId="{EEFBEBBE-3DD7-46C0-B7C3-E62F4CF5A788}"/>
    <dgm:cxn modelId="{4DFDA6CF-0E1D-0B40-94AA-C408588C4D8E}" type="presOf" srcId="{64F1668D-1B73-4318-AAB4-7240E328F9E7}" destId="{0C162392-AB05-0F42-BA27-890851E60400}" srcOrd="0" destOrd="0" presId="urn:microsoft.com/office/officeart/2017/3/layout/HorizontalPathTimeline"/>
    <dgm:cxn modelId="{81F3B0E7-BA6F-446E-BFBD-BDD5D2ED9DEF}" srcId="{79023A45-0464-4A6B-AD98-C8BEAC48A282}" destId="{BBBFF19E-9254-41BE-B312-1A8FCE77A680}" srcOrd="0" destOrd="0" parTransId="{C1CC5FD3-FB92-48B9-91A1-C0B82BB83137}" sibTransId="{EF121D79-7FED-4DF0-918D-C871EDA2423E}"/>
    <dgm:cxn modelId="{8D7CCFF3-ABAB-420D-8B70-7105EE768910}" srcId="{79023A45-0464-4A6B-AD98-C8BEAC48A282}" destId="{5510004C-827B-42BF-ADC6-776A00B1C3FE}" srcOrd="1" destOrd="0" parTransId="{D38BD8C3-8A58-47FE-B726-617927ECEC91}" sibTransId="{4F2E6188-DB11-4EE4-B459-60898ABEFEEA}"/>
    <dgm:cxn modelId="{003B61FD-39A5-7443-8237-DA5E9EE63DDE}" type="presOf" srcId="{79023A45-0464-4A6B-AD98-C8BEAC48A282}" destId="{40662AD3-DA4B-1E47-B315-D461A095503A}" srcOrd="0" destOrd="0" presId="urn:microsoft.com/office/officeart/2017/3/layout/HorizontalPathTimeline"/>
    <dgm:cxn modelId="{3FF77702-5BBF-E544-B312-15F7E0741623}" type="presParOf" srcId="{40662AD3-DA4B-1E47-B315-D461A095503A}" destId="{7BCDF4B8-56EA-8140-86CB-AE0774EAF4CA}" srcOrd="0" destOrd="0" presId="urn:microsoft.com/office/officeart/2017/3/layout/HorizontalPathTimeline"/>
    <dgm:cxn modelId="{C226A607-4506-3242-BCBA-EA2B39373BB4}" type="presParOf" srcId="{40662AD3-DA4B-1E47-B315-D461A095503A}" destId="{1AA48C15-A1C3-7042-82E7-9988A4CB61E5}" srcOrd="1" destOrd="0" presId="urn:microsoft.com/office/officeart/2017/3/layout/HorizontalPathTimeline"/>
    <dgm:cxn modelId="{4EA8E9A9-0AC0-EF43-8A2F-0B4E3BD5D7EC}" type="presParOf" srcId="{1AA48C15-A1C3-7042-82E7-9988A4CB61E5}" destId="{47520C17-BD2C-9747-8CB2-87E3D505F9C5}" srcOrd="0" destOrd="0" presId="urn:microsoft.com/office/officeart/2017/3/layout/HorizontalPathTimeline"/>
    <dgm:cxn modelId="{5ED9EF29-4CA0-764A-BF49-4A38A35481CA}" type="presParOf" srcId="{47520C17-BD2C-9747-8CB2-87E3D505F9C5}" destId="{388C3F71-96FF-C145-8A93-7799CFDF5FAC}" srcOrd="0" destOrd="0" presId="urn:microsoft.com/office/officeart/2017/3/layout/HorizontalPathTimeline"/>
    <dgm:cxn modelId="{991F2B7F-14E7-CC40-8C32-50A98BCD5BC8}" type="presParOf" srcId="{47520C17-BD2C-9747-8CB2-87E3D505F9C5}" destId="{BF9BD4F3-0E2C-564C-A989-17E5B8430301}" srcOrd="1" destOrd="0" presId="urn:microsoft.com/office/officeart/2017/3/layout/HorizontalPathTimeline"/>
    <dgm:cxn modelId="{31C6E63B-EF58-3A47-AB6C-212F7546BE53}" type="presParOf" srcId="{BF9BD4F3-0E2C-564C-A989-17E5B8430301}" destId="{4CDD5765-85A8-3F42-97B7-7BAF4705A0A8}" srcOrd="0" destOrd="0" presId="urn:microsoft.com/office/officeart/2017/3/layout/HorizontalPathTimeline"/>
    <dgm:cxn modelId="{022931BB-0530-8C44-B119-56F34FEF51DF}" type="presParOf" srcId="{BF9BD4F3-0E2C-564C-A989-17E5B8430301}" destId="{79FB6C34-BD74-6241-BB0A-2C5D5974755E}" srcOrd="1" destOrd="0" presId="urn:microsoft.com/office/officeart/2017/3/layout/HorizontalPathTimeline"/>
    <dgm:cxn modelId="{A8E8A464-8B69-CE43-936B-66250B93C865}" type="presParOf" srcId="{47520C17-BD2C-9747-8CB2-87E3D505F9C5}" destId="{E10C960A-BD82-314B-8D24-509149603C6F}" srcOrd="2" destOrd="0" presId="urn:microsoft.com/office/officeart/2017/3/layout/HorizontalPathTimeline"/>
    <dgm:cxn modelId="{4AC37000-5DBC-B249-A03D-F25443F9E527}" type="presParOf" srcId="{47520C17-BD2C-9747-8CB2-87E3D505F9C5}" destId="{953A6316-609A-F54F-BFBD-CB817F595E9E}" srcOrd="3" destOrd="0" presId="urn:microsoft.com/office/officeart/2017/3/layout/HorizontalPathTimeline"/>
    <dgm:cxn modelId="{857B20F6-A60E-014C-B2EB-898DB1AD9DBE}" type="presParOf" srcId="{47520C17-BD2C-9747-8CB2-87E3D505F9C5}" destId="{B6CB320D-9A06-064E-B727-263D4C7ECDF8}" srcOrd="4" destOrd="0" presId="urn:microsoft.com/office/officeart/2017/3/layout/HorizontalPathTimeline"/>
    <dgm:cxn modelId="{868E8ECC-F8D4-6545-A969-A3660239957C}" type="presParOf" srcId="{1AA48C15-A1C3-7042-82E7-9988A4CB61E5}" destId="{F2DF87AC-5ABF-C242-ADE9-F91C76F174D8}" srcOrd="1" destOrd="0" presId="urn:microsoft.com/office/officeart/2017/3/layout/HorizontalPathTimeline"/>
    <dgm:cxn modelId="{4E617F23-7293-074C-90DE-9E05565AA240}" type="presParOf" srcId="{1AA48C15-A1C3-7042-82E7-9988A4CB61E5}" destId="{FA39B825-7EC3-8A48-B312-7FC9256275F7}" srcOrd="2" destOrd="0" presId="urn:microsoft.com/office/officeart/2017/3/layout/HorizontalPathTimeline"/>
    <dgm:cxn modelId="{7FDEFEFC-0CE4-1541-A55B-3040413DE6EF}" type="presParOf" srcId="{FA39B825-7EC3-8A48-B312-7FC9256275F7}" destId="{3C699566-AE4E-7D44-84B4-5ADBC3EFBB07}" srcOrd="0" destOrd="0" presId="urn:microsoft.com/office/officeart/2017/3/layout/HorizontalPathTimeline"/>
    <dgm:cxn modelId="{9C4A13A5-D8C6-9D48-B480-1E4D74E032E6}" type="presParOf" srcId="{FA39B825-7EC3-8A48-B312-7FC9256275F7}" destId="{38C5A8A7-0FA5-E049-8FB1-2DF1CF78C73B}" srcOrd="1" destOrd="0" presId="urn:microsoft.com/office/officeart/2017/3/layout/HorizontalPathTimeline"/>
    <dgm:cxn modelId="{DF64D663-CF98-F847-BA67-7D173F67F3E7}" type="presParOf" srcId="{38C5A8A7-0FA5-E049-8FB1-2DF1CF78C73B}" destId="{0C162392-AB05-0F42-BA27-890851E60400}" srcOrd="0" destOrd="0" presId="urn:microsoft.com/office/officeart/2017/3/layout/HorizontalPathTimeline"/>
    <dgm:cxn modelId="{702D45A3-78C1-F646-BF03-78D9EDB35B3A}" type="presParOf" srcId="{38C5A8A7-0FA5-E049-8FB1-2DF1CF78C73B}" destId="{93DE70D4-5F4E-9142-848E-8C973B90F50E}" srcOrd="1" destOrd="0" presId="urn:microsoft.com/office/officeart/2017/3/layout/HorizontalPathTimeline"/>
    <dgm:cxn modelId="{6AB24859-CF97-914E-9532-6363A5C32AD3}" type="presParOf" srcId="{FA39B825-7EC3-8A48-B312-7FC9256275F7}" destId="{27BED0F8-D94E-0341-B256-35552C48F11B}" srcOrd="2" destOrd="0" presId="urn:microsoft.com/office/officeart/2017/3/layout/HorizontalPathTimeline"/>
    <dgm:cxn modelId="{A57B2E2D-FDEE-5A46-B406-FD15A48CED03}" type="presParOf" srcId="{FA39B825-7EC3-8A48-B312-7FC9256275F7}" destId="{F89B9395-BDA8-DB46-8411-2C8C02C3EAE3}" srcOrd="3" destOrd="0" presId="urn:microsoft.com/office/officeart/2017/3/layout/HorizontalPathTimeline"/>
    <dgm:cxn modelId="{DC67E36A-B344-B64C-BA54-80D0C84CCD4C}" type="presParOf" srcId="{FA39B825-7EC3-8A48-B312-7FC9256275F7}" destId="{FCFB7AB3-72B8-804A-B691-29F26CA466CF}"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B6B0FA-3F7A-49FC-9960-0F686BE945D3}" type="doc">
      <dgm:prSet loTypeId="urn:microsoft.com/office/officeart/2016/7/layout/AccentHomeChevronProcess" loCatId="process" qsTypeId="urn:microsoft.com/office/officeart/2005/8/quickstyle/simple1" qsCatId="simple" csTypeId="urn:microsoft.com/office/officeart/2005/8/colors/colorful1" csCatId="colorful"/>
      <dgm:spPr/>
      <dgm:t>
        <a:bodyPr/>
        <a:lstStyle/>
        <a:p>
          <a:endParaRPr lang="en-US"/>
        </a:p>
      </dgm:t>
    </dgm:pt>
    <dgm:pt modelId="{043E029A-7191-4628-A92C-5458D091D03F}">
      <dgm:prSet/>
      <dgm:spPr/>
      <dgm:t>
        <a:bodyPr/>
        <a:lstStyle/>
        <a:p>
          <a:r>
            <a:rPr lang="en-US"/>
            <a:t>9 Nov.</a:t>
          </a:r>
        </a:p>
      </dgm:t>
    </dgm:pt>
    <dgm:pt modelId="{AF440504-6F62-4BE5-B044-07601EBD09CC}" type="parTrans" cxnId="{A9B0CF6B-A1B0-4BDC-8593-8AE7221D20B6}">
      <dgm:prSet/>
      <dgm:spPr/>
      <dgm:t>
        <a:bodyPr/>
        <a:lstStyle/>
        <a:p>
          <a:endParaRPr lang="en-US"/>
        </a:p>
      </dgm:t>
    </dgm:pt>
    <dgm:pt modelId="{D3353756-FE4E-46AE-BF41-87A543C928FA}" type="sibTrans" cxnId="{A9B0CF6B-A1B0-4BDC-8593-8AE7221D20B6}">
      <dgm:prSet/>
      <dgm:spPr/>
      <dgm:t>
        <a:bodyPr/>
        <a:lstStyle/>
        <a:p>
          <a:endParaRPr lang="en-US"/>
        </a:p>
      </dgm:t>
    </dgm:pt>
    <dgm:pt modelId="{4D3161FD-96EC-4EE7-AF07-4EDE52C8775B}">
      <dgm:prSet/>
      <dgm:spPr/>
      <dgm:t>
        <a:bodyPr/>
        <a:lstStyle/>
        <a:p>
          <a:r>
            <a:rPr lang="en-US"/>
            <a:t>In the wake of security fears raised by 9/11 and the mailing of letters containing anthrax that killed two and infected 17, The Homeland Security Act of 2002 created the Department of Homeland Security. </a:t>
          </a:r>
        </a:p>
      </dgm:t>
    </dgm:pt>
    <dgm:pt modelId="{2762F850-DC19-4671-B96C-00D27A8C09BA}" type="parTrans" cxnId="{A6A5886F-2F7B-4D9C-A73E-6A7E89F78695}">
      <dgm:prSet/>
      <dgm:spPr/>
      <dgm:t>
        <a:bodyPr/>
        <a:lstStyle/>
        <a:p>
          <a:endParaRPr lang="en-US"/>
        </a:p>
      </dgm:t>
    </dgm:pt>
    <dgm:pt modelId="{11E9EAD5-EB72-4DF5-AAD2-A46CAB84B1E2}" type="sibTrans" cxnId="{A6A5886F-2F7B-4D9C-A73E-6A7E89F78695}">
      <dgm:prSet/>
      <dgm:spPr/>
      <dgm:t>
        <a:bodyPr/>
        <a:lstStyle/>
        <a:p>
          <a:endParaRPr lang="en-US"/>
        </a:p>
      </dgm:t>
    </dgm:pt>
    <dgm:pt modelId="{A372C681-234E-4562-8892-A5588BE3AB38}">
      <dgm:prSet/>
      <dgm:spPr/>
      <dgm:t>
        <a:bodyPr/>
        <a:lstStyle/>
        <a:p>
          <a:r>
            <a:rPr lang="en-US"/>
            <a:t>25 Nov. 2002</a:t>
          </a:r>
        </a:p>
      </dgm:t>
    </dgm:pt>
    <dgm:pt modelId="{C506B624-81A9-4644-A796-06B5855CA0B7}" type="parTrans" cxnId="{C48AD537-D3FF-4D90-B927-E87FBE750519}">
      <dgm:prSet/>
      <dgm:spPr/>
      <dgm:t>
        <a:bodyPr/>
        <a:lstStyle/>
        <a:p>
          <a:endParaRPr lang="en-US"/>
        </a:p>
      </dgm:t>
    </dgm:pt>
    <dgm:pt modelId="{47265099-88F6-4055-9553-604BD5C1FE55}" type="sibTrans" cxnId="{C48AD537-D3FF-4D90-B927-E87FBE750519}">
      <dgm:prSet/>
      <dgm:spPr/>
      <dgm:t>
        <a:bodyPr/>
        <a:lstStyle/>
        <a:p>
          <a:endParaRPr lang="en-US"/>
        </a:p>
      </dgm:t>
    </dgm:pt>
    <dgm:pt modelId="{AADDD2CC-5874-45CE-A968-A69D2ECFAB4F}">
      <dgm:prSet/>
      <dgm:spPr/>
      <dgm:t>
        <a:bodyPr/>
        <a:lstStyle/>
        <a:p>
          <a:r>
            <a:rPr lang="en-US"/>
            <a:t>It was signed into law by President George W. Bush on November 25, 2002. </a:t>
          </a:r>
        </a:p>
      </dgm:t>
    </dgm:pt>
    <dgm:pt modelId="{CC81DD37-0EB8-40C4-9E85-680AF3028ADF}" type="parTrans" cxnId="{001F8359-0842-435C-9F63-E8D997ECC0CD}">
      <dgm:prSet/>
      <dgm:spPr/>
      <dgm:t>
        <a:bodyPr/>
        <a:lstStyle/>
        <a:p>
          <a:endParaRPr lang="en-US"/>
        </a:p>
      </dgm:t>
    </dgm:pt>
    <dgm:pt modelId="{A22CCA97-D1CD-4F0F-80FE-D6B0DA39DE35}" type="sibTrans" cxnId="{001F8359-0842-435C-9F63-E8D997ECC0CD}">
      <dgm:prSet/>
      <dgm:spPr/>
      <dgm:t>
        <a:bodyPr/>
        <a:lstStyle/>
        <a:p>
          <a:endParaRPr lang="en-US"/>
        </a:p>
      </dgm:t>
    </dgm:pt>
    <dgm:pt modelId="{B403EFD6-6B71-4A0A-A397-BB94625E515D}">
      <dgm:prSet/>
      <dgm:spPr/>
      <dgm:t>
        <a:bodyPr/>
        <a:lstStyle/>
        <a:p>
          <a:r>
            <a:rPr lang="en-US"/>
            <a:t>Today</a:t>
          </a:r>
        </a:p>
      </dgm:t>
    </dgm:pt>
    <dgm:pt modelId="{C61B1191-0023-41BB-A050-A4E65B1C801B}" type="parTrans" cxnId="{9AE27852-16DD-4E6D-BF0F-9975C24F030C}">
      <dgm:prSet/>
      <dgm:spPr/>
      <dgm:t>
        <a:bodyPr/>
        <a:lstStyle/>
        <a:p>
          <a:endParaRPr lang="en-US"/>
        </a:p>
      </dgm:t>
    </dgm:pt>
    <dgm:pt modelId="{C689F1E8-AFFB-4CBD-815C-C6F7CD2C38B4}" type="sibTrans" cxnId="{9AE27852-16DD-4E6D-BF0F-9975C24F030C}">
      <dgm:prSet/>
      <dgm:spPr/>
      <dgm:t>
        <a:bodyPr/>
        <a:lstStyle/>
        <a:p>
          <a:endParaRPr lang="en-US"/>
        </a:p>
      </dgm:t>
    </dgm:pt>
    <dgm:pt modelId="{E54C87AF-FD0B-49C4-B8E6-BC4966CAD872}">
      <dgm:prSet/>
      <dgm:spPr/>
      <dgm:t>
        <a:bodyPr/>
        <a:lstStyle/>
        <a:p>
          <a:r>
            <a:rPr lang="en-US"/>
            <a:t>the Department of Homeland Security is a cabinet responsible for preventing terror attacks, border security, immigrations and customs and disaster relief and prevention.</a:t>
          </a:r>
        </a:p>
      </dgm:t>
    </dgm:pt>
    <dgm:pt modelId="{2AF0F2D1-0E0B-48C8-A16D-A1A2C86E2597}" type="parTrans" cxnId="{F053B4FF-A52A-4FBA-BE13-D94517EC064A}">
      <dgm:prSet/>
      <dgm:spPr/>
      <dgm:t>
        <a:bodyPr/>
        <a:lstStyle/>
        <a:p>
          <a:endParaRPr lang="en-US"/>
        </a:p>
      </dgm:t>
    </dgm:pt>
    <dgm:pt modelId="{C814C489-B827-40F0-A473-518D4ECEE6E8}" type="sibTrans" cxnId="{F053B4FF-A52A-4FBA-BE13-D94517EC064A}">
      <dgm:prSet/>
      <dgm:spPr/>
      <dgm:t>
        <a:bodyPr/>
        <a:lstStyle/>
        <a:p>
          <a:endParaRPr lang="en-US"/>
        </a:p>
      </dgm:t>
    </dgm:pt>
    <dgm:pt modelId="{B0360BE9-0E8F-E049-A144-2FA2E3629618}" type="pres">
      <dgm:prSet presAssocID="{34B6B0FA-3F7A-49FC-9960-0F686BE945D3}" presName="Name0" presStyleCnt="0">
        <dgm:presLayoutVars>
          <dgm:animLvl val="lvl"/>
          <dgm:resizeHandles val="exact"/>
        </dgm:presLayoutVars>
      </dgm:prSet>
      <dgm:spPr/>
    </dgm:pt>
    <dgm:pt modelId="{389F237D-9DBC-5541-866C-96DA77B7085D}" type="pres">
      <dgm:prSet presAssocID="{043E029A-7191-4628-A92C-5458D091D03F}" presName="composite" presStyleCnt="0"/>
      <dgm:spPr/>
    </dgm:pt>
    <dgm:pt modelId="{12F295E7-B2C4-C749-A4DA-FBFE8BF8960C}" type="pres">
      <dgm:prSet presAssocID="{043E029A-7191-4628-A92C-5458D091D03F}" presName="L" presStyleLbl="solidFgAcc1" presStyleIdx="0" presStyleCnt="3">
        <dgm:presLayoutVars>
          <dgm:chMax val="0"/>
          <dgm:chPref val="0"/>
        </dgm:presLayoutVars>
      </dgm:prSet>
      <dgm:spPr/>
    </dgm:pt>
    <dgm:pt modelId="{4BB5BA82-51CE-F743-956E-9197C1D99A40}" type="pres">
      <dgm:prSet presAssocID="{043E029A-7191-4628-A92C-5458D091D03F}" presName="parTx" presStyleLbl="alignNode1" presStyleIdx="0" presStyleCnt="3">
        <dgm:presLayoutVars>
          <dgm:chMax val="0"/>
          <dgm:chPref val="0"/>
          <dgm:bulletEnabled val="1"/>
        </dgm:presLayoutVars>
      </dgm:prSet>
      <dgm:spPr/>
    </dgm:pt>
    <dgm:pt modelId="{8C3647FD-FA63-6348-8B72-4A9FABDF505C}" type="pres">
      <dgm:prSet presAssocID="{043E029A-7191-4628-A92C-5458D091D03F}" presName="desTx" presStyleLbl="revTx" presStyleIdx="0" presStyleCnt="3">
        <dgm:presLayoutVars>
          <dgm:chMax val="0"/>
          <dgm:chPref val="0"/>
          <dgm:bulletEnabled val="1"/>
        </dgm:presLayoutVars>
      </dgm:prSet>
      <dgm:spPr/>
    </dgm:pt>
    <dgm:pt modelId="{507F3741-3582-0943-AA74-353146BBF9D3}" type="pres">
      <dgm:prSet presAssocID="{043E029A-7191-4628-A92C-5458D091D03F}" presName="EmptyPlaceHolder" presStyleCnt="0"/>
      <dgm:spPr/>
    </dgm:pt>
    <dgm:pt modelId="{D0D24AFC-2B02-DD42-BC85-4AF75C7DF8FC}" type="pres">
      <dgm:prSet presAssocID="{D3353756-FE4E-46AE-BF41-87A543C928FA}" presName="space" presStyleCnt="0"/>
      <dgm:spPr/>
    </dgm:pt>
    <dgm:pt modelId="{1FFD10DF-E77F-7344-95C1-BD7FFAF2F006}" type="pres">
      <dgm:prSet presAssocID="{A372C681-234E-4562-8892-A5588BE3AB38}" presName="composite" presStyleCnt="0"/>
      <dgm:spPr/>
    </dgm:pt>
    <dgm:pt modelId="{D5066D3A-2BFF-974D-B1BB-FAEDBF3B4903}" type="pres">
      <dgm:prSet presAssocID="{A372C681-234E-4562-8892-A5588BE3AB38}" presName="L" presStyleLbl="solidFgAcc1" presStyleIdx="1" presStyleCnt="3">
        <dgm:presLayoutVars>
          <dgm:chMax val="0"/>
          <dgm:chPref val="0"/>
        </dgm:presLayoutVars>
      </dgm:prSet>
      <dgm:spPr/>
    </dgm:pt>
    <dgm:pt modelId="{C07C274E-32C9-E948-B208-E6689915B511}" type="pres">
      <dgm:prSet presAssocID="{A372C681-234E-4562-8892-A5588BE3AB38}" presName="parTx" presStyleLbl="alignNode1" presStyleIdx="1" presStyleCnt="3">
        <dgm:presLayoutVars>
          <dgm:chMax val="0"/>
          <dgm:chPref val="0"/>
          <dgm:bulletEnabled val="1"/>
        </dgm:presLayoutVars>
      </dgm:prSet>
      <dgm:spPr/>
    </dgm:pt>
    <dgm:pt modelId="{41DBF2A7-248E-A14C-9048-544E705D542E}" type="pres">
      <dgm:prSet presAssocID="{A372C681-234E-4562-8892-A5588BE3AB38}" presName="desTx" presStyleLbl="revTx" presStyleIdx="1" presStyleCnt="3">
        <dgm:presLayoutVars>
          <dgm:chMax val="0"/>
          <dgm:chPref val="0"/>
          <dgm:bulletEnabled val="1"/>
        </dgm:presLayoutVars>
      </dgm:prSet>
      <dgm:spPr/>
    </dgm:pt>
    <dgm:pt modelId="{15647ED4-8138-AC4B-89B9-373AF55F160B}" type="pres">
      <dgm:prSet presAssocID="{A372C681-234E-4562-8892-A5588BE3AB38}" presName="EmptyPlaceHolder" presStyleCnt="0"/>
      <dgm:spPr/>
    </dgm:pt>
    <dgm:pt modelId="{8E636423-A91C-694D-9E39-C1B555792623}" type="pres">
      <dgm:prSet presAssocID="{47265099-88F6-4055-9553-604BD5C1FE55}" presName="space" presStyleCnt="0"/>
      <dgm:spPr/>
    </dgm:pt>
    <dgm:pt modelId="{AB9FC2B2-F69A-624D-802E-EDAE160F1277}" type="pres">
      <dgm:prSet presAssocID="{B403EFD6-6B71-4A0A-A397-BB94625E515D}" presName="composite" presStyleCnt="0"/>
      <dgm:spPr/>
    </dgm:pt>
    <dgm:pt modelId="{516BB8DC-DBE7-BA44-A6E5-F317A72C9FC9}" type="pres">
      <dgm:prSet presAssocID="{B403EFD6-6B71-4A0A-A397-BB94625E515D}" presName="L" presStyleLbl="solidFgAcc1" presStyleIdx="2" presStyleCnt="3">
        <dgm:presLayoutVars>
          <dgm:chMax val="0"/>
          <dgm:chPref val="0"/>
        </dgm:presLayoutVars>
      </dgm:prSet>
      <dgm:spPr/>
    </dgm:pt>
    <dgm:pt modelId="{6FC59C18-0A10-BE48-9616-F6A805342921}" type="pres">
      <dgm:prSet presAssocID="{B403EFD6-6B71-4A0A-A397-BB94625E515D}" presName="parTx" presStyleLbl="alignNode1" presStyleIdx="2" presStyleCnt="3">
        <dgm:presLayoutVars>
          <dgm:chMax val="0"/>
          <dgm:chPref val="0"/>
          <dgm:bulletEnabled val="1"/>
        </dgm:presLayoutVars>
      </dgm:prSet>
      <dgm:spPr/>
    </dgm:pt>
    <dgm:pt modelId="{594B7F7E-D79B-1748-94AE-35BE2572033C}" type="pres">
      <dgm:prSet presAssocID="{B403EFD6-6B71-4A0A-A397-BB94625E515D}" presName="desTx" presStyleLbl="revTx" presStyleIdx="2" presStyleCnt="3">
        <dgm:presLayoutVars>
          <dgm:chMax val="0"/>
          <dgm:chPref val="0"/>
          <dgm:bulletEnabled val="1"/>
        </dgm:presLayoutVars>
      </dgm:prSet>
      <dgm:spPr/>
    </dgm:pt>
    <dgm:pt modelId="{C2CF3262-FC43-AE4B-9AF4-735D612A0D7D}" type="pres">
      <dgm:prSet presAssocID="{B403EFD6-6B71-4A0A-A397-BB94625E515D}" presName="EmptyPlaceHolder" presStyleCnt="0"/>
      <dgm:spPr/>
    </dgm:pt>
  </dgm:ptLst>
  <dgm:cxnLst>
    <dgm:cxn modelId="{2D595109-1A7C-BA4F-AE02-6ED2173BCA49}" type="presOf" srcId="{34B6B0FA-3F7A-49FC-9960-0F686BE945D3}" destId="{B0360BE9-0E8F-E049-A144-2FA2E3629618}" srcOrd="0" destOrd="0" presId="urn:microsoft.com/office/officeart/2016/7/layout/AccentHomeChevronProcess"/>
    <dgm:cxn modelId="{CC841822-7AA7-5A42-BBD1-6AAE9C4FC4E4}" type="presOf" srcId="{A372C681-234E-4562-8892-A5588BE3AB38}" destId="{C07C274E-32C9-E948-B208-E6689915B511}" srcOrd="0" destOrd="0" presId="urn:microsoft.com/office/officeart/2016/7/layout/AccentHomeChevronProcess"/>
    <dgm:cxn modelId="{1938D034-2DF2-5842-8DB4-0418C35FA98C}" type="presOf" srcId="{B403EFD6-6B71-4A0A-A397-BB94625E515D}" destId="{6FC59C18-0A10-BE48-9616-F6A805342921}" srcOrd="0" destOrd="0" presId="urn:microsoft.com/office/officeart/2016/7/layout/AccentHomeChevronProcess"/>
    <dgm:cxn modelId="{C48AD537-D3FF-4D90-B927-E87FBE750519}" srcId="{34B6B0FA-3F7A-49FC-9960-0F686BE945D3}" destId="{A372C681-234E-4562-8892-A5588BE3AB38}" srcOrd="1" destOrd="0" parTransId="{C506B624-81A9-4644-A796-06B5855CA0B7}" sibTransId="{47265099-88F6-4055-9553-604BD5C1FE55}"/>
    <dgm:cxn modelId="{9AE27852-16DD-4E6D-BF0F-9975C24F030C}" srcId="{34B6B0FA-3F7A-49FC-9960-0F686BE945D3}" destId="{B403EFD6-6B71-4A0A-A397-BB94625E515D}" srcOrd="2" destOrd="0" parTransId="{C61B1191-0023-41BB-A050-A4E65B1C801B}" sibTransId="{C689F1E8-AFFB-4CBD-815C-C6F7CD2C38B4}"/>
    <dgm:cxn modelId="{001F8359-0842-435C-9F63-E8D997ECC0CD}" srcId="{A372C681-234E-4562-8892-A5588BE3AB38}" destId="{AADDD2CC-5874-45CE-A968-A69D2ECFAB4F}" srcOrd="0" destOrd="0" parTransId="{CC81DD37-0EB8-40C4-9E85-680AF3028ADF}" sibTransId="{A22CCA97-D1CD-4F0F-80FE-D6B0DA39DE35}"/>
    <dgm:cxn modelId="{A9B0CF6B-A1B0-4BDC-8593-8AE7221D20B6}" srcId="{34B6B0FA-3F7A-49FC-9960-0F686BE945D3}" destId="{043E029A-7191-4628-A92C-5458D091D03F}" srcOrd="0" destOrd="0" parTransId="{AF440504-6F62-4BE5-B044-07601EBD09CC}" sibTransId="{D3353756-FE4E-46AE-BF41-87A543C928FA}"/>
    <dgm:cxn modelId="{A6A5886F-2F7B-4D9C-A73E-6A7E89F78695}" srcId="{043E029A-7191-4628-A92C-5458D091D03F}" destId="{4D3161FD-96EC-4EE7-AF07-4EDE52C8775B}" srcOrd="0" destOrd="0" parTransId="{2762F850-DC19-4671-B96C-00D27A8C09BA}" sibTransId="{11E9EAD5-EB72-4DF5-AAD2-A46CAB84B1E2}"/>
    <dgm:cxn modelId="{84799770-AC53-CC4B-A8CD-914578726792}" type="presOf" srcId="{E54C87AF-FD0B-49C4-B8E6-BC4966CAD872}" destId="{594B7F7E-D79B-1748-94AE-35BE2572033C}" srcOrd="0" destOrd="0" presId="urn:microsoft.com/office/officeart/2016/7/layout/AccentHomeChevronProcess"/>
    <dgm:cxn modelId="{396D0FCD-4BD8-884D-B5D3-EECBC1626A3A}" type="presOf" srcId="{AADDD2CC-5874-45CE-A968-A69D2ECFAB4F}" destId="{41DBF2A7-248E-A14C-9048-544E705D542E}" srcOrd="0" destOrd="0" presId="urn:microsoft.com/office/officeart/2016/7/layout/AccentHomeChevronProcess"/>
    <dgm:cxn modelId="{B5D0ACE2-9EFF-5943-837C-6626847359C7}" type="presOf" srcId="{4D3161FD-96EC-4EE7-AF07-4EDE52C8775B}" destId="{8C3647FD-FA63-6348-8B72-4A9FABDF505C}" srcOrd="0" destOrd="0" presId="urn:microsoft.com/office/officeart/2016/7/layout/AccentHomeChevronProcess"/>
    <dgm:cxn modelId="{73531FF5-88E5-CF46-B77A-DBE61860C2DA}" type="presOf" srcId="{043E029A-7191-4628-A92C-5458D091D03F}" destId="{4BB5BA82-51CE-F743-956E-9197C1D99A40}" srcOrd="0" destOrd="0" presId="urn:microsoft.com/office/officeart/2016/7/layout/AccentHomeChevronProcess"/>
    <dgm:cxn modelId="{F053B4FF-A52A-4FBA-BE13-D94517EC064A}" srcId="{B403EFD6-6B71-4A0A-A397-BB94625E515D}" destId="{E54C87AF-FD0B-49C4-B8E6-BC4966CAD872}" srcOrd="0" destOrd="0" parTransId="{2AF0F2D1-0E0B-48C8-A16D-A1A2C86E2597}" sibTransId="{C814C489-B827-40F0-A473-518D4ECEE6E8}"/>
    <dgm:cxn modelId="{03BFEFBE-420B-3D43-9DA8-50EB4602D6FF}" type="presParOf" srcId="{B0360BE9-0E8F-E049-A144-2FA2E3629618}" destId="{389F237D-9DBC-5541-866C-96DA77B7085D}" srcOrd="0" destOrd="0" presId="urn:microsoft.com/office/officeart/2016/7/layout/AccentHomeChevronProcess"/>
    <dgm:cxn modelId="{E59F1195-39DB-5841-A270-0562ED394573}" type="presParOf" srcId="{389F237D-9DBC-5541-866C-96DA77B7085D}" destId="{12F295E7-B2C4-C749-A4DA-FBFE8BF8960C}" srcOrd="0" destOrd="0" presId="urn:microsoft.com/office/officeart/2016/7/layout/AccentHomeChevronProcess"/>
    <dgm:cxn modelId="{3BBCA40A-9606-4C43-8EB4-3FD69FD83185}" type="presParOf" srcId="{389F237D-9DBC-5541-866C-96DA77B7085D}" destId="{4BB5BA82-51CE-F743-956E-9197C1D99A40}" srcOrd="1" destOrd="0" presId="urn:microsoft.com/office/officeart/2016/7/layout/AccentHomeChevronProcess"/>
    <dgm:cxn modelId="{070F142A-A389-9141-8D4F-B334E8B22CAA}" type="presParOf" srcId="{389F237D-9DBC-5541-866C-96DA77B7085D}" destId="{8C3647FD-FA63-6348-8B72-4A9FABDF505C}" srcOrd="2" destOrd="0" presId="urn:microsoft.com/office/officeart/2016/7/layout/AccentHomeChevronProcess"/>
    <dgm:cxn modelId="{7D1DA6B0-1D1C-0C4F-BFB1-EAEAE7FDBA4A}" type="presParOf" srcId="{389F237D-9DBC-5541-866C-96DA77B7085D}" destId="{507F3741-3582-0943-AA74-353146BBF9D3}" srcOrd="3" destOrd="0" presId="urn:microsoft.com/office/officeart/2016/7/layout/AccentHomeChevronProcess"/>
    <dgm:cxn modelId="{F59D8530-233B-1B49-9293-93E69358AD08}" type="presParOf" srcId="{B0360BE9-0E8F-E049-A144-2FA2E3629618}" destId="{D0D24AFC-2B02-DD42-BC85-4AF75C7DF8FC}" srcOrd="1" destOrd="0" presId="urn:microsoft.com/office/officeart/2016/7/layout/AccentHomeChevronProcess"/>
    <dgm:cxn modelId="{59C1E6EA-D61B-6848-8EF2-3278C3C8893D}" type="presParOf" srcId="{B0360BE9-0E8F-E049-A144-2FA2E3629618}" destId="{1FFD10DF-E77F-7344-95C1-BD7FFAF2F006}" srcOrd="2" destOrd="0" presId="urn:microsoft.com/office/officeart/2016/7/layout/AccentHomeChevronProcess"/>
    <dgm:cxn modelId="{926812BD-158F-1845-B090-FC20C1647163}" type="presParOf" srcId="{1FFD10DF-E77F-7344-95C1-BD7FFAF2F006}" destId="{D5066D3A-2BFF-974D-B1BB-FAEDBF3B4903}" srcOrd="0" destOrd="0" presId="urn:microsoft.com/office/officeart/2016/7/layout/AccentHomeChevronProcess"/>
    <dgm:cxn modelId="{E9360704-EFA1-0240-96DE-FC6DCA5FEC14}" type="presParOf" srcId="{1FFD10DF-E77F-7344-95C1-BD7FFAF2F006}" destId="{C07C274E-32C9-E948-B208-E6689915B511}" srcOrd="1" destOrd="0" presId="urn:microsoft.com/office/officeart/2016/7/layout/AccentHomeChevronProcess"/>
    <dgm:cxn modelId="{B5B35606-A1A5-D842-81B0-1364DCA6D6A7}" type="presParOf" srcId="{1FFD10DF-E77F-7344-95C1-BD7FFAF2F006}" destId="{41DBF2A7-248E-A14C-9048-544E705D542E}" srcOrd="2" destOrd="0" presId="urn:microsoft.com/office/officeart/2016/7/layout/AccentHomeChevronProcess"/>
    <dgm:cxn modelId="{7A04CFD5-62EB-C746-8DB9-3CDD10ECF176}" type="presParOf" srcId="{1FFD10DF-E77F-7344-95C1-BD7FFAF2F006}" destId="{15647ED4-8138-AC4B-89B9-373AF55F160B}" srcOrd="3" destOrd="0" presId="urn:microsoft.com/office/officeart/2016/7/layout/AccentHomeChevronProcess"/>
    <dgm:cxn modelId="{7E85DB7C-FAC0-0442-868F-B3EB8C598FEE}" type="presParOf" srcId="{B0360BE9-0E8F-E049-A144-2FA2E3629618}" destId="{8E636423-A91C-694D-9E39-C1B555792623}" srcOrd="3" destOrd="0" presId="urn:microsoft.com/office/officeart/2016/7/layout/AccentHomeChevronProcess"/>
    <dgm:cxn modelId="{4674D1B0-9E39-8E44-A8A9-6770630FEAAF}" type="presParOf" srcId="{B0360BE9-0E8F-E049-A144-2FA2E3629618}" destId="{AB9FC2B2-F69A-624D-802E-EDAE160F1277}" srcOrd="4" destOrd="0" presId="urn:microsoft.com/office/officeart/2016/7/layout/AccentHomeChevronProcess"/>
    <dgm:cxn modelId="{C3EA62A0-2374-E64A-BEF9-2D9495F940E6}" type="presParOf" srcId="{AB9FC2B2-F69A-624D-802E-EDAE160F1277}" destId="{516BB8DC-DBE7-BA44-A6E5-F317A72C9FC9}" srcOrd="0" destOrd="0" presId="urn:microsoft.com/office/officeart/2016/7/layout/AccentHomeChevronProcess"/>
    <dgm:cxn modelId="{9D9664E5-835B-2148-85C3-E27A061BDC84}" type="presParOf" srcId="{AB9FC2B2-F69A-624D-802E-EDAE160F1277}" destId="{6FC59C18-0A10-BE48-9616-F6A805342921}" srcOrd="1" destOrd="0" presId="urn:microsoft.com/office/officeart/2016/7/layout/AccentHomeChevronProcess"/>
    <dgm:cxn modelId="{94A51FD6-854A-9B47-AD9D-2A76120137E3}" type="presParOf" srcId="{AB9FC2B2-F69A-624D-802E-EDAE160F1277}" destId="{594B7F7E-D79B-1748-94AE-35BE2572033C}" srcOrd="2" destOrd="0" presId="urn:microsoft.com/office/officeart/2016/7/layout/AccentHomeChevronProcess"/>
    <dgm:cxn modelId="{66FB514A-75D6-D94E-976E-37573D29EDC0}" type="presParOf" srcId="{AB9FC2B2-F69A-624D-802E-EDAE160F1277}" destId="{C2CF3262-FC43-AE4B-9AF4-735D612A0D7D}"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438E1E-8DFB-4E81-B61E-D5B2C30446A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DC22F34-FCDE-487C-A2FA-166F77F4C7D7}">
      <dgm:prSet/>
      <dgm:spPr/>
      <dgm:t>
        <a:bodyPr/>
        <a:lstStyle/>
        <a:p>
          <a:r>
            <a:rPr lang="en-US"/>
            <a:t>Many Wall Street institutions, including the New York Stock Exchange, were evacuated during the attacks. </a:t>
          </a:r>
        </a:p>
      </dgm:t>
    </dgm:pt>
    <dgm:pt modelId="{264468F3-2930-42AF-A279-6923E81661B4}" type="parTrans" cxnId="{4EBCB589-CBE2-4297-8BBA-0E03BC6CC46D}">
      <dgm:prSet/>
      <dgm:spPr/>
      <dgm:t>
        <a:bodyPr/>
        <a:lstStyle/>
        <a:p>
          <a:endParaRPr lang="en-US"/>
        </a:p>
      </dgm:t>
    </dgm:pt>
    <dgm:pt modelId="{1739BA47-FAA1-447C-8891-2A7525300FF3}" type="sibTrans" cxnId="{4EBCB589-CBE2-4297-8BBA-0E03BC6CC46D}">
      <dgm:prSet/>
      <dgm:spPr/>
      <dgm:t>
        <a:bodyPr/>
        <a:lstStyle/>
        <a:p>
          <a:endParaRPr lang="en-US"/>
        </a:p>
      </dgm:t>
    </dgm:pt>
    <dgm:pt modelId="{0D788CAB-ECEE-47B2-828E-8F2EE0F0E110}">
      <dgm:prSet/>
      <dgm:spPr/>
      <dgm:t>
        <a:bodyPr/>
        <a:lstStyle/>
        <a:p>
          <a:r>
            <a:rPr lang="en-US"/>
            <a:t>On the first day of trading after the attacks, the market fell 7.1 percent, or 684 points. </a:t>
          </a:r>
        </a:p>
      </dgm:t>
    </dgm:pt>
    <dgm:pt modelId="{4FAF42EC-915E-43AC-8449-6B21B205CFDF}" type="parTrans" cxnId="{97BF7C0D-0B1F-4D08-B95D-C63DDBEF0923}">
      <dgm:prSet/>
      <dgm:spPr/>
      <dgm:t>
        <a:bodyPr/>
        <a:lstStyle/>
        <a:p>
          <a:endParaRPr lang="en-US"/>
        </a:p>
      </dgm:t>
    </dgm:pt>
    <dgm:pt modelId="{9202E49C-6DBB-4617-AF0C-D2814AC7F7A6}" type="sibTrans" cxnId="{97BF7C0D-0B1F-4D08-B95D-C63DDBEF0923}">
      <dgm:prSet/>
      <dgm:spPr/>
      <dgm:t>
        <a:bodyPr/>
        <a:lstStyle/>
        <a:p>
          <a:endParaRPr lang="en-US"/>
        </a:p>
      </dgm:t>
    </dgm:pt>
    <dgm:pt modelId="{E2851833-15B7-4E04-AC6E-000D160319C4}">
      <dgm:prSet/>
      <dgm:spPr/>
      <dgm:t>
        <a:bodyPr/>
        <a:lstStyle/>
        <a:p>
          <a:r>
            <a:rPr lang="en-US"/>
            <a:t>New York City’s economy alone lost 143,000 jobs a month and $2.8 billion wages in the first three months. </a:t>
          </a:r>
        </a:p>
      </dgm:t>
    </dgm:pt>
    <dgm:pt modelId="{C8D8BCD8-912D-4178-BA56-F3461E9A9D7C}" type="parTrans" cxnId="{188447E7-0216-4E0D-822D-446CB7399BA9}">
      <dgm:prSet/>
      <dgm:spPr/>
      <dgm:t>
        <a:bodyPr/>
        <a:lstStyle/>
        <a:p>
          <a:endParaRPr lang="en-US"/>
        </a:p>
      </dgm:t>
    </dgm:pt>
    <dgm:pt modelId="{1C451FB2-194E-477F-BB52-F2B5ABD5F314}" type="sibTrans" cxnId="{188447E7-0216-4E0D-822D-446CB7399BA9}">
      <dgm:prSet/>
      <dgm:spPr/>
      <dgm:t>
        <a:bodyPr/>
        <a:lstStyle/>
        <a:p>
          <a:endParaRPr lang="en-US"/>
        </a:p>
      </dgm:t>
    </dgm:pt>
    <dgm:pt modelId="{C160E1D0-C798-4B69-97EC-4D0432E8FC96}">
      <dgm:prSet/>
      <dgm:spPr/>
      <dgm:t>
        <a:bodyPr/>
        <a:lstStyle/>
        <a:p>
          <a:r>
            <a:rPr lang="en-US"/>
            <a:t>The heaviest losses were in finance and air transportation, which accounted for 60 percent of lost jobs.</a:t>
          </a:r>
        </a:p>
      </dgm:t>
    </dgm:pt>
    <dgm:pt modelId="{A5035BB2-55FF-4A60-9BD0-8BBA1B73AA5A}" type="parTrans" cxnId="{4477F04C-8D83-4315-8955-9A5248D0A763}">
      <dgm:prSet/>
      <dgm:spPr/>
      <dgm:t>
        <a:bodyPr/>
        <a:lstStyle/>
        <a:p>
          <a:endParaRPr lang="en-US"/>
        </a:p>
      </dgm:t>
    </dgm:pt>
    <dgm:pt modelId="{28A4BF50-3E1B-4C43-ACF6-E4942965D5F8}" type="sibTrans" cxnId="{4477F04C-8D83-4315-8955-9A5248D0A763}">
      <dgm:prSet/>
      <dgm:spPr/>
      <dgm:t>
        <a:bodyPr/>
        <a:lstStyle/>
        <a:p>
          <a:endParaRPr lang="en-US"/>
        </a:p>
      </dgm:t>
    </dgm:pt>
    <dgm:pt modelId="{9652DB9C-8C96-344E-914A-9BDE05AAA445}" type="pres">
      <dgm:prSet presAssocID="{2A438E1E-8DFB-4E81-B61E-D5B2C30446A3}" presName="linear" presStyleCnt="0">
        <dgm:presLayoutVars>
          <dgm:animLvl val="lvl"/>
          <dgm:resizeHandles val="exact"/>
        </dgm:presLayoutVars>
      </dgm:prSet>
      <dgm:spPr/>
    </dgm:pt>
    <dgm:pt modelId="{82ACAFF9-9ACE-C545-942C-808D8AD27D9F}" type="pres">
      <dgm:prSet presAssocID="{8DC22F34-FCDE-487C-A2FA-166F77F4C7D7}" presName="parentText" presStyleLbl="node1" presStyleIdx="0" presStyleCnt="4">
        <dgm:presLayoutVars>
          <dgm:chMax val="0"/>
          <dgm:bulletEnabled val="1"/>
        </dgm:presLayoutVars>
      </dgm:prSet>
      <dgm:spPr/>
    </dgm:pt>
    <dgm:pt modelId="{054D93CE-1AAC-C744-A9C3-D8C948D62A82}" type="pres">
      <dgm:prSet presAssocID="{1739BA47-FAA1-447C-8891-2A7525300FF3}" presName="spacer" presStyleCnt="0"/>
      <dgm:spPr/>
    </dgm:pt>
    <dgm:pt modelId="{F2EEC014-09F7-1941-BC59-314BF99B4EF4}" type="pres">
      <dgm:prSet presAssocID="{0D788CAB-ECEE-47B2-828E-8F2EE0F0E110}" presName="parentText" presStyleLbl="node1" presStyleIdx="1" presStyleCnt="4">
        <dgm:presLayoutVars>
          <dgm:chMax val="0"/>
          <dgm:bulletEnabled val="1"/>
        </dgm:presLayoutVars>
      </dgm:prSet>
      <dgm:spPr/>
    </dgm:pt>
    <dgm:pt modelId="{29ABEF57-EF93-A54F-8585-69A54AC992C7}" type="pres">
      <dgm:prSet presAssocID="{9202E49C-6DBB-4617-AF0C-D2814AC7F7A6}" presName="spacer" presStyleCnt="0"/>
      <dgm:spPr/>
    </dgm:pt>
    <dgm:pt modelId="{E8D0B4D7-09F2-CC4B-BFD0-B2D734B4C61C}" type="pres">
      <dgm:prSet presAssocID="{E2851833-15B7-4E04-AC6E-000D160319C4}" presName="parentText" presStyleLbl="node1" presStyleIdx="2" presStyleCnt="4">
        <dgm:presLayoutVars>
          <dgm:chMax val="0"/>
          <dgm:bulletEnabled val="1"/>
        </dgm:presLayoutVars>
      </dgm:prSet>
      <dgm:spPr/>
    </dgm:pt>
    <dgm:pt modelId="{4D1B6465-FC5F-FF4B-87A9-AC7EFB2F181E}" type="pres">
      <dgm:prSet presAssocID="{1C451FB2-194E-477F-BB52-F2B5ABD5F314}" presName="spacer" presStyleCnt="0"/>
      <dgm:spPr/>
    </dgm:pt>
    <dgm:pt modelId="{795D96C9-1BDC-9644-A331-16FC9DE6ED3A}" type="pres">
      <dgm:prSet presAssocID="{C160E1D0-C798-4B69-97EC-4D0432E8FC96}" presName="parentText" presStyleLbl="node1" presStyleIdx="3" presStyleCnt="4">
        <dgm:presLayoutVars>
          <dgm:chMax val="0"/>
          <dgm:bulletEnabled val="1"/>
        </dgm:presLayoutVars>
      </dgm:prSet>
      <dgm:spPr/>
    </dgm:pt>
  </dgm:ptLst>
  <dgm:cxnLst>
    <dgm:cxn modelId="{97BF7C0D-0B1F-4D08-B95D-C63DDBEF0923}" srcId="{2A438E1E-8DFB-4E81-B61E-D5B2C30446A3}" destId="{0D788CAB-ECEE-47B2-828E-8F2EE0F0E110}" srcOrd="1" destOrd="0" parTransId="{4FAF42EC-915E-43AC-8449-6B21B205CFDF}" sibTransId="{9202E49C-6DBB-4617-AF0C-D2814AC7F7A6}"/>
    <dgm:cxn modelId="{2AED4C2C-D988-194A-99E7-85CD828D3A24}" type="presOf" srcId="{2A438E1E-8DFB-4E81-B61E-D5B2C30446A3}" destId="{9652DB9C-8C96-344E-914A-9BDE05AAA445}" srcOrd="0" destOrd="0" presId="urn:microsoft.com/office/officeart/2005/8/layout/vList2"/>
    <dgm:cxn modelId="{4477F04C-8D83-4315-8955-9A5248D0A763}" srcId="{2A438E1E-8DFB-4E81-B61E-D5B2C30446A3}" destId="{C160E1D0-C798-4B69-97EC-4D0432E8FC96}" srcOrd="3" destOrd="0" parTransId="{A5035BB2-55FF-4A60-9BD0-8BBA1B73AA5A}" sibTransId="{28A4BF50-3E1B-4C43-ACF6-E4942965D5F8}"/>
    <dgm:cxn modelId="{4CDAD874-0A82-BD4B-8B15-919AC910531B}" type="presOf" srcId="{C160E1D0-C798-4B69-97EC-4D0432E8FC96}" destId="{795D96C9-1BDC-9644-A331-16FC9DE6ED3A}" srcOrd="0" destOrd="0" presId="urn:microsoft.com/office/officeart/2005/8/layout/vList2"/>
    <dgm:cxn modelId="{9DEAE177-1679-A44E-8018-7DA27E5FD410}" type="presOf" srcId="{8DC22F34-FCDE-487C-A2FA-166F77F4C7D7}" destId="{82ACAFF9-9ACE-C545-942C-808D8AD27D9F}" srcOrd="0" destOrd="0" presId="urn:microsoft.com/office/officeart/2005/8/layout/vList2"/>
    <dgm:cxn modelId="{4EBCB589-CBE2-4297-8BBA-0E03BC6CC46D}" srcId="{2A438E1E-8DFB-4E81-B61E-D5B2C30446A3}" destId="{8DC22F34-FCDE-487C-A2FA-166F77F4C7D7}" srcOrd="0" destOrd="0" parTransId="{264468F3-2930-42AF-A279-6923E81661B4}" sibTransId="{1739BA47-FAA1-447C-8891-2A7525300FF3}"/>
    <dgm:cxn modelId="{188447E7-0216-4E0D-822D-446CB7399BA9}" srcId="{2A438E1E-8DFB-4E81-B61E-D5B2C30446A3}" destId="{E2851833-15B7-4E04-AC6E-000D160319C4}" srcOrd="2" destOrd="0" parTransId="{C8D8BCD8-912D-4178-BA56-F3461E9A9D7C}" sibTransId="{1C451FB2-194E-477F-BB52-F2B5ABD5F314}"/>
    <dgm:cxn modelId="{7A0B5BEF-4762-3244-A8E7-789E77780017}" type="presOf" srcId="{E2851833-15B7-4E04-AC6E-000D160319C4}" destId="{E8D0B4D7-09F2-CC4B-BFD0-B2D734B4C61C}" srcOrd="0" destOrd="0" presId="urn:microsoft.com/office/officeart/2005/8/layout/vList2"/>
    <dgm:cxn modelId="{2BEE46F2-EEC9-3949-A4CD-68F93A8DFDA1}" type="presOf" srcId="{0D788CAB-ECEE-47B2-828E-8F2EE0F0E110}" destId="{F2EEC014-09F7-1941-BC59-314BF99B4EF4}" srcOrd="0" destOrd="0" presId="urn:microsoft.com/office/officeart/2005/8/layout/vList2"/>
    <dgm:cxn modelId="{B01B3405-65CD-1D4D-8A7B-A28A8F842A70}" type="presParOf" srcId="{9652DB9C-8C96-344E-914A-9BDE05AAA445}" destId="{82ACAFF9-9ACE-C545-942C-808D8AD27D9F}" srcOrd="0" destOrd="0" presId="urn:microsoft.com/office/officeart/2005/8/layout/vList2"/>
    <dgm:cxn modelId="{37D6B9A4-34A9-1B41-9818-7F62EDF8E7A4}" type="presParOf" srcId="{9652DB9C-8C96-344E-914A-9BDE05AAA445}" destId="{054D93CE-1AAC-C744-A9C3-D8C948D62A82}" srcOrd="1" destOrd="0" presId="urn:microsoft.com/office/officeart/2005/8/layout/vList2"/>
    <dgm:cxn modelId="{19B7B7DB-32ED-DD41-A728-39D24E03B081}" type="presParOf" srcId="{9652DB9C-8C96-344E-914A-9BDE05AAA445}" destId="{F2EEC014-09F7-1941-BC59-314BF99B4EF4}" srcOrd="2" destOrd="0" presId="urn:microsoft.com/office/officeart/2005/8/layout/vList2"/>
    <dgm:cxn modelId="{F12AFAC3-53E3-3543-A8B9-7C6D3B2600C8}" type="presParOf" srcId="{9652DB9C-8C96-344E-914A-9BDE05AAA445}" destId="{29ABEF57-EF93-A54F-8585-69A54AC992C7}" srcOrd="3" destOrd="0" presId="urn:microsoft.com/office/officeart/2005/8/layout/vList2"/>
    <dgm:cxn modelId="{D3A62FEF-18FE-5642-A289-AAFB9C391A5D}" type="presParOf" srcId="{9652DB9C-8C96-344E-914A-9BDE05AAA445}" destId="{E8D0B4D7-09F2-CC4B-BFD0-B2D734B4C61C}" srcOrd="4" destOrd="0" presId="urn:microsoft.com/office/officeart/2005/8/layout/vList2"/>
    <dgm:cxn modelId="{B21E4642-7640-2841-8F5F-F52250BE3A18}" type="presParOf" srcId="{9652DB9C-8C96-344E-914A-9BDE05AAA445}" destId="{4D1B6465-FC5F-FF4B-87A9-AC7EFB2F181E}" srcOrd="5" destOrd="0" presId="urn:microsoft.com/office/officeart/2005/8/layout/vList2"/>
    <dgm:cxn modelId="{874F2ADB-3262-9849-A463-41FE3DD1C46D}" type="presParOf" srcId="{9652DB9C-8C96-344E-914A-9BDE05AAA445}" destId="{795D96C9-1BDC-9644-A331-16FC9DE6ED3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D434A8-E9CD-4EAD-9405-6E241A46B0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FFCC6B3-8F12-4807-BA76-9C1265297A36}">
      <dgm:prSet/>
      <dgm:spPr/>
      <dgm:t>
        <a:bodyPr/>
        <a:lstStyle/>
        <a:p>
          <a:r>
            <a:rPr lang="en-US"/>
            <a:t>The estimated cost of the World Trade Center damage is $60 billion. </a:t>
          </a:r>
        </a:p>
      </dgm:t>
    </dgm:pt>
    <dgm:pt modelId="{3653F8F4-CDB7-4BE8-8922-D571FA02E7A8}" type="parTrans" cxnId="{EF5E071C-E052-4C98-BD97-C1CECA549D5A}">
      <dgm:prSet/>
      <dgm:spPr/>
      <dgm:t>
        <a:bodyPr/>
        <a:lstStyle/>
        <a:p>
          <a:endParaRPr lang="en-US"/>
        </a:p>
      </dgm:t>
    </dgm:pt>
    <dgm:pt modelId="{38304DAC-E46A-441E-93DB-DE7CC0B2B450}" type="sibTrans" cxnId="{EF5E071C-E052-4C98-BD97-C1CECA549D5A}">
      <dgm:prSet/>
      <dgm:spPr/>
      <dgm:t>
        <a:bodyPr/>
        <a:lstStyle/>
        <a:p>
          <a:endParaRPr lang="en-US"/>
        </a:p>
      </dgm:t>
    </dgm:pt>
    <dgm:pt modelId="{5931CD8B-68A8-44A8-AFD0-0177D20E1198}">
      <dgm:prSet/>
      <dgm:spPr/>
      <dgm:t>
        <a:bodyPr/>
        <a:lstStyle/>
        <a:p>
          <a:r>
            <a:rPr lang="en-US"/>
            <a:t>The cost to clean the debris at Ground Zero was $750 million.</a:t>
          </a:r>
        </a:p>
      </dgm:t>
    </dgm:pt>
    <dgm:pt modelId="{323585D6-8EDF-47DF-8951-BAC796B09461}" type="parTrans" cxnId="{30662E70-DAB3-47CB-8F6F-68E86141D436}">
      <dgm:prSet/>
      <dgm:spPr/>
      <dgm:t>
        <a:bodyPr/>
        <a:lstStyle/>
        <a:p>
          <a:endParaRPr lang="en-US"/>
        </a:p>
      </dgm:t>
    </dgm:pt>
    <dgm:pt modelId="{CC8DD7BE-79F9-445A-879E-24037C2971F6}" type="sibTrans" cxnId="{30662E70-DAB3-47CB-8F6F-68E86141D436}">
      <dgm:prSet/>
      <dgm:spPr/>
      <dgm:t>
        <a:bodyPr/>
        <a:lstStyle/>
        <a:p>
          <a:endParaRPr lang="en-US"/>
        </a:p>
      </dgm:t>
    </dgm:pt>
    <dgm:pt modelId="{A2338A0A-273B-6B44-9AB4-CAE543F99A5F}" type="pres">
      <dgm:prSet presAssocID="{0CD434A8-E9CD-4EAD-9405-6E241A46B0B4}" presName="linear" presStyleCnt="0">
        <dgm:presLayoutVars>
          <dgm:animLvl val="lvl"/>
          <dgm:resizeHandles val="exact"/>
        </dgm:presLayoutVars>
      </dgm:prSet>
      <dgm:spPr/>
    </dgm:pt>
    <dgm:pt modelId="{E0A9D56F-B162-D045-83CC-09B2083F2E68}" type="pres">
      <dgm:prSet presAssocID="{5FFCC6B3-8F12-4807-BA76-9C1265297A36}" presName="parentText" presStyleLbl="node1" presStyleIdx="0" presStyleCnt="2">
        <dgm:presLayoutVars>
          <dgm:chMax val="0"/>
          <dgm:bulletEnabled val="1"/>
        </dgm:presLayoutVars>
      </dgm:prSet>
      <dgm:spPr/>
    </dgm:pt>
    <dgm:pt modelId="{B8039B39-6F36-B34C-9E8D-349C0EFE8554}" type="pres">
      <dgm:prSet presAssocID="{38304DAC-E46A-441E-93DB-DE7CC0B2B450}" presName="spacer" presStyleCnt="0"/>
      <dgm:spPr/>
    </dgm:pt>
    <dgm:pt modelId="{CB50C6B7-12A5-F64C-B1EA-7B33DDEB8CF9}" type="pres">
      <dgm:prSet presAssocID="{5931CD8B-68A8-44A8-AFD0-0177D20E1198}" presName="parentText" presStyleLbl="node1" presStyleIdx="1" presStyleCnt="2">
        <dgm:presLayoutVars>
          <dgm:chMax val="0"/>
          <dgm:bulletEnabled val="1"/>
        </dgm:presLayoutVars>
      </dgm:prSet>
      <dgm:spPr/>
    </dgm:pt>
  </dgm:ptLst>
  <dgm:cxnLst>
    <dgm:cxn modelId="{46C42C03-BEF7-4E49-A23E-C8D9B029D9C3}" type="presOf" srcId="{5FFCC6B3-8F12-4807-BA76-9C1265297A36}" destId="{E0A9D56F-B162-D045-83CC-09B2083F2E68}" srcOrd="0" destOrd="0" presId="urn:microsoft.com/office/officeart/2005/8/layout/vList2"/>
    <dgm:cxn modelId="{EF5E071C-E052-4C98-BD97-C1CECA549D5A}" srcId="{0CD434A8-E9CD-4EAD-9405-6E241A46B0B4}" destId="{5FFCC6B3-8F12-4807-BA76-9C1265297A36}" srcOrd="0" destOrd="0" parTransId="{3653F8F4-CDB7-4BE8-8922-D571FA02E7A8}" sibTransId="{38304DAC-E46A-441E-93DB-DE7CC0B2B450}"/>
    <dgm:cxn modelId="{30662E70-DAB3-47CB-8F6F-68E86141D436}" srcId="{0CD434A8-E9CD-4EAD-9405-6E241A46B0B4}" destId="{5931CD8B-68A8-44A8-AFD0-0177D20E1198}" srcOrd="1" destOrd="0" parTransId="{323585D6-8EDF-47DF-8951-BAC796B09461}" sibTransId="{CC8DD7BE-79F9-445A-879E-24037C2971F6}"/>
    <dgm:cxn modelId="{78A29DAE-3D5D-D041-BFC8-1FD5E94E199E}" type="presOf" srcId="{5931CD8B-68A8-44A8-AFD0-0177D20E1198}" destId="{CB50C6B7-12A5-F64C-B1EA-7B33DDEB8CF9}" srcOrd="0" destOrd="0" presId="urn:microsoft.com/office/officeart/2005/8/layout/vList2"/>
    <dgm:cxn modelId="{9FA6A7C3-D2BE-A34B-B0B2-C2BF1F97C517}" type="presOf" srcId="{0CD434A8-E9CD-4EAD-9405-6E241A46B0B4}" destId="{A2338A0A-273B-6B44-9AB4-CAE543F99A5F}" srcOrd="0" destOrd="0" presId="urn:microsoft.com/office/officeart/2005/8/layout/vList2"/>
    <dgm:cxn modelId="{14789D1A-B631-EB4C-BFB1-A6AC93AD542C}" type="presParOf" srcId="{A2338A0A-273B-6B44-9AB4-CAE543F99A5F}" destId="{E0A9D56F-B162-D045-83CC-09B2083F2E68}" srcOrd="0" destOrd="0" presId="urn:microsoft.com/office/officeart/2005/8/layout/vList2"/>
    <dgm:cxn modelId="{233CE119-9D0E-B44D-958C-C1CBF95F7B0A}" type="presParOf" srcId="{A2338A0A-273B-6B44-9AB4-CAE543F99A5F}" destId="{B8039B39-6F36-B34C-9E8D-349C0EFE8554}" srcOrd="1" destOrd="0" presId="urn:microsoft.com/office/officeart/2005/8/layout/vList2"/>
    <dgm:cxn modelId="{95CA7ACF-D539-454D-BD38-6674A98D427A}" type="presParOf" srcId="{A2338A0A-273B-6B44-9AB4-CAE543F99A5F}" destId="{CB50C6B7-12A5-F64C-B1EA-7B33DDEB8CF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F792F-3E02-9146-A366-C9216A9B8D3E}">
      <dsp:nvSpPr>
        <dsp:cNvPr id="0" name=""/>
        <dsp:cNvSpPr/>
      </dsp:nvSpPr>
      <dsp:spPr>
        <a:xfrm>
          <a:off x="0" y="953493"/>
          <a:ext cx="3283267" cy="1969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Two of the planes were flown into the twin towers of the World Trade Center in New York City</a:t>
          </a:r>
        </a:p>
      </dsp:txBody>
      <dsp:txXfrm>
        <a:off x="0" y="953493"/>
        <a:ext cx="3283267" cy="1969960"/>
      </dsp:txXfrm>
    </dsp:sp>
    <dsp:sp modelId="{0143ADD5-EA9D-6B48-AC08-0E792E6CCA5D}">
      <dsp:nvSpPr>
        <dsp:cNvPr id="0" name=""/>
        <dsp:cNvSpPr/>
      </dsp:nvSpPr>
      <dsp:spPr>
        <a:xfrm>
          <a:off x="3611594" y="953493"/>
          <a:ext cx="3283267" cy="1969960"/>
        </a:xfrm>
        <a:prstGeom prst="rect">
          <a:avLst/>
        </a:prstGeom>
        <a:solidFill>
          <a:schemeClr val="accent2">
            <a:hueOff val="-1224775"/>
            <a:satOff val="-565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 third plane hit the Pentagon just outside Washington, D.C.</a:t>
          </a:r>
        </a:p>
      </dsp:txBody>
      <dsp:txXfrm>
        <a:off x="3611594" y="953493"/>
        <a:ext cx="3283267" cy="1969960"/>
      </dsp:txXfrm>
    </dsp:sp>
    <dsp:sp modelId="{8A1FA053-6181-C94F-8AC1-9243991533B2}">
      <dsp:nvSpPr>
        <dsp:cNvPr id="0" name=""/>
        <dsp:cNvSpPr/>
      </dsp:nvSpPr>
      <dsp:spPr>
        <a:xfrm>
          <a:off x="7223188" y="953493"/>
          <a:ext cx="3283267" cy="1969960"/>
        </a:xfrm>
        <a:prstGeom prst="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and the fourth plane crashed in a field in Shanksville, Pennsylvania. </a:t>
          </a:r>
        </a:p>
      </dsp:txBody>
      <dsp:txXfrm>
        <a:off x="7223188" y="953493"/>
        <a:ext cx="3283267" cy="1969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62A88-DFB8-9247-9300-F4006C5EC9F0}">
      <dsp:nvSpPr>
        <dsp:cNvPr id="0" name=""/>
        <dsp:cNvSpPr/>
      </dsp:nvSpPr>
      <dsp:spPr>
        <a:xfrm>
          <a:off x="0" y="25467"/>
          <a:ext cx="6812280" cy="13315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passengers fought the four hijackers and are suspected to have attacked the cockpit with a fire extinguisher. </a:t>
          </a:r>
        </a:p>
      </dsp:txBody>
      <dsp:txXfrm>
        <a:off x="65001" y="90468"/>
        <a:ext cx="6682278" cy="1201540"/>
      </dsp:txXfrm>
    </dsp:sp>
    <dsp:sp modelId="{39414F7D-610B-824D-B697-432B1FF621E1}">
      <dsp:nvSpPr>
        <dsp:cNvPr id="0" name=""/>
        <dsp:cNvSpPr/>
      </dsp:nvSpPr>
      <dsp:spPr>
        <a:xfrm>
          <a:off x="0" y="1411729"/>
          <a:ext cx="6812280" cy="1331542"/>
        </a:xfrm>
        <a:prstGeom prst="roundRect">
          <a:avLst/>
        </a:prstGeom>
        <a:solidFill>
          <a:schemeClr val="accent2">
            <a:hueOff val="-816517"/>
            <a:satOff val="-3771"/>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plane then flipped over and sped toward the ground at upwards of 500 miles per hour, crashing in a rural field near Shanksville in western Pennsylvania at 10:10 a.m. </a:t>
          </a:r>
        </a:p>
      </dsp:txBody>
      <dsp:txXfrm>
        <a:off x="65001" y="1476730"/>
        <a:ext cx="6682278" cy="1201540"/>
      </dsp:txXfrm>
    </dsp:sp>
    <dsp:sp modelId="{8D0C8581-04E2-F640-BB6F-FF2888DC0184}">
      <dsp:nvSpPr>
        <dsp:cNvPr id="0" name=""/>
        <dsp:cNvSpPr/>
      </dsp:nvSpPr>
      <dsp:spPr>
        <a:xfrm>
          <a:off x="0" y="2797992"/>
          <a:ext cx="6812280" cy="1331542"/>
        </a:xfrm>
        <a:prstGeom prst="roundRect">
          <a:avLst/>
        </a:prstGeom>
        <a:solidFill>
          <a:schemeClr val="accent2">
            <a:hueOff val="-1633033"/>
            <a:satOff val="-7543"/>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All 44 people aboard were killed. </a:t>
          </a:r>
        </a:p>
      </dsp:txBody>
      <dsp:txXfrm>
        <a:off x="65001" y="2862993"/>
        <a:ext cx="6682278" cy="1201540"/>
      </dsp:txXfrm>
    </dsp:sp>
    <dsp:sp modelId="{7E51337F-E719-5A4F-B344-70DA71754F8A}">
      <dsp:nvSpPr>
        <dsp:cNvPr id="0" name=""/>
        <dsp:cNvSpPr/>
      </dsp:nvSpPr>
      <dsp:spPr>
        <a:xfrm>
          <a:off x="0" y="4184254"/>
          <a:ext cx="6812280" cy="1331542"/>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Its intended target is not known, but theories include the White House, the U.S. Capitol, the Camp David presidential retreat in Maryland or one of several nuclear power plants along the eastern seaboard.</a:t>
          </a:r>
        </a:p>
      </dsp:txBody>
      <dsp:txXfrm>
        <a:off x="65001" y="4249255"/>
        <a:ext cx="6682278" cy="1201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25F16-0D50-3C4E-893A-52D496361039}">
      <dsp:nvSpPr>
        <dsp:cNvPr id="0" name=""/>
        <dsp:cNvSpPr/>
      </dsp:nvSpPr>
      <dsp:spPr>
        <a:xfrm>
          <a:off x="0" y="496439"/>
          <a:ext cx="6967728" cy="2246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 total of 2,996 people were killed in the 9/11 attacks, including the 19 terrorist hijackers aboard the four airplanes. </a:t>
          </a:r>
        </a:p>
      </dsp:txBody>
      <dsp:txXfrm>
        <a:off x="109660" y="606099"/>
        <a:ext cx="6748408" cy="2027080"/>
      </dsp:txXfrm>
    </dsp:sp>
    <dsp:sp modelId="{1F90D2A3-5A31-A64F-990E-CAB51391757A}">
      <dsp:nvSpPr>
        <dsp:cNvPr id="0" name=""/>
        <dsp:cNvSpPr/>
      </dsp:nvSpPr>
      <dsp:spPr>
        <a:xfrm>
          <a:off x="0" y="2835000"/>
          <a:ext cx="6967728" cy="2246400"/>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Citizens of 78 countries died in New York, Washington, D.C., and Pennsylvania.</a:t>
          </a:r>
        </a:p>
      </dsp:txBody>
      <dsp:txXfrm>
        <a:off x="109660" y="2944660"/>
        <a:ext cx="6748408" cy="2027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D5FA4-2AC8-3A4E-91AB-33632AB3263D}">
      <dsp:nvSpPr>
        <dsp:cNvPr id="0" name=""/>
        <dsp:cNvSpPr/>
      </dsp:nvSpPr>
      <dsp:spPr>
        <a:xfrm>
          <a:off x="0" y="2178762"/>
          <a:ext cx="10515600"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206C3FB6-F289-B345-AA90-B0CE98EEB968}">
      <dsp:nvSpPr>
        <dsp:cNvPr id="0" name=""/>
        <dsp:cNvSpPr/>
      </dsp:nvSpPr>
      <dsp:spPr>
        <a:xfrm>
          <a:off x="292875" y="2339990"/>
          <a:ext cx="4283463" cy="49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7:00 PM</a:t>
          </a:r>
        </a:p>
      </dsp:txBody>
      <dsp:txXfrm>
        <a:off x="292875" y="2339990"/>
        <a:ext cx="4283463" cy="492400"/>
      </dsp:txXfrm>
    </dsp:sp>
    <dsp:sp modelId="{DA6EC01A-D2F2-D740-993B-9C0C6943AE0E}">
      <dsp:nvSpPr>
        <dsp:cNvPr id="0" name=""/>
        <dsp:cNvSpPr/>
      </dsp:nvSpPr>
      <dsp:spPr>
        <a:xfrm>
          <a:off x="821" y="375700"/>
          <a:ext cx="4867572" cy="975132"/>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At 7 p.m., President George W. Bush, who was in Florida at the time of the attacks and had spent the day being shuttled around the country because of security concerns, returned to the White House. </a:t>
          </a:r>
        </a:p>
      </dsp:txBody>
      <dsp:txXfrm>
        <a:off x="48423" y="423302"/>
        <a:ext cx="4772368" cy="879928"/>
      </dsp:txXfrm>
    </dsp:sp>
    <dsp:sp modelId="{509C3BDD-88E0-494A-83B0-5EAE83334F35}">
      <dsp:nvSpPr>
        <dsp:cNvPr id="0" name=""/>
        <dsp:cNvSpPr/>
      </dsp:nvSpPr>
      <dsp:spPr>
        <a:xfrm>
          <a:off x="2434607" y="1350832"/>
          <a:ext cx="0" cy="827929"/>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5FB555-8D65-0E42-8FBA-EE497C52AAE2}">
      <dsp:nvSpPr>
        <dsp:cNvPr id="0" name=""/>
        <dsp:cNvSpPr/>
      </dsp:nvSpPr>
      <dsp:spPr>
        <a:xfrm>
          <a:off x="5939260" y="1525133"/>
          <a:ext cx="4283463" cy="49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9:00 PM</a:t>
          </a:r>
        </a:p>
      </dsp:txBody>
      <dsp:txXfrm>
        <a:off x="5939260" y="1525133"/>
        <a:ext cx="4283463" cy="492400"/>
      </dsp:txXfrm>
    </dsp:sp>
    <dsp:sp modelId="{063B017D-8A7F-C549-9390-484877815073}">
      <dsp:nvSpPr>
        <dsp:cNvPr id="0" name=""/>
        <dsp:cNvSpPr/>
      </dsp:nvSpPr>
      <dsp:spPr>
        <a:xfrm>
          <a:off x="2401926" y="2146080"/>
          <a:ext cx="65362" cy="6536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4538E1-3502-9045-9F3A-84386C219886}">
      <dsp:nvSpPr>
        <dsp:cNvPr id="0" name=""/>
        <dsp:cNvSpPr/>
      </dsp:nvSpPr>
      <dsp:spPr>
        <a:xfrm>
          <a:off x="5647205" y="3006691"/>
          <a:ext cx="4867572" cy="742957"/>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At 9 p.m., he delivered a televised address from the Oval Office.</a:t>
          </a:r>
        </a:p>
      </dsp:txBody>
      <dsp:txXfrm>
        <a:off x="5683473" y="3042959"/>
        <a:ext cx="4795036" cy="670421"/>
      </dsp:txXfrm>
    </dsp:sp>
    <dsp:sp modelId="{BCCC661D-33E2-854D-8356-F2528D6EC011}">
      <dsp:nvSpPr>
        <dsp:cNvPr id="0" name=""/>
        <dsp:cNvSpPr/>
      </dsp:nvSpPr>
      <dsp:spPr>
        <a:xfrm>
          <a:off x="8080992" y="2178761"/>
          <a:ext cx="0" cy="827929"/>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799F7E5-362B-BE4B-AED6-7EFACA5EE5C2}">
      <dsp:nvSpPr>
        <dsp:cNvPr id="0" name=""/>
        <dsp:cNvSpPr/>
      </dsp:nvSpPr>
      <dsp:spPr>
        <a:xfrm>
          <a:off x="8048310" y="2146080"/>
          <a:ext cx="65362" cy="6536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C3F71-96FF-C145-8A93-7799CFDF5FAC}">
      <dsp:nvSpPr>
        <dsp:cNvPr id="0" name=""/>
        <dsp:cNvSpPr/>
      </dsp:nvSpPr>
      <dsp:spPr>
        <a:xfrm>
          <a:off x="525322" y="2435522"/>
          <a:ext cx="4202582" cy="512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 May 2011</a:t>
          </a:r>
        </a:p>
      </dsp:txBody>
      <dsp:txXfrm>
        <a:off x="525322" y="2435522"/>
        <a:ext cx="4202582" cy="512502"/>
      </dsp:txXfrm>
    </dsp:sp>
    <dsp:sp modelId="{7BCDF4B8-56EA-8140-86CB-AE0774EAF4CA}">
      <dsp:nvSpPr>
        <dsp:cNvPr id="0" name=""/>
        <dsp:cNvSpPr/>
      </dsp:nvSpPr>
      <dsp:spPr>
        <a:xfrm>
          <a:off x="0" y="2177003"/>
          <a:ext cx="10506456" cy="1814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D5765-85A8-3F42-97B7-7BAF4705A0A8}">
      <dsp:nvSpPr>
        <dsp:cNvPr id="0" name=""/>
        <dsp:cNvSpPr/>
      </dsp:nvSpPr>
      <dsp:spPr>
        <a:xfrm>
          <a:off x="315193" y="61511"/>
          <a:ext cx="4622840" cy="13444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Osama bin Laden, the mastermind behind the September 11th attacks, remained at large until May 2, 2011, when he was finally tracked down and killed by U.S. forces at a hideout in Abbottabad, Pakistan. </a:t>
          </a:r>
        </a:p>
      </dsp:txBody>
      <dsp:txXfrm>
        <a:off x="315193" y="61511"/>
        <a:ext cx="4622840" cy="1344469"/>
      </dsp:txXfrm>
    </dsp:sp>
    <dsp:sp modelId="{E10C960A-BD82-314B-8D24-509149603C6F}">
      <dsp:nvSpPr>
        <dsp:cNvPr id="0" name=""/>
        <dsp:cNvSpPr/>
      </dsp:nvSpPr>
      <dsp:spPr>
        <a:xfrm>
          <a:off x="2626614" y="1405981"/>
          <a:ext cx="0" cy="771022"/>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C699566-AE4E-7D44-84B4-5ADBC3EFBB07}">
      <dsp:nvSpPr>
        <dsp:cNvPr id="0" name=""/>
        <dsp:cNvSpPr/>
      </dsp:nvSpPr>
      <dsp:spPr>
        <a:xfrm>
          <a:off x="5778550" y="1587398"/>
          <a:ext cx="4202582" cy="512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June 2011</a:t>
          </a:r>
        </a:p>
      </dsp:txBody>
      <dsp:txXfrm>
        <a:off x="5778550" y="1587398"/>
        <a:ext cx="4202582" cy="512502"/>
      </dsp:txXfrm>
    </dsp:sp>
    <dsp:sp modelId="{0C162392-AB05-0F42-BA27-890851E60400}">
      <dsp:nvSpPr>
        <dsp:cNvPr id="0" name=""/>
        <dsp:cNvSpPr/>
      </dsp:nvSpPr>
      <dsp:spPr>
        <a:xfrm>
          <a:off x="5568421" y="3129442"/>
          <a:ext cx="4622840" cy="909494"/>
        </a:xfrm>
        <a:prstGeom prst="rect">
          <a:avLst/>
        </a:prstGeom>
        <a:solidFill>
          <a:schemeClr val="accent2">
            <a:tint val="40000"/>
            <a:alpha val="90000"/>
            <a:hueOff val="-3345255"/>
            <a:satOff val="-8332"/>
            <a:lumOff val="-1038"/>
            <a:alphaOff val="0"/>
          </a:schemeClr>
        </a:solidFill>
        <a:ln w="12700" cap="flat" cmpd="sng" algn="ctr">
          <a:solidFill>
            <a:schemeClr val="accent2">
              <a:tint val="40000"/>
              <a:alpha val="90000"/>
              <a:hueOff val="-3345255"/>
              <a:satOff val="-8332"/>
              <a:lumOff val="-10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In June 2011, then-President Barack Obama announced the beginning of large-scale troop withdrawals from Afghanistan.</a:t>
          </a:r>
        </a:p>
      </dsp:txBody>
      <dsp:txXfrm>
        <a:off x="5568421" y="3129442"/>
        <a:ext cx="4622840" cy="909494"/>
      </dsp:txXfrm>
    </dsp:sp>
    <dsp:sp modelId="{27BED0F8-D94E-0341-B256-35552C48F11B}">
      <dsp:nvSpPr>
        <dsp:cNvPr id="0" name=""/>
        <dsp:cNvSpPr/>
      </dsp:nvSpPr>
      <dsp:spPr>
        <a:xfrm>
          <a:off x="7879842" y="2358420"/>
          <a:ext cx="0" cy="771022"/>
        </a:xfrm>
        <a:prstGeom prst="line">
          <a:avLst/>
        </a:prstGeom>
        <a:solidFill>
          <a:schemeClr val="accent2">
            <a:hueOff val="-2449550"/>
            <a:satOff val="-11314"/>
            <a:lumOff val="-2354"/>
            <a:alphaOff val="0"/>
          </a:schemeClr>
        </a:solidFill>
        <a:ln w="6350" cap="flat" cmpd="sng" algn="ctr">
          <a:solidFill>
            <a:schemeClr val="accent2">
              <a:hueOff val="-2449550"/>
              <a:satOff val="-11314"/>
              <a:lumOff val="-235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953A6316-609A-F54F-BFBD-CB817F595E9E}">
      <dsp:nvSpPr>
        <dsp:cNvPr id="0" name=""/>
        <dsp:cNvSpPr/>
      </dsp:nvSpPr>
      <dsp:spPr>
        <a:xfrm>
          <a:off x="2569921" y="2211019"/>
          <a:ext cx="113385" cy="1133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B9395-BDA8-DB46-8411-2C8C02C3EAE3}">
      <dsp:nvSpPr>
        <dsp:cNvPr id="0" name=""/>
        <dsp:cNvSpPr/>
      </dsp:nvSpPr>
      <dsp:spPr>
        <a:xfrm>
          <a:off x="7823149" y="2211019"/>
          <a:ext cx="113385" cy="1133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295E7-B2C4-C749-A4DA-FBFE8BF8960C}">
      <dsp:nvSpPr>
        <dsp:cNvPr id="0" name=""/>
        <dsp:cNvSpPr/>
      </dsp:nvSpPr>
      <dsp:spPr>
        <a:xfrm rot="5400000">
          <a:off x="-884276" y="1805779"/>
          <a:ext cx="2063225" cy="285644"/>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B5BA82-51CE-F743-956E-9197C1D99A40}">
      <dsp:nvSpPr>
        <dsp:cNvPr id="0" name=""/>
        <dsp:cNvSpPr/>
      </dsp:nvSpPr>
      <dsp:spPr>
        <a:xfrm>
          <a:off x="4514" y="2980214"/>
          <a:ext cx="3570553" cy="687741"/>
        </a:xfrm>
        <a:prstGeom prst="homePlate">
          <a:avLst>
            <a:gd name="adj" fmla="val 2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a:t>9 Nov.</a:t>
          </a:r>
        </a:p>
      </dsp:txBody>
      <dsp:txXfrm>
        <a:off x="4514" y="2980214"/>
        <a:ext cx="3484585" cy="687741"/>
      </dsp:txXfrm>
    </dsp:sp>
    <dsp:sp modelId="{8C3647FD-FA63-6348-8B72-4A9FABDF505C}">
      <dsp:nvSpPr>
        <dsp:cNvPr id="0" name=""/>
        <dsp:cNvSpPr/>
      </dsp:nvSpPr>
      <dsp:spPr>
        <a:xfrm>
          <a:off x="290158" y="1088375"/>
          <a:ext cx="2899289" cy="138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t>In the wake of security fears raised by 9/11 and the mailing of letters containing anthrax that killed two and infected 17, The Homeland Security Act of 2002 created the Department of Homeland Security. </a:t>
          </a:r>
        </a:p>
      </dsp:txBody>
      <dsp:txXfrm>
        <a:off x="290158" y="1088375"/>
        <a:ext cx="2899289" cy="1387529"/>
      </dsp:txXfrm>
    </dsp:sp>
    <dsp:sp modelId="{D5066D3A-2BFF-974D-B1BB-FAEDBF3B4903}">
      <dsp:nvSpPr>
        <dsp:cNvPr id="0" name=""/>
        <dsp:cNvSpPr/>
      </dsp:nvSpPr>
      <dsp:spPr>
        <a:xfrm rot="5400000">
          <a:off x="2579160" y="1805779"/>
          <a:ext cx="2063225" cy="285644"/>
        </a:xfrm>
        <a:prstGeom prst="corner">
          <a:avLst>
            <a:gd name="adj1" fmla="val 1000"/>
            <a:gd name="adj2" fmla="val 100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7C274E-32C9-E948-B208-E6689915B511}">
      <dsp:nvSpPr>
        <dsp:cNvPr id="0" name=""/>
        <dsp:cNvSpPr/>
      </dsp:nvSpPr>
      <dsp:spPr>
        <a:xfrm>
          <a:off x="3467951" y="2980214"/>
          <a:ext cx="3570553" cy="687741"/>
        </a:xfrm>
        <a:prstGeom prst="chevron">
          <a:avLst>
            <a:gd name="adj" fmla="val 2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a:t>25 Nov. 2002</a:t>
          </a:r>
        </a:p>
      </dsp:txBody>
      <dsp:txXfrm>
        <a:off x="3639886" y="2980214"/>
        <a:ext cx="3226683" cy="687741"/>
      </dsp:txXfrm>
    </dsp:sp>
    <dsp:sp modelId="{41DBF2A7-248E-A14C-9048-544E705D542E}">
      <dsp:nvSpPr>
        <dsp:cNvPr id="0" name=""/>
        <dsp:cNvSpPr/>
      </dsp:nvSpPr>
      <dsp:spPr>
        <a:xfrm>
          <a:off x="3753595" y="1088375"/>
          <a:ext cx="2899289" cy="138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t>It was signed into law by President George W. Bush on November 25, 2002. </a:t>
          </a:r>
        </a:p>
      </dsp:txBody>
      <dsp:txXfrm>
        <a:off x="3753595" y="1088375"/>
        <a:ext cx="2899289" cy="1387529"/>
      </dsp:txXfrm>
    </dsp:sp>
    <dsp:sp modelId="{516BB8DC-DBE7-BA44-A6E5-F317A72C9FC9}">
      <dsp:nvSpPr>
        <dsp:cNvPr id="0" name=""/>
        <dsp:cNvSpPr/>
      </dsp:nvSpPr>
      <dsp:spPr>
        <a:xfrm rot="5400000">
          <a:off x="6042597" y="1805779"/>
          <a:ext cx="2063225" cy="285644"/>
        </a:xfrm>
        <a:prstGeom prst="corner">
          <a:avLst>
            <a:gd name="adj1" fmla="val 1000"/>
            <a:gd name="adj2" fmla="val 100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C59C18-0A10-BE48-9616-F6A805342921}">
      <dsp:nvSpPr>
        <dsp:cNvPr id="0" name=""/>
        <dsp:cNvSpPr/>
      </dsp:nvSpPr>
      <dsp:spPr>
        <a:xfrm>
          <a:off x="6931388" y="2980214"/>
          <a:ext cx="3570553" cy="687741"/>
        </a:xfrm>
        <a:prstGeom prst="chevron">
          <a:avLst>
            <a:gd name="adj" fmla="val 2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a:t>Today</a:t>
          </a:r>
        </a:p>
      </dsp:txBody>
      <dsp:txXfrm>
        <a:off x="7103323" y="2980214"/>
        <a:ext cx="3226683" cy="687741"/>
      </dsp:txXfrm>
    </dsp:sp>
    <dsp:sp modelId="{594B7F7E-D79B-1748-94AE-35BE2572033C}">
      <dsp:nvSpPr>
        <dsp:cNvPr id="0" name=""/>
        <dsp:cNvSpPr/>
      </dsp:nvSpPr>
      <dsp:spPr>
        <a:xfrm>
          <a:off x="7217032" y="1088375"/>
          <a:ext cx="2899289" cy="138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kern="1200"/>
            <a:t>the Department of Homeland Security is a cabinet responsible for preventing terror attacks, border security, immigrations and customs and disaster relief and prevention.</a:t>
          </a:r>
        </a:p>
      </dsp:txBody>
      <dsp:txXfrm>
        <a:off x="7217032" y="1088375"/>
        <a:ext cx="2899289" cy="13875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CAFF9-9ACE-C545-942C-808D8AD27D9F}">
      <dsp:nvSpPr>
        <dsp:cNvPr id="0" name=""/>
        <dsp:cNvSpPr/>
      </dsp:nvSpPr>
      <dsp:spPr>
        <a:xfrm>
          <a:off x="0" y="45720"/>
          <a:ext cx="6967728" cy="1319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Many Wall Street institutions, including the New York Stock Exchange, were evacuated during the attacks. </a:t>
          </a:r>
        </a:p>
      </dsp:txBody>
      <dsp:txXfrm>
        <a:off x="64425" y="110145"/>
        <a:ext cx="6838878" cy="1190909"/>
      </dsp:txXfrm>
    </dsp:sp>
    <dsp:sp modelId="{F2EEC014-09F7-1941-BC59-314BF99B4EF4}">
      <dsp:nvSpPr>
        <dsp:cNvPr id="0" name=""/>
        <dsp:cNvSpPr/>
      </dsp:nvSpPr>
      <dsp:spPr>
        <a:xfrm>
          <a:off x="0" y="1434600"/>
          <a:ext cx="6967728" cy="1319759"/>
        </a:xfrm>
        <a:prstGeom prst="roundRect">
          <a:avLst/>
        </a:prstGeom>
        <a:solidFill>
          <a:schemeClr val="accent2">
            <a:hueOff val="-816517"/>
            <a:satOff val="-3771"/>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On the first day of trading after the attacks, the market fell 7.1 percent, or 684 points. </a:t>
          </a:r>
        </a:p>
      </dsp:txBody>
      <dsp:txXfrm>
        <a:off x="64425" y="1499025"/>
        <a:ext cx="6838878" cy="1190909"/>
      </dsp:txXfrm>
    </dsp:sp>
    <dsp:sp modelId="{E8D0B4D7-09F2-CC4B-BFD0-B2D734B4C61C}">
      <dsp:nvSpPr>
        <dsp:cNvPr id="0" name=""/>
        <dsp:cNvSpPr/>
      </dsp:nvSpPr>
      <dsp:spPr>
        <a:xfrm>
          <a:off x="0" y="2823480"/>
          <a:ext cx="6967728" cy="1319759"/>
        </a:xfrm>
        <a:prstGeom prst="roundRect">
          <a:avLst/>
        </a:prstGeom>
        <a:solidFill>
          <a:schemeClr val="accent2">
            <a:hueOff val="-1633033"/>
            <a:satOff val="-7543"/>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New York City’s economy alone lost 143,000 jobs a month and $2.8 billion wages in the first three months. </a:t>
          </a:r>
        </a:p>
      </dsp:txBody>
      <dsp:txXfrm>
        <a:off x="64425" y="2887905"/>
        <a:ext cx="6838878" cy="1190909"/>
      </dsp:txXfrm>
    </dsp:sp>
    <dsp:sp modelId="{795D96C9-1BDC-9644-A331-16FC9DE6ED3A}">
      <dsp:nvSpPr>
        <dsp:cNvPr id="0" name=""/>
        <dsp:cNvSpPr/>
      </dsp:nvSpPr>
      <dsp:spPr>
        <a:xfrm>
          <a:off x="0" y="4212360"/>
          <a:ext cx="6967728" cy="1319759"/>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heaviest losses were in finance and air transportation, which accounted for 60 percent of lost jobs.</a:t>
          </a:r>
        </a:p>
      </dsp:txBody>
      <dsp:txXfrm>
        <a:off x="64425" y="4276785"/>
        <a:ext cx="6838878" cy="11909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9D56F-B162-D045-83CC-09B2083F2E68}">
      <dsp:nvSpPr>
        <dsp:cNvPr id="0" name=""/>
        <dsp:cNvSpPr/>
      </dsp:nvSpPr>
      <dsp:spPr>
        <a:xfrm>
          <a:off x="0" y="33407"/>
          <a:ext cx="10168127" cy="1750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The estimated cost of the World Trade Center damage is $60 billion. </a:t>
          </a:r>
        </a:p>
      </dsp:txBody>
      <dsp:txXfrm>
        <a:off x="85444" y="118851"/>
        <a:ext cx="9997239" cy="1579432"/>
      </dsp:txXfrm>
    </dsp:sp>
    <dsp:sp modelId="{CB50C6B7-12A5-F64C-B1EA-7B33DDEB8CF9}">
      <dsp:nvSpPr>
        <dsp:cNvPr id="0" name=""/>
        <dsp:cNvSpPr/>
      </dsp:nvSpPr>
      <dsp:spPr>
        <a:xfrm>
          <a:off x="0" y="1910448"/>
          <a:ext cx="10168127" cy="1750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The cost to clean the debris at Ground Zero was $750 million.</a:t>
          </a:r>
        </a:p>
      </dsp:txBody>
      <dsp:txXfrm>
        <a:off x="85444" y="1995892"/>
        <a:ext cx="9997239" cy="15794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847EB-D0BB-E440-BC11-DE457B6CA7DE}" type="datetimeFigureOut">
              <a:rPr lang="en-US" smtClean="0"/>
              <a:t>5/23/21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860E6-FCCC-E846-8C71-16BD36D3299C}" type="slidenum">
              <a:rPr lang="en-US" smtClean="0"/>
              <a:t>‹#›</a:t>
            </a:fld>
            <a:endParaRPr lang="en-US"/>
          </a:p>
        </p:txBody>
      </p:sp>
    </p:spTree>
    <p:extLst>
      <p:ext uri="{BB962C8B-B14F-4D97-AF65-F5344CB8AC3E}">
        <p14:creationId xmlns:p14="http://schemas.microsoft.com/office/powerpoint/2010/main" val="195414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/topics/21st-century/9-11-attacks</a:t>
            </a:r>
          </a:p>
        </p:txBody>
      </p:sp>
      <p:sp>
        <p:nvSpPr>
          <p:cNvPr id="4" name="Slide Number Placeholder 3"/>
          <p:cNvSpPr>
            <a:spLocks noGrp="1"/>
          </p:cNvSpPr>
          <p:nvPr>
            <p:ph type="sldNum" sz="quarter" idx="5"/>
          </p:nvPr>
        </p:nvSpPr>
        <p:spPr/>
        <p:txBody>
          <a:bodyPr/>
          <a:lstStyle/>
          <a:p>
            <a:fld id="{2F9860E6-FCCC-E846-8C71-16BD36D3299C}" type="slidenum">
              <a:rPr lang="en-US" smtClean="0"/>
              <a:t>2</a:t>
            </a:fld>
            <a:endParaRPr lang="en-US"/>
          </a:p>
        </p:txBody>
      </p:sp>
    </p:spTree>
    <p:extLst>
      <p:ext uri="{BB962C8B-B14F-4D97-AF65-F5344CB8AC3E}">
        <p14:creationId xmlns:p14="http://schemas.microsoft.com/office/powerpoint/2010/main" val="224632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from https://</a:t>
            </a:r>
            <a:r>
              <a:rPr lang="en-US" dirty="0" err="1"/>
              <a:t>www.reuters.com</a:t>
            </a:r>
            <a:r>
              <a:rPr lang="en-US" dirty="0"/>
              <a:t>/news/picture/defining-images-from-the-9-11-attacks-idUSRTS2Q0UX</a:t>
            </a:r>
          </a:p>
        </p:txBody>
      </p:sp>
      <p:sp>
        <p:nvSpPr>
          <p:cNvPr id="4" name="Slide Number Placeholder 3"/>
          <p:cNvSpPr>
            <a:spLocks noGrp="1"/>
          </p:cNvSpPr>
          <p:nvPr>
            <p:ph type="sldNum" sz="quarter" idx="5"/>
          </p:nvPr>
        </p:nvSpPr>
        <p:spPr/>
        <p:txBody>
          <a:bodyPr/>
          <a:lstStyle/>
          <a:p>
            <a:fld id="{2F9860E6-FCCC-E846-8C71-16BD36D3299C}" type="slidenum">
              <a:rPr lang="en-US" smtClean="0"/>
              <a:t>8</a:t>
            </a:fld>
            <a:endParaRPr lang="en-US"/>
          </a:p>
        </p:txBody>
      </p:sp>
    </p:spTree>
    <p:extLst>
      <p:ext uri="{BB962C8B-B14F-4D97-AF65-F5344CB8AC3E}">
        <p14:creationId xmlns:p14="http://schemas.microsoft.com/office/powerpoint/2010/main" val="290447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www.state.gov</a:t>
            </a:r>
            <a:r>
              <a:rPr lang="en-US" dirty="0"/>
              <a:t>/1993-world-trade-center-bombing/</a:t>
            </a:r>
          </a:p>
          <a:p>
            <a:r>
              <a:rPr lang="en-US" dirty="0"/>
              <a:t>https://</a:t>
            </a:r>
            <a:r>
              <a:rPr lang="en-US" dirty="0" err="1"/>
              <a:t>www.history.com</a:t>
            </a:r>
            <a:r>
              <a:rPr lang="en-US" dirty="0"/>
              <a:t>/this-day-in-history/world-trade-center-bombed</a:t>
            </a:r>
          </a:p>
        </p:txBody>
      </p:sp>
      <p:sp>
        <p:nvSpPr>
          <p:cNvPr id="4" name="Slide Number Placeholder 3"/>
          <p:cNvSpPr>
            <a:spLocks noGrp="1"/>
          </p:cNvSpPr>
          <p:nvPr>
            <p:ph type="sldNum" sz="quarter" idx="5"/>
          </p:nvPr>
        </p:nvSpPr>
        <p:spPr/>
        <p:txBody>
          <a:bodyPr/>
          <a:lstStyle/>
          <a:p>
            <a:fld id="{2F9860E6-FCCC-E846-8C71-16BD36D3299C}" type="slidenum">
              <a:rPr lang="en-US" smtClean="0"/>
              <a:t>22</a:t>
            </a:fld>
            <a:endParaRPr lang="en-US"/>
          </a:p>
        </p:txBody>
      </p:sp>
    </p:spTree>
    <p:extLst>
      <p:ext uri="{BB962C8B-B14F-4D97-AF65-F5344CB8AC3E}">
        <p14:creationId xmlns:p14="http://schemas.microsoft.com/office/powerpoint/2010/main" val="104903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https://www.911memorial.org/visit/memorial/about-memorial</a:t>
            </a:r>
          </a:p>
        </p:txBody>
      </p:sp>
      <p:sp>
        <p:nvSpPr>
          <p:cNvPr id="4" name="Slide Number Placeholder 3"/>
          <p:cNvSpPr>
            <a:spLocks noGrp="1"/>
          </p:cNvSpPr>
          <p:nvPr>
            <p:ph type="sldNum" sz="quarter" idx="5"/>
          </p:nvPr>
        </p:nvSpPr>
        <p:spPr/>
        <p:txBody>
          <a:bodyPr/>
          <a:lstStyle/>
          <a:p>
            <a:fld id="{2F9860E6-FCCC-E846-8C71-16BD36D3299C}" type="slidenum">
              <a:rPr lang="en-US" smtClean="0"/>
              <a:t>23</a:t>
            </a:fld>
            <a:endParaRPr lang="en-US"/>
          </a:p>
        </p:txBody>
      </p:sp>
    </p:spTree>
    <p:extLst>
      <p:ext uri="{BB962C8B-B14F-4D97-AF65-F5344CB8AC3E}">
        <p14:creationId xmlns:p14="http://schemas.microsoft.com/office/powerpoint/2010/main" val="35854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https://www.911memorial.org/visit/memorial/about-memorial</a:t>
            </a:r>
          </a:p>
        </p:txBody>
      </p:sp>
      <p:sp>
        <p:nvSpPr>
          <p:cNvPr id="4" name="Slide Number Placeholder 3"/>
          <p:cNvSpPr>
            <a:spLocks noGrp="1"/>
          </p:cNvSpPr>
          <p:nvPr>
            <p:ph type="sldNum" sz="quarter" idx="5"/>
          </p:nvPr>
        </p:nvSpPr>
        <p:spPr/>
        <p:txBody>
          <a:bodyPr/>
          <a:lstStyle/>
          <a:p>
            <a:fld id="{2F9860E6-FCCC-E846-8C71-16BD36D3299C}" type="slidenum">
              <a:rPr lang="en-US" smtClean="0"/>
              <a:t>24</a:t>
            </a:fld>
            <a:endParaRPr lang="en-US"/>
          </a:p>
        </p:txBody>
      </p:sp>
    </p:spTree>
    <p:extLst>
      <p:ext uri="{BB962C8B-B14F-4D97-AF65-F5344CB8AC3E}">
        <p14:creationId xmlns:p14="http://schemas.microsoft.com/office/powerpoint/2010/main" val="9788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/topics/21st-century/9-11-attacks</a:t>
            </a:r>
          </a:p>
        </p:txBody>
      </p:sp>
      <p:sp>
        <p:nvSpPr>
          <p:cNvPr id="4" name="Slide Number Placeholder 3"/>
          <p:cNvSpPr>
            <a:spLocks noGrp="1"/>
          </p:cNvSpPr>
          <p:nvPr>
            <p:ph type="sldNum" sz="quarter" idx="5"/>
          </p:nvPr>
        </p:nvSpPr>
        <p:spPr/>
        <p:txBody>
          <a:bodyPr/>
          <a:lstStyle/>
          <a:p>
            <a:fld id="{2F9860E6-FCCC-E846-8C71-16BD36D3299C}" type="slidenum">
              <a:rPr lang="en-US" smtClean="0"/>
              <a:t>33</a:t>
            </a:fld>
            <a:endParaRPr lang="en-US"/>
          </a:p>
        </p:txBody>
      </p:sp>
    </p:spTree>
    <p:extLst>
      <p:ext uri="{BB962C8B-B14F-4D97-AF65-F5344CB8AC3E}">
        <p14:creationId xmlns:p14="http://schemas.microsoft.com/office/powerpoint/2010/main" val="60658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5/23/21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24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5/23/21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1712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5/23/21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254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5/23/21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4905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5/23/21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5058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5/23/21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2171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5/23/21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0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5/23/21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9457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5/23/21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5623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5/23/21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2132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5/23/21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8970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5/23/21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510640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smoke, sky, weapon, outdoor&#10;&#10;Description automatically generated">
            <a:extLst>
              <a:ext uri="{FF2B5EF4-FFF2-40B4-BE49-F238E27FC236}">
                <a16:creationId xmlns:a16="http://schemas.microsoft.com/office/drawing/2014/main" id="{8D143322-3409-6246-984C-D295B549F66A}"/>
              </a:ext>
            </a:extLst>
          </p:cNvPr>
          <p:cNvPicPr>
            <a:picLocks noChangeAspect="1"/>
          </p:cNvPicPr>
          <p:nvPr/>
        </p:nvPicPr>
        <p:blipFill rotWithShape="1">
          <a:blip r:embed="rId2"/>
          <a:srcRect t="16801" r="-1" b="14567"/>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74E840-D6D1-BE48-95B1-D05825DF3EE1}"/>
              </a:ext>
            </a:extLst>
          </p:cNvPr>
          <p:cNvSpPr>
            <a:spLocks noGrp="1"/>
          </p:cNvSpPr>
          <p:nvPr>
            <p:ph type="ctrTitle"/>
          </p:nvPr>
        </p:nvSpPr>
        <p:spPr>
          <a:xfrm>
            <a:off x="477981" y="1122363"/>
            <a:ext cx="4023360" cy="3204134"/>
          </a:xfrm>
        </p:spPr>
        <p:txBody>
          <a:bodyPr anchor="b">
            <a:normAutofit/>
          </a:bodyPr>
          <a:lstStyle/>
          <a:p>
            <a:r>
              <a:rPr lang="en-US" sz="4800"/>
              <a:t>9/11 Attacks</a:t>
            </a:r>
          </a:p>
        </p:txBody>
      </p:sp>
      <p:sp>
        <p:nvSpPr>
          <p:cNvPr id="3" name="Subtitle 2">
            <a:extLst>
              <a:ext uri="{FF2B5EF4-FFF2-40B4-BE49-F238E27FC236}">
                <a16:creationId xmlns:a16="http://schemas.microsoft.com/office/drawing/2014/main" id="{0F77A83D-7AB4-844C-8623-1709BFA7E746}"/>
              </a:ext>
            </a:extLst>
          </p:cNvPr>
          <p:cNvSpPr>
            <a:spLocks noGrp="1"/>
          </p:cNvSpPr>
          <p:nvPr>
            <p:ph type="subTitle" idx="1"/>
          </p:nvPr>
        </p:nvSpPr>
        <p:spPr>
          <a:xfrm>
            <a:off x="477980" y="4872922"/>
            <a:ext cx="4023359" cy="1208141"/>
          </a:xfrm>
        </p:spPr>
        <p:txBody>
          <a:bodyPr>
            <a:normAutofit/>
          </a:bodyPr>
          <a:lstStyle/>
          <a:p>
            <a:r>
              <a:rPr lang="en-US" sz="2000"/>
              <a:t>AKE 118</a:t>
            </a:r>
          </a:p>
          <a:p>
            <a:r>
              <a:rPr lang="en-US" sz="2000"/>
              <a:t>Dr. Gamze Kati Gumus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8809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in a suit talking to another person&#10;&#10;Description automatically generated with medium confidence">
            <a:extLst>
              <a:ext uri="{FF2B5EF4-FFF2-40B4-BE49-F238E27FC236}">
                <a16:creationId xmlns:a16="http://schemas.microsoft.com/office/drawing/2014/main" id="{D3D071C0-B42B-824F-BD07-2F9FC3D769EC}"/>
              </a:ext>
            </a:extLst>
          </p:cNvPr>
          <p:cNvPicPr>
            <a:picLocks noGrp="1" noChangeAspect="1"/>
          </p:cNvPicPr>
          <p:nvPr>
            <p:ph idx="1"/>
          </p:nvPr>
        </p:nvPicPr>
        <p:blipFill rotWithShape="1">
          <a:blip r:embed="rId2"/>
          <a:srcRect r="-1" b="3223"/>
          <a:stretch/>
        </p:blipFill>
        <p:spPr>
          <a:xfrm>
            <a:off x="3523488" y="10"/>
            <a:ext cx="8668512" cy="6857990"/>
          </a:xfrm>
          <a:prstGeom prst="rect">
            <a:avLst/>
          </a:prstGeom>
        </p:spPr>
      </p:pic>
      <p:sp>
        <p:nvSpPr>
          <p:cNvPr id="22" name="Rectangle 15">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D12CFE-1DDB-8847-9D47-8E3A646E462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1900"/>
              <a:t>President George W. Bush listens as White House Chief of Staff Andrew Card informs him of a second plane hitting the World Trade Center while Bush was conducting a reading seminar at the Emma E. Booker Elementary School in Sarasota, Florida, September 11, 2001</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90143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13">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fence, grate&#10;&#10;Description automatically generated">
            <a:extLst>
              <a:ext uri="{FF2B5EF4-FFF2-40B4-BE49-F238E27FC236}">
                <a16:creationId xmlns:a16="http://schemas.microsoft.com/office/drawing/2014/main" id="{C20ED0C3-70EE-8146-B2DA-640324395AF4}"/>
              </a:ext>
            </a:extLst>
          </p:cNvPr>
          <p:cNvPicPr>
            <a:picLocks noGrp="1" noChangeAspect="1"/>
          </p:cNvPicPr>
          <p:nvPr>
            <p:ph idx="1"/>
          </p:nvPr>
        </p:nvPicPr>
        <p:blipFill rotWithShape="1">
          <a:blip r:embed="rId2"/>
          <a:srcRect l="7096" r="-2" b="-2"/>
          <a:stretch/>
        </p:blipFill>
        <p:spPr>
          <a:xfrm>
            <a:off x="-2" y="10"/>
            <a:ext cx="8668512" cy="6857990"/>
          </a:xfrm>
          <a:prstGeom prst="rect">
            <a:avLst/>
          </a:prstGeom>
        </p:spPr>
      </p:pic>
      <p:sp>
        <p:nvSpPr>
          <p:cNvPr id="30" name="Rectangle 15">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820176-F41B-1F48-8DBE-1DE433C44217}"/>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3400"/>
              <a:t>People look out of the burning North Tower of the World Trade Center, September 11, 2001.</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21477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1">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 pile, old, messy&#10;&#10;Description automatically generated">
            <a:extLst>
              <a:ext uri="{FF2B5EF4-FFF2-40B4-BE49-F238E27FC236}">
                <a16:creationId xmlns:a16="http://schemas.microsoft.com/office/drawing/2014/main" id="{FEF95A08-5C26-6F47-8839-1A6C7B569A6A}"/>
              </a:ext>
            </a:extLst>
          </p:cNvPr>
          <p:cNvPicPr>
            <a:picLocks noChangeAspect="1"/>
          </p:cNvPicPr>
          <p:nvPr/>
        </p:nvPicPr>
        <p:blipFill rotWithShape="1">
          <a:blip r:embed="rId2"/>
          <a:srcRect r="3026" b="-1"/>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64353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sky, outdoor, water, smoke&#10;&#10;Description automatically generated">
            <a:extLst>
              <a:ext uri="{FF2B5EF4-FFF2-40B4-BE49-F238E27FC236}">
                <a16:creationId xmlns:a16="http://schemas.microsoft.com/office/drawing/2014/main" id="{2274E819-5DB4-0049-B4F1-A3CF22F7727E}"/>
              </a:ext>
            </a:extLst>
          </p:cNvPr>
          <p:cNvPicPr>
            <a:picLocks noGrp="1" noChangeAspect="1"/>
          </p:cNvPicPr>
          <p:nvPr>
            <p:ph idx="1"/>
          </p:nvPr>
        </p:nvPicPr>
        <p:blipFill rotWithShape="1">
          <a:blip r:embed="rId2"/>
          <a:srcRect t="20587" r="-1" b="-1"/>
          <a:stretch/>
        </p:blipFill>
        <p:spPr>
          <a:xfrm>
            <a:off x="352751" y="302429"/>
            <a:ext cx="11550506" cy="6053920"/>
          </a:xfrm>
          <a:prstGeom prst="rect">
            <a:avLst/>
          </a:prstGeom>
        </p:spPr>
      </p:pic>
      <p:sp>
        <p:nvSpPr>
          <p:cNvPr id="14" name="Rectangle 13">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45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13">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49330-B97F-814B-A035-1E4B14006F37}"/>
              </a:ext>
            </a:extLst>
          </p:cNvPr>
          <p:cNvSpPr>
            <a:spLocks noGrp="1"/>
          </p:cNvSpPr>
          <p:nvPr>
            <p:ph type="title"/>
          </p:nvPr>
        </p:nvSpPr>
        <p:spPr>
          <a:xfrm>
            <a:off x="7848600" y="1122363"/>
            <a:ext cx="3977640" cy="3204134"/>
          </a:xfrm>
        </p:spPr>
        <p:txBody>
          <a:bodyPr vert="horz" lIns="91440" tIns="45720" rIns="91440" bIns="45720" rtlCol="0" anchor="b">
            <a:normAutofit/>
          </a:bodyPr>
          <a:lstStyle/>
          <a:p>
            <a:r>
              <a:rPr lang="en-US" sz="4800"/>
              <a:t>The South Tower Collapses</a:t>
            </a:r>
          </a:p>
        </p:txBody>
      </p:sp>
      <p:pic>
        <p:nvPicPr>
          <p:cNvPr id="5" name="Content Placeholder 4" descr="Smoke billowing from a building&#10;&#10;Description automatically generated with low confidence">
            <a:extLst>
              <a:ext uri="{FF2B5EF4-FFF2-40B4-BE49-F238E27FC236}">
                <a16:creationId xmlns:a16="http://schemas.microsoft.com/office/drawing/2014/main" id="{B8E46219-F913-F848-99E4-5612825CC73E}"/>
              </a:ext>
            </a:extLst>
          </p:cNvPr>
          <p:cNvPicPr>
            <a:picLocks noGrp="1" noChangeAspect="1"/>
          </p:cNvPicPr>
          <p:nvPr>
            <p:ph idx="1"/>
          </p:nvPr>
        </p:nvPicPr>
        <p:blipFill rotWithShape="1">
          <a:blip r:embed="rId2"/>
          <a:srcRect l="136" r="26332" b="-1"/>
          <a:stretch/>
        </p:blipFill>
        <p:spPr>
          <a:xfrm>
            <a:off x="20" y="10"/>
            <a:ext cx="7443196" cy="6857990"/>
          </a:xfrm>
          <a:prstGeom prst="rect">
            <a:avLst/>
          </a:prstGeom>
        </p:spPr>
      </p:pic>
      <p:sp>
        <p:nvSpPr>
          <p:cNvPr id="22"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00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rass, outdoor, smoke, steam&#10;&#10;Description automatically generated">
            <a:extLst>
              <a:ext uri="{FF2B5EF4-FFF2-40B4-BE49-F238E27FC236}">
                <a16:creationId xmlns:a16="http://schemas.microsoft.com/office/drawing/2014/main" id="{AC824766-F3C1-3B41-A4C2-26DF14B0C6A3}"/>
              </a:ext>
            </a:extLst>
          </p:cNvPr>
          <p:cNvPicPr>
            <a:picLocks noGrp="1" noChangeAspect="1"/>
          </p:cNvPicPr>
          <p:nvPr>
            <p:ph idx="1"/>
          </p:nvPr>
        </p:nvPicPr>
        <p:blipFill rotWithShape="1">
          <a:blip r:embed="rId2"/>
          <a:srcRect t="15413"/>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AF3F5C-2AD7-2D41-882E-BCDF79AD5814}"/>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2200">
                <a:solidFill>
                  <a:schemeClr val="bg1"/>
                </a:solidFill>
              </a:rPr>
              <a:t>The remaining tower of World Trade Center, Tower 2 (North), dissolves in a cloud of dust and debris about a half hour after the first twin tower (South) collapsed, September 11, 2001</a:t>
            </a:r>
          </a:p>
        </p:txBody>
      </p:sp>
    </p:spTree>
    <p:extLst>
      <p:ext uri="{BB962C8B-B14F-4D97-AF65-F5344CB8AC3E}">
        <p14:creationId xmlns:p14="http://schemas.microsoft.com/office/powerpoint/2010/main" val="83419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7B352FC-1F44-4AB9-A2BD-FBF231C6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group, people&#10;&#10;Description automatically generated">
            <a:extLst>
              <a:ext uri="{FF2B5EF4-FFF2-40B4-BE49-F238E27FC236}">
                <a16:creationId xmlns:a16="http://schemas.microsoft.com/office/drawing/2014/main" id="{1777CDA0-7C2D-CD47-97AB-CEED7E10F42C}"/>
              </a:ext>
            </a:extLst>
          </p:cNvPr>
          <p:cNvPicPr>
            <a:picLocks noGrp="1" noChangeAspect="1"/>
          </p:cNvPicPr>
          <p:nvPr>
            <p:ph idx="1"/>
          </p:nvPr>
        </p:nvPicPr>
        <p:blipFill rotWithShape="1">
          <a:blip r:embed="rId2"/>
          <a:srcRect t="3501" b="12230"/>
          <a:stretch/>
        </p:blipFill>
        <p:spPr>
          <a:xfrm>
            <a:off x="-2" y="-1"/>
            <a:ext cx="12192001" cy="6858000"/>
          </a:xfrm>
          <a:prstGeom prst="rect">
            <a:avLst/>
          </a:prstGeom>
        </p:spPr>
      </p:pic>
      <p:sp>
        <p:nvSpPr>
          <p:cNvPr id="16" name="Rectangle 15">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6288261" cy="1573149"/>
          </a:xfrm>
          <a:prstGeom prst="rect">
            <a:avLst/>
          </a:prstGeom>
          <a:solidFill>
            <a:schemeClr val="tx1">
              <a:alpha val="30000"/>
            </a:schemeClr>
          </a:solidFill>
          <a:ln w="12700">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EE0DCD-0131-9745-90E0-F1F141485CD8}"/>
              </a:ext>
            </a:extLst>
          </p:cNvPr>
          <p:cNvSpPr>
            <a:spLocks noGrp="1"/>
          </p:cNvSpPr>
          <p:nvPr>
            <p:ph type="title"/>
          </p:nvPr>
        </p:nvSpPr>
        <p:spPr>
          <a:xfrm>
            <a:off x="856210" y="4909985"/>
            <a:ext cx="3212386" cy="1185353"/>
          </a:xfrm>
        </p:spPr>
        <p:txBody>
          <a:bodyPr vert="horz" lIns="91440" tIns="45720" rIns="91440" bIns="45720" rtlCol="0" anchor="ctr">
            <a:normAutofit/>
          </a:bodyPr>
          <a:lstStyle/>
          <a:p>
            <a:r>
              <a:rPr lang="en-US" sz="1000">
                <a:solidFill>
                  <a:schemeClr val="bg1"/>
                </a:solidFill>
              </a:rPr>
              <a:t>Rescue workers carry mortally injured New York City Fire Department chaplain, the Rev. Mychal Judge, from the wreckage of the World Trade Center, September 11, 2001. The chaplain was crushed to death by falling debris while giving a man last rites in the trade center.</a:t>
            </a:r>
          </a:p>
        </p:txBody>
      </p:sp>
      <p:sp>
        <p:nvSpPr>
          <p:cNvPr id="18" name="Rectangle 17">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28936" y="5498088"/>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87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7B352FC-1F44-4AB9-A2BD-FBF231C6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dirty&#10;&#10;Description automatically generated">
            <a:extLst>
              <a:ext uri="{FF2B5EF4-FFF2-40B4-BE49-F238E27FC236}">
                <a16:creationId xmlns:a16="http://schemas.microsoft.com/office/drawing/2014/main" id="{26D97BD3-A349-D54F-A89F-01D24FBAF09C}"/>
              </a:ext>
            </a:extLst>
          </p:cNvPr>
          <p:cNvPicPr>
            <a:picLocks noGrp="1" noChangeAspect="1"/>
          </p:cNvPicPr>
          <p:nvPr>
            <p:ph idx="1"/>
          </p:nvPr>
        </p:nvPicPr>
        <p:blipFill rotWithShape="1">
          <a:blip r:embed="rId2"/>
          <a:srcRect t="15094"/>
          <a:stretch/>
        </p:blipFill>
        <p:spPr>
          <a:xfrm>
            <a:off x="-2" y="-1"/>
            <a:ext cx="12192001" cy="6858000"/>
          </a:xfrm>
          <a:prstGeom prst="rect">
            <a:avLst/>
          </a:prstGeom>
        </p:spPr>
      </p:pic>
      <p:sp>
        <p:nvSpPr>
          <p:cNvPr id="16" name="Rectangle 15">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6288261" cy="1573149"/>
          </a:xfrm>
          <a:prstGeom prst="rect">
            <a:avLst/>
          </a:prstGeom>
          <a:solidFill>
            <a:schemeClr val="tx1">
              <a:alpha val="30000"/>
            </a:schemeClr>
          </a:solidFill>
          <a:ln w="12700">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FBFB10-A7C5-9144-8726-49D4013D350D}"/>
              </a:ext>
            </a:extLst>
          </p:cNvPr>
          <p:cNvSpPr>
            <a:spLocks noGrp="1"/>
          </p:cNvSpPr>
          <p:nvPr>
            <p:ph type="title"/>
          </p:nvPr>
        </p:nvSpPr>
        <p:spPr>
          <a:xfrm>
            <a:off x="856210" y="4909985"/>
            <a:ext cx="3212386" cy="1185353"/>
          </a:xfrm>
        </p:spPr>
        <p:txBody>
          <a:bodyPr vert="horz" lIns="91440" tIns="45720" rIns="91440" bIns="45720" rtlCol="0" anchor="ctr">
            <a:normAutofit/>
          </a:bodyPr>
          <a:lstStyle/>
          <a:p>
            <a:r>
              <a:rPr lang="en-US" sz="1800">
                <a:solidFill>
                  <a:schemeClr val="bg1"/>
                </a:solidFill>
              </a:rPr>
              <a:t>Cars smolder in the street as the destroyed World Trade Center burns in New York, September 11, 2001.</a:t>
            </a:r>
          </a:p>
        </p:txBody>
      </p:sp>
      <p:sp>
        <p:nvSpPr>
          <p:cNvPr id="18" name="Rectangle 17">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28936" y="5498088"/>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15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7B352FC-1F44-4AB9-A2BD-FBF231C6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transport, old&#10;&#10;Description automatically generated">
            <a:extLst>
              <a:ext uri="{FF2B5EF4-FFF2-40B4-BE49-F238E27FC236}">
                <a16:creationId xmlns:a16="http://schemas.microsoft.com/office/drawing/2014/main" id="{A202DFEA-29E5-7946-8384-71133D3B573C}"/>
              </a:ext>
            </a:extLst>
          </p:cNvPr>
          <p:cNvPicPr>
            <a:picLocks noGrp="1" noChangeAspect="1"/>
          </p:cNvPicPr>
          <p:nvPr>
            <p:ph idx="1"/>
          </p:nvPr>
        </p:nvPicPr>
        <p:blipFill rotWithShape="1">
          <a:blip r:embed="rId2"/>
          <a:srcRect t="15414"/>
          <a:stretch/>
        </p:blipFill>
        <p:spPr>
          <a:xfrm>
            <a:off x="-2" y="-1"/>
            <a:ext cx="12192001" cy="6858000"/>
          </a:xfrm>
          <a:prstGeom prst="rect">
            <a:avLst/>
          </a:prstGeom>
        </p:spPr>
      </p:pic>
      <p:sp>
        <p:nvSpPr>
          <p:cNvPr id="16" name="Rectangle 15">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6288261" cy="1573149"/>
          </a:xfrm>
          <a:prstGeom prst="rect">
            <a:avLst/>
          </a:prstGeom>
          <a:solidFill>
            <a:schemeClr val="tx1">
              <a:alpha val="30000"/>
            </a:schemeClr>
          </a:solidFill>
          <a:ln w="12700">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F9BAB3-3FB6-7244-8A98-D927F8A28C7E}"/>
              </a:ext>
            </a:extLst>
          </p:cNvPr>
          <p:cNvSpPr>
            <a:spLocks noGrp="1"/>
          </p:cNvSpPr>
          <p:nvPr>
            <p:ph type="title"/>
          </p:nvPr>
        </p:nvSpPr>
        <p:spPr>
          <a:xfrm>
            <a:off x="856210" y="4909985"/>
            <a:ext cx="3212386" cy="1185353"/>
          </a:xfrm>
        </p:spPr>
        <p:txBody>
          <a:bodyPr vert="horz" lIns="91440" tIns="45720" rIns="91440" bIns="45720" rtlCol="0" anchor="ctr">
            <a:normAutofit/>
          </a:bodyPr>
          <a:lstStyle/>
          <a:p>
            <a:r>
              <a:rPr lang="en-US" sz="1600">
                <a:solidFill>
                  <a:schemeClr val="bg1"/>
                </a:solidFill>
              </a:rPr>
              <a:t>A firefighter walks amid rubble near the base of the destroyed World Trade Center in New York, September 11, 2001</a:t>
            </a:r>
          </a:p>
        </p:txBody>
      </p:sp>
      <p:sp>
        <p:nvSpPr>
          <p:cNvPr id="18" name="Rectangle 17">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28936" y="5498088"/>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3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94344-3B2B-0247-823D-298A25CEBB2E}"/>
              </a:ext>
            </a:extLst>
          </p:cNvPr>
          <p:cNvSpPr>
            <a:spLocks noGrp="1"/>
          </p:cNvSpPr>
          <p:nvPr>
            <p:ph type="title"/>
          </p:nvPr>
        </p:nvSpPr>
        <p:spPr>
          <a:xfrm>
            <a:off x="5080216" y="1076324"/>
            <a:ext cx="6272784" cy="1535051"/>
          </a:xfrm>
        </p:spPr>
        <p:txBody>
          <a:bodyPr anchor="b">
            <a:normAutofit/>
          </a:bodyPr>
          <a:lstStyle/>
          <a:p>
            <a:r>
              <a:rPr lang="en-US" sz="2900"/>
              <a:t>A man walks in the street near the World Trade Center towers in New York City, September 11, 2001.</a:t>
            </a:r>
          </a:p>
        </p:txBody>
      </p:sp>
      <p:pic>
        <p:nvPicPr>
          <p:cNvPr id="5" name="Content Placeholder 4" descr="A picture containing text, person, outdoor, person&#10;&#10;Description automatically generated">
            <a:extLst>
              <a:ext uri="{FF2B5EF4-FFF2-40B4-BE49-F238E27FC236}">
                <a16:creationId xmlns:a16="http://schemas.microsoft.com/office/drawing/2014/main" id="{DA744C97-7DA9-1743-86B9-153CB12A9CB6}"/>
              </a:ext>
            </a:extLst>
          </p:cNvPr>
          <p:cNvPicPr>
            <a:picLocks noChangeAspect="1"/>
          </p:cNvPicPr>
          <p:nvPr/>
        </p:nvPicPr>
        <p:blipFill rotWithShape="1">
          <a:blip r:embed="rId2"/>
          <a:srcRect r="1" b="9811"/>
          <a:stretch/>
        </p:blipFill>
        <p:spPr>
          <a:xfrm>
            <a:off x="20" y="10"/>
            <a:ext cx="4505305" cy="6857990"/>
          </a:xfrm>
          <a:prstGeom prst="rect">
            <a:avLst/>
          </a:prstGeom>
        </p:spPr>
      </p:pic>
      <p:sp>
        <p:nvSpPr>
          <p:cNvPr id="14"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EDDC5177-C52A-409D-87F5-1C8DB76308EC}"/>
              </a:ext>
            </a:extLst>
          </p:cNvPr>
          <p:cNvSpPr>
            <a:spLocks noGrp="1"/>
          </p:cNvSpPr>
          <p:nvPr>
            <p:ph idx="1"/>
          </p:nvPr>
        </p:nvSpPr>
        <p:spPr>
          <a:xfrm>
            <a:off x="5080216" y="3351276"/>
            <a:ext cx="6272784" cy="2825686"/>
          </a:xfrm>
        </p:spPr>
        <p:txBody>
          <a:bodyPr>
            <a:normAutofit/>
          </a:bodyPr>
          <a:lstStyle/>
          <a:p>
            <a:endParaRPr lang="en-US" sz="1800"/>
          </a:p>
        </p:txBody>
      </p:sp>
    </p:spTree>
    <p:extLst>
      <p:ext uri="{BB962C8B-B14F-4D97-AF65-F5344CB8AC3E}">
        <p14:creationId xmlns:p14="http://schemas.microsoft.com/office/powerpoint/2010/main" val="122530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89486-48F2-0745-A70D-1270FEEE956D}"/>
              </a:ext>
            </a:extLst>
          </p:cNvPr>
          <p:cNvSpPr>
            <a:spLocks noGrp="1"/>
          </p:cNvSpPr>
          <p:nvPr>
            <p:ph type="title"/>
          </p:nvPr>
        </p:nvSpPr>
        <p:spPr>
          <a:xfrm>
            <a:off x="841248" y="1683169"/>
            <a:ext cx="4068849" cy="4148586"/>
          </a:xfrm>
        </p:spPr>
        <p:txBody>
          <a:bodyPr anchor="t">
            <a:normAutofit/>
          </a:bodyPr>
          <a:lstStyle/>
          <a:p>
            <a:r>
              <a:rPr lang="en-US" sz="4800" dirty="0"/>
              <a:t>9/11</a:t>
            </a:r>
          </a:p>
        </p:txBody>
      </p:sp>
      <p:sp>
        <p:nvSpPr>
          <p:cNvPr id="3" name="Content Placeholder 2">
            <a:extLst>
              <a:ext uri="{FF2B5EF4-FFF2-40B4-BE49-F238E27FC236}">
                <a16:creationId xmlns:a16="http://schemas.microsoft.com/office/drawing/2014/main" id="{FE8B7F3E-ECD1-D846-9996-56507C4E3EDD}"/>
              </a:ext>
            </a:extLst>
          </p:cNvPr>
          <p:cNvSpPr>
            <a:spLocks noGrp="1"/>
          </p:cNvSpPr>
          <p:nvPr>
            <p:ph idx="1"/>
          </p:nvPr>
        </p:nvSpPr>
        <p:spPr>
          <a:xfrm>
            <a:off x="5532504" y="1683170"/>
            <a:ext cx="5818248" cy="4148585"/>
          </a:xfrm>
        </p:spPr>
        <p:txBody>
          <a:bodyPr>
            <a:normAutofit/>
          </a:bodyPr>
          <a:lstStyle/>
          <a:p>
            <a:r>
              <a:rPr lang="en-US" sz="2000"/>
              <a:t>On September 11, 2001, 19 militants associated with the Islamic extremist group al Qaeda hijacked four airplanes and carried out suicide attacks against targets in the United States. </a:t>
            </a:r>
          </a:p>
        </p:txBody>
      </p:sp>
      <p:sp>
        <p:nvSpPr>
          <p:cNvPr id="10" name="Rectangle 9">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16936" y="4000284"/>
            <a:ext cx="54864" cy="420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616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7B352FC-1F44-4AB9-A2BD-FBF231C6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16EE87E-3C91-7D4B-87B6-154697C7945F}"/>
              </a:ext>
            </a:extLst>
          </p:cNvPr>
          <p:cNvPicPr>
            <a:picLocks noGrp="1" noChangeAspect="1"/>
          </p:cNvPicPr>
          <p:nvPr>
            <p:ph idx="1"/>
          </p:nvPr>
        </p:nvPicPr>
        <p:blipFill rotWithShape="1">
          <a:blip r:embed="rId2"/>
          <a:srcRect t="10304" b="6670"/>
          <a:stretch/>
        </p:blipFill>
        <p:spPr>
          <a:xfrm>
            <a:off x="-2" y="-1"/>
            <a:ext cx="12192001" cy="6858000"/>
          </a:xfrm>
          <a:prstGeom prst="rect">
            <a:avLst/>
          </a:prstGeom>
        </p:spPr>
      </p:pic>
      <p:sp>
        <p:nvSpPr>
          <p:cNvPr id="16" name="Rectangle 15">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6288261" cy="1573149"/>
          </a:xfrm>
          <a:prstGeom prst="rect">
            <a:avLst/>
          </a:prstGeom>
          <a:solidFill>
            <a:schemeClr val="tx1">
              <a:alpha val="30000"/>
            </a:schemeClr>
          </a:solidFill>
          <a:ln w="12700">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24B5AC-FEF2-1F42-A0F2-28F2CDE56922}"/>
              </a:ext>
            </a:extLst>
          </p:cNvPr>
          <p:cNvSpPr>
            <a:spLocks noGrp="1"/>
          </p:cNvSpPr>
          <p:nvPr>
            <p:ph type="title"/>
          </p:nvPr>
        </p:nvSpPr>
        <p:spPr>
          <a:xfrm>
            <a:off x="856210" y="4909985"/>
            <a:ext cx="3212386" cy="1185353"/>
          </a:xfrm>
        </p:spPr>
        <p:txBody>
          <a:bodyPr vert="horz" lIns="91440" tIns="45720" rIns="91440" bIns="45720" rtlCol="0" anchor="ctr">
            <a:normAutofit/>
          </a:bodyPr>
          <a:lstStyle/>
          <a:p>
            <a:r>
              <a:rPr lang="en-US" sz="1400">
                <a:solidFill>
                  <a:schemeClr val="bg1"/>
                </a:solidFill>
              </a:rPr>
              <a:t>The wreck of the World Trade Center smolders in the background as a man passes a subway stop near the World Trade Center towers, September 11, 2001</a:t>
            </a:r>
          </a:p>
        </p:txBody>
      </p:sp>
      <p:sp>
        <p:nvSpPr>
          <p:cNvPr id="18" name="Rectangle 17">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28936" y="5498088"/>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721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9B2A9229-C3BE-0244-8831-1BD832AAD7AD}"/>
              </a:ext>
            </a:extLst>
          </p:cNvPr>
          <p:cNvPicPr>
            <a:picLocks noGrp="1" noChangeAspect="1"/>
          </p:cNvPicPr>
          <p:nvPr>
            <p:ph idx="1"/>
          </p:nvPr>
        </p:nvPicPr>
        <p:blipFill rotWithShape="1">
          <a:blip r:embed="rId2"/>
          <a:srcRect t="18993" r="-1" b="28594"/>
          <a:stretch/>
        </p:blipFill>
        <p:spPr>
          <a:xfrm>
            <a:off x="352751" y="302429"/>
            <a:ext cx="11550506" cy="6053920"/>
          </a:xfrm>
          <a:prstGeom prst="rect">
            <a:avLst/>
          </a:prstGeom>
        </p:spPr>
      </p:pic>
      <p:sp>
        <p:nvSpPr>
          <p:cNvPr id="24" name="Rectangle 13">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58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0C1CB-1259-4946-9A04-824BA22594EE}"/>
              </a:ext>
            </a:extLst>
          </p:cNvPr>
          <p:cNvSpPr>
            <a:spLocks noGrp="1"/>
          </p:cNvSpPr>
          <p:nvPr>
            <p:ph type="title"/>
          </p:nvPr>
        </p:nvSpPr>
        <p:spPr>
          <a:xfrm>
            <a:off x="841248" y="426720"/>
            <a:ext cx="10506456" cy="1919141"/>
          </a:xfrm>
        </p:spPr>
        <p:txBody>
          <a:bodyPr anchor="b">
            <a:normAutofit/>
          </a:bodyPr>
          <a:lstStyle/>
          <a:p>
            <a:r>
              <a:rPr lang="en-US" sz="6000"/>
              <a:t>1993 WTC Bombing</a:t>
            </a:r>
          </a:p>
        </p:txBody>
      </p:sp>
      <p:sp>
        <p:nvSpPr>
          <p:cNvPr id="10" name="Rectangle 9">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732E0F9-7488-7946-BE0E-557C8BDE3130}"/>
              </a:ext>
            </a:extLst>
          </p:cNvPr>
          <p:cNvSpPr>
            <a:spLocks noGrp="1"/>
          </p:cNvSpPr>
          <p:nvPr>
            <p:ph idx="1"/>
          </p:nvPr>
        </p:nvSpPr>
        <p:spPr>
          <a:xfrm>
            <a:off x="841248" y="3337269"/>
            <a:ext cx="10509504" cy="2905686"/>
          </a:xfrm>
        </p:spPr>
        <p:txBody>
          <a:bodyPr>
            <a:normAutofit/>
          </a:bodyPr>
          <a:lstStyle/>
          <a:p>
            <a:r>
              <a:rPr lang="en-US" sz="2000" dirty="0"/>
              <a:t>On February 26, 1993, a bomb exploded in a parking garage of the World Trade Center (WTC) in New York City.</a:t>
            </a:r>
          </a:p>
          <a:p>
            <a:r>
              <a:rPr lang="en-US" sz="2000" dirty="0"/>
              <a:t>Although the terrorist bomb failed to critically damage the main structure of the skyscrapers, six people were killed and more than 1,000 were injured. </a:t>
            </a:r>
          </a:p>
        </p:txBody>
      </p:sp>
    </p:spTree>
    <p:extLst>
      <p:ext uri="{BB962C8B-B14F-4D97-AF65-F5344CB8AC3E}">
        <p14:creationId xmlns:p14="http://schemas.microsoft.com/office/powerpoint/2010/main" val="2428505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B94FB-AFA4-0346-9F9A-C80326AA108F}"/>
              </a:ext>
            </a:extLst>
          </p:cNvPr>
          <p:cNvSpPr>
            <a:spLocks noGrp="1"/>
          </p:cNvSpPr>
          <p:nvPr>
            <p:ph type="title"/>
          </p:nvPr>
        </p:nvSpPr>
        <p:spPr>
          <a:xfrm>
            <a:off x="5080216" y="1076324"/>
            <a:ext cx="6272784" cy="1535051"/>
          </a:xfrm>
        </p:spPr>
        <p:txBody>
          <a:bodyPr vert="horz" lIns="91440" tIns="45720" rIns="91440" bIns="45720" rtlCol="0" anchor="b">
            <a:normAutofit/>
          </a:bodyPr>
          <a:lstStyle/>
          <a:p>
            <a:r>
              <a:rPr lang="en-US" sz="5200"/>
              <a:t>9/11 Memorial</a:t>
            </a:r>
          </a:p>
        </p:txBody>
      </p:sp>
      <p:pic>
        <p:nvPicPr>
          <p:cNvPr id="9" name="Content Placeholder 8" descr="Aerial view of a city&#10;&#10;Description automatically generated with medium confidence">
            <a:extLst>
              <a:ext uri="{FF2B5EF4-FFF2-40B4-BE49-F238E27FC236}">
                <a16:creationId xmlns:a16="http://schemas.microsoft.com/office/drawing/2014/main" id="{C38A742E-3041-1B43-BC2C-C7C308E22B92}"/>
              </a:ext>
            </a:extLst>
          </p:cNvPr>
          <p:cNvPicPr>
            <a:picLocks noChangeAspect="1"/>
          </p:cNvPicPr>
          <p:nvPr/>
        </p:nvPicPr>
        <p:blipFill rotWithShape="1">
          <a:blip r:embed="rId3"/>
          <a:srcRect l="9322" r="9323"/>
          <a:stretch/>
        </p:blipFill>
        <p:spPr>
          <a:xfrm>
            <a:off x="20" y="10"/>
            <a:ext cx="4505305" cy="6857990"/>
          </a:xfrm>
          <a:prstGeom prst="rect">
            <a:avLst/>
          </a:prstGeom>
        </p:spPr>
      </p:pic>
      <p:sp>
        <p:nvSpPr>
          <p:cNvPr id="42"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Content Placeholder 27">
            <a:extLst>
              <a:ext uri="{FF2B5EF4-FFF2-40B4-BE49-F238E27FC236}">
                <a16:creationId xmlns:a16="http://schemas.microsoft.com/office/drawing/2014/main" id="{7CF74914-1D01-41F2-B2FC-7CDBEE9FA9E1}"/>
              </a:ext>
            </a:extLst>
          </p:cNvPr>
          <p:cNvSpPr>
            <a:spLocks noGrp="1"/>
          </p:cNvSpPr>
          <p:nvPr>
            <p:ph idx="1"/>
          </p:nvPr>
        </p:nvSpPr>
        <p:spPr>
          <a:xfrm>
            <a:off x="5080216" y="3351276"/>
            <a:ext cx="6272784" cy="2825686"/>
          </a:xfrm>
        </p:spPr>
        <p:txBody>
          <a:bodyPr>
            <a:normAutofit/>
          </a:bodyPr>
          <a:lstStyle/>
          <a:p>
            <a:r>
              <a:rPr lang="en-US" sz="1800" dirty="0"/>
              <a:t>In January 2004, the design submitted by architect Michael Arad and landscape architect Peter Walker, </a:t>
            </a:r>
            <a:r>
              <a:rPr lang="en-US" sz="1800" i="1" dirty="0"/>
              <a:t>Reflecting Absence</a:t>
            </a:r>
            <a:r>
              <a:rPr lang="en-US" sz="1800" dirty="0"/>
              <a:t>, was chosen as the winning entry. </a:t>
            </a:r>
          </a:p>
          <a:p>
            <a:r>
              <a:rPr lang="en-US" sz="1800" dirty="0"/>
              <a:t>Their design features twin waterfall pools surrounded by bronze parapets that list the names of the victims of the 9/11 attacks and the 1993 World Trade Center bombing. </a:t>
            </a:r>
          </a:p>
        </p:txBody>
      </p:sp>
    </p:spTree>
    <p:extLst>
      <p:ext uri="{BB962C8B-B14F-4D97-AF65-F5344CB8AC3E}">
        <p14:creationId xmlns:p14="http://schemas.microsoft.com/office/powerpoint/2010/main" val="3368203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cooking, cooked&#10;&#10;Description automatically generated">
            <a:extLst>
              <a:ext uri="{FF2B5EF4-FFF2-40B4-BE49-F238E27FC236}">
                <a16:creationId xmlns:a16="http://schemas.microsoft.com/office/drawing/2014/main" id="{F8D15BE2-6035-C24C-B1C5-3654B20B96A1}"/>
              </a:ext>
            </a:extLst>
          </p:cNvPr>
          <p:cNvPicPr>
            <a:picLocks noChangeAspect="1"/>
          </p:cNvPicPr>
          <p:nvPr/>
        </p:nvPicPr>
        <p:blipFill rotWithShape="1">
          <a:blip r:embed="rId3"/>
          <a:srcRect l="1290" r="14644"/>
          <a:stretch/>
        </p:blipFill>
        <p:spPr>
          <a:xfrm>
            <a:off x="3522468" y="10"/>
            <a:ext cx="8669532" cy="6857990"/>
          </a:xfrm>
          <a:prstGeom prst="rect">
            <a:avLst/>
          </a:prstGeom>
        </p:spPr>
      </p:pic>
      <p:sp>
        <p:nvSpPr>
          <p:cNvPr id="18" name="Rectangle 11">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F237A4-A469-274C-BBCA-1804A0355D27}"/>
              </a:ext>
            </a:extLst>
          </p:cNvPr>
          <p:cNvSpPr>
            <a:spLocks noGrp="1"/>
          </p:cNvSpPr>
          <p:nvPr>
            <p:ph type="title"/>
          </p:nvPr>
        </p:nvSpPr>
        <p:spPr>
          <a:xfrm>
            <a:off x="371094" y="1161288"/>
            <a:ext cx="3438144" cy="1124712"/>
          </a:xfrm>
        </p:spPr>
        <p:txBody>
          <a:bodyPr anchor="b">
            <a:normAutofit/>
          </a:bodyPr>
          <a:lstStyle/>
          <a:p>
            <a:r>
              <a:rPr lang="en-US" sz="2800"/>
              <a:t>9/11 Memorial</a:t>
            </a:r>
          </a:p>
        </p:txBody>
      </p:sp>
      <p:sp>
        <p:nvSpPr>
          <p:cNvPr id="19"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4C92D86-9EC7-384A-9041-B5B1D7864513}"/>
              </a:ext>
            </a:extLst>
          </p:cNvPr>
          <p:cNvSpPr>
            <a:spLocks noGrp="1"/>
          </p:cNvSpPr>
          <p:nvPr>
            <p:ph idx="1"/>
          </p:nvPr>
        </p:nvSpPr>
        <p:spPr>
          <a:xfrm>
            <a:off x="371094" y="2718054"/>
            <a:ext cx="3438906" cy="3207258"/>
          </a:xfrm>
        </p:spPr>
        <p:txBody>
          <a:bodyPr anchor="t">
            <a:normAutofit/>
          </a:bodyPr>
          <a:lstStyle/>
          <a:p>
            <a:r>
              <a:rPr lang="en-US" sz="1700"/>
              <a:t>According to the architect, Michael Arad, the pools represent “absence made visible.” Although water flows into the voids, they can never be filled.</a:t>
            </a:r>
          </a:p>
        </p:txBody>
      </p:sp>
    </p:spTree>
    <p:extLst>
      <p:ext uri="{BB962C8B-B14F-4D97-AF65-F5344CB8AC3E}">
        <p14:creationId xmlns:p14="http://schemas.microsoft.com/office/powerpoint/2010/main" val="246635761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body of water with buildings around it&#10;&#10;Description automatically generated with low confidence">
            <a:extLst>
              <a:ext uri="{FF2B5EF4-FFF2-40B4-BE49-F238E27FC236}">
                <a16:creationId xmlns:a16="http://schemas.microsoft.com/office/drawing/2014/main" id="{329B0C14-9DBB-DC40-B091-D5A4C99B4C33}"/>
              </a:ext>
            </a:extLst>
          </p:cNvPr>
          <p:cNvPicPr>
            <a:picLocks noGrp="1" noChangeAspect="1"/>
          </p:cNvPicPr>
          <p:nvPr>
            <p:ph idx="1"/>
          </p:nvPr>
        </p:nvPicPr>
        <p:blipFill rotWithShape="1">
          <a:blip r:embed="rId2"/>
          <a:srcRect t="3048" r="-1" b="18430"/>
          <a:stretch/>
        </p:blipFill>
        <p:spPr>
          <a:xfrm>
            <a:off x="352751" y="302429"/>
            <a:ext cx="11550506" cy="6053920"/>
          </a:xfrm>
          <a:prstGeom prst="rect">
            <a:avLst/>
          </a:prstGeom>
        </p:spPr>
      </p:pic>
      <p:sp>
        <p:nvSpPr>
          <p:cNvPr id="14" name="Rectangle 13">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047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 Word&#10;&#10;Description automatically generated">
            <a:extLst>
              <a:ext uri="{FF2B5EF4-FFF2-40B4-BE49-F238E27FC236}">
                <a16:creationId xmlns:a16="http://schemas.microsoft.com/office/drawing/2014/main" id="{9F20B269-503D-524A-881C-E5A2AFC475E7}"/>
              </a:ext>
            </a:extLst>
          </p:cNvPr>
          <p:cNvPicPr>
            <a:picLocks noGrp="1" noChangeAspect="1"/>
          </p:cNvPicPr>
          <p:nvPr>
            <p:ph idx="4294967295"/>
          </p:nvPr>
        </p:nvPicPr>
        <p:blipFill>
          <a:blip r:embed="rId2"/>
          <a:stretch>
            <a:fillRect/>
          </a:stretch>
        </p:blipFill>
        <p:spPr>
          <a:xfrm>
            <a:off x="897467" y="541867"/>
            <a:ext cx="10397066" cy="5774266"/>
          </a:xfrm>
        </p:spPr>
      </p:pic>
    </p:spTree>
    <p:extLst>
      <p:ext uri="{BB962C8B-B14F-4D97-AF65-F5344CB8AC3E}">
        <p14:creationId xmlns:p14="http://schemas.microsoft.com/office/powerpoint/2010/main" val="1239002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A picture containing text, person, outdoor&#10;&#10;Description automatically generated">
            <a:extLst>
              <a:ext uri="{FF2B5EF4-FFF2-40B4-BE49-F238E27FC236}">
                <a16:creationId xmlns:a16="http://schemas.microsoft.com/office/drawing/2014/main" id="{0093FA02-999D-C24E-9351-FDB6BAC91BA3}"/>
              </a:ext>
            </a:extLst>
          </p:cNvPr>
          <p:cNvPicPr>
            <a:picLocks noGrp="1" noChangeAspect="1"/>
          </p:cNvPicPr>
          <p:nvPr>
            <p:ph idx="1"/>
          </p:nvPr>
        </p:nvPicPr>
        <p:blipFill rotWithShape="1">
          <a:blip r:embed="rId2"/>
          <a:srcRect t="20274" r="-1" b="1204"/>
          <a:stretch/>
        </p:blipFill>
        <p:spPr>
          <a:xfrm>
            <a:off x="352751" y="302429"/>
            <a:ext cx="11550506" cy="6053920"/>
          </a:xfrm>
          <a:prstGeom prst="rect">
            <a:avLst/>
          </a:prstGeom>
        </p:spPr>
      </p:pic>
      <p:sp>
        <p:nvSpPr>
          <p:cNvPr id="29" name="Rectangle 28">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964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C7B352FC-1F44-4AB9-A2BD-FBF231C6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ity skyline at night&#10;&#10;Description automatically generated with medium confidence">
            <a:extLst>
              <a:ext uri="{FF2B5EF4-FFF2-40B4-BE49-F238E27FC236}">
                <a16:creationId xmlns:a16="http://schemas.microsoft.com/office/drawing/2014/main" id="{35C4D047-8F20-D744-9323-C4558735845A}"/>
              </a:ext>
            </a:extLst>
          </p:cNvPr>
          <p:cNvPicPr>
            <a:picLocks noGrp="1" noChangeAspect="1"/>
          </p:cNvPicPr>
          <p:nvPr>
            <p:ph idx="1"/>
          </p:nvPr>
        </p:nvPicPr>
        <p:blipFill rotWithShape="1">
          <a:blip r:embed="rId2"/>
          <a:srcRect t="15414"/>
          <a:stretch/>
        </p:blipFill>
        <p:spPr>
          <a:xfrm>
            <a:off x="-2" y="-1"/>
            <a:ext cx="12192001" cy="6858000"/>
          </a:xfrm>
          <a:prstGeom prst="rect">
            <a:avLst/>
          </a:prstGeom>
        </p:spPr>
      </p:pic>
      <p:sp>
        <p:nvSpPr>
          <p:cNvPr id="16" name="Rectangle 15">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524114"/>
            <a:ext cx="6288261" cy="1573149"/>
          </a:xfrm>
          <a:prstGeom prst="rect">
            <a:avLst/>
          </a:prstGeom>
          <a:solidFill>
            <a:schemeClr val="tx1">
              <a:alpha val="30000"/>
            </a:schemeClr>
          </a:solidFill>
          <a:ln w="12700">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B2EC20-7044-734D-AA66-AF2D1F4CE33A}"/>
              </a:ext>
            </a:extLst>
          </p:cNvPr>
          <p:cNvSpPr>
            <a:spLocks noGrp="1"/>
          </p:cNvSpPr>
          <p:nvPr>
            <p:ph type="title"/>
          </p:nvPr>
        </p:nvSpPr>
        <p:spPr>
          <a:xfrm>
            <a:off x="856210" y="718010"/>
            <a:ext cx="3212386" cy="1185353"/>
          </a:xfrm>
        </p:spPr>
        <p:txBody>
          <a:bodyPr vert="horz" lIns="91440" tIns="45720" rIns="91440" bIns="45720" rtlCol="0" anchor="ctr">
            <a:normAutofit/>
          </a:bodyPr>
          <a:lstStyle/>
          <a:p>
            <a:endParaRPr lang="en-US" sz="2600">
              <a:solidFill>
                <a:schemeClr val="bg1"/>
              </a:solidFill>
            </a:endParaRPr>
          </a:p>
        </p:txBody>
      </p:sp>
      <p:sp>
        <p:nvSpPr>
          <p:cNvPr id="18" name="Rectangle 17">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98373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28936" y="1306113"/>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052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2F9E7-585F-6E43-AFA6-DA7AD38E7F8C}"/>
              </a:ext>
            </a:extLst>
          </p:cNvPr>
          <p:cNvSpPr>
            <a:spLocks noGrp="1"/>
          </p:cNvSpPr>
          <p:nvPr>
            <p:ph type="title"/>
          </p:nvPr>
        </p:nvSpPr>
        <p:spPr>
          <a:xfrm>
            <a:off x="841248" y="426720"/>
            <a:ext cx="10506456" cy="1919141"/>
          </a:xfrm>
        </p:spPr>
        <p:txBody>
          <a:bodyPr anchor="b">
            <a:normAutofit/>
          </a:bodyPr>
          <a:lstStyle/>
          <a:p>
            <a:r>
              <a:rPr lang="en-US" sz="6000" dirty="0"/>
              <a:t>Who?</a:t>
            </a:r>
          </a:p>
        </p:txBody>
      </p:sp>
      <p:sp>
        <p:nvSpPr>
          <p:cNvPr id="10" name="Rectangle 9">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BA1986E-C149-EA41-9FC8-B40B3C405061}"/>
              </a:ext>
            </a:extLst>
          </p:cNvPr>
          <p:cNvSpPr>
            <a:spLocks noGrp="1"/>
          </p:cNvSpPr>
          <p:nvPr>
            <p:ph idx="1"/>
          </p:nvPr>
        </p:nvSpPr>
        <p:spPr>
          <a:xfrm>
            <a:off x="841248" y="3337269"/>
            <a:ext cx="10509504" cy="2905686"/>
          </a:xfrm>
        </p:spPr>
        <p:txBody>
          <a:bodyPr>
            <a:normAutofit/>
          </a:bodyPr>
          <a:lstStyle/>
          <a:p>
            <a:r>
              <a:rPr lang="en-US" sz="2000"/>
              <a:t>The hijackers were Islamic terrorists from Saudi Arabia and several other Arab nations. </a:t>
            </a:r>
          </a:p>
          <a:p>
            <a:r>
              <a:rPr lang="en-US" sz="2000"/>
              <a:t>They were reportedly financed by the al Qaeda terrorist organization of Saudi fugitive Osama bin Laden</a:t>
            </a:r>
          </a:p>
        </p:txBody>
      </p:sp>
    </p:spTree>
    <p:extLst>
      <p:ext uri="{BB962C8B-B14F-4D97-AF65-F5344CB8AC3E}">
        <p14:creationId xmlns:p14="http://schemas.microsoft.com/office/powerpoint/2010/main" val="412375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6584D-9158-744A-A2CA-E847A7E47106}"/>
              </a:ext>
            </a:extLst>
          </p:cNvPr>
          <p:cNvSpPr>
            <a:spLocks noGrp="1"/>
          </p:cNvSpPr>
          <p:nvPr>
            <p:ph type="title"/>
          </p:nvPr>
        </p:nvSpPr>
        <p:spPr>
          <a:xfrm>
            <a:off x="841248" y="685800"/>
            <a:ext cx="10506456" cy="1157005"/>
          </a:xfrm>
        </p:spPr>
        <p:txBody>
          <a:bodyPr anchor="b">
            <a:normAutofit/>
          </a:bodyPr>
          <a:lstStyle/>
          <a:p>
            <a:r>
              <a:rPr lang="en-US" sz="4800"/>
              <a:t>9/11</a:t>
            </a:r>
          </a:p>
        </p:txBody>
      </p:sp>
      <p:sp>
        <p:nvSpPr>
          <p:cNvPr id="51" name="Rectangle 5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DFEF289-5A46-4EC0-BA1C-A1C58C8E19C4}"/>
              </a:ext>
            </a:extLst>
          </p:cNvPr>
          <p:cNvGraphicFramePr>
            <a:graphicFrameLocks noGrp="1"/>
          </p:cNvGraphicFramePr>
          <p:nvPr>
            <p:ph idx="1"/>
            <p:extLst>
              <p:ext uri="{D42A27DB-BD31-4B8C-83A1-F6EECF244321}">
                <p14:modId xmlns:p14="http://schemas.microsoft.com/office/powerpoint/2010/main" val="3202144911"/>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4358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534322-C850-9343-870F-34CEC4D99FFB}"/>
              </a:ext>
            </a:extLst>
          </p:cNvPr>
          <p:cNvSpPr>
            <a:spLocks noGrp="1"/>
          </p:cNvSpPr>
          <p:nvPr>
            <p:ph type="title"/>
          </p:nvPr>
        </p:nvSpPr>
        <p:spPr>
          <a:xfrm>
            <a:off x="841248" y="503132"/>
            <a:ext cx="10509504" cy="1974892"/>
          </a:xfrm>
        </p:spPr>
        <p:txBody>
          <a:bodyPr anchor="b">
            <a:normAutofit/>
          </a:bodyPr>
          <a:lstStyle/>
          <a:p>
            <a:r>
              <a:rPr lang="en-US" sz="5400"/>
              <a:t>Why?</a:t>
            </a:r>
          </a:p>
        </p:txBody>
      </p:sp>
      <p:sp>
        <p:nvSpPr>
          <p:cNvPr id="19" name="Rectangle 18">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5B1AD6F-0CEC-0949-882F-BF7E9AD14B9A}"/>
              </a:ext>
            </a:extLst>
          </p:cNvPr>
          <p:cNvSpPr>
            <a:spLocks noGrp="1"/>
          </p:cNvSpPr>
          <p:nvPr>
            <p:ph idx="1"/>
          </p:nvPr>
        </p:nvSpPr>
        <p:spPr>
          <a:xfrm>
            <a:off x="841248" y="3328416"/>
            <a:ext cx="10509504" cy="2715768"/>
          </a:xfrm>
        </p:spPr>
        <p:txBody>
          <a:bodyPr>
            <a:normAutofit/>
          </a:bodyPr>
          <a:lstStyle/>
          <a:p>
            <a:r>
              <a:rPr lang="en-US" sz="2000" dirty="0"/>
              <a:t>The hijackers were allegedly acting in retaliation for</a:t>
            </a:r>
          </a:p>
          <a:p>
            <a:pPr lvl="1"/>
            <a:r>
              <a:rPr lang="en-US" sz="2000" dirty="0"/>
              <a:t>America’s support of Israel</a:t>
            </a:r>
          </a:p>
          <a:p>
            <a:pPr lvl="1"/>
            <a:r>
              <a:rPr lang="en-US" sz="2000" dirty="0"/>
              <a:t>its involvement in the Persian Gulf War </a:t>
            </a:r>
          </a:p>
          <a:p>
            <a:pPr lvl="1"/>
            <a:r>
              <a:rPr lang="en-US" sz="2000" dirty="0"/>
              <a:t>its continued military presence in the Middle East</a:t>
            </a:r>
            <a:br>
              <a:rPr lang="en-US" sz="2000" dirty="0"/>
            </a:br>
            <a:endParaRPr lang="en-US" sz="2000" dirty="0"/>
          </a:p>
        </p:txBody>
      </p:sp>
    </p:spTree>
    <p:extLst>
      <p:ext uri="{BB962C8B-B14F-4D97-AF65-F5344CB8AC3E}">
        <p14:creationId xmlns:p14="http://schemas.microsoft.com/office/powerpoint/2010/main" val="2959958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EA2D-FA5E-4F45-973E-8C1854318780}"/>
              </a:ext>
            </a:extLst>
          </p:cNvPr>
          <p:cNvSpPr>
            <a:spLocks noGrp="1"/>
          </p:cNvSpPr>
          <p:nvPr>
            <p:ph type="title"/>
          </p:nvPr>
        </p:nvSpPr>
        <p:spPr/>
        <p:txBody>
          <a:bodyPr/>
          <a:lstStyle/>
          <a:p>
            <a:r>
              <a:rPr lang="en-US" dirty="0"/>
              <a:t>How?</a:t>
            </a:r>
          </a:p>
        </p:txBody>
      </p:sp>
      <p:sp>
        <p:nvSpPr>
          <p:cNvPr id="3" name="Content Placeholder 2">
            <a:extLst>
              <a:ext uri="{FF2B5EF4-FFF2-40B4-BE49-F238E27FC236}">
                <a16:creationId xmlns:a16="http://schemas.microsoft.com/office/drawing/2014/main" id="{186711ED-9344-0F44-853C-927E1200862E}"/>
              </a:ext>
            </a:extLst>
          </p:cNvPr>
          <p:cNvSpPr>
            <a:spLocks noGrp="1"/>
          </p:cNvSpPr>
          <p:nvPr>
            <p:ph idx="1"/>
          </p:nvPr>
        </p:nvSpPr>
        <p:spPr/>
        <p:txBody>
          <a:bodyPr/>
          <a:lstStyle/>
          <a:p>
            <a:r>
              <a:rPr lang="en-US" dirty="0"/>
              <a:t>The terrorists boarded four early-morning flights bound for California, chosen because the planes were loaded with fuel for the long transcontinental journey. </a:t>
            </a:r>
          </a:p>
          <a:p>
            <a:r>
              <a:rPr lang="en-US" dirty="0"/>
              <a:t>Soon after takeoff, the terrorists commandeered the four planes and took the controls, transforming ordinary passenger jets into guided missiles.</a:t>
            </a:r>
          </a:p>
        </p:txBody>
      </p:sp>
    </p:spTree>
    <p:extLst>
      <p:ext uri="{BB962C8B-B14F-4D97-AF65-F5344CB8AC3E}">
        <p14:creationId xmlns:p14="http://schemas.microsoft.com/office/powerpoint/2010/main" val="1798912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p!!Rectangle">
            <a:extLst>
              <a:ext uri="{FF2B5EF4-FFF2-40B4-BE49-F238E27FC236}">
                <a16:creationId xmlns:a16="http://schemas.microsoft.com/office/drawing/2014/main" id="{E0B3B37B-5EEE-4DC4-802A-66F9A2C9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outdoor, grass, day&#10;&#10;Description automatically generated">
            <a:extLst>
              <a:ext uri="{FF2B5EF4-FFF2-40B4-BE49-F238E27FC236}">
                <a16:creationId xmlns:a16="http://schemas.microsoft.com/office/drawing/2014/main" id="{46FFA893-D9C1-7B4B-8B4B-9DB0A9B4522F}"/>
              </a:ext>
            </a:extLst>
          </p:cNvPr>
          <p:cNvPicPr>
            <a:picLocks noChangeAspect="1"/>
          </p:cNvPicPr>
          <p:nvPr/>
        </p:nvPicPr>
        <p:blipFill rotWithShape="1">
          <a:blip r:embed="rId2"/>
          <a:srcRect t="16974"/>
          <a:stretch/>
        </p:blipFill>
        <p:spPr>
          <a:xfrm>
            <a:off x="20" y="10"/>
            <a:ext cx="12191980" cy="6857990"/>
          </a:xfrm>
          <a:prstGeom prst="rect">
            <a:avLst/>
          </a:prstGeom>
        </p:spPr>
      </p:pic>
      <p:sp useBgFill="1">
        <p:nvSpPr>
          <p:cNvPr id="14" name="m!!text rectangle">
            <a:extLst>
              <a:ext uri="{FF2B5EF4-FFF2-40B4-BE49-F238E27FC236}">
                <a16:creationId xmlns:a16="http://schemas.microsoft.com/office/drawing/2014/main" id="{494CEDA0-FD8E-491B-8792-69F93BDA3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0079" y="633619"/>
            <a:ext cx="4279383" cy="5495925"/>
          </a:xfrm>
          <a:prstGeom prst="rect">
            <a:avLst/>
          </a:prstGeom>
          <a:ln w="9525">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E50479-7D90-A142-B54D-E6154B119AE9}"/>
              </a:ext>
            </a:extLst>
          </p:cNvPr>
          <p:cNvSpPr>
            <a:spLocks noGrp="1"/>
          </p:cNvSpPr>
          <p:nvPr>
            <p:ph type="title"/>
          </p:nvPr>
        </p:nvSpPr>
        <p:spPr>
          <a:xfrm>
            <a:off x="7673449" y="980368"/>
            <a:ext cx="3666744" cy="1106424"/>
          </a:xfrm>
        </p:spPr>
        <p:txBody>
          <a:bodyPr>
            <a:normAutofit/>
          </a:bodyPr>
          <a:lstStyle/>
          <a:p>
            <a:r>
              <a:rPr lang="en-US" sz="2600"/>
              <a:t>Pentagon Attack</a:t>
            </a:r>
          </a:p>
        </p:txBody>
      </p:sp>
      <p:sp>
        <p:nvSpPr>
          <p:cNvPr id="16" name="m!!accent">
            <a:extLst>
              <a:ext uri="{FF2B5EF4-FFF2-40B4-BE49-F238E27FC236}">
                <a16:creationId xmlns:a16="http://schemas.microsoft.com/office/drawing/2014/main" id="{0FD3EBBB-DFE8-4525-B1BF-BE7BBC8DF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071" y="116128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9362A14-6FB8-4FFC-AAA0-2E5AFF8A8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1577" y="2113280"/>
            <a:ext cx="3502152"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63CEE6-4729-544C-9164-1B9378AC07F1}"/>
              </a:ext>
            </a:extLst>
          </p:cNvPr>
          <p:cNvSpPr>
            <a:spLocks noGrp="1"/>
          </p:cNvSpPr>
          <p:nvPr>
            <p:ph idx="1"/>
          </p:nvPr>
        </p:nvSpPr>
        <p:spPr>
          <a:xfrm>
            <a:off x="7673449" y="2354199"/>
            <a:ext cx="3666744" cy="3461331"/>
          </a:xfrm>
        </p:spPr>
        <p:txBody>
          <a:bodyPr>
            <a:normAutofit/>
          </a:bodyPr>
          <a:lstStyle/>
          <a:p>
            <a:pPr>
              <a:lnSpc>
                <a:spcPct val="100000"/>
              </a:lnSpc>
            </a:pPr>
            <a:r>
              <a:rPr lang="en-US" sz="1500"/>
              <a:t>American Airlines Flight 77 crashed into the west side of the Pentagon military headquarters at 9:45 a.m. </a:t>
            </a:r>
          </a:p>
          <a:p>
            <a:pPr>
              <a:lnSpc>
                <a:spcPct val="100000"/>
              </a:lnSpc>
            </a:pPr>
            <a:r>
              <a:rPr lang="en-US" sz="1500"/>
              <a:t>Jet fuel from the Boeing 757 caused a devastating inferno that led to the structural collapse of a portion of the giant concrete building, which is the headquarters of the U.S. Department of Defense. </a:t>
            </a:r>
          </a:p>
          <a:p>
            <a:pPr>
              <a:lnSpc>
                <a:spcPct val="100000"/>
              </a:lnSpc>
            </a:pPr>
            <a:r>
              <a:rPr lang="en-US" sz="1500"/>
              <a:t>125 military personnel and civilians were killed in the Pentagon, along with all 64 people aboard the airliner.</a:t>
            </a:r>
          </a:p>
          <a:p>
            <a:pPr>
              <a:lnSpc>
                <a:spcPct val="100000"/>
              </a:lnSpc>
            </a:pPr>
            <a:endParaRPr lang="en-US" sz="1500"/>
          </a:p>
        </p:txBody>
      </p:sp>
    </p:spTree>
    <p:extLst>
      <p:ext uri="{BB962C8B-B14F-4D97-AF65-F5344CB8AC3E}">
        <p14:creationId xmlns:p14="http://schemas.microsoft.com/office/powerpoint/2010/main" val="4049767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728E3505-36F5-47A9-A188-7C60ACBB9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outdoor, pond, swimming&#10;&#10;Description automatically generated">
            <a:extLst>
              <a:ext uri="{FF2B5EF4-FFF2-40B4-BE49-F238E27FC236}">
                <a16:creationId xmlns:a16="http://schemas.microsoft.com/office/drawing/2014/main" id="{6EE387D3-E17E-054F-B77E-96D6D6D0B34A}"/>
              </a:ext>
            </a:extLst>
          </p:cNvPr>
          <p:cNvPicPr>
            <a:picLocks noChangeAspect="1"/>
          </p:cNvPicPr>
          <p:nvPr/>
        </p:nvPicPr>
        <p:blipFill rotWithShape="1">
          <a:blip r:embed="rId3"/>
          <a:srcRect r="26569"/>
          <a:stretch/>
        </p:blipFill>
        <p:spPr>
          <a:xfrm>
            <a:off x="3143213" y="10"/>
            <a:ext cx="4956582" cy="6857990"/>
          </a:xfrm>
          <a:custGeom>
            <a:avLst/>
            <a:gdLst/>
            <a:ahLst/>
            <a:cxnLst/>
            <a:rect l="l" t="t" r="r" b="b"/>
            <a:pathLst>
              <a:path w="4956582" h="6858000">
                <a:moveTo>
                  <a:pt x="0" y="0"/>
                </a:moveTo>
                <a:lnTo>
                  <a:pt x="4161807" y="0"/>
                </a:lnTo>
                <a:lnTo>
                  <a:pt x="4176560" y="27485"/>
                </a:lnTo>
                <a:cubicBezTo>
                  <a:pt x="4666464" y="986552"/>
                  <a:pt x="4956582" y="2177077"/>
                  <a:pt x="4956582" y="3466807"/>
                </a:cubicBezTo>
                <a:cubicBezTo>
                  <a:pt x="4956582" y="4657326"/>
                  <a:pt x="4709381" y="5763316"/>
                  <a:pt x="4286027" y="6680757"/>
                </a:cubicBezTo>
                <a:lnTo>
                  <a:pt x="4199937" y="6858000"/>
                </a:lnTo>
                <a:lnTo>
                  <a:pt x="53039" y="6858000"/>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23" name="Freeform: Shape 11">
            <a:extLst>
              <a:ext uri="{FF2B5EF4-FFF2-40B4-BE49-F238E27FC236}">
                <a16:creationId xmlns:a16="http://schemas.microsoft.com/office/drawing/2014/main" id="{283B6091-C9A6-4C92-8315-2DE12015E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13">
            <a:extLst>
              <a:ext uri="{FF2B5EF4-FFF2-40B4-BE49-F238E27FC236}">
                <a16:creationId xmlns:a16="http://schemas.microsoft.com/office/drawing/2014/main" id="{CC6ACBBE-7216-419A-81B7-BD305A9FE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0C4E77-468A-FC4F-90D6-E59670BB3E14}"/>
              </a:ext>
            </a:extLst>
          </p:cNvPr>
          <p:cNvSpPr>
            <a:spLocks noGrp="1"/>
          </p:cNvSpPr>
          <p:nvPr>
            <p:ph type="title"/>
          </p:nvPr>
        </p:nvSpPr>
        <p:spPr>
          <a:xfrm>
            <a:off x="621792" y="1161288"/>
            <a:ext cx="2903843" cy="4526280"/>
          </a:xfrm>
        </p:spPr>
        <p:txBody>
          <a:bodyPr>
            <a:normAutofit/>
          </a:bodyPr>
          <a:lstStyle/>
          <a:p>
            <a:r>
              <a:rPr lang="en-US" sz="3200"/>
              <a:t>Flight 93</a:t>
            </a: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9747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5359F7E-B6B6-1543-AC3E-8424A1429F0E}"/>
              </a:ext>
            </a:extLst>
          </p:cNvPr>
          <p:cNvSpPr>
            <a:spLocks noGrp="1"/>
          </p:cNvSpPr>
          <p:nvPr>
            <p:ph idx="1"/>
          </p:nvPr>
        </p:nvSpPr>
        <p:spPr>
          <a:xfrm>
            <a:off x="8420101" y="932688"/>
            <a:ext cx="3150108" cy="4992624"/>
          </a:xfrm>
        </p:spPr>
        <p:txBody>
          <a:bodyPr anchor="ctr">
            <a:normAutofit/>
          </a:bodyPr>
          <a:lstStyle/>
          <a:p>
            <a:pPr>
              <a:lnSpc>
                <a:spcPct val="100000"/>
              </a:lnSpc>
            </a:pPr>
            <a:r>
              <a:rPr lang="en-US" sz="1500"/>
              <a:t>Meanwhile, a fourth California-bound plane—United Flight 93—was hijacked about 40 minutes after leaving Newark Liberty International Airport in New Jersey. </a:t>
            </a:r>
          </a:p>
          <a:p>
            <a:pPr>
              <a:lnSpc>
                <a:spcPct val="100000"/>
              </a:lnSpc>
            </a:pPr>
            <a:r>
              <a:rPr lang="en-US" sz="1500"/>
              <a:t>Because the plane had been delayed in taking off, passengers on board learned of events in New York and Washington via cell phone and Airfone calls to the ground. </a:t>
            </a:r>
          </a:p>
          <a:p>
            <a:pPr>
              <a:lnSpc>
                <a:spcPct val="100000"/>
              </a:lnSpc>
            </a:pPr>
            <a:r>
              <a:rPr lang="en-US" sz="1500"/>
              <a:t>Knowing that the aircraft was not returning to an airport as the hijackers claimed, a group of passengers and flight attendants planned an insurrection.</a:t>
            </a:r>
          </a:p>
        </p:txBody>
      </p:sp>
    </p:spTree>
    <p:extLst>
      <p:ext uri="{BB962C8B-B14F-4D97-AF65-F5344CB8AC3E}">
        <p14:creationId xmlns:p14="http://schemas.microsoft.com/office/powerpoint/2010/main" val="303851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grass, outdoor, gravestone&#10;&#10;Description automatically generated">
            <a:extLst>
              <a:ext uri="{FF2B5EF4-FFF2-40B4-BE49-F238E27FC236}">
                <a16:creationId xmlns:a16="http://schemas.microsoft.com/office/drawing/2014/main" id="{32CE1239-0D2A-5041-839A-C0C5FD4F1243}"/>
              </a:ext>
            </a:extLst>
          </p:cNvPr>
          <p:cNvPicPr>
            <a:picLocks noChangeAspect="1"/>
          </p:cNvPicPr>
          <p:nvPr/>
        </p:nvPicPr>
        <p:blipFill rotWithShape="1">
          <a:blip r:embed="rId2"/>
          <a:srcRect l="2161"/>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2" name="Freeform: Shape 11">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9BF650-6D35-2441-AEC9-19F22F8F9CB9}"/>
              </a:ext>
            </a:extLst>
          </p:cNvPr>
          <p:cNvSpPr>
            <a:spLocks noGrp="1"/>
          </p:cNvSpPr>
          <p:nvPr>
            <p:ph type="title"/>
          </p:nvPr>
        </p:nvSpPr>
        <p:spPr>
          <a:xfrm>
            <a:off x="371094" y="1161288"/>
            <a:ext cx="3438144" cy="1239012"/>
          </a:xfrm>
        </p:spPr>
        <p:txBody>
          <a:bodyPr anchor="ctr">
            <a:normAutofit/>
          </a:bodyPr>
          <a:lstStyle/>
          <a:p>
            <a:r>
              <a:rPr lang="en-US" sz="2800"/>
              <a:t>Flight 93</a:t>
            </a: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1B25350-2584-6141-B9C8-A92BE151AF7B}"/>
              </a:ext>
            </a:extLst>
          </p:cNvPr>
          <p:cNvSpPr>
            <a:spLocks noGrp="1"/>
          </p:cNvSpPr>
          <p:nvPr>
            <p:ph idx="1"/>
          </p:nvPr>
        </p:nvSpPr>
        <p:spPr>
          <a:xfrm>
            <a:off x="371094" y="2718054"/>
            <a:ext cx="3438906" cy="3207258"/>
          </a:xfrm>
        </p:spPr>
        <p:txBody>
          <a:bodyPr anchor="t">
            <a:normAutofit/>
          </a:bodyPr>
          <a:lstStyle/>
          <a:p>
            <a:pPr>
              <a:lnSpc>
                <a:spcPct val="100000"/>
              </a:lnSpc>
            </a:pPr>
            <a:r>
              <a:rPr lang="en-US" sz="1300"/>
              <a:t>One of the passengers, Thomas Burnett, Jr., told his wife over the phone that “I know we’re all going to die. There’s three of us who are going to do something about it. I love you, honey.” Another passenger—Todd Beamer—was heard saying “Are you guys ready? Let’s roll” over an open line. </a:t>
            </a:r>
          </a:p>
          <a:p>
            <a:pPr>
              <a:lnSpc>
                <a:spcPct val="100000"/>
              </a:lnSpc>
            </a:pPr>
            <a:r>
              <a:rPr lang="en-US" sz="1300"/>
              <a:t>Sandy Bradshaw, a flight attendant, called her husband and explained that she had slipped into a galley and was filling pitchers with boiling water. Her last words to him were “Everyone’s running to first class. I’ve got to go. Bye.”</a:t>
            </a:r>
          </a:p>
        </p:txBody>
      </p:sp>
    </p:spTree>
    <p:extLst>
      <p:ext uri="{BB962C8B-B14F-4D97-AF65-F5344CB8AC3E}">
        <p14:creationId xmlns:p14="http://schemas.microsoft.com/office/powerpoint/2010/main" val="2821855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D9201-5AD2-AB4F-96DE-F4414752D6D6}"/>
              </a:ext>
            </a:extLst>
          </p:cNvPr>
          <p:cNvSpPr>
            <a:spLocks noGrp="1"/>
          </p:cNvSpPr>
          <p:nvPr>
            <p:ph type="title"/>
          </p:nvPr>
        </p:nvSpPr>
        <p:spPr>
          <a:xfrm>
            <a:off x="659234" y="957447"/>
            <a:ext cx="3383280" cy="4943105"/>
          </a:xfrm>
        </p:spPr>
        <p:txBody>
          <a:bodyPr anchor="ctr">
            <a:normAutofit/>
          </a:bodyPr>
          <a:lstStyle/>
          <a:p>
            <a:r>
              <a:rPr lang="en-US" dirty="0"/>
              <a:t>Flight 93</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BABBCAF-6021-4DB6-8C70-B47C527DB634}"/>
              </a:ext>
            </a:extLst>
          </p:cNvPr>
          <p:cNvGraphicFramePr>
            <a:graphicFrameLocks noGrp="1"/>
          </p:cNvGraphicFramePr>
          <p:nvPr>
            <p:ph idx="1"/>
            <p:extLst>
              <p:ext uri="{D42A27DB-BD31-4B8C-83A1-F6EECF244321}">
                <p14:modId xmlns:p14="http://schemas.microsoft.com/office/powerpoint/2010/main" val="3121514279"/>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4470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298AEB-6197-EE4C-AED1-82BFB2D124D5}"/>
              </a:ext>
            </a:extLst>
          </p:cNvPr>
          <p:cNvSpPr>
            <a:spLocks noGrp="1"/>
          </p:cNvSpPr>
          <p:nvPr>
            <p:ph type="title"/>
          </p:nvPr>
        </p:nvSpPr>
        <p:spPr>
          <a:xfrm>
            <a:off x="868680" y="1719072"/>
            <a:ext cx="3103427" cy="3520440"/>
          </a:xfrm>
        </p:spPr>
        <p:txBody>
          <a:bodyPr anchor="t">
            <a:normAutofit/>
          </a:bodyPr>
          <a:lstStyle/>
          <a:p>
            <a:r>
              <a:rPr lang="en-US" sz="3600" dirty="0"/>
              <a:t>How many People died in 9/11 Attacks?</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FF7AD9B-B143-4C4D-9036-2BB676B3CD6D}"/>
              </a:ext>
            </a:extLst>
          </p:cNvPr>
          <p:cNvGraphicFramePr>
            <a:graphicFrameLocks noGrp="1"/>
          </p:cNvGraphicFramePr>
          <p:nvPr>
            <p:ph idx="1"/>
            <p:extLst>
              <p:ext uri="{D42A27DB-BD31-4B8C-83A1-F6EECF244321}">
                <p14:modId xmlns:p14="http://schemas.microsoft.com/office/powerpoint/2010/main" val="1004432902"/>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735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BF078A-EB39-D44D-AB30-773EE08FB65A}"/>
              </a:ext>
            </a:extLst>
          </p:cNvPr>
          <p:cNvSpPr>
            <a:spLocks noGrp="1"/>
          </p:cNvSpPr>
          <p:nvPr>
            <p:ph type="title"/>
          </p:nvPr>
        </p:nvSpPr>
        <p:spPr>
          <a:xfrm>
            <a:off x="1115568" y="1408153"/>
            <a:ext cx="10168128" cy="1315035"/>
          </a:xfrm>
        </p:spPr>
        <p:txBody>
          <a:bodyPr>
            <a:normAutofit/>
          </a:bodyPr>
          <a:lstStyle/>
          <a:p>
            <a:r>
              <a:rPr lang="en-US" dirty="0"/>
              <a:t>How many People died in 9/11 Attacks?</a:t>
            </a:r>
          </a:p>
        </p:txBody>
      </p:sp>
      <p:sp>
        <p:nvSpPr>
          <p:cNvPr id="12" name="Rectangle 11">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5BE346B-DCA4-E340-9392-8392F745D209}"/>
              </a:ext>
            </a:extLst>
          </p:cNvPr>
          <p:cNvSpPr>
            <a:spLocks noGrp="1"/>
          </p:cNvSpPr>
          <p:nvPr>
            <p:ph idx="1"/>
          </p:nvPr>
        </p:nvSpPr>
        <p:spPr>
          <a:xfrm>
            <a:off x="1115568" y="2962656"/>
            <a:ext cx="10168128" cy="2624328"/>
          </a:xfrm>
        </p:spPr>
        <p:txBody>
          <a:bodyPr>
            <a:normAutofit/>
          </a:bodyPr>
          <a:lstStyle/>
          <a:p>
            <a:r>
              <a:rPr lang="en-US" sz="2000"/>
              <a:t>At the World Trade Center, 2,763 died after the two planes slammed into the twin towers. </a:t>
            </a:r>
          </a:p>
          <a:p>
            <a:r>
              <a:rPr lang="en-US" sz="2000"/>
              <a:t>That figure includes 343 firefighters and paramedics, 23 New York City police officers and 37 Port Authority police officers who were struggling to complete an evacuation of the buildings and save the office workers trapped on higher floors.</a:t>
            </a:r>
          </a:p>
        </p:txBody>
      </p:sp>
    </p:spTree>
    <p:extLst>
      <p:ext uri="{BB962C8B-B14F-4D97-AF65-F5344CB8AC3E}">
        <p14:creationId xmlns:p14="http://schemas.microsoft.com/office/powerpoint/2010/main" val="4108031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9D5E-4BB9-704C-89C4-5574E03DF47B}"/>
              </a:ext>
            </a:extLst>
          </p:cNvPr>
          <p:cNvSpPr>
            <a:spLocks noGrp="1"/>
          </p:cNvSpPr>
          <p:nvPr>
            <p:ph type="title"/>
          </p:nvPr>
        </p:nvSpPr>
        <p:spPr/>
        <p:txBody>
          <a:bodyPr>
            <a:normAutofit/>
          </a:bodyPr>
          <a:lstStyle/>
          <a:p>
            <a:r>
              <a:rPr lang="en-US" dirty="0"/>
              <a:t>How many People died in 9/11 Attacks?</a:t>
            </a:r>
          </a:p>
        </p:txBody>
      </p:sp>
      <p:sp>
        <p:nvSpPr>
          <p:cNvPr id="3" name="Content Placeholder 2">
            <a:extLst>
              <a:ext uri="{FF2B5EF4-FFF2-40B4-BE49-F238E27FC236}">
                <a16:creationId xmlns:a16="http://schemas.microsoft.com/office/drawing/2014/main" id="{75CE0BDB-2CED-F04B-8E6D-51F0D8FE78FA}"/>
              </a:ext>
            </a:extLst>
          </p:cNvPr>
          <p:cNvSpPr>
            <a:spLocks noGrp="1"/>
          </p:cNvSpPr>
          <p:nvPr>
            <p:ph idx="1"/>
          </p:nvPr>
        </p:nvSpPr>
        <p:spPr/>
        <p:txBody>
          <a:bodyPr/>
          <a:lstStyle/>
          <a:p>
            <a:r>
              <a:rPr lang="en-US" dirty="0"/>
              <a:t>At the Pentagon, 189 people were killed, including 64 on American Airlines Flight 77, the airliner that struck the building. </a:t>
            </a:r>
          </a:p>
          <a:p>
            <a:r>
              <a:rPr lang="en-US" dirty="0"/>
              <a:t>On Flight 93, 44 people died when the plane crash-landed in Pennsylvania.</a:t>
            </a:r>
          </a:p>
        </p:txBody>
      </p:sp>
    </p:spTree>
    <p:extLst>
      <p:ext uri="{BB962C8B-B14F-4D97-AF65-F5344CB8AC3E}">
        <p14:creationId xmlns:p14="http://schemas.microsoft.com/office/powerpoint/2010/main" val="737024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in a suit and tie&#10;&#10;Description automatically generated with medium confidence">
            <a:extLst>
              <a:ext uri="{FF2B5EF4-FFF2-40B4-BE49-F238E27FC236}">
                <a16:creationId xmlns:a16="http://schemas.microsoft.com/office/drawing/2014/main" id="{E8306C36-0926-3C4B-94D9-F4C4A7745039}"/>
              </a:ext>
            </a:extLst>
          </p:cNvPr>
          <p:cNvPicPr>
            <a:picLocks noChangeAspect="1"/>
          </p:cNvPicPr>
          <p:nvPr/>
        </p:nvPicPr>
        <p:blipFill rotWithShape="1">
          <a:blip r:embed="rId2"/>
          <a:srcRect/>
          <a:stretch/>
        </p:blipFill>
        <p:spPr>
          <a:xfrm>
            <a:off x="20" y="10"/>
            <a:ext cx="12191980" cy="6857990"/>
          </a:xfrm>
          <a:prstGeom prst="rect">
            <a:avLst/>
          </a:prstGeom>
        </p:spPr>
      </p:pic>
      <p:sp>
        <p:nvSpPr>
          <p:cNvPr id="30" name="Rectangle 29">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69D23A-D51C-7543-A605-8A50CBBA8DFA}"/>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3200" dirty="0">
                <a:solidFill>
                  <a:schemeClr val="bg1"/>
                </a:solidFill>
              </a:rPr>
              <a:t>American Response to 9/11</a:t>
            </a:r>
          </a:p>
        </p:txBody>
      </p:sp>
    </p:spTree>
    <p:extLst>
      <p:ext uri="{BB962C8B-B14F-4D97-AF65-F5344CB8AC3E}">
        <p14:creationId xmlns:p14="http://schemas.microsoft.com/office/powerpoint/2010/main" val="330127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50EDC-9189-8040-A3D5-7BF5181CAD85}"/>
              </a:ext>
            </a:extLst>
          </p:cNvPr>
          <p:cNvSpPr>
            <a:spLocks noGrp="1"/>
          </p:cNvSpPr>
          <p:nvPr>
            <p:ph type="title"/>
          </p:nvPr>
        </p:nvSpPr>
        <p:spPr>
          <a:xfrm>
            <a:off x="841248" y="503132"/>
            <a:ext cx="10509504" cy="1974892"/>
          </a:xfrm>
        </p:spPr>
        <p:txBody>
          <a:bodyPr anchor="b">
            <a:normAutofit/>
          </a:bodyPr>
          <a:lstStyle/>
          <a:p>
            <a:r>
              <a:rPr lang="en-US" sz="5400"/>
              <a:t>9/11</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3FB534-D783-D346-99AF-EE845D8C596C}"/>
              </a:ext>
            </a:extLst>
          </p:cNvPr>
          <p:cNvSpPr>
            <a:spLocks noGrp="1"/>
          </p:cNvSpPr>
          <p:nvPr>
            <p:ph idx="1"/>
          </p:nvPr>
        </p:nvSpPr>
        <p:spPr>
          <a:xfrm>
            <a:off x="841248" y="3328416"/>
            <a:ext cx="10509504" cy="2715768"/>
          </a:xfrm>
        </p:spPr>
        <p:txBody>
          <a:bodyPr>
            <a:normAutofit/>
          </a:bodyPr>
          <a:lstStyle/>
          <a:p>
            <a:r>
              <a:rPr lang="en-US" sz="2000"/>
              <a:t>Almost 3,000 people were killed during the 9/11 terrorist attacks, which triggered major U.S. initiatives to combat terrorism and defined the presidency of George W. Bush.</a:t>
            </a:r>
          </a:p>
        </p:txBody>
      </p:sp>
    </p:spTree>
    <p:extLst>
      <p:ext uri="{BB962C8B-B14F-4D97-AF65-F5344CB8AC3E}">
        <p14:creationId xmlns:p14="http://schemas.microsoft.com/office/powerpoint/2010/main" val="492443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2223B-9DB7-1E49-BA4A-21E042C06310}"/>
              </a:ext>
            </a:extLst>
          </p:cNvPr>
          <p:cNvSpPr>
            <a:spLocks noGrp="1"/>
          </p:cNvSpPr>
          <p:nvPr>
            <p:ph type="title"/>
          </p:nvPr>
        </p:nvSpPr>
        <p:spPr>
          <a:xfrm>
            <a:off x="841248" y="256032"/>
            <a:ext cx="10506456" cy="1014984"/>
          </a:xfrm>
        </p:spPr>
        <p:txBody>
          <a:bodyPr anchor="b">
            <a:normAutofit/>
          </a:bodyPr>
          <a:lstStyle/>
          <a:p>
            <a:r>
              <a:rPr lang="en-US" dirty="0"/>
              <a:t>American Response to 9/11</a:t>
            </a:r>
          </a:p>
        </p:txBody>
      </p:sp>
      <p:sp>
        <p:nvSpPr>
          <p:cNvPr id="16"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Content Placeholder 2">
            <a:extLst>
              <a:ext uri="{FF2B5EF4-FFF2-40B4-BE49-F238E27FC236}">
                <a16:creationId xmlns:a16="http://schemas.microsoft.com/office/drawing/2014/main" id="{A8841E02-9946-4260-9015-1D32DAE19A2F}"/>
              </a:ext>
            </a:extLst>
          </p:cNvPr>
          <p:cNvGraphicFramePr>
            <a:graphicFrameLocks noGrp="1"/>
          </p:cNvGraphicFramePr>
          <p:nvPr>
            <p:ph idx="1"/>
            <p:extLst>
              <p:ext uri="{D42A27DB-BD31-4B8C-83A1-F6EECF244321}">
                <p14:modId xmlns:p14="http://schemas.microsoft.com/office/powerpoint/2010/main" val="359692949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938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D861F1-F386-4A7D-A4BF-3BEB82DEB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684398"/>
            <a:ext cx="11167447" cy="520604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F2DE62-2052-C643-87A7-49851792F804}"/>
              </a:ext>
            </a:extLst>
          </p:cNvPr>
          <p:cNvSpPr>
            <a:spLocks noGrp="1"/>
          </p:cNvSpPr>
          <p:nvPr>
            <p:ph type="title"/>
          </p:nvPr>
        </p:nvSpPr>
        <p:spPr>
          <a:xfrm>
            <a:off x="1115568" y="1408153"/>
            <a:ext cx="10168128" cy="1315035"/>
          </a:xfrm>
        </p:spPr>
        <p:txBody>
          <a:bodyPr>
            <a:normAutofit/>
          </a:bodyPr>
          <a:lstStyle/>
          <a:p>
            <a:r>
              <a:rPr lang="en-US"/>
              <a:t>Operation Enduring Freedom</a:t>
            </a:r>
            <a:endParaRPr lang="en-US" dirty="0"/>
          </a:p>
        </p:txBody>
      </p:sp>
      <p:sp>
        <p:nvSpPr>
          <p:cNvPr id="12" name="Rectangle 11">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713627"/>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AE8B877-B8BC-574E-9964-C44F778B923C}"/>
              </a:ext>
            </a:extLst>
          </p:cNvPr>
          <p:cNvSpPr>
            <a:spLocks noGrp="1"/>
          </p:cNvSpPr>
          <p:nvPr>
            <p:ph idx="1"/>
          </p:nvPr>
        </p:nvSpPr>
        <p:spPr>
          <a:xfrm>
            <a:off x="1115568" y="2962656"/>
            <a:ext cx="10168128" cy="2624328"/>
          </a:xfrm>
        </p:spPr>
        <p:txBody>
          <a:bodyPr>
            <a:normAutofit/>
          </a:bodyPr>
          <a:lstStyle/>
          <a:p>
            <a:r>
              <a:rPr lang="en-US" sz="2000"/>
              <a:t>Operation Enduring Freedom, the American-led international effort to oust the Taliban regime in Afghanistan and destroy Osama bin Laden’s terrorist network based there, began on October 7. </a:t>
            </a:r>
          </a:p>
          <a:p>
            <a:r>
              <a:rPr lang="en-US" sz="2000"/>
              <a:t>Within two months, U.S. forces had effectively removed the Taliban from operational power, but the war continued.</a:t>
            </a:r>
          </a:p>
        </p:txBody>
      </p:sp>
    </p:spTree>
    <p:extLst>
      <p:ext uri="{BB962C8B-B14F-4D97-AF65-F5344CB8AC3E}">
        <p14:creationId xmlns:p14="http://schemas.microsoft.com/office/powerpoint/2010/main" val="2951094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8B159-B037-924A-82DB-F4EFBEC2B121}"/>
              </a:ext>
            </a:extLst>
          </p:cNvPr>
          <p:cNvSpPr>
            <a:spLocks noGrp="1"/>
          </p:cNvSpPr>
          <p:nvPr>
            <p:ph type="title"/>
          </p:nvPr>
        </p:nvSpPr>
        <p:spPr>
          <a:xfrm>
            <a:off x="841248" y="334644"/>
            <a:ext cx="10509504" cy="1076914"/>
          </a:xfrm>
        </p:spPr>
        <p:txBody>
          <a:bodyPr anchor="ctr">
            <a:normAutofit/>
          </a:bodyPr>
          <a:lstStyle/>
          <a:p>
            <a:r>
              <a:rPr lang="en-US" dirty="0"/>
              <a:t>American Response to 9/11</a:t>
            </a:r>
          </a:p>
        </p:txBody>
      </p:sp>
      <p:sp>
        <p:nvSpPr>
          <p:cNvPr id="16"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Content Placeholder 2">
            <a:extLst>
              <a:ext uri="{FF2B5EF4-FFF2-40B4-BE49-F238E27FC236}">
                <a16:creationId xmlns:a16="http://schemas.microsoft.com/office/drawing/2014/main" id="{1F1BC140-AD07-4DC4-A84A-3A23E6EB6381}"/>
              </a:ext>
            </a:extLst>
          </p:cNvPr>
          <p:cNvGraphicFramePr>
            <a:graphicFrameLocks noGrp="1"/>
          </p:cNvGraphicFramePr>
          <p:nvPr>
            <p:ph idx="1"/>
            <p:extLst>
              <p:ext uri="{D42A27DB-BD31-4B8C-83A1-F6EECF244321}">
                <p14:modId xmlns:p14="http://schemas.microsoft.com/office/powerpoint/2010/main" val="2343799706"/>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819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BA8D8D-1DD6-6043-A926-52A7ABB007EB}"/>
              </a:ext>
            </a:extLst>
          </p:cNvPr>
          <p:cNvSpPr>
            <a:spLocks noGrp="1"/>
          </p:cNvSpPr>
          <p:nvPr>
            <p:ph type="title"/>
          </p:nvPr>
        </p:nvSpPr>
        <p:spPr>
          <a:xfrm>
            <a:off x="841248" y="251312"/>
            <a:ext cx="10506456" cy="1010264"/>
          </a:xfrm>
        </p:spPr>
        <p:txBody>
          <a:bodyPr anchor="ctr">
            <a:normAutofit/>
          </a:bodyPr>
          <a:lstStyle/>
          <a:p>
            <a:r>
              <a:rPr lang="en-US" dirty="0"/>
              <a:t>American Response to 9/11</a:t>
            </a:r>
          </a:p>
        </p:txBody>
      </p:sp>
      <p:sp>
        <p:nvSpPr>
          <p:cNvPr id="11"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CB7CEA7-F8F5-4E6F-8C45-65F03F7967B5}"/>
              </a:ext>
            </a:extLst>
          </p:cNvPr>
          <p:cNvGraphicFramePr>
            <a:graphicFrameLocks noGrp="1"/>
          </p:cNvGraphicFramePr>
          <p:nvPr>
            <p:ph idx="1"/>
            <p:extLst>
              <p:ext uri="{D42A27DB-BD31-4B8C-83A1-F6EECF244321}">
                <p14:modId xmlns:p14="http://schemas.microsoft.com/office/powerpoint/2010/main" val="42146702"/>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608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B048EE-3D32-6746-BEFB-C8AB34B933C1}"/>
              </a:ext>
            </a:extLst>
          </p:cNvPr>
          <p:cNvSpPr>
            <a:spLocks noGrp="1"/>
          </p:cNvSpPr>
          <p:nvPr>
            <p:ph type="title"/>
          </p:nvPr>
        </p:nvSpPr>
        <p:spPr>
          <a:xfrm>
            <a:off x="868680" y="1719072"/>
            <a:ext cx="3103427" cy="3520440"/>
          </a:xfrm>
        </p:spPr>
        <p:txBody>
          <a:bodyPr anchor="t">
            <a:normAutofit/>
          </a:bodyPr>
          <a:lstStyle/>
          <a:p>
            <a:r>
              <a:rPr lang="en-US" sz="3600" dirty="0"/>
              <a:t>Economic Impact of 9/11</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C0530A1-EF52-4B3F-A124-7E6836160966}"/>
              </a:ext>
            </a:extLst>
          </p:cNvPr>
          <p:cNvGraphicFramePr>
            <a:graphicFrameLocks noGrp="1"/>
          </p:cNvGraphicFramePr>
          <p:nvPr>
            <p:ph idx="1"/>
            <p:extLst>
              <p:ext uri="{D42A27DB-BD31-4B8C-83A1-F6EECF244321}">
                <p14:modId xmlns:p14="http://schemas.microsoft.com/office/powerpoint/2010/main" val="1052995301"/>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600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6502-23C2-B44A-BC83-0E4103DD4A2D}"/>
              </a:ext>
            </a:extLst>
          </p:cNvPr>
          <p:cNvSpPr>
            <a:spLocks noGrp="1"/>
          </p:cNvSpPr>
          <p:nvPr>
            <p:ph type="title"/>
          </p:nvPr>
        </p:nvSpPr>
        <p:spPr/>
        <p:txBody>
          <a:bodyPr>
            <a:normAutofit/>
          </a:bodyPr>
          <a:lstStyle/>
          <a:p>
            <a:r>
              <a:rPr lang="en-US" dirty="0"/>
              <a:t>Economic Impact of 9/11</a:t>
            </a:r>
          </a:p>
        </p:txBody>
      </p:sp>
      <p:graphicFrame>
        <p:nvGraphicFramePr>
          <p:cNvPr id="5" name="Content Placeholder 2">
            <a:extLst>
              <a:ext uri="{FF2B5EF4-FFF2-40B4-BE49-F238E27FC236}">
                <a16:creationId xmlns:a16="http://schemas.microsoft.com/office/drawing/2014/main" id="{DC4D4A78-6CF9-469E-AE87-85E1FF007846}"/>
              </a:ext>
            </a:extLst>
          </p:cNvPr>
          <p:cNvGraphicFramePr>
            <a:graphicFrameLocks noGrp="1"/>
          </p:cNvGraphicFramePr>
          <p:nvPr>
            <p:ph idx="1"/>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931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6647B5-09C3-9A4D-8BA8-79EE8DD97941}"/>
              </a:ext>
            </a:extLst>
          </p:cNvPr>
          <p:cNvSpPr>
            <a:spLocks noGrp="1"/>
          </p:cNvSpPr>
          <p:nvPr>
            <p:ph type="title"/>
          </p:nvPr>
        </p:nvSpPr>
        <p:spPr>
          <a:xfrm>
            <a:off x="841246" y="978619"/>
            <a:ext cx="5991244" cy="1106424"/>
          </a:xfrm>
        </p:spPr>
        <p:txBody>
          <a:bodyPr>
            <a:normAutofit/>
          </a:bodyPr>
          <a:lstStyle/>
          <a:p>
            <a:r>
              <a:rPr lang="en-US" sz="3200"/>
              <a:t>9/11 Victim Compensation Fund</a:t>
            </a:r>
          </a:p>
        </p:txBody>
      </p:sp>
      <p:sp>
        <p:nvSpPr>
          <p:cNvPr id="19"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BBE4CC-0691-6141-95A7-D83FBAD58E10}"/>
              </a:ext>
            </a:extLst>
          </p:cNvPr>
          <p:cNvSpPr>
            <a:spLocks noGrp="1"/>
          </p:cNvSpPr>
          <p:nvPr>
            <p:ph idx="1"/>
          </p:nvPr>
        </p:nvSpPr>
        <p:spPr>
          <a:xfrm>
            <a:off x="841248" y="2252870"/>
            <a:ext cx="5993892" cy="3560251"/>
          </a:xfrm>
        </p:spPr>
        <p:txBody>
          <a:bodyPr>
            <a:normAutofit/>
          </a:bodyPr>
          <a:lstStyle/>
          <a:p>
            <a:r>
              <a:rPr lang="en-US" sz="1800" dirty="0"/>
              <a:t>Thousands of first responders and people working and living in lower Manhattan near Ground Zero were exposed to toxic fumes and particles emanating from the towers as they burned and fell. </a:t>
            </a:r>
          </a:p>
          <a:p>
            <a:r>
              <a:rPr lang="en-US" sz="1800" dirty="0"/>
              <a:t>By 2018, 10,000 people were diagnosed with 9/11-related cancer, such as Marcy Borders pictured here, who died of stomach-cancer.</a:t>
            </a:r>
          </a:p>
          <a:p>
            <a:r>
              <a:rPr lang="en-US" sz="1800" dirty="0"/>
              <a:t>From 2001 to 2004, over $7 billion dollars in compensation was given to families of the 9/11 victims and the 2,680 people injured in the attacks. </a:t>
            </a:r>
          </a:p>
        </p:txBody>
      </p:sp>
      <p:pic>
        <p:nvPicPr>
          <p:cNvPr id="5" name="Picture 4" descr="A picture containing indoor, bathroom&#10;&#10;Description automatically generated">
            <a:extLst>
              <a:ext uri="{FF2B5EF4-FFF2-40B4-BE49-F238E27FC236}">
                <a16:creationId xmlns:a16="http://schemas.microsoft.com/office/drawing/2014/main" id="{97EF102C-EB6C-9548-819C-E40C02AFF730}"/>
              </a:ext>
            </a:extLst>
          </p:cNvPr>
          <p:cNvPicPr>
            <a:picLocks noChangeAspect="1"/>
          </p:cNvPicPr>
          <p:nvPr/>
        </p:nvPicPr>
        <p:blipFill>
          <a:blip r:embed="rId2"/>
          <a:stretch>
            <a:fillRect/>
          </a:stretch>
        </p:blipFill>
        <p:spPr>
          <a:xfrm>
            <a:off x="7759555" y="630936"/>
            <a:ext cx="3938174" cy="5495544"/>
          </a:xfrm>
          <a:prstGeom prst="rect">
            <a:avLst/>
          </a:prstGeom>
        </p:spPr>
      </p:pic>
    </p:spTree>
    <p:extLst>
      <p:ext uri="{BB962C8B-B14F-4D97-AF65-F5344CB8AC3E}">
        <p14:creationId xmlns:p14="http://schemas.microsoft.com/office/powerpoint/2010/main" val="1720783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Chart, bar chart&#10;&#10;Description automatically generated">
            <a:extLst>
              <a:ext uri="{FF2B5EF4-FFF2-40B4-BE49-F238E27FC236}">
                <a16:creationId xmlns:a16="http://schemas.microsoft.com/office/drawing/2014/main" id="{E7A13129-41BE-7249-93CD-6A8907D0B80C}"/>
              </a:ext>
            </a:extLst>
          </p:cNvPr>
          <p:cNvPicPr>
            <a:picLocks noGrp="1" noChangeAspect="1"/>
          </p:cNvPicPr>
          <p:nvPr>
            <p:ph idx="1"/>
          </p:nvPr>
        </p:nvPicPr>
        <p:blipFill rotWithShape="1">
          <a:blip r:embed="rId2"/>
          <a:srcRect l="9373" r="1" b="1"/>
          <a:stretch/>
        </p:blipFill>
        <p:spPr>
          <a:xfrm>
            <a:off x="352751" y="302429"/>
            <a:ext cx="11550506" cy="6053920"/>
          </a:xfrm>
          <a:prstGeom prst="rect">
            <a:avLst/>
          </a:prstGeom>
        </p:spPr>
      </p:pic>
      <p:sp>
        <p:nvSpPr>
          <p:cNvPr id="14" name="Rectangle 13">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492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51F485-A966-5147-ACAE-ECE4D2B00001}"/>
              </a:ext>
            </a:extLst>
          </p:cNvPr>
          <p:cNvSpPr>
            <a:spLocks noGrp="1"/>
          </p:cNvSpPr>
          <p:nvPr>
            <p:ph type="title"/>
          </p:nvPr>
        </p:nvSpPr>
        <p:spPr>
          <a:xfrm>
            <a:off x="477981" y="1122363"/>
            <a:ext cx="4178686" cy="3204134"/>
          </a:xfrm>
        </p:spPr>
        <p:txBody>
          <a:bodyPr vert="horz" lIns="91440" tIns="45720" rIns="91440" bIns="45720" rtlCol="0" anchor="b">
            <a:normAutofit/>
          </a:bodyPr>
          <a:lstStyle/>
          <a:p>
            <a:r>
              <a:rPr lang="en-US" sz="3000" b="1" dirty="0"/>
              <a:t>"What So Proudly We Hailed," 2001, Carter Goodrich, Courtesy of </a:t>
            </a:r>
            <a:r>
              <a:rPr lang="en-US" sz="3000" b="1" i="1" dirty="0"/>
              <a:t>The New Yorker (Cover/Nov. 5, 2001)</a:t>
            </a:r>
            <a:endParaRPr lang="en-US" sz="3000" dirty="0"/>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10;&#10;Description automatically generated">
            <a:extLst>
              <a:ext uri="{FF2B5EF4-FFF2-40B4-BE49-F238E27FC236}">
                <a16:creationId xmlns:a16="http://schemas.microsoft.com/office/drawing/2014/main" id="{CAB9F728-346C-A54C-BBE2-5909FDA86918}"/>
              </a:ext>
            </a:extLst>
          </p:cNvPr>
          <p:cNvPicPr>
            <a:picLocks noGrp="1" noChangeAspect="1"/>
          </p:cNvPicPr>
          <p:nvPr>
            <p:ph idx="1"/>
          </p:nvPr>
        </p:nvPicPr>
        <p:blipFill>
          <a:blip r:embed="rId2"/>
          <a:stretch>
            <a:fillRect/>
          </a:stretch>
        </p:blipFill>
        <p:spPr>
          <a:xfrm>
            <a:off x="5842000" y="625684"/>
            <a:ext cx="4504267" cy="5455380"/>
          </a:xfrm>
          <a:prstGeom prst="rect">
            <a:avLst/>
          </a:prstGeom>
        </p:spPr>
      </p:pic>
    </p:spTree>
    <p:extLst>
      <p:ext uri="{BB962C8B-B14F-4D97-AF65-F5344CB8AC3E}">
        <p14:creationId xmlns:p14="http://schemas.microsoft.com/office/powerpoint/2010/main" val="15134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70187F-C2DC-0F4A-B982-7B504CC9B43A}"/>
              </a:ext>
            </a:extLst>
          </p:cNvPr>
          <p:cNvSpPr>
            <a:spLocks noGrp="1"/>
          </p:cNvSpPr>
          <p:nvPr>
            <p:ph type="title"/>
          </p:nvPr>
        </p:nvSpPr>
        <p:spPr>
          <a:xfrm>
            <a:off x="7255564" y="834888"/>
            <a:ext cx="4314645" cy="1268958"/>
          </a:xfrm>
        </p:spPr>
        <p:txBody>
          <a:bodyPr anchor="b">
            <a:normAutofit/>
          </a:bodyPr>
          <a:lstStyle/>
          <a:p>
            <a:r>
              <a:rPr lang="en-US" sz="3200"/>
              <a:t>World Trade Center/North Tower</a:t>
            </a:r>
          </a:p>
        </p:txBody>
      </p:sp>
      <p:pic>
        <p:nvPicPr>
          <p:cNvPr id="5" name="Picture 4" descr="A picture containing outdoor&#10;&#10;Description automatically generated">
            <a:extLst>
              <a:ext uri="{FF2B5EF4-FFF2-40B4-BE49-F238E27FC236}">
                <a16:creationId xmlns:a16="http://schemas.microsoft.com/office/drawing/2014/main" id="{BEABC662-4D33-2545-BF6E-911E2EB1ED53}"/>
              </a:ext>
            </a:extLst>
          </p:cNvPr>
          <p:cNvPicPr>
            <a:picLocks noChangeAspect="1"/>
          </p:cNvPicPr>
          <p:nvPr/>
        </p:nvPicPr>
        <p:blipFill rotWithShape="1">
          <a:blip r:embed="rId2"/>
          <a:srcRect t="11316" r="-2" b="12113"/>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7" name="Rectangle 1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453B96-1938-CE4B-AF21-C9109A435C40}"/>
              </a:ext>
            </a:extLst>
          </p:cNvPr>
          <p:cNvSpPr>
            <a:spLocks noGrp="1"/>
          </p:cNvSpPr>
          <p:nvPr>
            <p:ph idx="1"/>
          </p:nvPr>
        </p:nvSpPr>
        <p:spPr>
          <a:xfrm>
            <a:off x="7255563" y="2557587"/>
            <a:ext cx="4314645" cy="3717317"/>
          </a:xfrm>
        </p:spPr>
        <p:txBody>
          <a:bodyPr anchor="t">
            <a:normAutofit/>
          </a:bodyPr>
          <a:lstStyle/>
          <a:p>
            <a:r>
              <a:rPr lang="en-US" sz="1700" dirty="0"/>
              <a:t>On September 11, 2001, at 8:45 a.m. on a Tuesday morning, an American Airlines Boeing 767 loaded with 20,000 gallons of jet fuel crashed into the north tower of the World Trade Center in New York City.</a:t>
            </a:r>
          </a:p>
          <a:p>
            <a:r>
              <a:rPr lang="en-US" sz="1700" dirty="0"/>
              <a:t>The impact left a gaping, burning hole near the 80th floor of the 110-story skyscraper, instantly killing hundreds of people and trapping hundreds more in higher floors.</a:t>
            </a:r>
          </a:p>
          <a:p>
            <a:endParaRPr lang="en-US" sz="1700" dirty="0"/>
          </a:p>
        </p:txBody>
      </p:sp>
    </p:spTree>
    <p:extLst>
      <p:ext uri="{BB962C8B-B14F-4D97-AF65-F5344CB8AC3E}">
        <p14:creationId xmlns:p14="http://schemas.microsoft.com/office/powerpoint/2010/main" val="230777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45BBB-87B5-9B44-A4E4-D779476B58BD}"/>
              </a:ext>
            </a:extLst>
          </p:cNvPr>
          <p:cNvSpPr>
            <a:spLocks noGrp="1"/>
          </p:cNvSpPr>
          <p:nvPr>
            <p:ph type="title"/>
          </p:nvPr>
        </p:nvSpPr>
        <p:spPr>
          <a:xfrm>
            <a:off x="5080216" y="1076324"/>
            <a:ext cx="6272784" cy="1535051"/>
          </a:xfrm>
        </p:spPr>
        <p:txBody>
          <a:bodyPr anchor="b">
            <a:normAutofit/>
          </a:bodyPr>
          <a:lstStyle/>
          <a:p>
            <a:r>
              <a:rPr lang="en-US" sz="5200"/>
              <a:t>World Trade Center/South Tower</a:t>
            </a:r>
          </a:p>
        </p:txBody>
      </p:sp>
      <p:pic>
        <p:nvPicPr>
          <p:cNvPr id="5" name="Picture 4" descr="A rocket taking off from a launch pad&#10;&#10;Description automatically generated with low confidence">
            <a:extLst>
              <a:ext uri="{FF2B5EF4-FFF2-40B4-BE49-F238E27FC236}">
                <a16:creationId xmlns:a16="http://schemas.microsoft.com/office/drawing/2014/main" id="{F29C6398-A8DC-B843-93F0-9F5B67DD79C3}"/>
              </a:ext>
            </a:extLst>
          </p:cNvPr>
          <p:cNvPicPr>
            <a:picLocks noChangeAspect="1"/>
          </p:cNvPicPr>
          <p:nvPr/>
        </p:nvPicPr>
        <p:blipFill rotWithShape="1">
          <a:blip r:embed="rId2"/>
          <a:srcRect l="14997" r="37210"/>
          <a:stretch/>
        </p:blipFill>
        <p:spPr>
          <a:xfrm>
            <a:off x="20" y="10"/>
            <a:ext cx="4505305" cy="6857990"/>
          </a:xfrm>
          <a:prstGeom prst="rect">
            <a:avLst/>
          </a:prstGeom>
        </p:spPr>
      </p:pic>
      <p:sp>
        <p:nvSpPr>
          <p:cNvPr id="30"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26">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6BB6D0-766A-594D-9B94-D58C085B39A7}"/>
              </a:ext>
            </a:extLst>
          </p:cNvPr>
          <p:cNvSpPr>
            <a:spLocks noGrp="1"/>
          </p:cNvSpPr>
          <p:nvPr>
            <p:ph idx="1"/>
          </p:nvPr>
        </p:nvSpPr>
        <p:spPr>
          <a:xfrm>
            <a:off x="5080216" y="3351276"/>
            <a:ext cx="6272784" cy="2825686"/>
          </a:xfrm>
        </p:spPr>
        <p:txBody>
          <a:bodyPr>
            <a:normAutofit/>
          </a:bodyPr>
          <a:lstStyle/>
          <a:p>
            <a:pPr>
              <a:lnSpc>
                <a:spcPct val="100000"/>
              </a:lnSpc>
            </a:pPr>
            <a:r>
              <a:rPr lang="en-US" sz="1500" dirty="0"/>
              <a:t>As the evacuation of the tower and its twin got underway, television cameras broadcasted live images of what initially appeared to be a freak accident. </a:t>
            </a:r>
          </a:p>
          <a:p>
            <a:pPr>
              <a:lnSpc>
                <a:spcPct val="100000"/>
              </a:lnSpc>
            </a:pPr>
            <a:r>
              <a:rPr lang="en-US" sz="1500" dirty="0"/>
              <a:t>18 minutes after the first plane hit, a second Boeing 767—United Airlines Flight 175—appeared out of the sky, turned sharply toward the World Trade Center and sliced into the south tower near the 60th floor.</a:t>
            </a:r>
          </a:p>
          <a:p>
            <a:pPr>
              <a:lnSpc>
                <a:spcPct val="100000"/>
              </a:lnSpc>
            </a:pPr>
            <a:r>
              <a:rPr lang="en-US" sz="1500" dirty="0"/>
              <a:t>The collision caused a massive explosion that showered burning debris over surrounding buildings and onto the streets below.</a:t>
            </a:r>
          </a:p>
          <a:p>
            <a:pPr>
              <a:lnSpc>
                <a:spcPct val="100000"/>
              </a:lnSpc>
            </a:pPr>
            <a:r>
              <a:rPr lang="en-US" sz="1500" dirty="0"/>
              <a:t> It immediately became clear that America was under attack.</a:t>
            </a:r>
          </a:p>
        </p:txBody>
      </p:sp>
    </p:spTree>
    <p:extLst>
      <p:ext uri="{BB962C8B-B14F-4D97-AF65-F5344CB8AC3E}">
        <p14:creationId xmlns:p14="http://schemas.microsoft.com/office/powerpoint/2010/main" val="397959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outdoor, different, smoke&#10;&#10;Description automatically generated">
            <a:extLst>
              <a:ext uri="{FF2B5EF4-FFF2-40B4-BE49-F238E27FC236}">
                <a16:creationId xmlns:a16="http://schemas.microsoft.com/office/drawing/2014/main" id="{D1177E97-51C6-0F46-9002-6DDEB075546C}"/>
              </a:ext>
            </a:extLst>
          </p:cNvPr>
          <p:cNvPicPr>
            <a:picLocks noChangeAspect="1"/>
          </p:cNvPicPr>
          <p:nvPr/>
        </p:nvPicPr>
        <p:blipFill rotWithShape="1">
          <a:blip r:embed="rId2"/>
          <a:srcRect t="1446" b="10271"/>
          <a:stretch/>
        </p:blipFill>
        <p:spPr>
          <a:xfrm>
            <a:off x="1498600" y="681419"/>
            <a:ext cx="9194800" cy="5495162"/>
          </a:xfrm>
          <a:prstGeom prst="rect">
            <a:avLst/>
          </a:prstGeom>
        </p:spPr>
      </p:pic>
    </p:spTree>
    <p:extLst>
      <p:ext uri="{BB962C8B-B14F-4D97-AF65-F5344CB8AC3E}">
        <p14:creationId xmlns:p14="http://schemas.microsoft.com/office/powerpoint/2010/main" val="259029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picture containing outdoor, smoke, steam, old&#10;&#10;Description automatically generated">
            <a:extLst>
              <a:ext uri="{FF2B5EF4-FFF2-40B4-BE49-F238E27FC236}">
                <a16:creationId xmlns:a16="http://schemas.microsoft.com/office/drawing/2014/main" id="{AEC262A5-DE2E-F047-ACAA-8A4A9B44768B}"/>
              </a:ext>
            </a:extLst>
          </p:cNvPr>
          <p:cNvPicPr>
            <a:picLocks noGrp="1" noChangeAspect="1"/>
          </p:cNvPicPr>
          <p:nvPr>
            <p:ph idx="1"/>
          </p:nvPr>
        </p:nvPicPr>
        <p:blipFill rotWithShape="1">
          <a:blip r:embed="rId3"/>
          <a:srcRect t="13156" r="-1" b="16491"/>
          <a:stretch/>
        </p:blipFill>
        <p:spPr>
          <a:xfrm>
            <a:off x="352751" y="302429"/>
            <a:ext cx="11550506" cy="6053920"/>
          </a:xfrm>
          <a:prstGeom prst="rect">
            <a:avLst/>
          </a:prstGeom>
        </p:spPr>
      </p:pic>
      <p:sp>
        <p:nvSpPr>
          <p:cNvPr id="18" name="Rectangle 17">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25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EEFE6D-EEE1-3A40-A780-1BC5CC54768E}"/>
              </a:ext>
            </a:extLst>
          </p:cNvPr>
          <p:cNvSpPr>
            <a:spLocks noGrp="1"/>
          </p:cNvSpPr>
          <p:nvPr>
            <p:ph type="title"/>
          </p:nvPr>
        </p:nvSpPr>
        <p:spPr>
          <a:xfrm>
            <a:off x="429768" y="411480"/>
            <a:ext cx="11201400" cy="1106424"/>
          </a:xfrm>
        </p:spPr>
        <p:txBody>
          <a:bodyPr>
            <a:normAutofit/>
          </a:bodyPr>
          <a:lstStyle/>
          <a:p>
            <a:endParaRPr lang="en-US" sz="3600"/>
          </a:p>
        </p:txBody>
      </p:sp>
      <p:sp>
        <p:nvSpPr>
          <p:cNvPr id="14" name="Rectangle 1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group of people walking down a street&#10;&#10;Description automatically generated with low confidence">
            <a:extLst>
              <a:ext uri="{FF2B5EF4-FFF2-40B4-BE49-F238E27FC236}">
                <a16:creationId xmlns:a16="http://schemas.microsoft.com/office/drawing/2014/main" id="{6C595D74-C62A-BA4F-AF25-E223B4FE5D3E}"/>
              </a:ext>
            </a:extLst>
          </p:cNvPr>
          <p:cNvPicPr>
            <a:picLocks noChangeAspect="1"/>
          </p:cNvPicPr>
          <p:nvPr/>
        </p:nvPicPr>
        <p:blipFill>
          <a:blip r:embed="rId2"/>
          <a:stretch>
            <a:fillRect/>
          </a:stretch>
        </p:blipFill>
        <p:spPr>
          <a:xfrm>
            <a:off x="429768" y="1747518"/>
            <a:ext cx="6702552" cy="4460243"/>
          </a:xfrm>
          <a:prstGeom prst="rect">
            <a:avLst/>
          </a:prstGeom>
        </p:spPr>
      </p:pic>
      <p:sp useBgFill="1">
        <p:nvSpPr>
          <p:cNvPr id="16" name="Rectangle 1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33D52417-EB12-4011-9A75-DA7C0571D0AA}"/>
              </a:ext>
            </a:extLst>
          </p:cNvPr>
          <p:cNvSpPr>
            <a:spLocks noGrp="1"/>
          </p:cNvSpPr>
          <p:nvPr>
            <p:ph idx="1"/>
          </p:nvPr>
        </p:nvSpPr>
        <p:spPr>
          <a:xfrm>
            <a:off x="7938752" y="2020824"/>
            <a:ext cx="3455097" cy="3959352"/>
          </a:xfrm>
        </p:spPr>
        <p:txBody>
          <a:bodyPr anchor="ctr">
            <a:normAutofit/>
          </a:bodyPr>
          <a:lstStyle/>
          <a:p>
            <a:endParaRPr lang="en-US" sz="1700" dirty="0"/>
          </a:p>
        </p:txBody>
      </p:sp>
    </p:spTree>
    <p:extLst>
      <p:ext uri="{BB962C8B-B14F-4D97-AF65-F5344CB8AC3E}">
        <p14:creationId xmlns:p14="http://schemas.microsoft.com/office/powerpoint/2010/main" val="3900264921"/>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1972</Words>
  <Application>Microsoft Macintosh PowerPoint</Application>
  <PresentationFormat>Widescreen</PresentationFormat>
  <Paragraphs>119</Paragraphs>
  <Slides>48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Avenir Next LT Pro</vt:lpstr>
      <vt:lpstr>Calibri</vt:lpstr>
      <vt:lpstr>AccentBoxVTI</vt:lpstr>
      <vt:lpstr>9/11 Attacks</vt:lpstr>
      <vt:lpstr>9/11</vt:lpstr>
      <vt:lpstr>9/11</vt:lpstr>
      <vt:lpstr>9/11</vt:lpstr>
      <vt:lpstr>World Trade Center/North Tower</vt:lpstr>
      <vt:lpstr>World Trade Center/South Tower</vt:lpstr>
      <vt:lpstr>PowerPoint Presentation</vt:lpstr>
      <vt:lpstr>PowerPoint Presentation</vt:lpstr>
      <vt:lpstr>PowerPoint Presentation</vt:lpstr>
      <vt:lpstr>President George W. Bush listens as White House Chief of Staff Andrew Card informs him of a second plane hitting the World Trade Center while Bush was conducting a reading seminar at the Emma E. Booker Elementary School in Sarasota, Florida, September 11, 2001</vt:lpstr>
      <vt:lpstr>People look out of the burning North Tower of the World Trade Center, September 11, 2001.</vt:lpstr>
      <vt:lpstr>PowerPoint Presentation</vt:lpstr>
      <vt:lpstr>PowerPoint Presentation</vt:lpstr>
      <vt:lpstr>The South Tower Collapses</vt:lpstr>
      <vt:lpstr>The remaining tower of World Trade Center, Tower 2 (North), dissolves in a cloud of dust and debris about a half hour after the first twin tower (South) collapsed, September 11, 2001</vt:lpstr>
      <vt:lpstr>Rescue workers carry mortally injured New York City Fire Department chaplain, the Rev. Mychal Judge, from the wreckage of the World Trade Center, September 11, 2001. The chaplain was crushed to death by falling debris while giving a man last rites in the trade center.</vt:lpstr>
      <vt:lpstr>Cars smolder in the street as the destroyed World Trade Center burns in New York, September 11, 2001.</vt:lpstr>
      <vt:lpstr>A firefighter walks amid rubble near the base of the destroyed World Trade Center in New York, September 11, 2001</vt:lpstr>
      <vt:lpstr>A man walks in the street near the World Trade Center towers in New York City, September 11, 2001.</vt:lpstr>
      <vt:lpstr>The wreck of the World Trade Center smolders in the background as a man passes a subway stop near the World Trade Center towers, September 11, 2001</vt:lpstr>
      <vt:lpstr>PowerPoint Presentation</vt:lpstr>
      <vt:lpstr>1993 WTC Bombing</vt:lpstr>
      <vt:lpstr>9/11 Memorial</vt:lpstr>
      <vt:lpstr>9/11 Memorial</vt:lpstr>
      <vt:lpstr>PowerPoint Presentation</vt:lpstr>
      <vt:lpstr>PowerPoint Presentation</vt:lpstr>
      <vt:lpstr>PowerPoint Presentation</vt:lpstr>
      <vt:lpstr>PowerPoint Presentation</vt:lpstr>
      <vt:lpstr>Who?</vt:lpstr>
      <vt:lpstr>Why?</vt:lpstr>
      <vt:lpstr>How?</vt:lpstr>
      <vt:lpstr>Pentagon Attack</vt:lpstr>
      <vt:lpstr>Flight 93</vt:lpstr>
      <vt:lpstr>Flight 93</vt:lpstr>
      <vt:lpstr>Flight 93</vt:lpstr>
      <vt:lpstr>How many People died in 9/11 Attacks?</vt:lpstr>
      <vt:lpstr>How many People died in 9/11 Attacks?</vt:lpstr>
      <vt:lpstr>How many People died in 9/11 Attacks?</vt:lpstr>
      <vt:lpstr>American Response to 9/11</vt:lpstr>
      <vt:lpstr>American Response to 9/11</vt:lpstr>
      <vt:lpstr>Operation Enduring Freedom</vt:lpstr>
      <vt:lpstr>American Response to 9/11</vt:lpstr>
      <vt:lpstr>American Response to 9/11</vt:lpstr>
      <vt:lpstr>Economic Impact of 9/11</vt:lpstr>
      <vt:lpstr>Economic Impact of 9/11</vt:lpstr>
      <vt:lpstr>9/11 Victim Compensation Fund</vt:lpstr>
      <vt:lpstr>PowerPoint Presentation</vt:lpstr>
      <vt:lpstr>"What So Proudly We Hailed," 2001, Carter Goodrich, Courtesy of The New Yorker (Cover/Nov. 5, 2001)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9/11 Attacks</dc:title>
  <dc:creator>Gamze.Kati</dc:creator>
  <cp:lastModifiedBy>Gamze.Kati</cp:lastModifiedBy>
  <cp:revision>17</cp:revision>
  <dcterms:created xsi:type="dcterms:W3CDTF">2021-05-23T09:57:16Z</dcterms:created>
  <dcterms:modified xsi:type="dcterms:W3CDTF">2021-05-23T11:54:40Z</dcterms:modified>
</cp:coreProperties>
</file>