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7" r:id="rId1"/>
  </p:sldMasterIdLst>
  <p:notesMasterIdLst>
    <p:notesMasterId r:id="rId17"/>
  </p:notesMasterIdLst>
  <p:sldIdLst>
    <p:sldId id="256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33" r:id="rId16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02" d="100"/>
          <a:sy n="102" d="100"/>
        </p:scale>
        <p:origin x="22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84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fld id="{534954C7-1E46-45B8-8A31-E49E8A6031F2}" type="datetimeFigureOut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DD264EB-ED7A-4F3B-AD49-E42E57E4D4B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827088"/>
            <a:ext cx="15287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14"/>
          <p:cNvSpPr txBox="1">
            <a:spLocks noChangeArrowheads="1"/>
          </p:cNvSpPr>
          <p:nvPr/>
        </p:nvSpPr>
        <p:spPr bwMode="auto">
          <a:xfrm>
            <a:off x="3929063" y="1052513"/>
            <a:ext cx="518953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sz="3200">
                <a:solidFill>
                  <a:srgbClr val="204788"/>
                </a:solidFill>
                <a:cs typeface="Times New Roman" panose="02020603050405020304" pitchFamily="18" charset="0"/>
              </a:rPr>
              <a:t>Ankara Üniversitesi</a:t>
            </a:r>
          </a:p>
          <a:p>
            <a:pPr algn="ctr" eaLnBrk="1" hangingPunct="1"/>
            <a:r>
              <a:rPr lang="tr-TR" altLang="tr-TR" sz="3200">
                <a:solidFill>
                  <a:srgbClr val="204788"/>
                </a:solidFill>
                <a:cs typeface="Times New Roman" panose="02020603050405020304" pitchFamily="18" charset="0"/>
              </a:rPr>
              <a:t>Nallıhan Meslek Yüksekokulu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07D1E4F-44A0-40F5-9152-EAAC98D74609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9025A6D-9892-44CA-ADF1-B740EAF2C0E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4658882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3D7C4-5FDA-416B-86E6-6E7FFDF7F516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F2564-EE41-4F5B-829A-88E9D0B627C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8013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5D93F-C2C7-4F1D-95D4-155835929C24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0AC5D-B078-4DE4-BAB1-522EF778B1B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97189294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63" y="287339"/>
            <a:ext cx="10058400" cy="1125438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963" y="1556792"/>
            <a:ext cx="10058400" cy="4670797"/>
          </a:xfrm>
        </p:spPr>
        <p:txBody>
          <a:bodyPr/>
          <a:lstStyle>
            <a:lvl1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7148038E-E327-489E-83F9-69E877FCA94A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0D9AD90C-3292-442A-A66B-9C1842AC3F5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1181066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2D11A7D6-6303-48CF-93EA-A8EAF227D5F7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02D911D6-197B-4602-B583-E852385D02D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7845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5FBE2-3D54-4CBA-A8DF-A6942B800644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9D295-8366-4E57-8143-FE733F59751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943478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5B39A-B614-4AA2-B8DB-570953E9A8D6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917FD-B7E8-41B2-BCB4-3BA8AD6E18D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8014820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7CE6A-36B1-464A-BFDA-A276C8A7188A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A950B-DB61-4B94-A39B-F34E3EF2E62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03367321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DE68F-2A43-41E5-AE81-10327DE2F810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B1064-7D4A-4C18-8148-1341065ABF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53250278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B4BF5D3-8F36-4304-88CE-7A9BE5CB1ED0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E0F47B4-AF1E-42E0-85C8-07D0E750472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818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8F7DB-804B-478E-8D5B-9BFBE246BC92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513CE-2E86-4D48-8F7D-470FE06DCAD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2469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9"/>
            <a:ext cx="10058400" cy="9814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343701"/>
            <a:ext cx="10058400" cy="452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5190670-BAB3-4F86-81FB-9209E0391820}" type="datetime1">
              <a:rPr lang="tr-TR"/>
              <a:pPr>
                <a:defRPr/>
              </a:pPr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tr-TR"/>
              <a:t>Dr. Meltem BATURAY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7A164F21-C042-42E0-8AC8-7DA2A507963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6963" y="1284962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66" r:id="rId4"/>
    <p:sldLayoutId id="2147483767" r:id="rId5"/>
    <p:sldLayoutId id="2147483768" r:id="rId6"/>
    <p:sldLayoutId id="2147483773" r:id="rId7"/>
    <p:sldLayoutId id="2147483774" r:id="rId8"/>
    <p:sldLayoutId id="2147483775" r:id="rId9"/>
    <p:sldLayoutId id="2147483769" r:id="rId10"/>
    <p:sldLayoutId id="2147483776" r:id="rId11"/>
  </p:sldLayoutIdLst>
  <p:transition spd="med"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600" kern="1200" spc="-5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258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73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300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1863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ctrTitle"/>
          </p:nvPr>
        </p:nvSpPr>
        <p:spPr>
          <a:xfrm>
            <a:off x="1919536" y="2780928"/>
            <a:ext cx="82296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altLang="tr-TR" dirty="0"/>
              <a:t> </a:t>
            </a:r>
            <a:r>
              <a:rPr lang="tr-TR" altLang="tr-TR" dirty="0" err="1"/>
              <a:t>Arayüz</a:t>
            </a:r>
            <a:r>
              <a:rPr lang="tr-TR" altLang="tr-TR" dirty="0"/>
              <a:t> Tasarımında Görev Analizi</a:t>
            </a:r>
            <a:endParaRPr lang="tr-TR" altLang="tr-TR" dirty="0" smtClean="0"/>
          </a:p>
        </p:txBody>
      </p:sp>
      <p:sp>
        <p:nvSpPr>
          <p:cNvPr id="6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İnsan Bilgisayar </a:t>
            </a:r>
            <a:r>
              <a:rPr lang="tr-TR" dirty="0" smtClean="0"/>
              <a:t>Etkileşimi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SALİH ERDURUCAN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/>
              <a:t>Navigasyon</a:t>
            </a:r>
            <a:r>
              <a:rPr lang="tr-TR" altLang="tr-TR" dirty="0"/>
              <a:t>/Aksiyon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7408" y="1412777"/>
            <a:ext cx="10058400" cy="467079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b="1" dirty="0" err="1"/>
              <a:t>Navigasyon</a:t>
            </a:r>
            <a:r>
              <a:rPr lang="tr-TR" b="1" dirty="0"/>
              <a:t>/Aksiyon terimi </a:t>
            </a:r>
            <a:r>
              <a:rPr lang="tr-TR" dirty="0"/>
              <a:t>aşağıdakilerden herhangi birini içeren etkileşim türleri için kullanılır: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 b="1" dirty="0"/>
              <a:t>Bir görevin başlatılması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400" dirty="0"/>
              <a:t>Uygulama programının başlatılması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400" dirty="0"/>
              <a:t>Uygulama içindeki görevlerin ve alt görevlerin çağırılması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 b="1" dirty="0"/>
              <a:t>Bir görevin seçilmesi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400" dirty="0"/>
              <a:t>İşlemin gerçekleşmesi için bir görevin ya da alt görevin seçilmesi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 b="1" dirty="0"/>
              <a:t>Görevin tamamlanması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400" dirty="0"/>
              <a:t>Görevlerin ve alt görevlerin tamamlanması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400" dirty="0"/>
              <a:t>Uygulamanın sonlandırılması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tr-TR" sz="2400" dirty="0"/>
          </a:p>
          <a:p>
            <a:pPr marL="914400" lvl="2" indent="0">
              <a:lnSpc>
                <a:spcPct val="80000"/>
              </a:lnSpc>
              <a:buNone/>
              <a:defRPr/>
            </a:pPr>
            <a:r>
              <a:rPr lang="tr-TR" sz="2400" b="1" dirty="0"/>
              <a:t>için kullanılır.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2400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  <p:pic>
        <p:nvPicPr>
          <p:cNvPr id="5" name="Picture 4" descr="holds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6289" y="1836250"/>
            <a:ext cx="2195911" cy="1981200"/>
          </a:xfrm>
          <a:prstGeom prst="rect">
            <a:avLst/>
          </a:prstGeom>
          <a:noFill/>
        </p:spPr>
      </p:pic>
      <p:pic>
        <p:nvPicPr>
          <p:cNvPr id="6" name="Picture 6" descr="holdsNa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3969850"/>
            <a:ext cx="2303720" cy="1981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6049118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solidFill>
                  <a:srgbClr val="002060"/>
                </a:solidFill>
              </a:rPr>
              <a:t>Navigasyon</a:t>
            </a:r>
            <a:r>
              <a:rPr lang="tr-TR" altLang="tr-TR" dirty="0">
                <a:solidFill>
                  <a:srgbClr val="002060"/>
                </a:solidFill>
              </a:rPr>
              <a:t>/Aksiyon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rgbClr val="006666"/>
              </a:buClr>
            </a:pPr>
            <a:r>
              <a:rPr lang="tr-TR" altLang="tr-TR" dirty="0">
                <a:solidFill>
                  <a:srgbClr val="002060"/>
                </a:solidFill>
              </a:rPr>
              <a:t>İyi bir </a:t>
            </a:r>
            <a:r>
              <a:rPr lang="tr-TR" altLang="tr-TR" dirty="0" err="1">
                <a:solidFill>
                  <a:srgbClr val="002060"/>
                </a:solidFill>
              </a:rPr>
              <a:t>navigasyon</a:t>
            </a:r>
            <a:r>
              <a:rPr lang="tr-TR" altLang="tr-TR" dirty="0">
                <a:solidFill>
                  <a:srgbClr val="002060"/>
                </a:solidFill>
              </a:rPr>
              <a:t> sistemi, kullanıcıları verimli bir biçimde görevleri tamamlayacakları yere taşıyabilen bir </a:t>
            </a:r>
            <a:r>
              <a:rPr lang="tr-TR" altLang="tr-TR" dirty="0" err="1">
                <a:solidFill>
                  <a:srgbClr val="002060"/>
                </a:solidFill>
              </a:rPr>
              <a:t>navigasyon</a:t>
            </a:r>
            <a:r>
              <a:rPr lang="tr-TR" altLang="tr-TR" dirty="0">
                <a:solidFill>
                  <a:srgbClr val="002060"/>
                </a:solidFill>
              </a:rPr>
              <a:t> sistemidir. </a:t>
            </a:r>
          </a:p>
          <a:p>
            <a:pPr eaLnBrk="1" hangingPunct="1">
              <a:lnSpc>
                <a:spcPct val="80000"/>
              </a:lnSpc>
              <a:buClr>
                <a:srgbClr val="006666"/>
              </a:buClr>
            </a:pPr>
            <a:r>
              <a:rPr lang="tr-TR" altLang="tr-TR" dirty="0">
                <a:solidFill>
                  <a:srgbClr val="002060"/>
                </a:solidFill>
              </a:rPr>
              <a:t>Bilgisayar uygulamasının nasıl çalıştığı ve görevlerin nasıl tamamlandığı konusunda kullanıcının kafasında oluşan yapı, tasarlanacak olan </a:t>
            </a:r>
            <a:r>
              <a:rPr lang="tr-TR" altLang="tr-TR" dirty="0" err="1">
                <a:solidFill>
                  <a:srgbClr val="002060"/>
                </a:solidFill>
              </a:rPr>
              <a:t>navigasyon</a:t>
            </a:r>
            <a:r>
              <a:rPr lang="tr-TR" altLang="tr-TR" dirty="0">
                <a:solidFill>
                  <a:srgbClr val="002060"/>
                </a:solidFill>
              </a:rPr>
              <a:t> </a:t>
            </a:r>
            <a:r>
              <a:rPr lang="tr-TR" altLang="tr-TR" dirty="0" err="1">
                <a:solidFill>
                  <a:srgbClr val="002060"/>
                </a:solidFill>
              </a:rPr>
              <a:t>arayüzünün</a:t>
            </a:r>
            <a:r>
              <a:rPr lang="tr-TR" altLang="tr-TR" dirty="0">
                <a:solidFill>
                  <a:srgbClr val="002060"/>
                </a:solidFill>
              </a:rPr>
              <a:t> temelini teşkil etmelidir. </a:t>
            </a:r>
            <a:r>
              <a:rPr lang="tr-TR" altLang="tr-TR" dirty="0" err="1">
                <a:solidFill>
                  <a:srgbClr val="002060"/>
                </a:solidFill>
              </a:rPr>
              <a:t>Arayüz</a:t>
            </a:r>
            <a:r>
              <a:rPr lang="tr-TR" altLang="tr-TR" dirty="0">
                <a:solidFill>
                  <a:srgbClr val="002060"/>
                </a:solidFill>
              </a:rPr>
              <a:t> ancak bu durumda başarılı olabilir. </a:t>
            </a:r>
          </a:p>
          <a:p>
            <a:pPr eaLnBrk="1" hangingPunct="1">
              <a:lnSpc>
                <a:spcPct val="80000"/>
              </a:lnSpc>
              <a:buClr>
                <a:srgbClr val="006666"/>
              </a:buClr>
            </a:pPr>
            <a:r>
              <a:rPr lang="tr-TR" altLang="tr-TR" dirty="0">
                <a:solidFill>
                  <a:srgbClr val="002060"/>
                </a:solidFill>
              </a:rPr>
              <a:t>Kullanıcıların kafasındaki yapı (model) ise ancak kullanıcıların izlenmesi, onlarla görüşme ve anket yoluyla elde edilebilir. </a:t>
            </a:r>
          </a:p>
          <a:p>
            <a:endParaRPr lang="tr-TR" alt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264" y="3994186"/>
            <a:ext cx="2204269" cy="2204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6882735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Veri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Veri girişi, verinin sisteme girilmesi, saklanması, mevcut verinin değiştirilmesi ya da sistemden silinmesi işlemlerini kapsar. Veriler: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400" dirty="0"/>
              <a:t>Son kullanıcı tarafından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400" dirty="0"/>
              <a:t>Kağıt ya da formdan girilebilir.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İyi bir veri girişi penceresi kullanıcıları hem yeterince rahat bırakmalı, hem de verilerin girilmesi için belirli kılavuzlar ortaya koymalıdır.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400" dirty="0"/>
              <a:t>Doğrulama yöntemlerinin yanlış kullanımı kullanıcıyı bıktırabilir.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800" dirty="0"/>
          </a:p>
          <a:p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84514511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Veri Sorgulama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7408" y="1556792"/>
            <a:ext cx="10387955" cy="467079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dirty="0" err="1"/>
              <a:t>Veritabanında</a:t>
            </a:r>
            <a:r>
              <a:rPr lang="tr-TR" altLang="tr-TR" dirty="0"/>
              <a:t> ya da dosyalarda bulunan veriler, bir ya da birden çok anahtar sözcük ya da sayı yardımıyla, veri sorgulama diyalogları kullanılarak sorgulanırlar.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Bazı durumlarda kullanıcılar bu anahtar sözcük ya da sayıları seçenek olarak sunulmuş menülerden de seçebilirler, ya da bazılarını seçerken bazılarını elle girebilirler.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İyi bir sorgulama ekranı anahtar sözcük ya da sayıların esnek bir biçimde verilebilmesini sağlamalıdır.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  <p:pic>
        <p:nvPicPr>
          <p:cNvPr id="5" name="7 İçerik Yer Tutucusu" descr="resim7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7848" y="3798714"/>
            <a:ext cx="3330575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04425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Veri Görüntüleme ve Sunma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Kullanıcının anlayabileceği düşünülen ve anlayıp yorumlaması istenilen bilgilerin bilgisayar ekranında bir pencerede gösterilmesi işlemi olarak gerçekleşir.</a:t>
            </a:r>
          </a:p>
          <a:p>
            <a:pPr eaLnBrk="1" hangingPunct="1"/>
            <a:r>
              <a:rPr lang="tr-TR" altLang="tr-TR" dirty="0"/>
              <a:t>İyi bir veri görüntüleme ekranı, kullanıcıların ekrandaki bilgiyi kısa sürede algılamasını ve özümsemesini sağlayacak şekilde tasarlanmalıdır.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14</a:t>
            </a:fld>
            <a:endParaRPr lang="tr-TR" altLang="tr-TR"/>
          </a:p>
        </p:txBody>
      </p:sp>
      <p:pic>
        <p:nvPicPr>
          <p:cNvPr id="5" name="5 Resim" descr="image02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350" y="3573016"/>
            <a:ext cx="3442146" cy="2385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4334462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1055440" y="620688"/>
            <a:ext cx="9155360" cy="796950"/>
          </a:xfrm>
          <a:prstGeom prst="rect">
            <a:avLst/>
          </a:prstGeom>
        </p:spPr>
        <p:txBody>
          <a:bodyPr bIns="91440" anchor="b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Kaynaklar</a:t>
            </a:r>
            <a:endParaRPr lang="tr-TR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911424" y="1417638"/>
            <a:ext cx="10513168" cy="4608512"/>
          </a:xfrm>
        </p:spPr>
        <p:txBody>
          <a:bodyPr rtlCol="0">
            <a:normAutofit/>
          </a:bodyPr>
          <a:lstStyle/>
          <a:p>
            <a:pPr marL="91440" indent="-91440" fontAlgn="auto">
              <a:buFont typeface="Wingdings" panose="05000000000000000000" pitchFamily="2" charset="2"/>
              <a:buChar char="Ø"/>
              <a:defRPr/>
            </a:pPr>
            <a:r>
              <a:rPr lang="tr-TR" altLang="tr-TR" sz="1600" dirty="0" err="1"/>
              <a:t>Baturay</a:t>
            </a:r>
            <a:r>
              <a:rPr lang="tr-TR" altLang="tr-TR" sz="1600" dirty="0"/>
              <a:t> M. H. (2014). İnsan Bilgisayar Etkileşim Ders Notları </a:t>
            </a:r>
            <a:endParaRPr lang="tr-TR" altLang="tr-TR" sz="1500" dirty="0" smtClean="0">
              <a:ea typeface="Verdana" panose="020B0604030504040204" pitchFamily="34" charset="0"/>
            </a:endParaRPr>
          </a:p>
          <a:p>
            <a:pPr marL="91440" indent="-91440" fontAlgn="auto">
              <a:buFont typeface="Wingdings" panose="05000000000000000000" pitchFamily="2" charset="2"/>
              <a:buChar char="Ø"/>
              <a:defRPr/>
            </a:pPr>
            <a:r>
              <a:rPr lang="en-US" altLang="tr-TR" sz="1500" dirty="0" smtClean="0">
                <a:ea typeface="Verdana" panose="020B0604030504040204" pitchFamily="34" charset="0"/>
              </a:rPr>
              <a:t>A</a:t>
            </a:r>
            <a:r>
              <a:rPr lang="en-US" altLang="tr-TR" sz="1500" dirty="0">
                <a:ea typeface="Verdana" panose="020B0604030504040204" pitchFamily="34" charset="0"/>
              </a:rPr>
              <a:t>. Dix, J. Finlay, G. </a:t>
            </a:r>
            <a:r>
              <a:rPr lang="en-US" altLang="tr-TR" sz="1500" dirty="0" err="1">
                <a:ea typeface="Verdana" panose="020B0604030504040204" pitchFamily="34" charset="0"/>
              </a:rPr>
              <a:t>Abowd</a:t>
            </a:r>
            <a:r>
              <a:rPr lang="en-US" altLang="tr-TR" sz="1500" dirty="0">
                <a:ea typeface="Verdana" panose="020B0604030504040204" pitchFamily="34" charset="0"/>
              </a:rPr>
              <a:t> and R. Beale (1993). Human-Computer Interaction. Prentice Hall.</a:t>
            </a:r>
            <a:endParaRPr lang="tr-TR" altLang="tr-TR" sz="1500" dirty="0">
              <a:ea typeface="Verdana" panose="020B0604030504040204" pitchFamily="34" charset="0"/>
            </a:endParaRPr>
          </a:p>
          <a:p>
            <a:pPr marL="91440" indent="-91440" fontAlgn="auto">
              <a:buFont typeface="Wingdings" panose="05000000000000000000" pitchFamily="2" charset="2"/>
              <a:buChar char="Ø"/>
              <a:defRPr/>
            </a:pPr>
            <a:r>
              <a:rPr lang="tr-TR" altLang="tr-TR" sz="1500" dirty="0" err="1">
                <a:ea typeface="Verdana" panose="020B0604030504040204" pitchFamily="34" charset="0"/>
              </a:rPr>
              <a:t>Andrews</a:t>
            </a:r>
            <a:r>
              <a:rPr lang="tr-TR" altLang="tr-TR" sz="1500" dirty="0">
                <a:ea typeface="Verdana" panose="020B0604030504040204" pitchFamily="34" charset="0"/>
              </a:rPr>
              <a:t>, K. (2009). Human-</a:t>
            </a:r>
            <a:r>
              <a:rPr lang="tr-TR" altLang="tr-TR" sz="1500" dirty="0" err="1">
                <a:ea typeface="Verdana" panose="020B0604030504040204" pitchFamily="34" charset="0"/>
              </a:rPr>
              <a:t>Computer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Interaction</a:t>
            </a:r>
            <a:r>
              <a:rPr lang="tr-TR" altLang="tr-TR" sz="1500" dirty="0">
                <a:ea typeface="Verdana" panose="020B0604030504040204" pitchFamily="34" charset="0"/>
              </a:rPr>
              <a:t>. </a:t>
            </a:r>
            <a:r>
              <a:rPr lang="tr-TR" altLang="tr-TR" sz="1500" dirty="0" err="1">
                <a:ea typeface="Verdana" panose="020B0604030504040204" pitchFamily="34" charset="0"/>
              </a:rPr>
              <a:t>Lecture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Notes</a:t>
            </a:r>
            <a:r>
              <a:rPr lang="tr-TR" altLang="tr-TR" sz="1500" dirty="0">
                <a:ea typeface="Verdana" panose="020B0604030504040204" pitchFamily="34" charset="0"/>
              </a:rPr>
              <a:t>.</a:t>
            </a:r>
          </a:p>
          <a:p>
            <a:pPr marL="91440" indent="-91440" fontAlgn="auto">
              <a:buFont typeface="Wingdings" panose="05000000000000000000" pitchFamily="2" charset="2"/>
              <a:buChar char="Ø"/>
              <a:defRPr/>
            </a:pPr>
            <a:r>
              <a:rPr lang="tr-TR" altLang="tr-TR" sz="1500" dirty="0" smtClean="0">
                <a:ea typeface="Verdana" panose="020B0604030504040204" pitchFamily="34" charset="0"/>
              </a:rPr>
              <a:t>Miller</a:t>
            </a:r>
            <a:r>
              <a:rPr lang="tr-TR" altLang="tr-TR" sz="1500" dirty="0">
                <a:ea typeface="Verdana" panose="020B0604030504040204" pitchFamily="34" charset="0"/>
              </a:rPr>
              <a:t>, G. A. (1956). </a:t>
            </a:r>
            <a:r>
              <a:rPr lang="tr-TR" altLang="tr-TR" sz="1500" dirty="0" err="1">
                <a:ea typeface="Verdana" panose="020B0604030504040204" pitchFamily="34" charset="0"/>
              </a:rPr>
              <a:t>The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magical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number</a:t>
            </a:r>
            <a:r>
              <a:rPr lang="tr-TR" altLang="tr-TR" sz="1500" dirty="0">
                <a:ea typeface="Verdana" panose="020B0604030504040204" pitchFamily="34" charset="0"/>
              </a:rPr>
              <a:t> seven, </a:t>
            </a:r>
            <a:r>
              <a:rPr lang="tr-TR" altLang="tr-TR" sz="1500" dirty="0" err="1">
                <a:ea typeface="Verdana" panose="020B0604030504040204" pitchFamily="34" charset="0"/>
              </a:rPr>
              <a:t>plus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or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minus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two</a:t>
            </a:r>
            <a:r>
              <a:rPr lang="tr-TR" altLang="tr-TR" sz="1500" dirty="0">
                <a:ea typeface="Verdana" panose="020B0604030504040204" pitchFamily="34" charset="0"/>
              </a:rPr>
              <a:t>: </a:t>
            </a:r>
            <a:r>
              <a:rPr lang="tr-TR" altLang="tr-TR" sz="1500" dirty="0" err="1">
                <a:ea typeface="Verdana" panose="020B0604030504040204" pitchFamily="34" charset="0"/>
              </a:rPr>
              <a:t>some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limits</a:t>
            </a:r>
            <a:r>
              <a:rPr lang="tr-TR" altLang="tr-TR" sz="1500" dirty="0">
                <a:ea typeface="Verdana" panose="020B0604030504040204" pitchFamily="34" charset="0"/>
              </a:rPr>
              <a:t> on </a:t>
            </a:r>
            <a:r>
              <a:rPr lang="tr-TR" altLang="tr-TR" sz="1500" dirty="0" err="1">
                <a:ea typeface="Verdana" panose="020B0604030504040204" pitchFamily="34" charset="0"/>
              </a:rPr>
              <a:t>our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capacity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to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process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indormation</a:t>
            </a:r>
            <a:r>
              <a:rPr lang="tr-TR" altLang="tr-TR" sz="1500" dirty="0">
                <a:ea typeface="Verdana" panose="020B0604030504040204" pitchFamily="34" charset="0"/>
              </a:rPr>
              <a:t>. </a:t>
            </a:r>
            <a:r>
              <a:rPr lang="tr-TR" altLang="tr-TR" sz="1500" i="1" dirty="0" err="1">
                <a:ea typeface="Verdana" panose="020B0604030504040204" pitchFamily="34" charset="0"/>
              </a:rPr>
              <a:t>Psychological</a:t>
            </a:r>
            <a:r>
              <a:rPr lang="tr-TR" altLang="tr-TR" sz="1500" i="1" dirty="0">
                <a:ea typeface="Verdana" panose="020B0604030504040204" pitchFamily="34" charset="0"/>
              </a:rPr>
              <a:t> </a:t>
            </a:r>
            <a:r>
              <a:rPr lang="tr-TR" altLang="tr-TR" sz="1500" i="1" dirty="0" err="1">
                <a:ea typeface="Verdana" panose="020B0604030504040204" pitchFamily="34" charset="0"/>
              </a:rPr>
              <a:t>Review</a:t>
            </a:r>
            <a:r>
              <a:rPr lang="tr-TR" altLang="tr-TR" sz="1500" i="1" dirty="0">
                <a:ea typeface="Verdana" panose="020B0604030504040204" pitchFamily="34" charset="0"/>
              </a:rPr>
              <a:t>, 63</a:t>
            </a:r>
            <a:r>
              <a:rPr lang="tr-TR" altLang="tr-TR" sz="1500" dirty="0">
                <a:ea typeface="Verdana" panose="020B0604030504040204" pitchFamily="34" charset="0"/>
              </a:rPr>
              <a:t>(2):81-97.</a:t>
            </a:r>
          </a:p>
          <a:p>
            <a:pPr marL="91440" indent="-91440" fontAlgn="auto">
              <a:buFont typeface="Wingdings" panose="05000000000000000000" pitchFamily="2" charset="2"/>
              <a:buChar char="Ø"/>
              <a:defRPr/>
            </a:pPr>
            <a:r>
              <a:rPr lang="tr-TR" altLang="tr-TR" sz="1500" dirty="0" err="1" smtClean="0">
                <a:ea typeface="Verdana" panose="020B0604030504040204" pitchFamily="34" charset="0"/>
              </a:rPr>
              <a:t>Muter</a:t>
            </a:r>
            <a:r>
              <a:rPr lang="tr-TR" altLang="tr-TR" sz="1500" dirty="0">
                <a:ea typeface="Verdana" panose="020B0604030504040204" pitchFamily="34" charset="0"/>
              </a:rPr>
              <a:t>, P., </a:t>
            </a:r>
            <a:r>
              <a:rPr lang="tr-TR" altLang="tr-TR" sz="1500" dirty="0" err="1">
                <a:ea typeface="Verdana" panose="020B0604030504040204" pitchFamily="34" charset="0"/>
              </a:rPr>
              <a:t>Latremouille</a:t>
            </a:r>
            <a:r>
              <a:rPr lang="tr-TR" altLang="tr-TR" sz="1500" dirty="0">
                <a:ea typeface="Verdana" panose="020B0604030504040204" pitchFamily="34" charset="0"/>
              </a:rPr>
              <a:t>, S. A., </a:t>
            </a:r>
            <a:r>
              <a:rPr lang="tr-TR" altLang="tr-TR" sz="1500" dirty="0" err="1">
                <a:ea typeface="Verdana" panose="020B0604030504040204" pitchFamily="34" charset="0"/>
              </a:rPr>
              <a:t>Treurniet</a:t>
            </a:r>
            <a:r>
              <a:rPr lang="tr-TR" altLang="tr-TR" sz="1500" dirty="0">
                <a:ea typeface="Verdana" panose="020B0604030504040204" pitchFamily="34" charset="0"/>
              </a:rPr>
              <a:t>, W. C. &amp; </a:t>
            </a:r>
            <a:r>
              <a:rPr lang="tr-TR" altLang="tr-TR" sz="1500" dirty="0" err="1">
                <a:ea typeface="Verdana" panose="020B0604030504040204" pitchFamily="34" charset="0"/>
              </a:rPr>
              <a:t>Beam</a:t>
            </a:r>
            <a:r>
              <a:rPr lang="tr-TR" altLang="tr-TR" sz="1500" dirty="0">
                <a:ea typeface="Verdana" panose="020B0604030504040204" pitchFamily="34" charset="0"/>
              </a:rPr>
              <a:t>, P. (1982). </a:t>
            </a:r>
            <a:r>
              <a:rPr lang="tr-TR" altLang="tr-TR" sz="1500" dirty="0" err="1">
                <a:ea typeface="Verdana" panose="020B0604030504040204" pitchFamily="34" charset="0"/>
              </a:rPr>
              <a:t>Extended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reading</a:t>
            </a:r>
            <a:r>
              <a:rPr lang="tr-TR" altLang="tr-TR" sz="1500" dirty="0">
                <a:ea typeface="Verdana" panose="020B0604030504040204" pitchFamily="34" charset="0"/>
              </a:rPr>
              <a:t> of </a:t>
            </a:r>
            <a:r>
              <a:rPr lang="tr-TR" altLang="tr-TR" sz="1500" dirty="0" err="1">
                <a:ea typeface="Verdana" panose="020B0604030504040204" pitchFamily="34" charset="0"/>
              </a:rPr>
              <a:t>continuous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text</a:t>
            </a:r>
            <a:r>
              <a:rPr lang="tr-TR" altLang="tr-TR" sz="1500" dirty="0">
                <a:ea typeface="Verdana" panose="020B0604030504040204" pitchFamily="34" charset="0"/>
              </a:rPr>
              <a:t> on </a:t>
            </a:r>
            <a:r>
              <a:rPr lang="tr-TR" altLang="tr-TR" sz="1500" dirty="0" err="1">
                <a:ea typeface="Verdana" panose="020B0604030504040204" pitchFamily="34" charset="0"/>
              </a:rPr>
              <a:t>television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screens</a:t>
            </a:r>
            <a:r>
              <a:rPr lang="tr-TR" altLang="tr-TR" sz="1500" dirty="0">
                <a:ea typeface="Verdana" panose="020B0604030504040204" pitchFamily="34" charset="0"/>
              </a:rPr>
              <a:t>. Human </a:t>
            </a:r>
            <a:r>
              <a:rPr lang="tr-TR" altLang="tr-TR" sz="1500" dirty="0" err="1">
                <a:ea typeface="Verdana" panose="020B0604030504040204" pitchFamily="34" charset="0"/>
              </a:rPr>
              <a:t>Factors</a:t>
            </a:r>
            <a:r>
              <a:rPr lang="tr-TR" altLang="tr-TR" sz="1500" dirty="0">
                <a:ea typeface="Verdana" panose="020B0604030504040204" pitchFamily="34" charset="0"/>
              </a:rPr>
              <a:t>, </a:t>
            </a:r>
            <a:r>
              <a:rPr lang="tr-TR" altLang="tr-TR" sz="1500" dirty="0" err="1">
                <a:ea typeface="Verdana" panose="020B0604030504040204" pitchFamily="34" charset="0"/>
              </a:rPr>
              <a:t>Vol</a:t>
            </a:r>
            <a:r>
              <a:rPr lang="tr-TR" altLang="tr-TR" sz="1500" dirty="0">
                <a:ea typeface="Verdana" panose="020B0604030504040204" pitchFamily="34" charset="0"/>
              </a:rPr>
              <a:t>. 24, No. 5, </a:t>
            </a:r>
            <a:r>
              <a:rPr lang="tr-TR" altLang="tr-TR" sz="1500" dirty="0" err="1">
                <a:ea typeface="Verdana" panose="020B0604030504040204" pitchFamily="34" charset="0"/>
              </a:rPr>
              <a:t>pp</a:t>
            </a:r>
            <a:r>
              <a:rPr lang="tr-TR" altLang="tr-TR" sz="1500" dirty="0">
                <a:ea typeface="Verdana" panose="020B0604030504040204" pitchFamily="34" charset="0"/>
              </a:rPr>
              <a:t>. 501--508. </a:t>
            </a:r>
          </a:p>
          <a:p>
            <a:pPr marL="91440" indent="-91440" fontAlgn="auto">
              <a:buFont typeface="Wingdings" panose="05000000000000000000" pitchFamily="2" charset="2"/>
              <a:buChar char="Ø"/>
              <a:defRPr/>
            </a:pPr>
            <a:r>
              <a:rPr lang="tr-TR" altLang="tr-TR" sz="1500" dirty="0" err="1" smtClean="0">
                <a:ea typeface="Verdana" panose="020B0604030504040204" pitchFamily="34" charset="0"/>
              </a:rPr>
              <a:t>Schriver</a:t>
            </a:r>
            <a:r>
              <a:rPr lang="tr-TR" altLang="tr-TR" sz="1500" dirty="0">
                <a:ea typeface="Verdana" panose="020B0604030504040204" pitchFamily="34" charset="0"/>
              </a:rPr>
              <a:t>, K. A. (1997). Dynamics in </a:t>
            </a:r>
            <a:r>
              <a:rPr lang="tr-TR" altLang="tr-TR" sz="1500" dirty="0" err="1">
                <a:ea typeface="Verdana" panose="020B0604030504040204" pitchFamily="34" charset="0"/>
              </a:rPr>
              <a:t>Document</a:t>
            </a:r>
            <a:r>
              <a:rPr lang="tr-TR" altLang="tr-TR" sz="1500" dirty="0">
                <a:ea typeface="Verdana" panose="020B0604030504040204" pitchFamily="34" charset="0"/>
              </a:rPr>
              <a:t> Design. </a:t>
            </a:r>
            <a:r>
              <a:rPr lang="tr-TR" altLang="tr-TR" sz="1500" dirty="0" err="1">
                <a:ea typeface="Verdana" panose="020B0604030504040204" pitchFamily="34" charset="0"/>
              </a:rPr>
              <a:t>Wiley</a:t>
            </a:r>
            <a:r>
              <a:rPr lang="tr-TR" altLang="tr-TR" sz="1500" dirty="0">
                <a:ea typeface="Verdana" panose="020B0604030504040204" pitchFamily="34" charset="0"/>
              </a:rPr>
              <a:t>. ISBN 0471306363</a:t>
            </a:r>
          </a:p>
          <a:p>
            <a:pPr marL="91440" indent="-91440" fontAlgn="auto">
              <a:buFont typeface="Wingdings" panose="05000000000000000000" pitchFamily="2" charset="2"/>
              <a:buChar char="Ø"/>
              <a:defRPr/>
            </a:pPr>
            <a:r>
              <a:rPr lang="tr-TR" altLang="tr-TR" sz="1500" dirty="0" err="1" smtClean="0">
                <a:ea typeface="Verdana" panose="020B0604030504040204" pitchFamily="34" charset="0"/>
              </a:rPr>
              <a:t>Tinker</a:t>
            </a:r>
            <a:r>
              <a:rPr lang="tr-TR" altLang="tr-TR" sz="1500" dirty="0">
                <a:ea typeface="Verdana" panose="020B0604030504040204" pitchFamily="34" charset="0"/>
              </a:rPr>
              <a:t>, M. A. (1965). </a:t>
            </a:r>
            <a:r>
              <a:rPr lang="tr-TR" altLang="tr-TR" sz="1500" dirty="0" err="1">
                <a:ea typeface="Verdana" panose="020B0604030504040204" pitchFamily="34" charset="0"/>
              </a:rPr>
              <a:t>Bases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for</a:t>
            </a:r>
            <a:r>
              <a:rPr lang="tr-TR" altLang="tr-TR" sz="1500" dirty="0">
                <a:ea typeface="Verdana" panose="020B0604030504040204" pitchFamily="34" charset="0"/>
              </a:rPr>
              <a:t> </a:t>
            </a:r>
            <a:r>
              <a:rPr lang="tr-TR" altLang="tr-TR" sz="1500" dirty="0" err="1">
                <a:ea typeface="Verdana" panose="020B0604030504040204" pitchFamily="34" charset="0"/>
              </a:rPr>
              <a:t>Effective</a:t>
            </a:r>
            <a:r>
              <a:rPr lang="tr-TR" altLang="tr-TR" sz="1500" dirty="0">
                <a:ea typeface="Verdana" panose="020B0604030504040204" pitchFamily="34" charset="0"/>
              </a:rPr>
              <a:t> Reading. </a:t>
            </a:r>
            <a:r>
              <a:rPr lang="tr-TR" altLang="tr-TR" sz="1500" dirty="0" err="1">
                <a:ea typeface="Verdana" panose="020B0604030504040204" pitchFamily="34" charset="0"/>
              </a:rPr>
              <a:t>University</a:t>
            </a:r>
            <a:r>
              <a:rPr lang="tr-TR" altLang="tr-TR" sz="1500" dirty="0">
                <a:ea typeface="Verdana" panose="020B0604030504040204" pitchFamily="34" charset="0"/>
              </a:rPr>
              <a:t> of Minnesota </a:t>
            </a:r>
            <a:r>
              <a:rPr lang="tr-TR" altLang="tr-TR" sz="1500" dirty="0" err="1">
                <a:ea typeface="Verdana" panose="020B0604030504040204" pitchFamily="34" charset="0"/>
              </a:rPr>
              <a:t>Press</a:t>
            </a:r>
            <a:r>
              <a:rPr lang="tr-TR" altLang="tr-TR" sz="1500" dirty="0">
                <a:ea typeface="Verdana" panose="020B0604030504040204" pitchFamily="34" charset="0"/>
              </a:rPr>
              <a:t>, </a:t>
            </a:r>
            <a:r>
              <a:rPr lang="tr-TR" altLang="tr-TR" sz="1500" dirty="0" err="1">
                <a:ea typeface="Verdana" panose="020B0604030504040204" pitchFamily="34" charset="0"/>
              </a:rPr>
              <a:t>Milwaukee</a:t>
            </a:r>
            <a:r>
              <a:rPr lang="tr-TR" altLang="tr-TR" sz="1500" dirty="0">
                <a:ea typeface="Verdana" panose="020B0604030504040204" pitchFamily="34" charset="0"/>
              </a:rPr>
              <a:t>.</a:t>
            </a:r>
          </a:p>
          <a:p>
            <a:pPr marL="91440" indent="-91440" fontAlgn="auto">
              <a:buFont typeface="Wingdings" panose="05000000000000000000" pitchFamily="2" charset="2"/>
              <a:buChar char="Ø"/>
              <a:defRPr/>
            </a:pPr>
            <a:endParaRPr lang="tr-TR" altLang="tr-TR" sz="1500" dirty="0">
              <a:ea typeface="Verdana" panose="020B0604030504040204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5706E2B7-DC80-4411-872F-313FB090E4C8}" type="slidenum">
              <a:rPr lang="tr-TR" altLang="tr-TR">
                <a:solidFill>
                  <a:srgbClr val="FFFFFF"/>
                </a:solidFill>
                <a:latin typeface="Franklin Gothic Book" pitchFamily="34" charset="0"/>
              </a:rPr>
              <a:pPr eaLnBrk="1" hangingPunct="1">
                <a:defRPr/>
              </a:pPr>
              <a:t>15</a:t>
            </a:fld>
            <a:endParaRPr lang="tr-TR" altLang="tr-TR">
              <a:solidFill>
                <a:srgbClr val="FFFFFF"/>
              </a:solidFill>
              <a:latin typeface="Franklin Gothic Boo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Görev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Kullanıcıların herhangi bir görevi nasıl tamamladığının incelenmesi, tasarımcıların bu görevlere uygun olan </a:t>
            </a:r>
            <a:r>
              <a:rPr lang="tr-TR" altLang="tr-TR" dirty="0" err="1"/>
              <a:t>arayüzleri</a:t>
            </a:r>
            <a:r>
              <a:rPr lang="tr-TR" altLang="tr-TR" dirty="0"/>
              <a:t> ve etkileşim biçimlerini tasarlayabilmelerini mümkün kılar. </a:t>
            </a:r>
          </a:p>
          <a:p>
            <a:r>
              <a:rPr lang="tr-TR" altLang="tr-TR" dirty="0"/>
              <a:t>Görev analizi, bir uygulamayı gerçekten kullanmak isteyen kullanıcılar dikkate alınarak yapılacaktır ve uygulama kullanılarak gerçekleştirilecek görevlere en uygun tasarım özellikleri belirlenecektir.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2</a:t>
            </a:fld>
            <a:endParaRPr lang="tr-TR" altLang="tr-TR"/>
          </a:p>
        </p:txBody>
      </p:sp>
      <p:pic>
        <p:nvPicPr>
          <p:cNvPr id="5" name="Picture 4" descr="key_id304145_size48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64352" y="4005064"/>
            <a:ext cx="1770062" cy="17732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78623829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Görev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6963" y="1556792"/>
            <a:ext cx="8599437" cy="467079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dirty="0"/>
              <a:t>Tasarımcılar, kullanıcıların yazılımı kullanarak ne yapmak istediklerini anlamak zorundadır.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İnsan bilgisayar etkileşimi yönüyle bakılacak olursa görev analizi, kullanıcıların gerçekte bu görevin nasıl yapılması gerektiğini düşündüklerinin anlaşılması işlemidir.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Kullanıcı merkezli tasarım eğer doğru bir biçimde yapılırsa etkin etkileşim sürecinin oluşturulabilmesine olanak sağlar.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3</a:t>
            </a:fld>
            <a:endParaRPr lang="tr-TR" altLang="tr-TR"/>
          </a:p>
        </p:txBody>
      </p:sp>
      <p:pic>
        <p:nvPicPr>
          <p:cNvPr id="5" name="Picture 4" descr="presentation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96400" y="980728"/>
            <a:ext cx="1855788" cy="18716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776562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Neler Analiz Edilir?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Sistemdeki işlevsel olan gereksinimler</a:t>
            </a:r>
          </a:p>
          <a:p>
            <a:pPr eaLnBrk="1" hangingPunct="1"/>
            <a:r>
              <a:rPr lang="tr-TR" altLang="tr-TR" dirty="0"/>
              <a:t>İşlevsel olmayan gereksinimler</a:t>
            </a:r>
          </a:p>
          <a:p>
            <a:pPr eaLnBrk="1" hangingPunct="1"/>
            <a:r>
              <a:rPr lang="tr-TR" altLang="tr-TR" dirty="0"/>
              <a:t>Yazılıma yönelik kritik girdi ve çıktılar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27801850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İşlevsel Gereksinimler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dirty="0"/>
              <a:t>Kullanıcının görevleri yerine getirebilmesi için sistemin yapması gereken esasi işlevlerdir.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err="1"/>
              <a:t>Örn</a:t>
            </a:r>
            <a:r>
              <a:rPr lang="tr-TR" altLang="tr-TR" dirty="0"/>
              <a:t>: bir kütüphanecilik uygulamasındaki işlevsel gereksinimler arasında, kullanıcı ve kitaplar için kayıt ekleme, kayıt çıkarma, kayıtları görme işlevleri ve benzeri işlevler sayılabilir.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Kullanıcılarla görüşme yaparak ve onların işlerini yaparken izleyerek, tasarlanacak olan sistemde bulunması gereken işlevleri içeren bir görev listesi oluşturmak doğru kabul edilen bir yoldur.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80235154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İşlevsel Olmayan Gereksinimler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5563" y="1302802"/>
            <a:ext cx="10801200" cy="4670797"/>
          </a:xfrm>
        </p:spPr>
        <p:txBody>
          <a:bodyPr/>
          <a:lstStyle/>
          <a:p>
            <a:r>
              <a:rPr lang="tr-TR" altLang="tr-TR" dirty="0"/>
              <a:t>İşlevsel olmayan gereksinimler, "tasarım kararlarını etkileyen diğer faktör ve sınırlamalar sonucunda oluşan gereksinimler" olarak tanımlanır. Genellikle "çevresel" sınırlandırmalar </a:t>
            </a:r>
            <a:r>
              <a:rPr lang="tr-TR" altLang="tr-TR" dirty="0" err="1"/>
              <a:t>arayüz</a:t>
            </a:r>
            <a:r>
              <a:rPr lang="tr-TR" altLang="tr-TR" dirty="0"/>
              <a:t> tasarımında etkili olurlar. </a:t>
            </a:r>
          </a:p>
          <a:p>
            <a:pPr lvl="1"/>
            <a:r>
              <a:rPr lang="tr-TR" altLang="tr-TR" sz="2000" dirty="0"/>
              <a:t>Çevresel etmenler (klavye, fare yerine dokunmaya duyarlı ekran kullanımı)</a:t>
            </a:r>
          </a:p>
          <a:p>
            <a:pPr lvl="1"/>
            <a:r>
              <a:rPr lang="tr-TR" altLang="tr-TR" sz="2000" dirty="0"/>
              <a:t>Zaman kısıtlaması</a:t>
            </a:r>
          </a:p>
          <a:p>
            <a:pPr lvl="1"/>
            <a:r>
              <a:rPr lang="tr-TR" altLang="tr-TR" sz="2000" dirty="0"/>
              <a:t>Sık yapılan görevler (menülerde kolay erişilebilir olmalı)</a:t>
            </a:r>
          </a:p>
          <a:p>
            <a:pPr lvl="1"/>
            <a:r>
              <a:rPr lang="tr-TR" altLang="tr-TR" sz="2000" dirty="0"/>
              <a:t>Bazı görevlerin öncelikli olması (menüde üste seviyede bulunma, fare tıklama ve klavye kullanımının azaltılması)</a:t>
            </a:r>
          </a:p>
          <a:p>
            <a:pPr lvl="1"/>
            <a:endParaRPr lang="tr-TR" altLang="tr-TR" sz="2000" dirty="0"/>
          </a:p>
          <a:p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6</a:t>
            </a:fld>
            <a:endParaRPr lang="tr-TR" altLang="tr-TR"/>
          </a:p>
        </p:txBody>
      </p:sp>
      <p:pic>
        <p:nvPicPr>
          <p:cNvPr id="5" name="Picture 4" descr="1150051027_123_flash_men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232" y="3784600"/>
            <a:ext cx="3238500" cy="2857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19742983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Kritik Girdi ve Çıktılar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500" dirty="0"/>
              <a:t>Yazılıma yönelik kritik girdi ve çıktılar aşağıdaki biçimde temsil edilir:</a:t>
            </a:r>
          </a:p>
          <a:p>
            <a:pPr lvl="1" eaLnBrk="1" hangingPunct="1"/>
            <a:r>
              <a:rPr lang="tr-TR" altLang="tr-TR" sz="2100" dirty="0"/>
              <a:t>Veri girdisi</a:t>
            </a:r>
          </a:p>
          <a:p>
            <a:pPr lvl="1" eaLnBrk="1" hangingPunct="1"/>
            <a:r>
              <a:rPr lang="tr-TR" altLang="tr-TR" sz="2100" dirty="0"/>
              <a:t>İşlem</a:t>
            </a:r>
          </a:p>
          <a:p>
            <a:pPr lvl="1" eaLnBrk="1" hangingPunct="1"/>
            <a:r>
              <a:rPr lang="tr-TR" altLang="tr-TR" sz="2100" dirty="0"/>
              <a:t>Veri Çıktısı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7</a:t>
            </a:fld>
            <a:endParaRPr lang="tr-TR" altLang="tr-TR"/>
          </a:p>
        </p:txBody>
      </p:sp>
      <p:pic>
        <p:nvPicPr>
          <p:cNvPr id="5" name="Picture 4" descr="install-r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36160" y="2708920"/>
            <a:ext cx="2114550" cy="21415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0736744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 Akışı Tanımlaması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6963" y="1556792"/>
            <a:ext cx="7231285" cy="4670797"/>
          </a:xfrm>
        </p:spPr>
        <p:txBody>
          <a:bodyPr/>
          <a:lstStyle/>
          <a:p>
            <a:r>
              <a:rPr lang="tr-TR" altLang="tr-TR" dirty="0"/>
              <a:t>Şu ana dek belirtilenler ön görev analizi sürecinde analiz edilir. </a:t>
            </a:r>
          </a:p>
          <a:p>
            <a:r>
              <a:rPr lang="tr-TR" altLang="tr-TR" dirty="0"/>
              <a:t>Ön görev analizi işlemleri yapıldıktan sonra, iş akışının tanımlanması olası hale gelir. Bu tanımlamayla, kullanıcının her görev için karşılaşacağı etkileşimler ortaya çıkmış olur. </a:t>
            </a:r>
          </a:p>
          <a:p>
            <a:r>
              <a:rPr lang="tr-TR" altLang="tr-TR" dirty="0"/>
              <a:t>Bu etkileşimlerin tanımlanması ise, sistem tasarımında </a:t>
            </a:r>
            <a:r>
              <a:rPr lang="tr-TR" altLang="tr-TR" dirty="0" err="1"/>
              <a:t>arayüz</a:t>
            </a:r>
            <a:r>
              <a:rPr lang="tr-TR" altLang="tr-TR" dirty="0"/>
              <a:t> oluşturulmasında kullanılır.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  <p:pic>
        <p:nvPicPr>
          <p:cNvPr id="5" name="Picture 4" descr="process-flowch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688288" y="1550236"/>
            <a:ext cx="2684463" cy="4049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0415175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Uygulamalardaki Etkileşim Grupları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9416" y="1556790"/>
            <a:ext cx="10058400" cy="4670797"/>
          </a:xfrm>
        </p:spPr>
        <p:txBody>
          <a:bodyPr/>
          <a:lstStyle/>
          <a:p>
            <a:pPr eaLnBrk="1" hangingPunct="1"/>
            <a:r>
              <a:rPr lang="tr-TR" altLang="tr-TR" sz="2500" dirty="0"/>
              <a:t>Bir uygulamadaki etkileşimler genellikle dört ana grup altında sınıflandırılır.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tr-TR" altLang="tr-TR" sz="2100" dirty="0"/>
          </a:p>
          <a:p>
            <a:pPr lvl="2" eaLnBrk="1" hangingPunct="1">
              <a:buFontTx/>
              <a:buChar char="•"/>
            </a:pPr>
            <a:r>
              <a:rPr lang="tr-TR" altLang="tr-TR" sz="2400" dirty="0" err="1" smtClean="0"/>
              <a:t>Navigasyon</a:t>
            </a:r>
            <a:r>
              <a:rPr lang="tr-TR" altLang="tr-TR" sz="2400" dirty="0" smtClean="0"/>
              <a:t>/Aksiyon</a:t>
            </a:r>
            <a:endParaRPr lang="tr-TR" altLang="tr-TR" sz="2400" dirty="0"/>
          </a:p>
          <a:p>
            <a:pPr lvl="2" eaLnBrk="1" hangingPunct="1">
              <a:buFontTx/>
              <a:buChar char="•"/>
            </a:pPr>
            <a:r>
              <a:rPr lang="tr-TR" altLang="tr-TR" sz="2400" dirty="0"/>
              <a:t>Veri girişi</a:t>
            </a:r>
          </a:p>
          <a:p>
            <a:pPr lvl="2" eaLnBrk="1" hangingPunct="1">
              <a:buFontTx/>
              <a:buChar char="•"/>
            </a:pPr>
            <a:r>
              <a:rPr lang="tr-TR" altLang="tr-TR" sz="2400" dirty="0"/>
              <a:t>Veri sorgulanması ve çıkarımı</a:t>
            </a:r>
          </a:p>
          <a:p>
            <a:pPr lvl="2" eaLnBrk="1" hangingPunct="1">
              <a:buFontTx/>
              <a:buChar char="•"/>
            </a:pPr>
            <a:r>
              <a:rPr lang="tr-TR" altLang="tr-TR" sz="2400" dirty="0"/>
              <a:t>Bilgi görüntülenmesi, sunulması ve yorumlanması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AD90C-3292-442A-A66B-9C1842AC3F52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  <p:pic>
        <p:nvPicPr>
          <p:cNvPr id="5" name="Picture 4" descr="navigation_toolbar_icons-91970-s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192" y="2192395"/>
            <a:ext cx="3581400" cy="27674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60621498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ü su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813</TotalTime>
  <Words>831</Words>
  <Application>Microsoft Office PowerPoint</Application>
  <PresentationFormat>Geniş ekran</PresentationFormat>
  <Paragraphs>92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Calibri</vt:lpstr>
      <vt:lpstr>Franklin Gothic Book</vt:lpstr>
      <vt:lpstr>Times New Roman</vt:lpstr>
      <vt:lpstr>Verdana</vt:lpstr>
      <vt:lpstr>Wingdings</vt:lpstr>
      <vt:lpstr>AnkaraÜniversitesiDersNotları</vt:lpstr>
      <vt:lpstr> Arayüz Tasarımında Görev Analizi</vt:lpstr>
      <vt:lpstr>Görev Analizi</vt:lpstr>
      <vt:lpstr>Görev Analizi</vt:lpstr>
      <vt:lpstr>Neler Analiz Edilir?</vt:lpstr>
      <vt:lpstr>İşlevsel Gereksinimler</vt:lpstr>
      <vt:lpstr>İşlevsel Olmayan Gereksinimler</vt:lpstr>
      <vt:lpstr>Kritik Girdi ve Çıktılar</vt:lpstr>
      <vt:lpstr>İş Akışı Tanımlaması</vt:lpstr>
      <vt:lpstr>Uygulamalardaki Etkileşim Grupları </vt:lpstr>
      <vt:lpstr>Navigasyon/Aksiyon</vt:lpstr>
      <vt:lpstr>Navigasyon/Aksiyon</vt:lpstr>
      <vt:lpstr>Veri Girişi</vt:lpstr>
      <vt:lpstr>Veri Sorgulama</vt:lpstr>
      <vt:lpstr>Veri Görüntüleme ve Sunma</vt:lpstr>
      <vt:lpstr>PowerPoint Sunusu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KULLANICI MERKEZLİ TASARIM</dc:title>
  <dc:creator>COMPUTER</dc:creator>
  <cp:lastModifiedBy>Windows Kullanıcısı</cp:lastModifiedBy>
  <cp:revision>151</cp:revision>
  <dcterms:created xsi:type="dcterms:W3CDTF">2010-03-18T21:19:52Z</dcterms:created>
  <dcterms:modified xsi:type="dcterms:W3CDTF">2017-11-27T13:06:38Z</dcterms:modified>
</cp:coreProperties>
</file>