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4" r:id="rId2"/>
    <p:sldId id="290" r:id="rId3"/>
    <p:sldId id="295" r:id="rId4"/>
    <p:sldId id="291" r:id="rId5"/>
    <p:sldId id="292" r:id="rId6"/>
    <p:sldId id="293" r:id="rId7"/>
    <p:sldId id="296"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90" d="100"/>
          <a:sy n="90" d="100"/>
        </p:scale>
        <p:origin x="96"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661CB-288F-4025-913E-7A2A82B87BB1}" type="datetimeFigureOut">
              <a:rPr lang="tr-TR" smtClean="0"/>
              <a:pPr/>
              <a:t>30.11.2017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BD1CF-BDD9-4C56-9C01-1DBCD4EDBC80}" type="slidenum">
              <a:rPr lang="tr-TR" smtClean="0"/>
              <a:pPr/>
              <a:t>‹#›</a:t>
            </a:fld>
            <a:endParaRPr lang="tr-TR"/>
          </a:p>
        </p:txBody>
      </p:sp>
    </p:spTree>
    <p:extLst>
      <p:ext uri="{BB962C8B-B14F-4D97-AF65-F5344CB8AC3E}">
        <p14:creationId xmlns:p14="http://schemas.microsoft.com/office/powerpoint/2010/main" val="157157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98267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360998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108635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213875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154611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42174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416523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33228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27339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225265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C43091-F59E-4959-A587-73C6A9152740}" type="datetimeFigureOut">
              <a:rPr lang="tr-TR" smtClean="0"/>
              <a:pPr/>
              <a:t>30.11.2017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8D4234A-7629-4273-B6D4-5C23CC79CA29}" type="slidenum">
              <a:rPr lang="tr-TR" smtClean="0"/>
              <a:pPr/>
              <a:t>‹#›</a:t>
            </a:fld>
            <a:endParaRPr lang="tr-TR"/>
          </a:p>
        </p:txBody>
      </p:sp>
    </p:spTree>
    <p:extLst>
      <p:ext uri="{BB962C8B-B14F-4D97-AF65-F5344CB8AC3E}">
        <p14:creationId xmlns:p14="http://schemas.microsoft.com/office/powerpoint/2010/main" val="297194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43091-F59E-4959-A587-73C6A9152740}" type="datetimeFigureOut">
              <a:rPr lang="tr-TR" smtClean="0"/>
              <a:pPr/>
              <a:t>30.11.2017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4234A-7629-4273-B6D4-5C23CC79CA29}" type="slidenum">
              <a:rPr lang="tr-TR" smtClean="0"/>
              <a:pPr/>
              <a:t>‹#›</a:t>
            </a:fld>
            <a:endParaRPr lang="tr-TR"/>
          </a:p>
        </p:txBody>
      </p:sp>
    </p:spTree>
    <p:extLst>
      <p:ext uri="{BB962C8B-B14F-4D97-AF65-F5344CB8AC3E}">
        <p14:creationId xmlns:p14="http://schemas.microsoft.com/office/powerpoint/2010/main" val="373894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4"/>
          <p:cNvPicPr>
            <a:picLocks noChangeAspect="1" noChangeArrowheads="1"/>
          </p:cNvPicPr>
          <p:nvPr/>
        </p:nvPicPr>
        <p:blipFill>
          <a:blip r:embed="rId2" cstate="print">
            <a:lum bright="70000" contrast="-70000"/>
            <a:grayscl/>
            <a:extLst>
              <a:ext uri="{28A0092B-C50C-407E-A947-70E740481C1C}">
                <a14:useLocalDpi xmlns:a14="http://schemas.microsoft.com/office/drawing/2010/main" val="0"/>
              </a:ext>
            </a:extLst>
          </a:blip>
          <a:srcRect/>
          <a:stretch>
            <a:fillRect/>
          </a:stretch>
        </p:blipFill>
        <p:spPr bwMode="auto">
          <a:xfrm>
            <a:off x="1524000" y="582614"/>
            <a:ext cx="9144000" cy="62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855913" y="1473201"/>
            <a:ext cx="65532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r>
              <a:rPr lang="tr-TR" altLang="tr-TR">
                <a:latin typeface="Tahoma" panose="020B0604030504040204" pitchFamily="34" charset="0"/>
              </a:rPr>
              <a:t> </a:t>
            </a:r>
          </a:p>
        </p:txBody>
      </p:sp>
      <p:sp>
        <p:nvSpPr>
          <p:cNvPr id="4100" name="Rectangle 4"/>
          <p:cNvSpPr>
            <a:spLocks noChangeArrowheads="1"/>
          </p:cNvSpPr>
          <p:nvPr/>
        </p:nvSpPr>
        <p:spPr bwMode="auto">
          <a:xfrm rot="5400000">
            <a:off x="5785644" y="-4261643"/>
            <a:ext cx="620713" cy="914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2000"/>
          </a:p>
        </p:txBody>
      </p:sp>
      <p:sp>
        <p:nvSpPr>
          <p:cNvPr id="4101" name="Rectangle 5"/>
          <p:cNvSpPr>
            <a:spLocks noChangeArrowheads="1"/>
          </p:cNvSpPr>
          <p:nvPr/>
        </p:nvSpPr>
        <p:spPr bwMode="auto">
          <a:xfrm>
            <a:off x="2855913" y="2743201"/>
            <a:ext cx="6335712"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r>
              <a:rPr lang="tr-TR" altLang="tr-TR" sz="2000" b="1"/>
              <a:t>Prof. Dr. M. Muhtar Kutlu</a:t>
            </a:r>
          </a:p>
          <a:p>
            <a:pPr algn="ctr" eaLnBrk="1" hangingPunct="1">
              <a:spcBef>
                <a:spcPct val="0"/>
              </a:spcBef>
              <a:buFontTx/>
              <a:buNone/>
            </a:pPr>
            <a:r>
              <a:rPr lang="tr-TR" altLang="tr-TR" sz="2000"/>
              <a:t>Ankara Üniversitesi DTCF Halkbilim Bölümü </a:t>
            </a:r>
          </a:p>
          <a:p>
            <a:pPr eaLnBrk="1" hangingPunct="1">
              <a:spcBef>
                <a:spcPct val="50000"/>
              </a:spcBef>
            </a:pPr>
            <a:endParaRPr lang="tr-TR" altLang="tr-TR" sz="2000"/>
          </a:p>
        </p:txBody>
      </p:sp>
      <p:sp>
        <p:nvSpPr>
          <p:cNvPr id="56326" name="Rectangle 6"/>
          <p:cNvSpPr>
            <a:spLocks noChangeArrowheads="1"/>
          </p:cNvSpPr>
          <p:nvPr/>
        </p:nvSpPr>
        <p:spPr bwMode="auto">
          <a:xfrm>
            <a:off x="2711451" y="1052513"/>
            <a:ext cx="6913563" cy="2032000"/>
          </a:xfrm>
          <a:prstGeom prst="rect">
            <a:avLst/>
          </a:prstGeom>
          <a:noFill/>
          <a:ln w="9525">
            <a:noFill/>
            <a:miter lim="800000"/>
            <a:headEnd/>
            <a:tailEnd/>
          </a:ln>
          <a:effectLst/>
        </p:spPr>
        <p:txBody>
          <a:bodyPr>
            <a:spAutoFit/>
          </a:bodyPr>
          <a:lstStyle/>
          <a:p>
            <a:pPr eaLnBrk="1" hangingPunct="1">
              <a:defRPr/>
            </a:pPr>
            <a:endParaRPr lang="tr-TR" b="1" dirty="0">
              <a:solidFill>
                <a:schemeClr val="tx2"/>
              </a:solidFill>
              <a:effectLst>
                <a:outerShdw blurRad="38100" dist="38100" dir="2700000" algn="tl">
                  <a:srgbClr val="C0C0C0"/>
                </a:outerShdw>
              </a:effectLst>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algn="ctr" eaLnBrk="1" hangingPunct="1">
              <a:defRPr/>
            </a:pPr>
            <a:r>
              <a:rPr lang="tr-TR" sz="2400" b="1" dirty="0">
                <a:solidFill>
                  <a:schemeClr val="tx2"/>
                </a:solidFill>
                <a:effectLst>
                  <a:outerShdw blurRad="38100" dist="38100" dir="2700000" algn="tl">
                    <a:srgbClr val="C0C0C0"/>
                  </a:outerShdw>
                </a:effectLst>
                <a:latin typeface="Arial Rounded MT Bold" pitchFamily="34" charset="0"/>
              </a:rPr>
              <a:t>ANADOLU GÖÇER KÜLTÜRÜ</a:t>
            </a:r>
          </a:p>
          <a:p>
            <a:pPr algn="ctr" eaLnBrk="1" hangingPunct="1">
              <a:defRPr/>
            </a:pPr>
            <a:endParaRPr lang="tr-TR" sz="2400" b="1" dirty="0">
              <a:solidFill>
                <a:schemeClr val="tx2"/>
              </a:solidFill>
              <a:effectLst>
                <a:outerShdw blurRad="38100" dist="38100" dir="2700000" algn="tl">
                  <a:srgbClr val="C0C0C0"/>
                </a:outerShdw>
              </a:effectLst>
              <a:latin typeface="Arial Rounded MT Bold" pitchFamily="34" charset="0"/>
            </a:endParaRPr>
          </a:p>
          <a:p>
            <a:pPr algn="ctr" eaLnBrk="1" hangingPunct="1">
              <a:defRPr/>
            </a:pPr>
            <a:r>
              <a:rPr lang="tr-TR" sz="2400" b="1" dirty="0">
                <a:solidFill>
                  <a:schemeClr val="tx2"/>
                </a:solidFill>
                <a:effectLst>
                  <a:outerShdw blurRad="38100" dist="38100" dir="2700000" algn="tl">
                    <a:srgbClr val="C0C0C0"/>
                  </a:outerShdw>
                </a:effectLst>
                <a:latin typeface="Arial Rounded MT Bold" pitchFamily="34" charset="0"/>
              </a:rPr>
              <a:t>...sınırlar çizilmeden, duvarlar örülmeden... </a:t>
            </a:r>
          </a:p>
        </p:txBody>
      </p:sp>
    </p:spTree>
    <p:extLst>
      <p:ext uri="{BB962C8B-B14F-4D97-AF65-F5344CB8AC3E}">
        <p14:creationId xmlns:p14="http://schemas.microsoft.com/office/powerpoint/2010/main" val="100330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610934"/>
            <a:ext cx="10515600" cy="2886224"/>
          </a:xfrm>
        </p:spPr>
        <p:txBody>
          <a:bodyPr/>
          <a:lstStyle/>
          <a:p>
            <a:pPr marL="0" indent="0" algn="ctr">
              <a:buNone/>
              <a:defRPr/>
            </a:pPr>
            <a:r>
              <a:rPr lang="tr-TR" sz="3200" b="1" dirty="0">
                <a:latin typeface="Arial" charset="0"/>
              </a:rPr>
              <a:t>GEÇİM ÖRÜNTÜLERİ</a:t>
            </a:r>
          </a:p>
          <a:p>
            <a:pPr marL="0" indent="0">
              <a:buNone/>
            </a:pPr>
            <a:endParaRPr lang="tr-TR" dirty="0"/>
          </a:p>
        </p:txBody>
      </p:sp>
    </p:spTree>
    <p:extLst>
      <p:ext uri="{BB962C8B-B14F-4D97-AF65-F5344CB8AC3E}">
        <p14:creationId xmlns:p14="http://schemas.microsoft.com/office/powerpoint/2010/main" val="57011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4"/>
          <p:cNvPicPr>
            <a:picLocks noChangeAspect="1" noChangeArrowheads="1"/>
          </p:cNvPicPr>
          <p:nvPr/>
        </p:nvPicPr>
        <p:blipFill>
          <a:blip r:embed="rId2" cstate="print">
            <a:lum bright="70000" contrast="-70000"/>
            <a:grayscl/>
            <a:extLst>
              <a:ext uri="{28A0092B-C50C-407E-A947-70E740481C1C}">
                <a14:useLocalDpi xmlns:a14="http://schemas.microsoft.com/office/drawing/2010/main" val="0"/>
              </a:ext>
            </a:extLst>
          </a:blip>
          <a:srcRect/>
          <a:stretch>
            <a:fillRect/>
          </a:stretch>
        </p:blipFill>
        <p:spPr bwMode="auto">
          <a:xfrm>
            <a:off x="1524000" y="582614"/>
            <a:ext cx="9144000" cy="62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855913" y="1473201"/>
            <a:ext cx="65532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endParaRPr lang="tr-TR" altLang="tr-TR">
              <a:latin typeface="Tahoma" panose="020B0604030504040204" pitchFamily="34" charset="0"/>
            </a:endParaRPr>
          </a:p>
          <a:p>
            <a:pPr algn="ctr" eaLnBrk="1" hangingPunct="1">
              <a:spcBef>
                <a:spcPct val="50000"/>
              </a:spcBef>
              <a:buFontTx/>
              <a:buNone/>
            </a:pPr>
            <a:r>
              <a:rPr lang="tr-TR" altLang="tr-TR">
                <a:latin typeface="Tahoma" panose="020B0604030504040204" pitchFamily="34" charset="0"/>
              </a:rPr>
              <a:t> </a:t>
            </a:r>
          </a:p>
        </p:txBody>
      </p:sp>
      <p:sp>
        <p:nvSpPr>
          <p:cNvPr id="7172" name="Rectangle 4"/>
          <p:cNvSpPr>
            <a:spLocks noChangeArrowheads="1"/>
          </p:cNvSpPr>
          <p:nvPr/>
        </p:nvSpPr>
        <p:spPr bwMode="auto">
          <a:xfrm rot="5400000">
            <a:off x="5785644" y="-4261643"/>
            <a:ext cx="620713" cy="914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2000"/>
          </a:p>
        </p:txBody>
      </p:sp>
      <p:sp>
        <p:nvSpPr>
          <p:cNvPr id="7173" name="Rectangle 5"/>
          <p:cNvSpPr>
            <a:spLocks noChangeArrowheads="1"/>
          </p:cNvSpPr>
          <p:nvPr/>
        </p:nvSpPr>
        <p:spPr bwMode="auto">
          <a:xfrm>
            <a:off x="2855913" y="2743201"/>
            <a:ext cx="633571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800" b="1"/>
          </a:p>
          <a:p>
            <a:pPr algn="ctr" eaLnBrk="1" hangingPunct="1">
              <a:spcBef>
                <a:spcPct val="0"/>
              </a:spcBef>
              <a:buFontTx/>
              <a:buNone/>
            </a:pPr>
            <a:endParaRPr lang="tr-TR" altLang="tr-TR" sz="1600"/>
          </a:p>
          <a:p>
            <a:pPr eaLnBrk="1" hangingPunct="1">
              <a:spcBef>
                <a:spcPct val="50000"/>
              </a:spcBef>
            </a:pPr>
            <a:endParaRPr lang="tr-TR" altLang="tr-TR" sz="2000"/>
          </a:p>
        </p:txBody>
      </p:sp>
      <p:sp>
        <p:nvSpPr>
          <p:cNvPr id="56326" name="Rectangle 6"/>
          <p:cNvSpPr>
            <a:spLocks noChangeArrowheads="1"/>
          </p:cNvSpPr>
          <p:nvPr/>
        </p:nvSpPr>
        <p:spPr bwMode="auto">
          <a:xfrm>
            <a:off x="1919289" y="692151"/>
            <a:ext cx="8497887" cy="7662863"/>
          </a:xfrm>
          <a:prstGeom prst="rect">
            <a:avLst/>
          </a:prstGeom>
          <a:noFill/>
          <a:ln w="9525">
            <a:noFill/>
            <a:miter lim="800000"/>
            <a:headEnd/>
            <a:tailEnd/>
          </a:ln>
          <a:effectLst/>
        </p:spPr>
        <p:txBody>
          <a:bodyPr>
            <a:spAutoFit/>
          </a:bodyPr>
          <a:lstStyle/>
          <a:p>
            <a:pPr algn="ctr" eaLnBrk="1" hangingPunct="1">
              <a:defRPr/>
            </a:pPr>
            <a:endParaRPr lang="tr-TR" dirty="0">
              <a:solidFill>
                <a:schemeClr val="tx2"/>
              </a:solidFill>
              <a:latin typeface="Arial" charset="0"/>
            </a:endParaRPr>
          </a:p>
          <a:p>
            <a:pPr algn="ctr" eaLnBrk="1" hangingPunct="1">
              <a:defRPr/>
            </a:pPr>
            <a:r>
              <a:rPr lang="tr-TR" b="1" dirty="0">
                <a:latin typeface="Arial" charset="0"/>
              </a:rPr>
              <a:t>GEÇİM ÖRÜNTÜLERİ</a:t>
            </a:r>
          </a:p>
          <a:p>
            <a:pPr algn="ctr" eaLnBrk="1" hangingPunct="1">
              <a:defRPr/>
            </a:pPr>
            <a:endParaRPr lang="tr-TR" dirty="0">
              <a:latin typeface="Arial" charset="0"/>
            </a:endParaRPr>
          </a:p>
          <a:p>
            <a:pPr algn="ctr" eaLnBrk="1" hangingPunct="1">
              <a:defRPr/>
            </a:pPr>
            <a:r>
              <a:rPr lang="tr-TR" dirty="0">
                <a:latin typeface="Arial" charset="0"/>
              </a:rPr>
              <a:t>Nerede ve nasıl yaşarlarsa yaşasınlar, beslenme, tüm canlıların ortak, temel gereksinimidir. İnsanlar ise besin kaynakları arayış ve edinimini sürekli olarak daha güvenceli ve istikrarlı kılma arayışında diğer canlılardan ayrılırlar. </a:t>
            </a:r>
          </a:p>
          <a:p>
            <a:pPr algn="ctr" eaLnBrk="1" hangingPunct="1">
              <a:defRPr/>
            </a:pPr>
            <a:endParaRPr lang="tr-TR" dirty="0">
              <a:latin typeface="Arial" charset="0"/>
            </a:endParaRPr>
          </a:p>
          <a:p>
            <a:pPr algn="ctr" eaLnBrk="1" hangingPunct="1">
              <a:defRPr/>
            </a:pPr>
            <a:r>
              <a:rPr lang="tr-TR" dirty="0">
                <a:latin typeface="Arial" charset="0"/>
              </a:rPr>
              <a:t>Bu nedenledir ki besin edinimi insanlarda grup temelinde gerçekleştirilen bir faaliyettir.</a:t>
            </a:r>
          </a:p>
          <a:p>
            <a:pPr algn="ctr" eaLnBrk="1" hangingPunct="1">
              <a:defRPr/>
            </a:pPr>
            <a:endParaRPr lang="tr-TR" dirty="0">
              <a:latin typeface="Arial" charset="0"/>
            </a:endParaRPr>
          </a:p>
          <a:p>
            <a:pPr algn="ctr" eaLnBrk="1" hangingPunct="1">
              <a:defRPr/>
            </a:pPr>
            <a:endParaRPr lang="tr-TR" dirty="0">
              <a:latin typeface="Arial" charset="0"/>
            </a:endParaRPr>
          </a:p>
          <a:p>
            <a:pPr algn="ctr" eaLnBrk="1" hangingPunct="1">
              <a:defRPr/>
            </a:pPr>
            <a:r>
              <a:rPr lang="tr-TR" dirty="0">
                <a:latin typeface="Arial" charset="0"/>
              </a:rPr>
              <a:t>Üretim ya da geçim faaliyetleri, toplumsal temelde gerçekleştirilen, örgütlü ve örüntülü bir faaliyetler dizisidir. </a:t>
            </a:r>
          </a:p>
          <a:p>
            <a:pPr algn="ctr" eaLnBrk="1" hangingPunct="1">
              <a:defRPr/>
            </a:pPr>
            <a:endParaRPr lang="tr-TR" dirty="0">
              <a:latin typeface="Arial" charset="0"/>
            </a:endParaRPr>
          </a:p>
          <a:p>
            <a:pPr algn="ctr" eaLnBrk="1" hangingPunct="1">
              <a:defRPr/>
            </a:pPr>
            <a:endParaRPr lang="tr-TR" dirty="0">
              <a:latin typeface="Arial" charset="0"/>
            </a:endParaRPr>
          </a:p>
          <a:p>
            <a:pPr algn="ctr" eaLnBrk="1" hangingPunct="1">
              <a:defRPr/>
            </a:pPr>
            <a:r>
              <a:rPr lang="tr-TR" dirty="0">
                <a:latin typeface="Arial" charset="0"/>
              </a:rPr>
              <a:t>İnsanların gereksinimlerini karşılayış tarzı, genellikle toplumsal-siyasal örgütleniş biçimleri ve dünya görüşleriyle uyumluluk göstermektedir.</a:t>
            </a:r>
          </a:p>
          <a:p>
            <a:pPr algn="ctr" eaLnBrk="1" hangingPunct="1">
              <a:defRPr/>
            </a:pPr>
            <a:endParaRPr lang="tr-TR" dirty="0">
              <a:solidFill>
                <a:schemeClr val="tx2"/>
              </a:solidFill>
              <a:latin typeface="Arial" charset="0"/>
            </a:endParaRPr>
          </a:p>
          <a:p>
            <a:pPr algn="ctr" eaLnBrk="1" hangingPunct="1">
              <a:defRPr/>
            </a:pPr>
            <a:r>
              <a:rPr lang="tr-TR" dirty="0">
                <a:latin typeface="Arial" charset="0"/>
              </a:rPr>
              <a:t>(GEÇİM+YAŞAM+DÜŞÜN BİÇİMİ)</a:t>
            </a:r>
          </a:p>
          <a:p>
            <a:pPr algn="just" eaLnBrk="1" hangingPunct="1">
              <a:defRPr/>
            </a:pPr>
            <a:endParaRPr lang="tr-TR" dirty="0">
              <a:solidFill>
                <a:schemeClr val="tx2"/>
              </a:solidFill>
              <a:latin typeface="Arial" charset="0"/>
            </a:endParaRPr>
          </a:p>
          <a:p>
            <a:pPr eaLnBrk="1" hangingPunct="1">
              <a:defRPr/>
            </a:pPr>
            <a:endParaRPr lang="tr-TR"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a:p>
            <a:pPr algn="ctr" eaLnBrk="1" hangingPunct="1">
              <a:defRPr/>
            </a:pPr>
            <a:endParaRPr lang="tr-TR" sz="2400" b="1" dirty="0">
              <a:solidFill>
                <a:schemeClr val="tx2"/>
              </a:solidFill>
              <a:effectLst>
                <a:outerShdw blurRad="38100" dist="38100" dir="2700000" algn="tl">
                  <a:srgbClr val="C0C0C0"/>
                </a:outerShdw>
              </a:effectLst>
              <a:latin typeface="Arial" charset="0"/>
            </a:endParaRPr>
          </a:p>
        </p:txBody>
      </p:sp>
      <p:sp>
        <p:nvSpPr>
          <p:cNvPr id="7175" name="6 Dikdörtgen"/>
          <p:cNvSpPr>
            <a:spLocks noChangeArrowheads="1"/>
          </p:cNvSpPr>
          <p:nvPr/>
        </p:nvSpPr>
        <p:spPr bwMode="auto">
          <a:xfrm>
            <a:off x="5518150" y="836614"/>
            <a:ext cx="115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a:t> </a:t>
            </a:r>
          </a:p>
        </p:txBody>
      </p:sp>
    </p:spTree>
    <p:extLst>
      <p:ext uri="{BB962C8B-B14F-4D97-AF65-F5344CB8AC3E}">
        <p14:creationId xmlns:p14="http://schemas.microsoft.com/office/powerpoint/2010/main" val="110958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buNone/>
            </a:pPr>
            <a:r>
              <a:rPr lang="tr-TR" b="1" dirty="0" smtClean="0"/>
              <a:t>Besin </a:t>
            </a:r>
            <a:r>
              <a:rPr lang="tr-TR" b="1" dirty="0"/>
              <a:t>üretimi: </a:t>
            </a:r>
            <a:endParaRPr lang="tr-TR" b="1" dirty="0" smtClean="0"/>
          </a:p>
          <a:p>
            <a:pPr algn="ctr">
              <a:buNone/>
            </a:pPr>
            <a:r>
              <a:rPr lang="tr-TR" b="1" dirty="0" smtClean="0"/>
              <a:t>bitki </a:t>
            </a:r>
            <a:r>
              <a:rPr lang="tr-TR" b="1" dirty="0"/>
              <a:t>ve hayvanların üremesi üzerindeki insan </a:t>
            </a:r>
            <a:r>
              <a:rPr lang="tr-TR" b="1" dirty="0" smtClean="0"/>
              <a:t>denetimi </a:t>
            </a:r>
          </a:p>
          <a:p>
            <a:pPr algn="ctr">
              <a:buNone/>
            </a:pPr>
            <a:endParaRPr lang="tr-TR" dirty="0"/>
          </a:p>
          <a:p>
            <a:pPr algn="just">
              <a:buNone/>
            </a:pPr>
            <a:r>
              <a:rPr lang="tr-TR" b="1" dirty="0" smtClean="0"/>
              <a:t>   </a:t>
            </a:r>
            <a:r>
              <a:rPr lang="tr-TR" sz="2000" b="1" i="1" dirty="0" smtClean="0"/>
              <a:t>Tikel bir grubun besin sağlamak için kullandığı ya da elde tuttuğu davranışsal stratejilere besin edinme sistemi denilebilir. </a:t>
            </a:r>
            <a:r>
              <a:rPr lang="tr-TR" sz="2000" dirty="0" smtClean="0"/>
              <a:t>Bu genel örüntüler içinde mevcut stratejiler o denli fazladır ki, hiçbir iki sistem birbirine tam olarak benzemez. Dahası bir toplum içinde aynı stratejiyi izleyen iki birey bulmak bile zordur. Ancak besin edinme davranışı konusunda, bu bağlamda kültürel gelişmenin doğasını açıklamaya yardımcı olacak kimi önemli genellemeler yapılabilecektir. </a:t>
            </a:r>
            <a:endParaRPr lang="tr-TR" sz="2000" dirty="0"/>
          </a:p>
        </p:txBody>
      </p:sp>
    </p:spTree>
    <p:extLst>
      <p:ext uri="{BB962C8B-B14F-4D97-AF65-F5344CB8AC3E}">
        <p14:creationId xmlns:p14="http://schemas.microsoft.com/office/powerpoint/2010/main" val="149987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76300"/>
            <a:ext cx="10515600" cy="814388"/>
          </a:xfrm>
        </p:spPr>
        <p:txBody>
          <a:bodyPr>
            <a:normAutofit fontScale="90000"/>
          </a:bodyPr>
          <a:lstStyle/>
          <a:p>
            <a:pPr algn="ctr"/>
            <a:r>
              <a:rPr lang="tr-TR" sz="3200" b="1" dirty="0" smtClean="0">
                <a:latin typeface="+mn-lt"/>
              </a:rPr>
              <a:t>GEÇİM ÖRÜNTÜLERİ</a:t>
            </a:r>
            <a:r>
              <a:rPr lang="tr-TR" dirty="0" smtClean="0"/>
              <a:t/>
            </a:r>
            <a:br>
              <a:rPr lang="tr-TR" dirty="0" smtClean="0"/>
            </a:br>
            <a:endParaRPr lang="tr-TR" dirty="0"/>
          </a:p>
        </p:txBody>
      </p:sp>
      <p:sp>
        <p:nvSpPr>
          <p:cNvPr id="3" name="İçerik Yer Tutucusu 2"/>
          <p:cNvSpPr>
            <a:spLocks noGrp="1"/>
          </p:cNvSpPr>
          <p:nvPr>
            <p:ph idx="1"/>
          </p:nvPr>
        </p:nvSpPr>
        <p:spPr>
          <a:xfrm>
            <a:off x="1930400" y="1651001"/>
            <a:ext cx="9423400" cy="4525962"/>
          </a:xfrm>
        </p:spPr>
        <p:txBody>
          <a:bodyPr>
            <a:normAutofit/>
          </a:bodyPr>
          <a:lstStyle/>
          <a:p>
            <a:pPr marL="0" indent="0" algn="ctr">
              <a:buNone/>
            </a:pPr>
            <a:r>
              <a:rPr lang="tr-TR" dirty="0" smtClean="0"/>
              <a:t>Besin edinmenin beş ana örüntüsü </a:t>
            </a:r>
            <a:endParaRPr lang="tr-TR" b="1" dirty="0" smtClean="0"/>
          </a:p>
          <a:p>
            <a:pPr marL="0" indent="0">
              <a:buNone/>
            </a:pPr>
            <a:r>
              <a:rPr lang="tr-TR" b="1" dirty="0" smtClean="0"/>
              <a:t>1</a:t>
            </a:r>
            <a:r>
              <a:rPr lang="tr-TR" b="1" dirty="0"/>
              <a:t>. </a:t>
            </a:r>
            <a:r>
              <a:rPr lang="tr-TR" b="1" dirty="0" smtClean="0"/>
              <a:t>Avcı-toplayıcılık </a:t>
            </a:r>
          </a:p>
          <a:p>
            <a:pPr marL="0" indent="0">
              <a:buNone/>
            </a:pPr>
            <a:r>
              <a:rPr lang="tr-TR" b="1" dirty="0" smtClean="0"/>
              <a:t>2</a:t>
            </a:r>
            <a:r>
              <a:rPr lang="tr-TR" b="1" dirty="0"/>
              <a:t>. Geçimlik tarım (</a:t>
            </a:r>
            <a:r>
              <a:rPr lang="tr-TR" b="1" dirty="0" err="1"/>
              <a:t>Hortikültüralistler</a:t>
            </a:r>
            <a:r>
              <a:rPr lang="tr-TR" b="1" dirty="0" smtClean="0"/>
              <a:t>)</a:t>
            </a:r>
            <a:r>
              <a:rPr lang="tr-TR" dirty="0" smtClean="0"/>
              <a:t> </a:t>
            </a:r>
          </a:p>
          <a:p>
            <a:pPr marL="0" indent="0">
              <a:buNone/>
            </a:pPr>
            <a:r>
              <a:rPr lang="tr-TR" b="1" dirty="0" smtClean="0"/>
              <a:t>3</a:t>
            </a:r>
            <a:r>
              <a:rPr lang="tr-TR" b="1" dirty="0"/>
              <a:t>. </a:t>
            </a:r>
            <a:r>
              <a:rPr lang="tr-TR" b="1" dirty="0" smtClean="0"/>
              <a:t>Çobanlık</a:t>
            </a:r>
            <a:r>
              <a:rPr lang="tr-TR" dirty="0" smtClean="0"/>
              <a:t>  </a:t>
            </a:r>
          </a:p>
          <a:p>
            <a:pPr marL="0" indent="0">
              <a:buNone/>
            </a:pPr>
            <a:r>
              <a:rPr lang="tr-TR" b="1" dirty="0" smtClean="0"/>
              <a:t>4</a:t>
            </a:r>
            <a:r>
              <a:rPr lang="tr-TR" b="1" dirty="0"/>
              <a:t>. Yoğun </a:t>
            </a:r>
            <a:r>
              <a:rPr lang="tr-TR" b="1" dirty="0" smtClean="0"/>
              <a:t>tarım</a:t>
            </a:r>
            <a:endParaRPr lang="tr-TR" dirty="0" smtClean="0"/>
          </a:p>
          <a:p>
            <a:pPr marL="0" indent="0">
              <a:buNone/>
            </a:pPr>
            <a:r>
              <a:rPr lang="tr-TR" b="1" dirty="0" smtClean="0"/>
              <a:t>5</a:t>
            </a:r>
            <a:r>
              <a:rPr lang="tr-TR" b="1" dirty="0"/>
              <a:t>. Endüstriyel </a:t>
            </a:r>
            <a:r>
              <a:rPr lang="tr-TR" b="1" dirty="0" smtClean="0"/>
              <a:t>Tarım</a:t>
            </a:r>
            <a:endParaRPr lang="tr-TR" dirty="0"/>
          </a:p>
        </p:txBody>
      </p:sp>
    </p:spTree>
    <p:extLst>
      <p:ext uri="{BB962C8B-B14F-4D97-AF65-F5344CB8AC3E}">
        <p14:creationId xmlns:p14="http://schemas.microsoft.com/office/powerpoint/2010/main" val="424257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68400"/>
            <a:ext cx="10515600" cy="5008563"/>
          </a:xfrm>
        </p:spPr>
        <p:txBody>
          <a:bodyPr>
            <a:normAutofit/>
          </a:bodyPr>
          <a:lstStyle/>
          <a:p>
            <a:pPr algn="ctr">
              <a:buNone/>
            </a:pPr>
            <a:r>
              <a:rPr lang="tr-TR" b="1" dirty="0"/>
              <a:t>ÇOBANLIK YOLUYLA </a:t>
            </a:r>
            <a:r>
              <a:rPr lang="tr-TR" b="1" dirty="0" smtClean="0"/>
              <a:t>UYARLANMA</a:t>
            </a:r>
          </a:p>
          <a:p>
            <a:pPr algn="ctr">
              <a:buNone/>
            </a:pPr>
            <a:endParaRPr lang="tr-TR" b="1" dirty="0" smtClean="0"/>
          </a:p>
          <a:p>
            <a:pPr algn="just"/>
            <a:r>
              <a:rPr lang="tr-TR" sz="2000" dirty="0" smtClean="0"/>
              <a:t>Arkeolojik bulgulara göre evcilleştirilmiş bitki ve hayvanlara dayalı karışık tarım, çoban uzmanlaşmasına giden yolun önünü açmıştır.  Karışık tarım kuraklığa, üretimde düşüşe, hastalık ve diğer afetlere karşı her zaman çok yönlü bir stratejik güvence olmuştur. </a:t>
            </a:r>
          </a:p>
          <a:p>
            <a:pPr algn="just"/>
            <a:r>
              <a:rPr lang="tr-TR" sz="2000" dirty="0" smtClean="0"/>
              <a:t>Tarım toplumlarında hayvan yetiştiriciliği kimi değerli ürünlerin (giysi, barınak yapımı gibi) temin edilmesini sağlamakla kalmıyor, besin ihtiyacını da gideriyordu. Hayvan sürüleri önemli bir besin güvencesi oluşturuyordu.  Hayvan olmadığında tarım bu güvenceyi karşılıyordu. Söz konusu çeşitlilik (tarım ve hayvancılık bir arada) bir güvence idi. (hayatta kalabilmek için).  Bu çeşitlilik günümüzde de sürüyor (Afrika’da, Avrupa’da, Ortadoğu dağ köylerinde). Tarımsal uygulamalardaki değişimler; sulu ya da yoğun tarımsal üretimin gelişmesi, çoban uzmanlaşmasının ön koşullarını yaratmıştır. </a:t>
            </a:r>
          </a:p>
          <a:p>
            <a:endParaRPr lang="tr-TR" dirty="0"/>
          </a:p>
        </p:txBody>
      </p:sp>
    </p:spTree>
    <p:extLst>
      <p:ext uri="{BB962C8B-B14F-4D97-AF65-F5344CB8AC3E}">
        <p14:creationId xmlns:p14="http://schemas.microsoft.com/office/powerpoint/2010/main" val="332955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endParaRPr lang="tr-TR" sz="2000" dirty="0" smtClean="0"/>
          </a:p>
          <a:p>
            <a:pPr algn="just"/>
            <a:endParaRPr lang="tr-TR" sz="2000" dirty="0" smtClean="0"/>
          </a:p>
          <a:p>
            <a:pPr algn="just"/>
            <a:endParaRPr lang="tr-TR" sz="2000" dirty="0" smtClean="0"/>
          </a:p>
          <a:p>
            <a:pPr algn="just"/>
            <a:r>
              <a:rPr lang="tr-TR" sz="2000" dirty="0" smtClean="0"/>
              <a:t>Sonuç Olarak; çobanlık yoğun tarımla birlikte gelişmiş oldu. Çobanlığın gelişimini belirleyen bütün bu nedenlere karşın bu geçim stratejisi esasen tarımsal artık değere ve çobanlarla tarımcılar arasındaki sürekli bir karşılıklı etkileşime dayalıdır. (Çıkar ve çatışma) Çobanlık belki tarıma alternatif bir geçim tarzıdır, fakat nerdeyse hiçbir dönemde ondan bağımsız olduğu söylenemez. </a:t>
            </a:r>
          </a:p>
          <a:p>
            <a:endParaRPr lang="tr-TR" dirty="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408</Words>
  <Application>Microsoft Office PowerPoint</Application>
  <PresentationFormat>Geniş ekran</PresentationFormat>
  <Paragraphs>71</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Arial Rounded MT Bold</vt:lpstr>
      <vt:lpstr>Calibri</vt:lpstr>
      <vt:lpstr>Calibri Light</vt:lpstr>
      <vt:lpstr>Tahoma</vt:lpstr>
      <vt:lpstr>Office Teması</vt:lpstr>
      <vt:lpstr>PowerPoint Sunusu</vt:lpstr>
      <vt:lpstr>PowerPoint Sunusu</vt:lpstr>
      <vt:lpstr>PowerPoint Sunusu</vt:lpstr>
      <vt:lpstr>PowerPoint Sunusu</vt:lpstr>
      <vt:lpstr>GEÇİM ÖRÜNTÜLERİ </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Kullanıcı</dc:creator>
  <cp:lastModifiedBy>Kullanıcı</cp:lastModifiedBy>
  <cp:revision>10</cp:revision>
  <dcterms:created xsi:type="dcterms:W3CDTF">2017-11-29T13:26:08Z</dcterms:created>
  <dcterms:modified xsi:type="dcterms:W3CDTF">2017-11-30T06:49:00Z</dcterms:modified>
</cp:coreProperties>
</file>