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5" r:id="rId18"/>
    <p:sldId id="279" r:id="rId19"/>
    <p:sldId id="280" r:id="rId20"/>
    <p:sldId id="281" r:id="rId21"/>
    <p:sldId id="282" r:id="rId22"/>
    <p:sldId id="289" r:id="rId23"/>
    <p:sldId id="285" r:id="rId24"/>
    <p:sldId id="286" r:id="rId25"/>
    <p:sldId id="291" r:id="rId26"/>
    <p:sldId id="294" r:id="rId27"/>
    <p:sldId id="292" r:id="rId28"/>
    <p:sldId id="293" r:id="rId29"/>
    <p:sldId id="29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28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68BEAE-4986-4574-A935-97A7C83586F1}" type="datetimeFigureOut">
              <a:rPr lang="en-US" smtClean="0"/>
              <a:t>1/28/2021</a:t>
            </a:fld>
            <a:endParaRPr lang="en-US"/>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A90FC5-5C34-47D3-9AEC-C06B3CD15C09}" type="slidenum">
              <a:rPr lang="en-US" smtClean="0"/>
              <a:t>‹#›</a:t>
            </a:fld>
            <a:endParaRPr lang="en-US"/>
          </a:p>
        </p:txBody>
      </p:sp>
    </p:spTree>
    <p:extLst>
      <p:ext uri="{BB962C8B-B14F-4D97-AF65-F5344CB8AC3E}">
        <p14:creationId xmlns:p14="http://schemas.microsoft.com/office/powerpoint/2010/main" val="3761600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Örnekler </a:t>
            </a:r>
            <a:r>
              <a:rPr lang="tr-TR" dirty="0" err="1" smtClean="0"/>
              <a:t>ilhami</a:t>
            </a:r>
            <a:r>
              <a:rPr lang="tr-TR" dirty="0" smtClean="0"/>
              <a:t> Güneş, Uygulamada Fikir ve Sanat</a:t>
            </a:r>
            <a:r>
              <a:rPr lang="tr-TR" baseline="0" dirty="0" smtClean="0"/>
              <a:t> Eserleri Hukuku, Ankara 2015’ten </a:t>
            </a:r>
            <a:r>
              <a:rPr lang="tr-TR" baseline="0" dirty="0" err="1" smtClean="0"/>
              <a:t>alımıştır</a:t>
            </a:r>
            <a:r>
              <a:rPr lang="tr-TR" baseline="0" dirty="0" smtClean="0"/>
              <a:t>. </a:t>
            </a:r>
            <a:endParaRPr lang="tr-TR" dirty="0"/>
          </a:p>
        </p:txBody>
      </p:sp>
      <p:sp>
        <p:nvSpPr>
          <p:cNvPr id="4" name="Slayt Numarası Yer Tutucusu 3"/>
          <p:cNvSpPr>
            <a:spLocks noGrp="1"/>
          </p:cNvSpPr>
          <p:nvPr>
            <p:ph type="sldNum" sz="quarter" idx="10"/>
          </p:nvPr>
        </p:nvSpPr>
        <p:spPr/>
        <p:txBody>
          <a:bodyPr/>
          <a:lstStyle/>
          <a:p>
            <a:fld id="{9936AA71-5054-4E03-A3FB-BB8B4ECCBC96}" type="slidenum">
              <a:rPr lang="tr-TR" smtClean="0"/>
              <a:t>10</a:t>
            </a:fld>
            <a:endParaRPr lang="tr-TR"/>
          </a:p>
        </p:txBody>
      </p:sp>
    </p:spTree>
    <p:extLst>
      <p:ext uri="{BB962C8B-B14F-4D97-AF65-F5344CB8AC3E}">
        <p14:creationId xmlns:p14="http://schemas.microsoft.com/office/powerpoint/2010/main" val="4025832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5438764-41F5-45FB-B749-B3A8C3C138E4}"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D2B6E-D3A6-4889-87CE-224E6F82B2A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5438764-41F5-45FB-B749-B3A8C3C138E4}"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D2B6E-D3A6-4889-87CE-224E6F82B2A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5438764-41F5-45FB-B749-B3A8C3C138E4}"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D2B6E-D3A6-4889-87CE-224E6F82B2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5438764-41F5-45FB-B749-B3A8C3C138E4}"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D2B6E-D3A6-4889-87CE-224E6F82B2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5438764-41F5-45FB-B749-B3A8C3C138E4}" type="datetimeFigureOut">
              <a:rPr lang="en-US" smtClean="0"/>
              <a:t>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1D2B6E-D3A6-4889-87CE-224E6F82B2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5438764-41F5-45FB-B749-B3A8C3C138E4}" type="datetimeFigureOut">
              <a:rPr lang="en-US" smtClean="0"/>
              <a:t>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D2B6E-D3A6-4889-87CE-224E6F82B2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5438764-41F5-45FB-B749-B3A8C3C138E4}" type="datetimeFigureOut">
              <a:rPr lang="en-US" smtClean="0"/>
              <a:t>1/28/2021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1D2B6E-D3A6-4889-87CE-224E6F82B2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5438764-41F5-45FB-B749-B3A8C3C138E4}" type="datetimeFigureOut">
              <a:rPr lang="en-US" smtClean="0"/>
              <a:t>1/28/2021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1D2B6E-D3A6-4889-87CE-224E6F82B2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438764-41F5-45FB-B749-B3A8C3C138E4}" type="datetimeFigureOut">
              <a:rPr lang="en-US" smtClean="0"/>
              <a:t>1/28/2021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1D2B6E-D3A6-4889-87CE-224E6F82B2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5438764-41F5-45FB-B749-B3A8C3C138E4}" type="datetimeFigureOut">
              <a:rPr lang="en-US" smtClean="0"/>
              <a:t>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1D2B6E-D3A6-4889-87CE-224E6F82B2A0}"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A5438764-41F5-45FB-B749-B3A8C3C138E4}" type="datetimeFigureOut">
              <a:rPr lang="en-US" smtClean="0"/>
              <a:t>1/28/2021</a:t>
            </a:fld>
            <a:endParaRPr lang="en-US"/>
          </a:p>
        </p:txBody>
      </p:sp>
      <p:sp>
        <p:nvSpPr>
          <p:cNvPr id="9" name="Slide Number Placeholder 8"/>
          <p:cNvSpPr>
            <a:spLocks noGrp="1"/>
          </p:cNvSpPr>
          <p:nvPr>
            <p:ph type="sldNum" sz="quarter" idx="11"/>
          </p:nvPr>
        </p:nvSpPr>
        <p:spPr/>
        <p:txBody>
          <a:bodyPr/>
          <a:lstStyle/>
          <a:p>
            <a:fld id="{531D2B6E-D3A6-4889-87CE-224E6F82B2A0}"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31D2B6E-D3A6-4889-87CE-224E6F82B2A0}"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5438764-41F5-45FB-B749-B3A8C3C138E4}" type="datetimeFigureOut">
              <a:rPr lang="en-US" smtClean="0"/>
              <a:t>1/28/2021</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Eser Sahibinin Hakları-Bağlantılı Haklar</a:t>
            </a:r>
            <a:endParaRPr lang="en-US" dirty="0"/>
          </a:p>
        </p:txBody>
      </p:sp>
      <p:sp>
        <p:nvSpPr>
          <p:cNvPr id="3" name="Alt Başlık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893920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İşleme Hakkı md.21</a:t>
            </a:r>
            <a:endParaRPr lang="tr-TR" dirty="0">
              <a:solidFill>
                <a:srgbClr val="FF0000"/>
              </a:solidFill>
            </a:endParaRPr>
          </a:p>
        </p:txBody>
      </p:sp>
      <p:sp>
        <p:nvSpPr>
          <p:cNvPr id="3" name="İçerik Yer Tutucusu 2"/>
          <p:cNvSpPr>
            <a:spLocks noGrp="1"/>
          </p:cNvSpPr>
          <p:nvPr>
            <p:ph idx="1"/>
          </p:nvPr>
        </p:nvSpPr>
        <p:spPr/>
        <p:txBody>
          <a:bodyPr/>
          <a:lstStyle/>
          <a:p>
            <a:pPr>
              <a:buClr>
                <a:srgbClr val="FF0000"/>
              </a:buClr>
            </a:pPr>
            <a:r>
              <a:rPr lang="tr-TR" dirty="0">
                <a:solidFill>
                  <a:srgbClr val="002060"/>
                </a:solidFill>
              </a:rPr>
              <a:t>Bir eserden, onu işlemek suretiyle faydalanma hakkı </a:t>
            </a:r>
            <a:r>
              <a:rPr lang="tr-TR" dirty="0" err="1" smtClean="0">
                <a:solidFill>
                  <a:srgbClr val="002060"/>
                </a:solidFill>
              </a:rPr>
              <a:t>munhasıran</a:t>
            </a:r>
            <a:r>
              <a:rPr lang="tr-TR" dirty="0" smtClean="0">
                <a:solidFill>
                  <a:srgbClr val="002060"/>
                </a:solidFill>
              </a:rPr>
              <a:t> </a:t>
            </a:r>
            <a:r>
              <a:rPr lang="tr-TR" dirty="0">
                <a:solidFill>
                  <a:srgbClr val="002060"/>
                </a:solidFill>
              </a:rPr>
              <a:t>eser sahibine </a:t>
            </a:r>
            <a:r>
              <a:rPr lang="tr-TR" dirty="0" smtClean="0">
                <a:solidFill>
                  <a:srgbClr val="002060"/>
                </a:solidFill>
              </a:rPr>
              <a:t>aittir</a:t>
            </a:r>
          </a:p>
          <a:p>
            <a:pPr>
              <a:buClr>
                <a:srgbClr val="FF0000"/>
              </a:buClr>
            </a:pPr>
            <a:r>
              <a:rPr lang="tr-TR" dirty="0" smtClean="0">
                <a:solidFill>
                  <a:srgbClr val="002060"/>
                </a:solidFill>
              </a:rPr>
              <a:t>Bir edebiyat eseri sahibi, eserinin sinema filmine dönüştürülmesine izin verdiğinde sinema eseri sahibi olur mu?</a:t>
            </a:r>
          </a:p>
          <a:p>
            <a:pPr>
              <a:buClr>
                <a:srgbClr val="FF0000"/>
              </a:buClr>
            </a:pPr>
            <a:r>
              <a:rPr lang="tr-TR" dirty="0" smtClean="0">
                <a:solidFill>
                  <a:srgbClr val="002060"/>
                </a:solidFill>
              </a:rPr>
              <a:t>Aynı film yapımcısı tarafından roman ayrıca tiyatro uyarlaması yapılabilir mi?</a:t>
            </a:r>
          </a:p>
          <a:p>
            <a:pPr>
              <a:buClr>
                <a:srgbClr val="FF0000"/>
              </a:buClr>
            </a:pPr>
            <a:endParaRPr lang="tr-TR" dirty="0">
              <a:solidFill>
                <a:srgbClr val="002060"/>
              </a:solidFill>
            </a:endParaRPr>
          </a:p>
        </p:txBody>
      </p:sp>
    </p:spTree>
    <p:extLst>
      <p:ext uri="{BB962C8B-B14F-4D97-AF65-F5344CB8AC3E}">
        <p14:creationId xmlns:p14="http://schemas.microsoft.com/office/powerpoint/2010/main" val="1977335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Çoğaltma Hakkı md.22</a:t>
            </a:r>
            <a:endParaRPr lang="tr-TR" dirty="0">
              <a:solidFill>
                <a:srgbClr val="FF0000"/>
              </a:solidFill>
            </a:endParaRPr>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Bir eserin aslını veya kopyalarını, herhangi bir şekil veya yöntemle, tamamen veya kısmen, doğrudan veya dolaylı, geçici veya sürekli olarak çoğaltma hakkı münhasıran eser sahibine aittir</a:t>
            </a:r>
            <a:r>
              <a:rPr lang="tr-TR" dirty="0" smtClean="0">
                <a:solidFill>
                  <a:srgbClr val="002060"/>
                </a:solidFill>
              </a:rPr>
              <a:t>.</a:t>
            </a:r>
          </a:p>
          <a:p>
            <a:pPr>
              <a:buClr>
                <a:srgbClr val="FF0000"/>
              </a:buClr>
            </a:pPr>
            <a:r>
              <a:rPr lang="tr-TR" dirty="0">
                <a:solidFill>
                  <a:srgbClr val="002060"/>
                </a:solidFill>
              </a:rPr>
              <a:t>Eserlerin aslından ikinci bir kopyasının çıkarılması ya da eserin işaret, ses ve görüntü nakil ve tekrarına yarayan, bilinen ya da ileride geliştirilecek olan her türlü araca kayıt edilmesi, her türlü ses ve müzik kayıtları ile mimarlık eserlerine ait plan, proje ve krokilerin uygulanması da çoğaltma sayılır. Aynı kural, kabartma ve delikli kalıplar hakkında da geçerlidir.</a:t>
            </a:r>
          </a:p>
        </p:txBody>
      </p:sp>
    </p:spTree>
    <p:extLst>
      <p:ext uri="{BB962C8B-B14F-4D97-AF65-F5344CB8AC3E}">
        <p14:creationId xmlns:p14="http://schemas.microsoft.com/office/powerpoint/2010/main" val="1597125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Çoğaltma Hakkı md.22</a:t>
            </a:r>
            <a:endParaRPr lang="tr-TR" dirty="0"/>
          </a:p>
        </p:txBody>
      </p:sp>
      <p:sp>
        <p:nvSpPr>
          <p:cNvPr id="3" name="İçerik Yer Tutucusu 2"/>
          <p:cNvSpPr>
            <a:spLocks noGrp="1"/>
          </p:cNvSpPr>
          <p:nvPr>
            <p:ph idx="1"/>
          </p:nvPr>
        </p:nvSpPr>
        <p:spPr/>
        <p:txBody>
          <a:bodyPr/>
          <a:lstStyle/>
          <a:p>
            <a:pPr>
              <a:buClr>
                <a:srgbClr val="FF0000"/>
              </a:buClr>
            </a:pPr>
            <a:r>
              <a:rPr lang="tr-TR" dirty="0" smtClean="0">
                <a:solidFill>
                  <a:srgbClr val="002060"/>
                </a:solidFill>
              </a:rPr>
              <a:t>Eserin aslına ihtiyaç olmaksızın tekrar edilmesi</a:t>
            </a:r>
          </a:p>
          <a:p>
            <a:pPr>
              <a:buClr>
                <a:srgbClr val="FF0000"/>
              </a:buClr>
            </a:pPr>
            <a:r>
              <a:rPr lang="tr-TR" dirty="0" smtClean="0">
                <a:solidFill>
                  <a:srgbClr val="002060"/>
                </a:solidFill>
              </a:rPr>
              <a:t>Eserden asıl gibi yararlanılması ve kullanılması olanağı veren ikinci bir nüsha elde edilmesi (Yargıtay 11. H.D. 28.03.2014, E.2013/17255, K.2014/6124)</a:t>
            </a:r>
          </a:p>
          <a:p>
            <a:pPr>
              <a:buClr>
                <a:srgbClr val="FF0000"/>
              </a:buClr>
            </a:pPr>
            <a:r>
              <a:rPr lang="tr-TR" dirty="0" smtClean="0">
                <a:solidFill>
                  <a:srgbClr val="002060"/>
                </a:solidFill>
              </a:rPr>
              <a:t>Fotokopi, çıktı alma, matbaa makinaları ile çoğaltma olabileceği gibi elle çoğaltma da mümkündür</a:t>
            </a:r>
            <a:endParaRPr lang="tr-TR" dirty="0">
              <a:solidFill>
                <a:srgbClr val="002060"/>
              </a:solidFill>
            </a:endParaRPr>
          </a:p>
        </p:txBody>
      </p:sp>
    </p:spTree>
    <p:extLst>
      <p:ext uri="{BB962C8B-B14F-4D97-AF65-F5344CB8AC3E}">
        <p14:creationId xmlns:p14="http://schemas.microsoft.com/office/powerpoint/2010/main" val="3735001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Çoğaltma Hakkı md.22</a:t>
            </a:r>
            <a:endParaRPr lang="tr-TR" dirty="0"/>
          </a:p>
        </p:txBody>
      </p:sp>
      <p:sp>
        <p:nvSpPr>
          <p:cNvPr id="3" name="İçerik Yer Tutucusu 2"/>
          <p:cNvSpPr>
            <a:spLocks noGrp="1"/>
          </p:cNvSpPr>
          <p:nvPr>
            <p:ph idx="1"/>
          </p:nvPr>
        </p:nvSpPr>
        <p:spPr/>
        <p:txBody>
          <a:bodyPr>
            <a:normAutofit/>
          </a:bodyPr>
          <a:lstStyle/>
          <a:p>
            <a:pPr>
              <a:buClr>
                <a:srgbClr val="FF0000"/>
              </a:buClr>
            </a:pPr>
            <a:r>
              <a:rPr lang="tr-TR" dirty="0" smtClean="0">
                <a:solidFill>
                  <a:srgbClr val="002060"/>
                </a:solidFill>
              </a:rPr>
              <a:t>Müziğin MP3 formatına çevrilmesi</a:t>
            </a:r>
          </a:p>
          <a:p>
            <a:pPr>
              <a:buClr>
                <a:srgbClr val="FF0000"/>
              </a:buClr>
            </a:pPr>
            <a:r>
              <a:rPr lang="tr-TR" dirty="0" smtClean="0">
                <a:solidFill>
                  <a:srgbClr val="002060"/>
                </a:solidFill>
              </a:rPr>
              <a:t>Bir eserin internetten indirilmesi, geçici bellekte tutulması</a:t>
            </a:r>
          </a:p>
          <a:p>
            <a:pPr>
              <a:buClr>
                <a:srgbClr val="FF0000"/>
              </a:buClr>
            </a:pPr>
            <a:r>
              <a:rPr lang="tr-TR" dirty="0" smtClean="0">
                <a:solidFill>
                  <a:srgbClr val="002060"/>
                </a:solidFill>
              </a:rPr>
              <a:t>Mimari plan ve projelerin uygulanması, yapı meydana getirilmesi</a:t>
            </a:r>
          </a:p>
          <a:p>
            <a:pPr>
              <a:buClr>
                <a:srgbClr val="FF0000"/>
              </a:buClr>
            </a:pPr>
            <a:r>
              <a:rPr lang="tr-TR" dirty="0">
                <a:solidFill>
                  <a:srgbClr val="002060"/>
                </a:solidFill>
              </a:rPr>
              <a:t>Çoğaltma hakkı, bilgisayar programının geçici çoğaltılmasını gerektirdiği ölçüde, programın yüklenmesi, görüntülenmesi, çalıştırılması, iletilmesi ve depolanması fiillerini de kapsar.</a:t>
            </a:r>
            <a:endParaRPr lang="tr-TR" dirty="0" smtClean="0">
              <a:solidFill>
                <a:srgbClr val="002060"/>
              </a:solidFill>
            </a:endParaRPr>
          </a:p>
        </p:txBody>
      </p:sp>
    </p:spTree>
    <p:extLst>
      <p:ext uri="{BB962C8B-B14F-4D97-AF65-F5344CB8AC3E}">
        <p14:creationId xmlns:p14="http://schemas.microsoft.com/office/powerpoint/2010/main" val="2406356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Çoğaltma Hakkı md.22</a:t>
            </a:r>
            <a:endParaRPr lang="tr-TR" dirty="0"/>
          </a:p>
        </p:txBody>
      </p:sp>
      <p:sp>
        <p:nvSpPr>
          <p:cNvPr id="3" name="İçerik Yer Tutucusu 2"/>
          <p:cNvSpPr>
            <a:spLocks noGrp="1"/>
          </p:cNvSpPr>
          <p:nvPr>
            <p:ph idx="1"/>
          </p:nvPr>
        </p:nvSpPr>
        <p:spPr/>
        <p:txBody>
          <a:bodyPr/>
          <a:lstStyle/>
          <a:p>
            <a:pPr>
              <a:buClr>
                <a:srgbClr val="FF0000"/>
              </a:buClr>
            </a:pPr>
            <a:r>
              <a:rPr lang="tr-TR" dirty="0">
                <a:solidFill>
                  <a:srgbClr val="002060"/>
                </a:solidFill>
              </a:rPr>
              <a:t>Asıl veya çoğaltılmış nüshalar üzerindeki mülkiyet hakkının devri, aksi kararlaştırılmış olmadıkça, fikri hakların devrini ihtiva etmez</a:t>
            </a:r>
            <a:r>
              <a:rPr lang="tr-TR" dirty="0" smtClean="0">
                <a:solidFill>
                  <a:srgbClr val="002060"/>
                </a:solidFill>
              </a:rPr>
              <a:t>.</a:t>
            </a:r>
          </a:p>
          <a:p>
            <a:pPr>
              <a:buClr>
                <a:srgbClr val="FF0000"/>
              </a:buClr>
            </a:pPr>
            <a:r>
              <a:rPr lang="tr-TR" dirty="0">
                <a:solidFill>
                  <a:srgbClr val="002060"/>
                </a:solidFill>
              </a:rPr>
              <a:t>Bir güzel sanat eseri üzerinde çoğaltma hakkını haiz olan bir kimseden kalıp ve sair çoğaltma aletlerinin </a:t>
            </a:r>
            <a:r>
              <a:rPr lang="tr-TR" dirty="0" err="1">
                <a:solidFill>
                  <a:srgbClr val="002060"/>
                </a:solidFill>
              </a:rPr>
              <a:t>zilyedliğini</a:t>
            </a:r>
            <a:r>
              <a:rPr lang="tr-TR" dirty="0">
                <a:solidFill>
                  <a:srgbClr val="002060"/>
                </a:solidFill>
              </a:rPr>
              <a:t> iktisap eden kimse, aksi kararlaştırılmamışsa, çoğaltma hakkını da iktisap etmiş sayılır.</a:t>
            </a:r>
          </a:p>
        </p:txBody>
      </p:sp>
    </p:spTree>
    <p:extLst>
      <p:ext uri="{BB962C8B-B14F-4D97-AF65-F5344CB8AC3E}">
        <p14:creationId xmlns:p14="http://schemas.microsoft.com/office/powerpoint/2010/main" val="3772359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Yayma Hakkı md.23</a:t>
            </a:r>
            <a:endParaRPr lang="tr-TR" dirty="0">
              <a:solidFill>
                <a:srgbClr val="FF0000"/>
              </a:solidFill>
            </a:endParaRPr>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Bir eserin aslını veya çoğaltılmış nüshalarını, kiralamak, ödünç vermek, satışa çıkarmak veya diğer yollarla dağıtmak hakkı münhasıran eser sahibine aittir</a:t>
            </a:r>
            <a:r>
              <a:rPr lang="tr-TR" dirty="0" smtClean="0">
                <a:solidFill>
                  <a:srgbClr val="002060"/>
                </a:solidFill>
              </a:rPr>
              <a:t>.</a:t>
            </a:r>
          </a:p>
          <a:p>
            <a:pPr>
              <a:buClr>
                <a:srgbClr val="FF0000"/>
              </a:buClr>
            </a:pPr>
            <a:r>
              <a:rPr lang="tr-TR" dirty="0" smtClean="0">
                <a:solidFill>
                  <a:srgbClr val="002060"/>
                </a:solidFill>
              </a:rPr>
              <a:t>Maddi eser nüshaları yayma hakkının konusunu oluşturmaktadır</a:t>
            </a:r>
          </a:p>
          <a:p>
            <a:pPr>
              <a:buClr>
                <a:srgbClr val="FF0000"/>
              </a:buClr>
            </a:pPr>
            <a:r>
              <a:rPr lang="tr-TR" dirty="0" smtClean="0">
                <a:solidFill>
                  <a:srgbClr val="002060"/>
                </a:solidFill>
              </a:rPr>
              <a:t>Bir eserin internete yüklenmesi yayma mıdır?</a:t>
            </a:r>
          </a:p>
          <a:p>
            <a:pPr>
              <a:buClr>
                <a:srgbClr val="FF0000"/>
              </a:buClr>
            </a:pPr>
            <a:r>
              <a:rPr lang="tr-TR" dirty="0" smtClean="0">
                <a:solidFill>
                  <a:srgbClr val="002060"/>
                </a:solidFill>
              </a:rPr>
              <a:t>Müzik eserinin konserde icra edilmesi yayma mıdır?</a:t>
            </a:r>
          </a:p>
          <a:p>
            <a:pPr>
              <a:buClr>
                <a:srgbClr val="FF0000"/>
              </a:buClr>
            </a:pPr>
            <a:r>
              <a:rPr lang="tr-TR" dirty="0">
                <a:solidFill>
                  <a:srgbClr val="002060"/>
                </a:solidFill>
              </a:rPr>
              <a:t>Kitap satıldıktan sonra yeniden satışı yayma hakkı ihlali midir?</a:t>
            </a:r>
          </a:p>
          <a:p>
            <a:pPr>
              <a:buClr>
                <a:srgbClr val="FF0000"/>
              </a:buClr>
            </a:pPr>
            <a:r>
              <a:rPr lang="tr-TR" dirty="0">
                <a:solidFill>
                  <a:srgbClr val="002060"/>
                </a:solidFill>
              </a:rPr>
              <a:t>Kitap satıldıktan sonra kiralanması yayma hakkı ihlali midir?</a:t>
            </a:r>
          </a:p>
          <a:p>
            <a:pPr>
              <a:buClr>
                <a:srgbClr val="FF0000"/>
              </a:buClr>
            </a:pPr>
            <a:r>
              <a:rPr lang="tr-TR" dirty="0">
                <a:solidFill>
                  <a:srgbClr val="002060"/>
                </a:solidFill>
              </a:rPr>
              <a:t>Kitap satıldıktan sonra kütüphanelerde ödünç verilmesi yayma hakkı ihlali midir?</a:t>
            </a:r>
          </a:p>
          <a:p>
            <a:pPr>
              <a:buClr>
                <a:srgbClr val="FF0000"/>
              </a:buClr>
            </a:pPr>
            <a:endParaRPr lang="tr-TR" dirty="0" smtClean="0">
              <a:solidFill>
                <a:srgbClr val="002060"/>
              </a:solidFill>
            </a:endParaRPr>
          </a:p>
          <a:p>
            <a:pPr>
              <a:buClr>
                <a:srgbClr val="FF0000"/>
              </a:buClr>
            </a:pPr>
            <a:endParaRPr lang="tr-TR" dirty="0">
              <a:solidFill>
                <a:srgbClr val="002060"/>
              </a:solidFill>
            </a:endParaRPr>
          </a:p>
        </p:txBody>
      </p:sp>
    </p:spTree>
    <p:extLst>
      <p:ext uri="{BB962C8B-B14F-4D97-AF65-F5344CB8AC3E}">
        <p14:creationId xmlns:p14="http://schemas.microsoft.com/office/powerpoint/2010/main" val="39449418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Yayma Hakkı md.23</a:t>
            </a:r>
            <a:endParaRPr lang="tr-TR" dirty="0"/>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Kiralama ve kamuya ödünç verme yetkisi eser sahibinde kalmak kaydıyla, belirli nüshaların hak sahibinin yayma hakkını kullanması sonucu mülkiyeti devredilerek ülke sınırları içinde ilk satışı veya dağıtımı yapıldıktan sonra bunların yeniden satışı eser sahibine tanınan yayma hakkını ihlal etmez.</a:t>
            </a:r>
          </a:p>
          <a:p>
            <a:pPr>
              <a:buClr>
                <a:srgbClr val="FF0000"/>
              </a:buClr>
            </a:pPr>
            <a:r>
              <a:rPr lang="tr-TR" dirty="0">
                <a:solidFill>
                  <a:srgbClr val="002060"/>
                </a:solidFill>
              </a:rPr>
              <a:t>Bir eserin veya çoğaltılmış nüshalarının kiralanması veya ödünç verilmesi şeklinde yayımı, eser sahibinin çoğaltma hakkına zarar verecek şekilde, eserin yaygın kopyalanmasına yol açamaz. Bu maddenin uygulanmasına ilişkin usul ve esaslar Kültür Bakanlığınca hazırlanacak bir yönetmelikle düzenlenir</a:t>
            </a:r>
          </a:p>
        </p:txBody>
      </p:sp>
    </p:spTree>
    <p:extLst>
      <p:ext uri="{BB962C8B-B14F-4D97-AF65-F5344CB8AC3E}">
        <p14:creationId xmlns:p14="http://schemas.microsoft.com/office/powerpoint/2010/main" val="3158346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Temsil Hakkı md.24</a:t>
            </a:r>
            <a:endParaRPr lang="tr-TR" dirty="0">
              <a:solidFill>
                <a:srgbClr val="FF0000"/>
              </a:solidFill>
            </a:endParaRPr>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Bir eserden</a:t>
            </a:r>
            <a:r>
              <a:rPr lang="tr-TR" dirty="0" smtClean="0">
                <a:solidFill>
                  <a:srgbClr val="002060"/>
                </a:solidFill>
              </a:rPr>
              <a:t>, </a:t>
            </a:r>
            <a:r>
              <a:rPr lang="tr-TR" i="1" dirty="0">
                <a:solidFill>
                  <a:srgbClr val="002060"/>
                </a:solidFill>
              </a:rPr>
              <a:t>doğrudan doğruya </a:t>
            </a:r>
            <a:r>
              <a:rPr lang="tr-TR" dirty="0">
                <a:solidFill>
                  <a:srgbClr val="002060"/>
                </a:solidFill>
              </a:rPr>
              <a:t>yahut </a:t>
            </a:r>
            <a:r>
              <a:rPr lang="tr-TR" i="1" dirty="0">
                <a:solidFill>
                  <a:srgbClr val="002060"/>
                </a:solidFill>
              </a:rPr>
              <a:t>işaret, ses veya resim nakline </a:t>
            </a:r>
            <a:r>
              <a:rPr lang="tr-TR" i="1" dirty="0" err="1">
                <a:solidFill>
                  <a:srgbClr val="002060"/>
                </a:solidFill>
              </a:rPr>
              <a:t>yarıyan</a:t>
            </a:r>
            <a:r>
              <a:rPr lang="tr-TR" i="1" dirty="0">
                <a:solidFill>
                  <a:srgbClr val="002060"/>
                </a:solidFill>
              </a:rPr>
              <a:t> aletlerle</a:t>
            </a:r>
            <a:r>
              <a:rPr lang="tr-TR" dirty="0">
                <a:solidFill>
                  <a:srgbClr val="002060"/>
                </a:solidFill>
              </a:rPr>
              <a:t> </a:t>
            </a:r>
            <a:r>
              <a:rPr lang="tr-TR" b="1" dirty="0">
                <a:solidFill>
                  <a:srgbClr val="002060"/>
                </a:solidFill>
              </a:rPr>
              <a:t>umumi mahallerde </a:t>
            </a:r>
            <a:r>
              <a:rPr lang="tr-TR" dirty="0">
                <a:solidFill>
                  <a:srgbClr val="002060"/>
                </a:solidFill>
              </a:rPr>
              <a:t>okumak, çalmak, oynamak ve göstermek gibi temsil suretiyle faydalanma hakkı </a:t>
            </a:r>
            <a:r>
              <a:rPr lang="tr-TR" dirty="0" err="1">
                <a:solidFill>
                  <a:srgbClr val="002060"/>
                </a:solidFill>
              </a:rPr>
              <a:t>munhasıran</a:t>
            </a:r>
            <a:r>
              <a:rPr lang="tr-TR" dirty="0">
                <a:solidFill>
                  <a:srgbClr val="002060"/>
                </a:solidFill>
              </a:rPr>
              <a:t> eser sahibine </a:t>
            </a:r>
            <a:r>
              <a:rPr lang="tr-TR" dirty="0" smtClean="0">
                <a:solidFill>
                  <a:srgbClr val="002060"/>
                </a:solidFill>
              </a:rPr>
              <a:t>aittir</a:t>
            </a:r>
          </a:p>
          <a:p>
            <a:pPr>
              <a:buClr>
                <a:srgbClr val="FF0000"/>
              </a:buClr>
            </a:pPr>
            <a:r>
              <a:rPr lang="tr-TR" dirty="0">
                <a:solidFill>
                  <a:srgbClr val="002060"/>
                </a:solidFill>
              </a:rPr>
              <a:t>Temsilin umuma </a:t>
            </a:r>
            <a:r>
              <a:rPr lang="tr-TR" dirty="0" err="1">
                <a:solidFill>
                  <a:srgbClr val="002060"/>
                </a:solidFill>
              </a:rPr>
              <a:t>arzedilmek</a:t>
            </a:r>
            <a:r>
              <a:rPr lang="tr-TR" dirty="0">
                <a:solidFill>
                  <a:srgbClr val="002060"/>
                </a:solidFill>
              </a:rPr>
              <a:t> üzere </a:t>
            </a:r>
            <a:r>
              <a:rPr lang="tr-TR" dirty="0" err="1">
                <a:solidFill>
                  <a:srgbClr val="002060"/>
                </a:solidFill>
              </a:rPr>
              <a:t>vukubulduğu</a:t>
            </a:r>
            <a:r>
              <a:rPr lang="tr-TR" dirty="0">
                <a:solidFill>
                  <a:srgbClr val="002060"/>
                </a:solidFill>
              </a:rPr>
              <a:t> mahalden başka bir yere herhangi bir teknik vasıta ile nakli de eser sahibine aittir</a:t>
            </a:r>
            <a:r>
              <a:rPr lang="tr-TR" dirty="0" smtClean="0">
                <a:solidFill>
                  <a:srgbClr val="002060"/>
                </a:solidFill>
              </a:rPr>
              <a:t>.</a:t>
            </a:r>
          </a:p>
          <a:p>
            <a:pPr>
              <a:buClr>
                <a:srgbClr val="FF0000"/>
              </a:buClr>
            </a:pPr>
            <a:r>
              <a:rPr lang="tr-TR" dirty="0">
                <a:solidFill>
                  <a:srgbClr val="002060"/>
                </a:solidFill>
              </a:rPr>
              <a:t>Temsil hakkı; eser sahibinin veya meslek birliğine üye olması halinde, yetki belgesinde belirttiği yetkiler çerçevesinde meslek birliğinin yazılı izni olmadan, diğer gerçek ve tüzelkişilerce kullanılamaz. Ancak, 33 üncü ve 43 üncü maddelerdeki hükümler saklıdır.</a:t>
            </a:r>
          </a:p>
        </p:txBody>
      </p:sp>
    </p:spTree>
    <p:extLst>
      <p:ext uri="{BB962C8B-B14F-4D97-AF65-F5344CB8AC3E}">
        <p14:creationId xmlns:p14="http://schemas.microsoft.com/office/powerpoint/2010/main" val="1952372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Temsil Hakkı md.24</a:t>
            </a:r>
            <a:endParaRPr lang="tr-TR" dirty="0"/>
          </a:p>
        </p:txBody>
      </p:sp>
      <p:sp>
        <p:nvSpPr>
          <p:cNvPr id="3" name="İçerik Yer Tutucusu 2"/>
          <p:cNvSpPr>
            <a:spLocks noGrp="1"/>
          </p:cNvSpPr>
          <p:nvPr>
            <p:ph idx="1"/>
          </p:nvPr>
        </p:nvSpPr>
        <p:spPr/>
        <p:txBody>
          <a:bodyPr>
            <a:normAutofit/>
          </a:bodyPr>
          <a:lstStyle/>
          <a:p>
            <a:pPr>
              <a:buClr>
                <a:srgbClr val="FF0000"/>
              </a:buClr>
            </a:pPr>
            <a:r>
              <a:rPr lang="tr-TR" dirty="0" smtClean="0">
                <a:solidFill>
                  <a:srgbClr val="002060"/>
                </a:solidFill>
              </a:rPr>
              <a:t>Doğrudan temsil olabileceği gibi dolaylı temsil de olabilir. </a:t>
            </a:r>
          </a:p>
          <a:p>
            <a:pPr>
              <a:buClr>
                <a:srgbClr val="FF0000"/>
              </a:buClr>
            </a:pPr>
            <a:r>
              <a:rPr lang="tr-TR" dirty="0" smtClean="0">
                <a:solidFill>
                  <a:srgbClr val="002060"/>
                </a:solidFill>
              </a:rPr>
              <a:t>Konserde müzik eserinin icra edilmesi, bir şiirin okunması doğrudan temsil</a:t>
            </a:r>
          </a:p>
          <a:p>
            <a:pPr>
              <a:buClr>
                <a:srgbClr val="FF0000"/>
              </a:buClr>
            </a:pPr>
            <a:r>
              <a:rPr lang="tr-TR" dirty="0" smtClean="0">
                <a:solidFill>
                  <a:srgbClr val="002060"/>
                </a:solidFill>
              </a:rPr>
              <a:t>Doğrudan temsilde izleyici ve icracı arasında bir aracı bulunmamaktadır</a:t>
            </a:r>
          </a:p>
          <a:p>
            <a:pPr>
              <a:buClr>
                <a:srgbClr val="FF0000"/>
              </a:buClr>
            </a:pPr>
            <a:r>
              <a:rPr lang="tr-TR" dirty="0" smtClean="0">
                <a:solidFill>
                  <a:srgbClr val="002060"/>
                </a:solidFill>
              </a:rPr>
              <a:t>Dolaylı temsil; icra, bir takım teknik araçlarla izleyiciye iletilmektedir</a:t>
            </a:r>
          </a:p>
          <a:p>
            <a:pPr>
              <a:buClr>
                <a:srgbClr val="FF0000"/>
              </a:buClr>
            </a:pPr>
            <a:r>
              <a:rPr lang="tr-TR" dirty="0">
                <a:solidFill>
                  <a:srgbClr val="002060"/>
                </a:solidFill>
              </a:rPr>
              <a:t>Sözleşmede açık bir hüküm yoksa temsil hakkının devri sadece doğrudan temsili içerir.</a:t>
            </a:r>
          </a:p>
          <a:p>
            <a:pPr>
              <a:buClr>
                <a:srgbClr val="FF0000"/>
              </a:buClr>
            </a:pPr>
            <a:r>
              <a:rPr lang="tr-TR" dirty="0">
                <a:solidFill>
                  <a:srgbClr val="002060"/>
                </a:solidFill>
              </a:rPr>
              <a:t>Temsil, anlıktır, geçicidir</a:t>
            </a:r>
          </a:p>
          <a:p>
            <a:pPr marL="0" indent="0">
              <a:buClr>
                <a:srgbClr val="FF0000"/>
              </a:buClr>
              <a:buNone/>
            </a:pPr>
            <a:endParaRPr lang="tr-TR" dirty="0">
              <a:solidFill>
                <a:srgbClr val="002060"/>
              </a:solidFill>
            </a:endParaRPr>
          </a:p>
        </p:txBody>
      </p:sp>
    </p:spTree>
    <p:extLst>
      <p:ext uri="{BB962C8B-B14F-4D97-AF65-F5344CB8AC3E}">
        <p14:creationId xmlns:p14="http://schemas.microsoft.com/office/powerpoint/2010/main" val="2434659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solidFill>
                  <a:srgbClr val="FF0000"/>
                </a:solidFill>
              </a:rPr>
              <a:t>İşaret, Ses ve Görüntü Nakline Yarayan Araçlarla Umuma İletim Hakkı md.25</a:t>
            </a:r>
            <a:endParaRPr lang="tr-TR" dirty="0"/>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Bir eserin aslını veya çoğaltılmış nüshalarını, </a:t>
            </a:r>
            <a:r>
              <a:rPr lang="tr-TR" b="1" dirty="0">
                <a:solidFill>
                  <a:srgbClr val="002060"/>
                </a:solidFill>
              </a:rPr>
              <a:t>radyo-televizyon, uydu ve kablo gibi telli veya telsiz yayın yapan kuruluşlar vasıtasıyla </a:t>
            </a:r>
            <a:r>
              <a:rPr lang="tr-TR" dirty="0">
                <a:solidFill>
                  <a:srgbClr val="002060"/>
                </a:solidFill>
              </a:rPr>
              <a:t>veya </a:t>
            </a:r>
            <a:r>
              <a:rPr lang="tr-TR" b="1" dirty="0">
                <a:solidFill>
                  <a:srgbClr val="002060"/>
                </a:solidFill>
              </a:rPr>
              <a:t>dijital iletim de dahil olmak üzere işaret, ses ve/veya görüntü nakline yarayan araçlarla yayınlanması </a:t>
            </a:r>
            <a:r>
              <a:rPr lang="tr-TR" dirty="0">
                <a:solidFill>
                  <a:srgbClr val="002060"/>
                </a:solidFill>
              </a:rPr>
              <a:t>ve yayınlanan eserlerin bu kuruluşların yayınlarından alınarak başka yayın kuruluşları tarafından </a:t>
            </a:r>
            <a:r>
              <a:rPr lang="tr-TR" b="1" dirty="0">
                <a:solidFill>
                  <a:srgbClr val="002060"/>
                </a:solidFill>
              </a:rPr>
              <a:t>yeniden yayınlanması </a:t>
            </a:r>
            <a:r>
              <a:rPr lang="tr-TR" dirty="0">
                <a:solidFill>
                  <a:srgbClr val="002060"/>
                </a:solidFill>
              </a:rPr>
              <a:t>suretiyle umuma iletilmesi hakkı </a:t>
            </a:r>
            <a:r>
              <a:rPr lang="tr-TR" dirty="0" err="1">
                <a:solidFill>
                  <a:srgbClr val="002060"/>
                </a:solidFill>
              </a:rPr>
              <a:t>munhasıran</a:t>
            </a:r>
            <a:r>
              <a:rPr lang="tr-TR" dirty="0">
                <a:solidFill>
                  <a:srgbClr val="002060"/>
                </a:solidFill>
              </a:rPr>
              <a:t> eser sahibine aittir.</a:t>
            </a:r>
            <a:endParaRPr lang="tr-TR" dirty="0" smtClean="0">
              <a:solidFill>
                <a:srgbClr val="002060"/>
              </a:solidFill>
            </a:endParaRPr>
          </a:p>
        </p:txBody>
      </p:sp>
    </p:spTree>
    <p:extLst>
      <p:ext uri="{BB962C8B-B14F-4D97-AF65-F5344CB8AC3E}">
        <p14:creationId xmlns:p14="http://schemas.microsoft.com/office/powerpoint/2010/main" val="2265754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dirty="0" smtClean="0">
                <a:solidFill>
                  <a:srgbClr val="FF0000"/>
                </a:solidFill>
              </a:rPr>
              <a:t>Eser Sahibinin Hakları</a:t>
            </a:r>
            <a:endParaRPr lang="tr-TR" dirty="0">
              <a:solidFill>
                <a:srgbClr val="FF0000"/>
              </a:solidFill>
            </a:endParaRPr>
          </a:p>
        </p:txBody>
      </p:sp>
      <p:sp>
        <p:nvSpPr>
          <p:cNvPr id="5" name="Metin Yer Tutucusu 4"/>
          <p:cNvSpPr>
            <a:spLocks noGrp="1"/>
          </p:cNvSpPr>
          <p:nvPr>
            <p:ph type="body" idx="1"/>
          </p:nvPr>
        </p:nvSpPr>
        <p:spPr/>
        <p:txBody>
          <a:bodyPr/>
          <a:lstStyle/>
          <a:p>
            <a:r>
              <a:rPr lang="tr-TR" dirty="0" smtClean="0">
                <a:solidFill>
                  <a:srgbClr val="002060"/>
                </a:solidFill>
              </a:rPr>
              <a:t>	Manevi Haklar</a:t>
            </a:r>
            <a:r>
              <a:rPr lang="tr-TR" dirty="0" smtClean="0"/>
              <a:t>	</a:t>
            </a:r>
            <a:endParaRPr lang="tr-TR" dirty="0"/>
          </a:p>
        </p:txBody>
      </p:sp>
      <p:sp>
        <p:nvSpPr>
          <p:cNvPr id="6" name="İçerik Yer Tutucusu 5"/>
          <p:cNvSpPr>
            <a:spLocks noGrp="1"/>
          </p:cNvSpPr>
          <p:nvPr>
            <p:ph sz="half" idx="2"/>
          </p:nvPr>
        </p:nvSpPr>
        <p:spPr/>
        <p:txBody>
          <a:bodyPr/>
          <a:lstStyle/>
          <a:p>
            <a:pPr>
              <a:buClr>
                <a:srgbClr val="FF0000"/>
              </a:buClr>
            </a:pPr>
            <a:r>
              <a:rPr lang="tr-TR" dirty="0" smtClean="0">
                <a:solidFill>
                  <a:srgbClr val="002060"/>
                </a:solidFill>
              </a:rPr>
              <a:t>Sınırlı sayıdadır</a:t>
            </a:r>
          </a:p>
          <a:p>
            <a:pPr>
              <a:buClr>
                <a:srgbClr val="FF0000"/>
              </a:buClr>
            </a:pPr>
            <a:r>
              <a:rPr lang="tr-TR" dirty="0" smtClean="0">
                <a:solidFill>
                  <a:srgbClr val="002060"/>
                </a:solidFill>
              </a:rPr>
              <a:t>Devredilemez </a:t>
            </a:r>
          </a:p>
          <a:p>
            <a:pPr>
              <a:buClr>
                <a:srgbClr val="FF0000"/>
              </a:buClr>
            </a:pPr>
            <a:r>
              <a:rPr lang="tr-TR" dirty="0">
                <a:solidFill>
                  <a:srgbClr val="002060"/>
                </a:solidFill>
              </a:rPr>
              <a:t>M</a:t>
            </a:r>
            <a:r>
              <a:rPr lang="tr-TR" dirty="0" smtClean="0">
                <a:solidFill>
                  <a:srgbClr val="002060"/>
                </a:solidFill>
              </a:rPr>
              <a:t>iras yoluyla intikal edemez</a:t>
            </a:r>
          </a:p>
          <a:p>
            <a:pPr marL="0" indent="0">
              <a:buClr>
                <a:srgbClr val="FF0000"/>
              </a:buClr>
              <a:buNone/>
            </a:pPr>
            <a:r>
              <a:rPr lang="tr-TR" dirty="0" smtClean="0">
                <a:solidFill>
                  <a:srgbClr val="002060"/>
                </a:solidFill>
              </a:rPr>
              <a:t>(FSEK md.19  kimlerin yararlanacağını düzenler)</a:t>
            </a:r>
          </a:p>
          <a:p>
            <a:pPr>
              <a:buClr>
                <a:srgbClr val="FF0000"/>
              </a:buClr>
            </a:pPr>
            <a:r>
              <a:rPr lang="tr-TR" dirty="0" smtClean="0">
                <a:solidFill>
                  <a:srgbClr val="002060"/>
                </a:solidFill>
              </a:rPr>
              <a:t>Koruma süreyle sınırlı değildir</a:t>
            </a:r>
            <a:endParaRPr lang="tr-TR" dirty="0">
              <a:solidFill>
                <a:srgbClr val="002060"/>
              </a:solidFill>
            </a:endParaRPr>
          </a:p>
        </p:txBody>
      </p:sp>
      <p:sp>
        <p:nvSpPr>
          <p:cNvPr id="7" name="Metin Yer Tutucusu 6"/>
          <p:cNvSpPr>
            <a:spLocks noGrp="1"/>
          </p:cNvSpPr>
          <p:nvPr>
            <p:ph type="body" sz="quarter" idx="3"/>
          </p:nvPr>
        </p:nvSpPr>
        <p:spPr/>
        <p:txBody>
          <a:bodyPr/>
          <a:lstStyle/>
          <a:p>
            <a:r>
              <a:rPr lang="tr-TR" dirty="0" smtClean="0"/>
              <a:t>	</a:t>
            </a:r>
            <a:r>
              <a:rPr lang="tr-TR" dirty="0" smtClean="0">
                <a:solidFill>
                  <a:srgbClr val="002060"/>
                </a:solidFill>
              </a:rPr>
              <a:t>Mali Haklar</a:t>
            </a:r>
            <a:endParaRPr lang="tr-TR" dirty="0">
              <a:solidFill>
                <a:srgbClr val="002060"/>
              </a:solidFill>
            </a:endParaRPr>
          </a:p>
        </p:txBody>
      </p:sp>
      <p:sp>
        <p:nvSpPr>
          <p:cNvPr id="8" name="İçerik Yer Tutucusu 7"/>
          <p:cNvSpPr>
            <a:spLocks noGrp="1"/>
          </p:cNvSpPr>
          <p:nvPr>
            <p:ph sz="quarter" idx="4"/>
          </p:nvPr>
        </p:nvSpPr>
        <p:spPr/>
        <p:txBody>
          <a:bodyPr/>
          <a:lstStyle/>
          <a:p>
            <a:pPr>
              <a:buClr>
                <a:srgbClr val="FF0000"/>
              </a:buClr>
            </a:pPr>
            <a:r>
              <a:rPr lang="tr-TR" dirty="0" smtClean="0">
                <a:solidFill>
                  <a:srgbClr val="002060"/>
                </a:solidFill>
              </a:rPr>
              <a:t>Sınırlı sayıdadır</a:t>
            </a:r>
          </a:p>
          <a:p>
            <a:pPr>
              <a:buClr>
                <a:srgbClr val="FF0000"/>
              </a:buClr>
            </a:pPr>
            <a:r>
              <a:rPr lang="tr-TR" dirty="0" smtClean="0">
                <a:solidFill>
                  <a:srgbClr val="002060"/>
                </a:solidFill>
              </a:rPr>
              <a:t>Devredilebilir</a:t>
            </a:r>
          </a:p>
          <a:p>
            <a:pPr>
              <a:buClr>
                <a:srgbClr val="FF0000"/>
              </a:buClr>
            </a:pPr>
            <a:r>
              <a:rPr lang="tr-TR" dirty="0" smtClean="0">
                <a:solidFill>
                  <a:srgbClr val="002060"/>
                </a:solidFill>
              </a:rPr>
              <a:t>Miras yoluyla intikal eder</a:t>
            </a:r>
          </a:p>
          <a:p>
            <a:pPr>
              <a:buClr>
                <a:srgbClr val="FF0000"/>
              </a:buClr>
            </a:pPr>
            <a:r>
              <a:rPr lang="tr-TR" dirty="0">
                <a:solidFill>
                  <a:srgbClr val="002060"/>
                </a:solidFill>
              </a:rPr>
              <a:t>Koruma süreyle </a:t>
            </a:r>
            <a:r>
              <a:rPr lang="tr-TR" dirty="0" smtClean="0">
                <a:solidFill>
                  <a:srgbClr val="002060"/>
                </a:solidFill>
              </a:rPr>
              <a:t>sınırlıdır</a:t>
            </a:r>
            <a:endParaRPr lang="tr-TR" dirty="0">
              <a:solidFill>
                <a:srgbClr val="002060"/>
              </a:solidFill>
            </a:endParaRPr>
          </a:p>
          <a:p>
            <a:pPr>
              <a:buClr>
                <a:srgbClr val="FF0000"/>
              </a:buClr>
            </a:pPr>
            <a:endParaRPr lang="tr-TR" dirty="0">
              <a:solidFill>
                <a:srgbClr val="002060"/>
              </a:solidFill>
            </a:endParaRPr>
          </a:p>
        </p:txBody>
      </p:sp>
    </p:spTree>
    <p:extLst>
      <p:ext uri="{BB962C8B-B14F-4D97-AF65-F5344CB8AC3E}">
        <p14:creationId xmlns:p14="http://schemas.microsoft.com/office/powerpoint/2010/main" val="40792638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solidFill>
                  <a:srgbClr val="FF0000"/>
                </a:solidFill>
              </a:rPr>
              <a:t>Umuma İletim Hakkı md.25</a:t>
            </a:r>
          </a:p>
        </p:txBody>
      </p:sp>
      <p:sp>
        <p:nvSpPr>
          <p:cNvPr id="3" name="İçerik Yer Tutucusu 2"/>
          <p:cNvSpPr>
            <a:spLocks noGrp="1"/>
          </p:cNvSpPr>
          <p:nvPr>
            <p:ph idx="1"/>
          </p:nvPr>
        </p:nvSpPr>
        <p:spPr/>
        <p:txBody>
          <a:bodyPr/>
          <a:lstStyle/>
          <a:p>
            <a:pPr>
              <a:buClr>
                <a:srgbClr val="FF0000"/>
              </a:buClr>
            </a:pPr>
            <a:r>
              <a:rPr lang="tr-TR" dirty="0" smtClean="0">
                <a:solidFill>
                  <a:srgbClr val="002060"/>
                </a:solidFill>
              </a:rPr>
              <a:t>Aslında bir çeşit temsildir, temsilden farkı kullanıcı/yararlanıcı/izleyicinin belirsiz sayıda olması ve belirsiz yerde olmasıdır. </a:t>
            </a:r>
          </a:p>
          <a:p>
            <a:pPr>
              <a:buClr>
                <a:srgbClr val="FF0000"/>
              </a:buClr>
            </a:pPr>
            <a:r>
              <a:rPr lang="tr-TR" dirty="0" smtClean="0">
                <a:solidFill>
                  <a:srgbClr val="002060"/>
                </a:solidFill>
              </a:rPr>
              <a:t>Oysa temsilde izleyicilerin tümü aynı yerde bulunur, işaret, ses, görüntü nakline yarayan araçlarda iletimde ise izleyicilerden biri Ankara’da biri İzmir’de olabilir</a:t>
            </a:r>
            <a:endParaRPr lang="tr-TR" dirty="0">
              <a:solidFill>
                <a:srgbClr val="002060"/>
              </a:solidFill>
            </a:endParaRPr>
          </a:p>
        </p:txBody>
      </p:sp>
    </p:spTree>
    <p:extLst>
      <p:ext uri="{BB962C8B-B14F-4D97-AF65-F5344CB8AC3E}">
        <p14:creationId xmlns:p14="http://schemas.microsoft.com/office/powerpoint/2010/main" val="723482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Umuma İletim Hakkı md.25</a:t>
            </a:r>
            <a:endParaRPr lang="tr-TR" dirty="0"/>
          </a:p>
        </p:txBody>
      </p:sp>
      <p:sp>
        <p:nvSpPr>
          <p:cNvPr id="3" name="İçerik Yer Tutucusu 2"/>
          <p:cNvSpPr>
            <a:spLocks noGrp="1"/>
          </p:cNvSpPr>
          <p:nvPr>
            <p:ph idx="1"/>
          </p:nvPr>
        </p:nvSpPr>
        <p:spPr/>
        <p:txBody>
          <a:bodyPr/>
          <a:lstStyle/>
          <a:p>
            <a:pPr>
              <a:buClr>
                <a:srgbClr val="FF0000"/>
              </a:buClr>
            </a:pPr>
            <a:r>
              <a:rPr lang="tr-TR" dirty="0" smtClean="0">
                <a:solidFill>
                  <a:srgbClr val="002060"/>
                </a:solidFill>
              </a:rPr>
              <a:t>«Yayın: Bir merkezden seslerin, işaretlerin, resimlerin veya metinlerin elektromanyetik dalgalarla yayılması»  Öztan, s.386. </a:t>
            </a:r>
          </a:p>
          <a:p>
            <a:pPr>
              <a:buClr>
                <a:srgbClr val="FF0000"/>
              </a:buClr>
            </a:pPr>
            <a:r>
              <a:rPr lang="tr-TR" dirty="0" smtClean="0">
                <a:solidFill>
                  <a:srgbClr val="002060"/>
                </a:solidFill>
              </a:rPr>
              <a:t>Bir verici bu dalgaları gönderecek, bu dalgalar alınacak ve işarete, resme, sese dönüştürülecek.</a:t>
            </a:r>
          </a:p>
          <a:p>
            <a:pPr>
              <a:buClr>
                <a:srgbClr val="FF0000"/>
              </a:buClr>
            </a:pPr>
            <a:r>
              <a:rPr lang="tr-TR" dirty="0" smtClean="0">
                <a:solidFill>
                  <a:srgbClr val="002060"/>
                </a:solidFill>
              </a:rPr>
              <a:t>Hakkın konusunu yayın oluşturur, dinlemeye seyre izin veren cihaza ulaşmasıyla sona erer.</a:t>
            </a:r>
          </a:p>
          <a:p>
            <a:pPr>
              <a:buClr>
                <a:srgbClr val="FF0000"/>
              </a:buClr>
            </a:pPr>
            <a:r>
              <a:rPr lang="tr-TR" dirty="0">
                <a:solidFill>
                  <a:srgbClr val="002060"/>
                </a:solidFill>
              </a:rPr>
              <a:t>Radyo yayınını, kablolu yayını, uydu yayınını </a:t>
            </a:r>
            <a:r>
              <a:rPr lang="tr-TR" dirty="0" smtClean="0">
                <a:solidFill>
                  <a:srgbClr val="002060"/>
                </a:solidFill>
              </a:rPr>
              <a:t>kapsar</a:t>
            </a:r>
          </a:p>
          <a:p>
            <a:pPr>
              <a:buClr>
                <a:srgbClr val="FF0000"/>
              </a:buClr>
            </a:pPr>
            <a:r>
              <a:rPr lang="tr-TR" dirty="0">
                <a:solidFill>
                  <a:srgbClr val="002060"/>
                </a:solidFill>
              </a:rPr>
              <a:t>gerçek kişilerin seçtikleri yer ve zamanda eserine erişimini sağlamak suretiyle umuma iletimine izin vermek veya yasaklamak hakkına da sahiptir</a:t>
            </a:r>
          </a:p>
          <a:p>
            <a:pPr>
              <a:buClr>
                <a:srgbClr val="FF0000"/>
              </a:buClr>
            </a:pPr>
            <a:r>
              <a:rPr lang="tr-TR" dirty="0">
                <a:solidFill>
                  <a:srgbClr val="002060"/>
                </a:solidFill>
              </a:rPr>
              <a:t>Bu madde ile düzenlenen umuma iletim yoluyla eserlerin dağıtım ve sunumu eser sahibinin yayma hakkını ihlal etmez.</a:t>
            </a:r>
          </a:p>
          <a:p>
            <a:pPr>
              <a:buClr>
                <a:srgbClr val="FF0000"/>
              </a:buClr>
            </a:pPr>
            <a:endParaRPr lang="tr-TR" dirty="0">
              <a:solidFill>
                <a:srgbClr val="002060"/>
              </a:solidFill>
            </a:endParaRPr>
          </a:p>
          <a:p>
            <a:pPr>
              <a:buClr>
                <a:srgbClr val="FF0000"/>
              </a:buClr>
            </a:pPr>
            <a:endParaRPr lang="tr-TR" dirty="0">
              <a:solidFill>
                <a:srgbClr val="002060"/>
              </a:solidFill>
            </a:endParaRPr>
          </a:p>
          <a:p>
            <a:pPr>
              <a:buClr>
                <a:srgbClr val="FF0000"/>
              </a:buClr>
            </a:pPr>
            <a:endParaRPr lang="tr-TR" dirty="0" smtClean="0">
              <a:solidFill>
                <a:srgbClr val="002060"/>
              </a:solidFill>
            </a:endParaRPr>
          </a:p>
          <a:p>
            <a:pPr>
              <a:buClr>
                <a:srgbClr val="FF0000"/>
              </a:buClr>
            </a:pPr>
            <a:endParaRPr lang="tr-TR" dirty="0">
              <a:solidFill>
                <a:srgbClr val="002060"/>
              </a:solidFill>
            </a:endParaRPr>
          </a:p>
        </p:txBody>
      </p:sp>
    </p:spTree>
    <p:extLst>
      <p:ext uri="{BB962C8B-B14F-4D97-AF65-F5344CB8AC3E}">
        <p14:creationId xmlns:p14="http://schemas.microsoft.com/office/powerpoint/2010/main" val="730867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Umuma İletim Hakkı md.25</a:t>
            </a:r>
            <a:endParaRPr lang="en-US" dirty="0"/>
          </a:p>
        </p:txBody>
      </p:sp>
      <p:sp>
        <p:nvSpPr>
          <p:cNvPr id="3" name="İçerik Yer Tutucusu 2"/>
          <p:cNvSpPr>
            <a:spLocks noGrp="1"/>
          </p:cNvSpPr>
          <p:nvPr>
            <p:ph idx="1"/>
          </p:nvPr>
        </p:nvSpPr>
        <p:spPr/>
        <p:txBody>
          <a:bodyPr/>
          <a:lstStyle/>
          <a:p>
            <a:r>
              <a:rPr lang="tr-TR" dirty="0" smtClean="0">
                <a:solidFill>
                  <a:srgbClr val="002060"/>
                </a:solidFill>
              </a:rPr>
              <a:t>Umuma iletim hakkı kapsamına girecek olan fillere aşağıdakiler örnek olarak gösterilebilir:</a:t>
            </a:r>
          </a:p>
          <a:p>
            <a:r>
              <a:rPr lang="tr-TR" dirty="0" smtClean="0">
                <a:solidFill>
                  <a:srgbClr val="002060"/>
                </a:solidFill>
              </a:rPr>
              <a:t>Ör: bir müzik eseri radyo veya </a:t>
            </a:r>
            <a:r>
              <a:rPr lang="tr-TR" dirty="0" err="1" smtClean="0">
                <a:solidFill>
                  <a:srgbClr val="002060"/>
                </a:solidFill>
              </a:rPr>
              <a:t>tv</a:t>
            </a:r>
            <a:r>
              <a:rPr lang="tr-TR" dirty="0" smtClean="0">
                <a:solidFill>
                  <a:srgbClr val="002060"/>
                </a:solidFill>
              </a:rPr>
              <a:t> çalınıyorsa-umuma iletim</a:t>
            </a:r>
          </a:p>
          <a:p>
            <a:r>
              <a:rPr lang="tr-TR" dirty="0" smtClean="0">
                <a:solidFill>
                  <a:srgbClr val="002060"/>
                </a:solidFill>
              </a:rPr>
              <a:t>Ör: bir ilim veya edebiyat eseri internete yüklenirse-umuma iletim</a:t>
            </a:r>
          </a:p>
          <a:p>
            <a:r>
              <a:rPr lang="tr-TR" dirty="0" smtClean="0">
                <a:solidFill>
                  <a:srgbClr val="002060"/>
                </a:solidFill>
              </a:rPr>
              <a:t>Ör: bir resmin internetten indirilmesi-çoğaltma</a:t>
            </a:r>
          </a:p>
          <a:p>
            <a:r>
              <a:rPr lang="tr-TR" dirty="0" smtClean="0">
                <a:solidFill>
                  <a:srgbClr val="002060"/>
                </a:solidFill>
              </a:rPr>
              <a:t>Ör: indirilen resmin fotokopi ile çoğaltılması-çoğaltma</a:t>
            </a:r>
          </a:p>
          <a:p>
            <a:r>
              <a:rPr lang="tr-TR" dirty="0" smtClean="0">
                <a:solidFill>
                  <a:srgbClr val="002060"/>
                </a:solidFill>
              </a:rPr>
              <a:t>Çoğaltılan nüshaların satılması/kiralanması-yayma</a:t>
            </a:r>
          </a:p>
          <a:p>
            <a:r>
              <a:rPr lang="tr-TR" dirty="0" smtClean="0">
                <a:solidFill>
                  <a:srgbClr val="002060"/>
                </a:solidFill>
              </a:rPr>
              <a:t>Sadece hukuka uygun bir şekilde satın alınan fiziki eserler, sadece yeniden satılabilir. </a:t>
            </a:r>
          </a:p>
          <a:p>
            <a:r>
              <a:rPr lang="tr-TR" dirty="0" smtClean="0">
                <a:solidFill>
                  <a:srgbClr val="002060"/>
                </a:solidFill>
              </a:rPr>
              <a:t>Satın alınan bir eser, kiralanamaz, kamuya ödünç verilemez, internete yüklenemez</a:t>
            </a:r>
          </a:p>
          <a:p>
            <a:endParaRPr lang="tr-TR" dirty="0" smtClean="0">
              <a:solidFill>
                <a:srgbClr val="002060"/>
              </a:solidFill>
            </a:endParaRPr>
          </a:p>
        </p:txBody>
      </p:sp>
    </p:spTree>
    <p:extLst>
      <p:ext uri="{BB962C8B-B14F-4D97-AF65-F5344CB8AC3E}">
        <p14:creationId xmlns:p14="http://schemas.microsoft.com/office/powerpoint/2010/main" val="2787843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Pay ve Takip Hakkı md.45</a:t>
            </a:r>
            <a:endParaRPr lang="tr-TR" dirty="0">
              <a:solidFill>
                <a:srgbClr val="FF0000"/>
              </a:solidFill>
            </a:endParaRPr>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Mimarî eserler hariç olmak üzere, </a:t>
            </a:r>
            <a:endParaRPr lang="tr-TR" dirty="0" smtClean="0">
              <a:solidFill>
                <a:srgbClr val="002060"/>
              </a:solidFill>
            </a:endParaRPr>
          </a:p>
          <a:p>
            <a:pPr>
              <a:buClr>
                <a:srgbClr val="FF0000"/>
              </a:buClr>
            </a:pPr>
            <a:r>
              <a:rPr lang="tr-TR" dirty="0" smtClean="0">
                <a:solidFill>
                  <a:srgbClr val="002060"/>
                </a:solidFill>
              </a:rPr>
              <a:t>bu </a:t>
            </a:r>
            <a:r>
              <a:rPr lang="tr-TR" dirty="0">
                <a:solidFill>
                  <a:srgbClr val="002060"/>
                </a:solidFill>
              </a:rPr>
              <a:t>Kanunun 4 üncü maddesinde sayılan güzel sanat eserlerinin </a:t>
            </a:r>
            <a:r>
              <a:rPr lang="tr-TR" b="1" dirty="0">
                <a:solidFill>
                  <a:srgbClr val="002060"/>
                </a:solidFill>
              </a:rPr>
              <a:t>asılları </a:t>
            </a:r>
            <a:r>
              <a:rPr lang="tr-TR" b="1" dirty="0" smtClean="0">
                <a:solidFill>
                  <a:srgbClr val="002060"/>
                </a:solidFill>
              </a:rPr>
              <a:t>ile</a:t>
            </a:r>
            <a:endParaRPr lang="tr-TR" b="1" dirty="0">
              <a:solidFill>
                <a:srgbClr val="002060"/>
              </a:solidFill>
            </a:endParaRPr>
          </a:p>
          <a:p>
            <a:pPr>
              <a:buClr>
                <a:srgbClr val="FF0000"/>
              </a:buClr>
            </a:pPr>
            <a:r>
              <a:rPr lang="tr-TR" dirty="0" smtClean="0">
                <a:solidFill>
                  <a:srgbClr val="002060"/>
                </a:solidFill>
              </a:rPr>
              <a:t>eser </a:t>
            </a:r>
            <a:r>
              <a:rPr lang="tr-TR" dirty="0">
                <a:solidFill>
                  <a:srgbClr val="002060"/>
                </a:solidFill>
              </a:rPr>
              <a:t>sahibinin kendisinin sınırlı sayıda meydana getirdiği veya eser sahibinin kontrolünde ve izniyle meydana getirilmiş ve eser sahibi tarafından imzalanmış veya başka bir şekilde işaretlenmiş olmaları nedeniyle </a:t>
            </a:r>
            <a:r>
              <a:rPr lang="tr-TR" b="1" dirty="0">
                <a:solidFill>
                  <a:srgbClr val="002060"/>
                </a:solidFill>
              </a:rPr>
              <a:t>özgün eser olduğu kabul edilen kopyaları, </a:t>
            </a:r>
            <a:endParaRPr lang="tr-TR" b="1" dirty="0" smtClean="0">
              <a:solidFill>
                <a:srgbClr val="002060"/>
              </a:solidFill>
            </a:endParaRPr>
          </a:p>
          <a:p>
            <a:pPr>
              <a:buClr>
                <a:srgbClr val="FF0000"/>
              </a:buClr>
            </a:pPr>
            <a:r>
              <a:rPr lang="tr-TR" dirty="0" smtClean="0">
                <a:solidFill>
                  <a:srgbClr val="002060"/>
                </a:solidFill>
              </a:rPr>
              <a:t>2 </a:t>
            </a:r>
            <a:r>
              <a:rPr lang="tr-TR" dirty="0" err="1">
                <a:solidFill>
                  <a:srgbClr val="002060"/>
                </a:solidFill>
              </a:rPr>
              <a:t>nci</a:t>
            </a:r>
            <a:r>
              <a:rPr lang="tr-TR" dirty="0">
                <a:solidFill>
                  <a:srgbClr val="002060"/>
                </a:solidFill>
              </a:rPr>
              <a:t> maddenin (1) numaralı bendinde ve 3 üncü maddede sayılıp da yazarlarla bestecilerin el yazısıyla yazılmış eserlerinin asıllarından biri, </a:t>
            </a:r>
            <a:endParaRPr lang="tr-TR" dirty="0" smtClean="0">
              <a:solidFill>
                <a:srgbClr val="002060"/>
              </a:solidFill>
            </a:endParaRPr>
          </a:p>
          <a:p>
            <a:pPr>
              <a:buClr>
                <a:srgbClr val="FF0000"/>
              </a:buClr>
            </a:pPr>
            <a:endParaRPr lang="tr-TR" dirty="0">
              <a:solidFill>
                <a:srgbClr val="002060"/>
              </a:solidFill>
            </a:endParaRPr>
          </a:p>
        </p:txBody>
      </p:sp>
    </p:spTree>
    <p:extLst>
      <p:ext uri="{BB962C8B-B14F-4D97-AF65-F5344CB8AC3E}">
        <p14:creationId xmlns:p14="http://schemas.microsoft.com/office/powerpoint/2010/main" val="29785233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Pay ve Takip Hakkı md.45</a:t>
            </a:r>
            <a:endParaRPr lang="tr-TR" dirty="0">
              <a:solidFill>
                <a:srgbClr val="FF0000"/>
              </a:solidFill>
            </a:endParaRPr>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eser sahibi veya mirasçıları tarafından bir defa satıldıktan sonra</a:t>
            </a:r>
            <a:r>
              <a:rPr lang="tr-TR" dirty="0" smtClean="0">
                <a:solidFill>
                  <a:srgbClr val="002060"/>
                </a:solidFill>
              </a:rPr>
              <a:t>,</a:t>
            </a:r>
          </a:p>
          <a:p>
            <a:pPr>
              <a:buClr>
                <a:srgbClr val="FF0000"/>
              </a:buClr>
            </a:pPr>
            <a:r>
              <a:rPr lang="tr-TR" dirty="0" smtClean="0">
                <a:solidFill>
                  <a:srgbClr val="002060"/>
                </a:solidFill>
              </a:rPr>
              <a:t>koruma </a:t>
            </a:r>
            <a:r>
              <a:rPr lang="tr-TR" dirty="0">
                <a:solidFill>
                  <a:srgbClr val="002060"/>
                </a:solidFill>
              </a:rPr>
              <a:t>süresi içinde, </a:t>
            </a:r>
            <a:endParaRPr lang="tr-TR" dirty="0" smtClean="0">
              <a:solidFill>
                <a:srgbClr val="002060"/>
              </a:solidFill>
            </a:endParaRPr>
          </a:p>
          <a:p>
            <a:pPr>
              <a:buClr>
                <a:srgbClr val="FF0000"/>
              </a:buClr>
            </a:pPr>
            <a:r>
              <a:rPr lang="tr-TR" dirty="0" smtClean="0">
                <a:solidFill>
                  <a:srgbClr val="002060"/>
                </a:solidFill>
              </a:rPr>
              <a:t>bir </a:t>
            </a:r>
            <a:r>
              <a:rPr lang="tr-TR" dirty="0">
                <a:solidFill>
                  <a:srgbClr val="002060"/>
                </a:solidFill>
              </a:rPr>
              <a:t>sergide veya açık artırmada yahut bu gibi eşyayı satan bir mağazada veya başka şekillerde satış konusu olarak el değiştirdikçe, </a:t>
            </a:r>
            <a:endParaRPr lang="tr-TR" dirty="0" smtClean="0">
              <a:solidFill>
                <a:srgbClr val="002060"/>
              </a:solidFill>
            </a:endParaRPr>
          </a:p>
          <a:p>
            <a:pPr>
              <a:buClr>
                <a:srgbClr val="FF0000"/>
              </a:buClr>
            </a:pPr>
            <a:r>
              <a:rPr lang="tr-TR" dirty="0" smtClean="0">
                <a:solidFill>
                  <a:srgbClr val="002060"/>
                </a:solidFill>
              </a:rPr>
              <a:t>bu </a:t>
            </a:r>
            <a:r>
              <a:rPr lang="tr-TR" dirty="0">
                <a:solidFill>
                  <a:srgbClr val="002060"/>
                </a:solidFill>
              </a:rPr>
              <a:t>satış bedeli ile bir önceki satış bedeli arasında açık bir </a:t>
            </a:r>
            <a:r>
              <a:rPr lang="tr-TR" dirty="0" err="1">
                <a:solidFill>
                  <a:srgbClr val="002060"/>
                </a:solidFill>
              </a:rPr>
              <a:t>nispetsizlik</a:t>
            </a:r>
            <a:r>
              <a:rPr lang="tr-TR" dirty="0">
                <a:solidFill>
                  <a:srgbClr val="002060"/>
                </a:solidFill>
              </a:rPr>
              <a:t> bulunması </a:t>
            </a:r>
            <a:r>
              <a:rPr lang="tr-TR" dirty="0" smtClean="0">
                <a:solidFill>
                  <a:srgbClr val="002060"/>
                </a:solidFill>
              </a:rPr>
              <a:t>halinde</a:t>
            </a:r>
            <a:endParaRPr lang="tr-TR" dirty="0">
              <a:solidFill>
                <a:srgbClr val="002060"/>
              </a:solidFill>
            </a:endParaRPr>
          </a:p>
        </p:txBody>
      </p:sp>
    </p:spTree>
    <p:extLst>
      <p:ext uri="{BB962C8B-B14F-4D97-AF65-F5344CB8AC3E}">
        <p14:creationId xmlns:p14="http://schemas.microsoft.com/office/powerpoint/2010/main" val="3776460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Bağlantılı </a:t>
            </a:r>
            <a:r>
              <a:rPr lang="tr-TR" dirty="0" smtClean="0">
                <a:solidFill>
                  <a:srgbClr val="FF0000"/>
                </a:solidFill>
              </a:rPr>
              <a:t>Haklar</a:t>
            </a:r>
            <a:endParaRPr lang="tr-TR" dirty="0"/>
          </a:p>
        </p:txBody>
      </p:sp>
      <p:sp>
        <p:nvSpPr>
          <p:cNvPr id="3" name="İçerik Yer Tutucusu 2"/>
          <p:cNvSpPr>
            <a:spLocks noGrp="1"/>
          </p:cNvSpPr>
          <p:nvPr>
            <p:ph sz="quarter" idx="1"/>
          </p:nvPr>
        </p:nvSpPr>
        <p:spPr/>
        <p:txBody>
          <a:bodyPr>
            <a:normAutofit fontScale="92500" lnSpcReduction="20000"/>
          </a:bodyPr>
          <a:lstStyle/>
          <a:p>
            <a:pPr>
              <a:buClr>
                <a:srgbClr val="FF0000"/>
              </a:buClr>
            </a:pPr>
            <a:r>
              <a:rPr lang="tr-TR" b="1" dirty="0" smtClean="0">
                <a:solidFill>
                  <a:srgbClr val="002060"/>
                </a:solidFill>
              </a:rPr>
              <a:t>İcracı sanatçı: </a:t>
            </a:r>
            <a:r>
              <a:rPr lang="tr-TR" dirty="0">
                <a:solidFill>
                  <a:srgbClr val="002060"/>
                </a:solidFill>
              </a:rPr>
              <a:t>Eser sahibinin manevi ve mali haklarına zarar vermemek kaydıyla ve eser sahibinin izniyle </a:t>
            </a:r>
            <a:r>
              <a:rPr lang="tr-TR" u="sng" dirty="0">
                <a:solidFill>
                  <a:srgbClr val="002060"/>
                </a:solidFill>
              </a:rPr>
              <a:t>bir eseri özgün bir biçimde </a:t>
            </a:r>
            <a:r>
              <a:rPr lang="tr-TR" dirty="0">
                <a:solidFill>
                  <a:srgbClr val="002060"/>
                </a:solidFill>
              </a:rPr>
              <a:t>yorumlayan, tanıtan, anlatan, söyleyen, çalan ve çeşitli biçimlerde icra eden </a:t>
            </a:r>
            <a:r>
              <a:rPr lang="tr-TR" dirty="0" smtClean="0">
                <a:solidFill>
                  <a:srgbClr val="002060"/>
                </a:solidFill>
              </a:rPr>
              <a:t>sanatçı </a:t>
            </a:r>
          </a:p>
          <a:p>
            <a:pPr>
              <a:buClr>
                <a:srgbClr val="FF0000"/>
              </a:buClr>
            </a:pPr>
            <a:r>
              <a:rPr lang="tr-TR" b="1" dirty="0">
                <a:solidFill>
                  <a:srgbClr val="002060"/>
                </a:solidFill>
              </a:rPr>
              <a:t>K</a:t>
            </a:r>
            <a:r>
              <a:rPr lang="tr-TR" b="1" dirty="0" smtClean="0">
                <a:solidFill>
                  <a:srgbClr val="002060"/>
                </a:solidFill>
              </a:rPr>
              <a:t>oruma konusu</a:t>
            </a:r>
            <a:r>
              <a:rPr lang="tr-TR" dirty="0" smtClean="0">
                <a:solidFill>
                  <a:srgbClr val="002060"/>
                </a:solidFill>
              </a:rPr>
              <a:t>: icra</a:t>
            </a:r>
          </a:p>
          <a:p>
            <a:pPr>
              <a:buClr>
                <a:srgbClr val="FF0000"/>
              </a:buClr>
            </a:pPr>
            <a:r>
              <a:rPr lang="tr-TR" b="1" dirty="0" smtClean="0">
                <a:solidFill>
                  <a:srgbClr val="002060"/>
                </a:solidFill>
              </a:rPr>
              <a:t>Haklar: </a:t>
            </a:r>
            <a:r>
              <a:rPr lang="tr-TR" dirty="0" smtClean="0">
                <a:solidFill>
                  <a:srgbClr val="002060"/>
                </a:solidFill>
              </a:rPr>
              <a:t>hem mali hem manevi haklar</a:t>
            </a:r>
          </a:p>
          <a:p>
            <a:pPr>
              <a:buClr>
                <a:srgbClr val="FF0000"/>
              </a:buClr>
            </a:pPr>
            <a:r>
              <a:rPr lang="tr-TR" dirty="0">
                <a:solidFill>
                  <a:srgbClr val="002060"/>
                </a:solidFill>
              </a:rPr>
              <a:t>Bağlantılı hak sahiplerinden sadece icracı sanatçıların manevi hakkı vardır, mali haklarını devretmiş olsalar dahi,</a:t>
            </a:r>
          </a:p>
          <a:p>
            <a:pPr marL="514350" indent="-514350">
              <a:buClr>
                <a:srgbClr val="FF0000"/>
              </a:buClr>
              <a:buAutoNum type="alphaLcParenR"/>
            </a:pPr>
            <a:r>
              <a:rPr lang="tr-TR" dirty="0">
                <a:solidFill>
                  <a:srgbClr val="002060"/>
                </a:solidFill>
              </a:rPr>
              <a:t>icralarının </a:t>
            </a:r>
            <a:r>
              <a:rPr lang="tr-TR" b="1" dirty="0">
                <a:solidFill>
                  <a:srgbClr val="002060"/>
                </a:solidFill>
              </a:rPr>
              <a:t>sahibi olarak tanıtılmalarını </a:t>
            </a:r>
          </a:p>
          <a:p>
            <a:pPr marL="514350" indent="-514350">
              <a:buClr>
                <a:srgbClr val="FF0000"/>
              </a:buClr>
              <a:buAutoNum type="alphaLcParenR"/>
            </a:pPr>
            <a:r>
              <a:rPr lang="tr-TR" dirty="0">
                <a:solidFill>
                  <a:srgbClr val="002060"/>
                </a:solidFill>
              </a:rPr>
              <a:t>icralarının kendi itibarlarını zedeleyebilecek şekilde </a:t>
            </a:r>
            <a:r>
              <a:rPr lang="tr-TR" b="1" dirty="0">
                <a:solidFill>
                  <a:srgbClr val="002060"/>
                </a:solidFill>
              </a:rPr>
              <a:t>tahrif edilmesi ve bozulmasının önlenmesini talep etme </a:t>
            </a:r>
            <a:endParaRPr lang="tr-TR" b="1" dirty="0" smtClean="0">
              <a:solidFill>
                <a:srgbClr val="002060"/>
              </a:solidFill>
            </a:endParaRPr>
          </a:p>
          <a:p>
            <a:pPr>
              <a:buClr>
                <a:srgbClr val="FF0000"/>
              </a:buClr>
            </a:pPr>
            <a:r>
              <a:rPr lang="tr-TR" b="1" dirty="0" smtClean="0">
                <a:solidFill>
                  <a:srgbClr val="002060"/>
                </a:solidFill>
              </a:rPr>
              <a:t>Mali haklar </a:t>
            </a:r>
          </a:p>
          <a:p>
            <a:pPr>
              <a:buClr>
                <a:srgbClr val="FF0000"/>
              </a:buClr>
            </a:pPr>
            <a:r>
              <a:rPr lang="tr-TR" dirty="0" smtClean="0">
                <a:solidFill>
                  <a:srgbClr val="002060"/>
                </a:solidFill>
              </a:rPr>
              <a:t>İcranın </a:t>
            </a:r>
            <a:r>
              <a:rPr lang="tr-TR" dirty="0">
                <a:solidFill>
                  <a:srgbClr val="002060"/>
                </a:solidFill>
              </a:rPr>
              <a:t>tespit ettirilmesi</a:t>
            </a:r>
          </a:p>
          <a:p>
            <a:pPr>
              <a:buClr>
                <a:srgbClr val="FF0000"/>
              </a:buClr>
            </a:pPr>
            <a:r>
              <a:rPr lang="tr-TR" dirty="0">
                <a:solidFill>
                  <a:srgbClr val="002060"/>
                </a:solidFill>
              </a:rPr>
              <a:t>Tespit ettirilmişse icranın satılması, dağıtılması, kiralanması, ödünç verilmesi; işaret, ses, görüntü nakline yarayan araçlarla umuma iletilmesi, yeniden iletilmesi, temsil</a:t>
            </a:r>
          </a:p>
          <a:p>
            <a:pPr>
              <a:buClr>
                <a:srgbClr val="FF0000"/>
              </a:buClr>
            </a:pPr>
            <a:r>
              <a:rPr lang="tr-TR" dirty="0">
                <a:solidFill>
                  <a:srgbClr val="002060"/>
                </a:solidFill>
              </a:rPr>
              <a:t>Tespit edilmiş icralarının satılması, dağıtılması</a:t>
            </a:r>
            <a:endParaRPr lang="tr-TR" b="1" dirty="0">
              <a:solidFill>
                <a:srgbClr val="002060"/>
              </a:solidFill>
            </a:endParaRPr>
          </a:p>
          <a:p>
            <a:pPr>
              <a:buClr>
                <a:srgbClr val="FF0000"/>
              </a:buClr>
            </a:pPr>
            <a:endParaRPr lang="tr-TR" dirty="0" smtClean="0">
              <a:solidFill>
                <a:srgbClr val="002060"/>
              </a:solidFill>
            </a:endParaRPr>
          </a:p>
        </p:txBody>
      </p:sp>
    </p:spTree>
    <p:extLst>
      <p:ext uri="{BB962C8B-B14F-4D97-AF65-F5344CB8AC3E}">
        <p14:creationId xmlns:p14="http://schemas.microsoft.com/office/powerpoint/2010/main" val="32135087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Bağlantılı Haklar</a:t>
            </a:r>
            <a:endParaRPr lang="en-US" dirty="0"/>
          </a:p>
        </p:txBody>
      </p:sp>
      <p:sp>
        <p:nvSpPr>
          <p:cNvPr id="3" name="İçerik Yer Tutucusu 2"/>
          <p:cNvSpPr>
            <a:spLocks noGrp="1"/>
          </p:cNvSpPr>
          <p:nvPr>
            <p:ph idx="1"/>
          </p:nvPr>
        </p:nvSpPr>
        <p:spPr/>
        <p:txBody>
          <a:bodyPr/>
          <a:lstStyle/>
          <a:p>
            <a:pPr>
              <a:buClr>
                <a:srgbClr val="FF0000"/>
              </a:buClr>
            </a:pPr>
            <a:r>
              <a:rPr lang="tr-TR" b="1" dirty="0" err="1">
                <a:solidFill>
                  <a:srgbClr val="002060"/>
                </a:solidFill>
              </a:rPr>
              <a:t>Fonogram</a:t>
            </a:r>
            <a:r>
              <a:rPr lang="tr-TR" b="1" dirty="0">
                <a:solidFill>
                  <a:srgbClr val="002060"/>
                </a:solidFill>
              </a:rPr>
              <a:t> Yapımcısı</a:t>
            </a:r>
            <a:r>
              <a:rPr lang="tr-TR" dirty="0">
                <a:solidFill>
                  <a:srgbClr val="002060"/>
                </a:solidFill>
              </a:rPr>
              <a:t>: bir icra ürünü olan veya sair sesleri ilk defa tespit eden </a:t>
            </a:r>
            <a:r>
              <a:rPr lang="tr-TR" dirty="0" err="1">
                <a:solidFill>
                  <a:srgbClr val="002060"/>
                </a:solidFill>
              </a:rPr>
              <a:t>fonogram</a:t>
            </a:r>
            <a:r>
              <a:rPr lang="tr-TR" dirty="0">
                <a:solidFill>
                  <a:srgbClr val="002060"/>
                </a:solidFill>
              </a:rPr>
              <a:t> yapımcıları </a:t>
            </a:r>
          </a:p>
          <a:p>
            <a:pPr>
              <a:buClr>
                <a:srgbClr val="FF0000"/>
              </a:buClr>
            </a:pPr>
            <a:r>
              <a:rPr lang="tr-TR" b="1" dirty="0">
                <a:solidFill>
                  <a:srgbClr val="002060"/>
                </a:solidFill>
              </a:rPr>
              <a:t>Koruma konusu: </a:t>
            </a:r>
            <a:r>
              <a:rPr lang="tr-TR" dirty="0">
                <a:solidFill>
                  <a:srgbClr val="002060"/>
                </a:solidFill>
              </a:rPr>
              <a:t>tespit</a:t>
            </a:r>
          </a:p>
          <a:p>
            <a:pPr>
              <a:buClr>
                <a:srgbClr val="FF0000"/>
              </a:buClr>
            </a:pPr>
            <a:r>
              <a:rPr lang="tr-TR" dirty="0" smtClean="0">
                <a:solidFill>
                  <a:srgbClr val="002060"/>
                </a:solidFill>
              </a:rPr>
              <a:t>Haklar: sadece mali haklar</a:t>
            </a:r>
          </a:p>
          <a:p>
            <a:pPr marL="571500" indent="-457200">
              <a:buClr>
                <a:srgbClr val="FF0000"/>
              </a:buClr>
              <a:buAutoNum type="alphaLcParenR"/>
            </a:pPr>
            <a:r>
              <a:rPr lang="tr-TR" dirty="0" smtClean="0">
                <a:solidFill>
                  <a:srgbClr val="002060"/>
                </a:solidFill>
              </a:rPr>
              <a:t>Tespitin çoğaltılması</a:t>
            </a:r>
          </a:p>
          <a:p>
            <a:pPr marL="571500" indent="-457200">
              <a:buClr>
                <a:srgbClr val="FF0000"/>
              </a:buClr>
              <a:buAutoNum type="alphaLcParenR"/>
            </a:pPr>
            <a:r>
              <a:rPr lang="tr-TR" dirty="0" smtClean="0">
                <a:solidFill>
                  <a:srgbClr val="002060"/>
                </a:solidFill>
              </a:rPr>
              <a:t>Yayımı (kiralama ve ödünç verme)</a:t>
            </a:r>
          </a:p>
          <a:p>
            <a:pPr marL="571500" indent="-457200">
              <a:buClr>
                <a:srgbClr val="FF0000"/>
              </a:buClr>
              <a:buAutoNum type="alphaLcParenR"/>
            </a:pPr>
            <a:r>
              <a:rPr lang="tr-TR" dirty="0" smtClean="0">
                <a:solidFill>
                  <a:srgbClr val="002060"/>
                </a:solidFill>
              </a:rPr>
              <a:t>Radyo-</a:t>
            </a:r>
            <a:r>
              <a:rPr lang="tr-TR" dirty="0" err="1" smtClean="0">
                <a:solidFill>
                  <a:srgbClr val="002060"/>
                </a:solidFill>
              </a:rPr>
              <a:t>tv</a:t>
            </a:r>
            <a:r>
              <a:rPr lang="tr-TR" dirty="0" smtClean="0">
                <a:solidFill>
                  <a:srgbClr val="002060"/>
                </a:solidFill>
              </a:rPr>
              <a:t>, uydu ve kablo gibi kuruluşlar ile yayını ve yeniden yayını</a:t>
            </a:r>
          </a:p>
          <a:p>
            <a:pPr marL="571500" indent="-457200">
              <a:buClr>
                <a:srgbClr val="FF0000"/>
              </a:buClr>
              <a:buAutoNum type="alphaLcParenR"/>
            </a:pPr>
            <a:r>
              <a:rPr lang="tr-TR" dirty="0" smtClean="0">
                <a:solidFill>
                  <a:srgbClr val="002060"/>
                </a:solidFill>
              </a:rPr>
              <a:t>İşaret, ses ve görüntü nakline yarayan araçlarla umuma </a:t>
            </a:r>
            <a:r>
              <a:rPr lang="tr-TR" dirty="0" err="1" smtClean="0">
                <a:solidFill>
                  <a:srgbClr val="002060"/>
                </a:solidFill>
              </a:rPr>
              <a:t>ileitm</a:t>
            </a:r>
            <a:endParaRPr lang="tr-TR" dirty="0" smtClean="0">
              <a:solidFill>
                <a:srgbClr val="002060"/>
              </a:solidFill>
            </a:endParaRPr>
          </a:p>
          <a:p>
            <a:pPr marL="571500" indent="-457200">
              <a:buClr>
                <a:srgbClr val="FF0000"/>
              </a:buClr>
              <a:buAutoNum type="alphaLcParenR"/>
            </a:pPr>
            <a:r>
              <a:rPr lang="tr-TR" dirty="0" smtClean="0">
                <a:solidFill>
                  <a:srgbClr val="002060"/>
                </a:solidFill>
              </a:rPr>
              <a:t>Dijital ortamlarda umuma erişim</a:t>
            </a:r>
          </a:p>
          <a:p>
            <a:pPr marL="571500" indent="-457200">
              <a:buClr>
                <a:srgbClr val="FF0000"/>
              </a:buClr>
              <a:buAutoNum type="alphaLcParenR"/>
            </a:pPr>
            <a:r>
              <a:rPr lang="tr-TR" dirty="0" smtClean="0">
                <a:solidFill>
                  <a:srgbClr val="002060"/>
                </a:solidFill>
              </a:rPr>
              <a:t>Telli veya telsiz araçlarla umuma dağıtım ve sunum</a:t>
            </a:r>
            <a:endParaRPr lang="tr-TR" dirty="0">
              <a:solidFill>
                <a:srgbClr val="002060"/>
              </a:solidFill>
            </a:endParaRPr>
          </a:p>
        </p:txBody>
      </p:sp>
    </p:spTree>
    <p:extLst>
      <p:ext uri="{BB962C8B-B14F-4D97-AF65-F5344CB8AC3E}">
        <p14:creationId xmlns:p14="http://schemas.microsoft.com/office/powerpoint/2010/main" val="18061643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Bağlantılı </a:t>
            </a:r>
            <a:r>
              <a:rPr lang="tr-TR" dirty="0" smtClean="0">
                <a:solidFill>
                  <a:srgbClr val="FF0000"/>
                </a:solidFill>
              </a:rPr>
              <a:t>Haklar</a:t>
            </a:r>
            <a:endParaRPr lang="tr-TR" dirty="0"/>
          </a:p>
        </p:txBody>
      </p:sp>
      <p:sp>
        <p:nvSpPr>
          <p:cNvPr id="3" name="İçerik Yer Tutucusu 2"/>
          <p:cNvSpPr>
            <a:spLocks noGrp="1"/>
          </p:cNvSpPr>
          <p:nvPr>
            <p:ph sz="quarter" idx="1"/>
          </p:nvPr>
        </p:nvSpPr>
        <p:spPr/>
        <p:txBody>
          <a:bodyPr>
            <a:normAutofit lnSpcReduction="10000"/>
          </a:bodyPr>
          <a:lstStyle/>
          <a:p>
            <a:pPr marL="114300" indent="0">
              <a:buClr>
                <a:srgbClr val="FF0000"/>
              </a:buClr>
              <a:buNone/>
            </a:pPr>
            <a:r>
              <a:rPr lang="tr-TR" b="1" dirty="0" smtClean="0">
                <a:solidFill>
                  <a:srgbClr val="002060"/>
                </a:solidFill>
              </a:rPr>
              <a:t>RADYO-TELEVİZYON KURULUŞU</a:t>
            </a:r>
          </a:p>
          <a:p>
            <a:pPr>
              <a:buClr>
                <a:srgbClr val="FF0000"/>
              </a:buClr>
            </a:pPr>
            <a:r>
              <a:rPr lang="tr-TR" b="1" dirty="0" smtClean="0">
                <a:solidFill>
                  <a:srgbClr val="002060"/>
                </a:solidFill>
              </a:rPr>
              <a:t>Konusu: </a:t>
            </a:r>
            <a:r>
              <a:rPr lang="tr-TR" dirty="0" smtClean="0">
                <a:solidFill>
                  <a:srgbClr val="002060"/>
                </a:solidFill>
              </a:rPr>
              <a:t>yayın</a:t>
            </a:r>
          </a:p>
          <a:p>
            <a:pPr>
              <a:buClr>
                <a:srgbClr val="FF0000"/>
              </a:buClr>
            </a:pPr>
            <a:r>
              <a:rPr lang="tr-TR" b="1" dirty="0" smtClean="0">
                <a:solidFill>
                  <a:srgbClr val="002060"/>
                </a:solidFill>
              </a:rPr>
              <a:t>Haklar: </a:t>
            </a:r>
            <a:r>
              <a:rPr lang="tr-TR" dirty="0" smtClean="0">
                <a:solidFill>
                  <a:srgbClr val="002060"/>
                </a:solidFill>
              </a:rPr>
              <a:t>mali haklar</a:t>
            </a:r>
          </a:p>
          <a:p>
            <a:pPr marL="571500" indent="-457200">
              <a:buClr>
                <a:srgbClr val="FF0000"/>
              </a:buClr>
              <a:buAutoNum type="alphaLcParenR"/>
            </a:pPr>
            <a:r>
              <a:rPr lang="tr-TR" dirty="0" smtClean="0">
                <a:solidFill>
                  <a:srgbClr val="002060"/>
                </a:solidFill>
              </a:rPr>
              <a:t>Tespit</a:t>
            </a:r>
          </a:p>
          <a:p>
            <a:pPr marL="571500" indent="-457200">
              <a:buClr>
                <a:srgbClr val="FF0000"/>
              </a:buClr>
              <a:buAutoNum type="alphaLcParenR"/>
            </a:pPr>
            <a:r>
              <a:rPr lang="tr-TR" dirty="0" smtClean="0">
                <a:solidFill>
                  <a:srgbClr val="002060"/>
                </a:solidFill>
              </a:rPr>
              <a:t>Eş zamanlı iletim, gecikmeli iletim, yeniden iletim</a:t>
            </a:r>
          </a:p>
          <a:p>
            <a:pPr marL="571500" indent="-457200">
              <a:buClr>
                <a:srgbClr val="FF0000"/>
              </a:buClr>
              <a:buAutoNum type="alphaLcParenR"/>
            </a:pPr>
            <a:r>
              <a:rPr lang="tr-TR" dirty="0" smtClean="0">
                <a:solidFill>
                  <a:srgbClr val="002060"/>
                </a:solidFill>
              </a:rPr>
              <a:t>Uydu veya kablo ile dağıtım</a:t>
            </a:r>
          </a:p>
          <a:p>
            <a:pPr marL="571500" indent="-457200">
              <a:buClr>
                <a:srgbClr val="FF0000"/>
              </a:buClr>
              <a:buAutoNum type="alphaLcParenR"/>
            </a:pPr>
            <a:r>
              <a:rPr lang="tr-TR" dirty="0" smtClean="0">
                <a:solidFill>
                  <a:srgbClr val="002060"/>
                </a:solidFill>
              </a:rPr>
              <a:t>Çoğaltmak</a:t>
            </a:r>
          </a:p>
          <a:p>
            <a:pPr marL="571500" indent="-457200">
              <a:buClr>
                <a:srgbClr val="FF0000"/>
              </a:buClr>
              <a:buAutoNum type="alphaLcParenR"/>
            </a:pPr>
            <a:r>
              <a:rPr lang="tr-TR" dirty="0" smtClean="0">
                <a:solidFill>
                  <a:srgbClr val="002060"/>
                </a:solidFill>
              </a:rPr>
              <a:t>dağıtmak</a:t>
            </a:r>
          </a:p>
          <a:p>
            <a:pPr marL="571500" indent="-457200">
              <a:buClr>
                <a:srgbClr val="FF0000"/>
              </a:buClr>
              <a:buAutoNum type="alphaLcParenR"/>
            </a:pPr>
            <a:r>
              <a:rPr lang="tr-TR" dirty="0" smtClean="0">
                <a:solidFill>
                  <a:srgbClr val="002060"/>
                </a:solidFill>
              </a:rPr>
              <a:t>Umuma açık mahallerde iletmek</a:t>
            </a:r>
          </a:p>
          <a:p>
            <a:pPr marL="571500" indent="-457200">
              <a:buClr>
                <a:srgbClr val="FF0000"/>
              </a:buClr>
              <a:buAutoNum type="alphaLcParenR"/>
            </a:pPr>
            <a:r>
              <a:rPr lang="tr-TR" dirty="0" smtClean="0">
                <a:solidFill>
                  <a:srgbClr val="002060"/>
                </a:solidFill>
              </a:rPr>
              <a:t>Dijital ortamlarda umuma </a:t>
            </a:r>
            <a:r>
              <a:rPr lang="tr-TR" dirty="0" err="1" smtClean="0">
                <a:solidFill>
                  <a:srgbClr val="002060"/>
                </a:solidFill>
              </a:rPr>
              <a:t>lietim</a:t>
            </a:r>
            <a:endParaRPr lang="tr-TR" dirty="0" smtClean="0">
              <a:solidFill>
                <a:srgbClr val="002060"/>
              </a:solidFill>
            </a:endParaRPr>
          </a:p>
          <a:p>
            <a:pPr marL="571500" indent="-457200">
              <a:buClr>
                <a:srgbClr val="FF0000"/>
              </a:buClr>
              <a:buAutoNum type="alphaLcParenR"/>
            </a:pPr>
            <a:r>
              <a:rPr lang="tr-TR" dirty="0" smtClean="0">
                <a:solidFill>
                  <a:srgbClr val="002060"/>
                </a:solidFill>
              </a:rPr>
              <a:t>Yayın sinyallerini umuma iletim</a:t>
            </a:r>
          </a:p>
          <a:p>
            <a:pPr marL="571500" indent="-457200">
              <a:buClr>
                <a:srgbClr val="FF0000"/>
              </a:buClr>
              <a:buAutoNum type="alphaLcParenR"/>
            </a:pPr>
            <a:r>
              <a:rPr lang="tr-TR" dirty="0" smtClean="0">
                <a:solidFill>
                  <a:srgbClr val="002060"/>
                </a:solidFill>
              </a:rPr>
              <a:t>Şifreli yayınları çözmek </a:t>
            </a:r>
          </a:p>
          <a:p>
            <a:pPr marL="0" indent="0">
              <a:buClr>
                <a:srgbClr val="FF0000"/>
              </a:buClr>
              <a:buNone/>
            </a:pPr>
            <a:endParaRPr lang="tr-TR" dirty="0">
              <a:solidFill>
                <a:srgbClr val="002060"/>
              </a:solidFill>
            </a:endParaRPr>
          </a:p>
          <a:p>
            <a:endParaRPr lang="tr-TR" dirty="0"/>
          </a:p>
        </p:txBody>
      </p:sp>
    </p:spTree>
    <p:extLst>
      <p:ext uri="{BB962C8B-B14F-4D97-AF65-F5344CB8AC3E}">
        <p14:creationId xmlns:p14="http://schemas.microsoft.com/office/powerpoint/2010/main" val="12725414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Bağlantılı Haklar</a:t>
            </a:r>
            <a:endParaRPr lang="en-US" dirty="0"/>
          </a:p>
        </p:txBody>
      </p:sp>
      <p:sp>
        <p:nvSpPr>
          <p:cNvPr id="3" name="İçerik Yer Tutucusu 2"/>
          <p:cNvSpPr>
            <a:spLocks noGrp="1"/>
          </p:cNvSpPr>
          <p:nvPr>
            <p:ph idx="1"/>
          </p:nvPr>
        </p:nvSpPr>
        <p:spPr/>
        <p:txBody>
          <a:bodyPr/>
          <a:lstStyle/>
          <a:p>
            <a:pPr marL="114300" indent="0">
              <a:buClr>
                <a:srgbClr val="FF0000"/>
              </a:buClr>
              <a:buNone/>
            </a:pPr>
            <a:endParaRPr lang="tr-TR" dirty="0">
              <a:solidFill>
                <a:srgbClr val="002060"/>
              </a:solidFill>
            </a:endParaRPr>
          </a:p>
          <a:p>
            <a:pPr>
              <a:buClr>
                <a:srgbClr val="FF0000"/>
              </a:buClr>
            </a:pPr>
            <a:r>
              <a:rPr lang="tr-TR" b="1" dirty="0">
                <a:solidFill>
                  <a:srgbClr val="002060"/>
                </a:solidFill>
              </a:rPr>
              <a:t>FİLM YAPIMCISI: </a:t>
            </a:r>
            <a:r>
              <a:rPr lang="tr-TR" dirty="0">
                <a:solidFill>
                  <a:srgbClr val="002060"/>
                </a:solidFill>
              </a:rPr>
              <a:t>filmlerin ilk tespitini gerçekleştiren </a:t>
            </a:r>
          </a:p>
          <a:p>
            <a:pPr>
              <a:buClr>
                <a:srgbClr val="FF0000"/>
              </a:buClr>
            </a:pPr>
            <a:r>
              <a:rPr lang="tr-TR" b="1" dirty="0">
                <a:solidFill>
                  <a:srgbClr val="002060"/>
                </a:solidFill>
              </a:rPr>
              <a:t>Konu: </a:t>
            </a:r>
            <a:r>
              <a:rPr lang="tr-TR" dirty="0">
                <a:solidFill>
                  <a:srgbClr val="002060"/>
                </a:solidFill>
              </a:rPr>
              <a:t>film tespiti</a:t>
            </a:r>
          </a:p>
          <a:p>
            <a:pPr>
              <a:buClr>
                <a:srgbClr val="FF0000"/>
              </a:buClr>
            </a:pPr>
            <a:r>
              <a:rPr lang="tr-TR" b="1" dirty="0">
                <a:solidFill>
                  <a:srgbClr val="002060"/>
                </a:solidFill>
              </a:rPr>
              <a:t>Haklar: </a:t>
            </a:r>
            <a:r>
              <a:rPr lang="tr-TR" dirty="0">
                <a:solidFill>
                  <a:srgbClr val="002060"/>
                </a:solidFill>
              </a:rPr>
              <a:t>mali haklar</a:t>
            </a:r>
          </a:p>
          <a:p>
            <a:pPr>
              <a:buClr>
                <a:srgbClr val="FF0000"/>
              </a:buClr>
            </a:pPr>
            <a:r>
              <a:rPr lang="tr-TR" dirty="0" err="1" smtClean="0">
                <a:solidFill>
                  <a:srgbClr val="002060"/>
                </a:solidFill>
              </a:rPr>
              <a:t>Fonogram</a:t>
            </a:r>
            <a:r>
              <a:rPr lang="tr-TR" dirty="0" smtClean="0">
                <a:solidFill>
                  <a:srgbClr val="002060"/>
                </a:solidFill>
              </a:rPr>
              <a:t> yapımcıları için geçerli olan tüm hususlar burada da geçerli </a:t>
            </a:r>
            <a:endParaRPr lang="en-US" dirty="0">
              <a:solidFill>
                <a:srgbClr val="002060"/>
              </a:solidFill>
            </a:endParaRPr>
          </a:p>
        </p:txBody>
      </p:sp>
    </p:spTree>
    <p:extLst>
      <p:ext uri="{BB962C8B-B14F-4D97-AF65-F5344CB8AC3E}">
        <p14:creationId xmlns:p14="http://schemas.microsoft.com/office/powerpoint/2010/main" val="39970405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lstStyle/>
          <a:p>
            <a:r>
              <a:rPr lang="tr-TR" dirty="0" smtClean="0"/>
              <a:t>Sabrınız için teşekkürler</a:t>
            </a:r>
            <a:r>
              <a:rPr lang="tr-TR" dirty="0" smtClean="0">
                <a:sym typeface="Wingdings" panose="05000000000000000000" pitchFamily="2" charset="2"/>
              </a:rPr>
              <a:t></a:t>
            </a:r>
            <a:endParaRPr lang="en-US" dirty="0"/>
          </a:p>
        </p:txBody>
      </p:sp>
      <p:sp>
        <p:nvSpPr>
          <p:cNvPr id="5" name="Alt Başlık 4"/>
          <p:cNvSpPr>
            <a:spLocks noGrp="1"/>
          </p:cNvSpPr>
          <p:nvPr>
            <p:ph type="subTitle" idx="1"/>
          </p:nvPr>
        </p:nvSpPr>
        <p:spPr/>
        <p:txBody>
          <a:bodyPr/>
          <a:lstStyle/>
          <a:p>
            <a:r>
              <a:rPr lang="tr-TR" dirty="0" smtClean="0"/>
              <a:t>Dr. </a:t>
            </a:r>
            <a:r>
              <a:rPr lang="tr-TR" dirty="0" err="1" smtClean="0"/>
              <a:t>Öğr</a:t>
            </a:r>
            <a:r>
              <a:rPr lang="tr-TR" dirty="0" smtClean="0"/>
              <a:t>. Üyesi Zehra Özkan Üner</a:t>
            </a:r>
          </a:p>
          <a:p>
            <a:r>
              <a:rPr lang="tr-TR" dirty="0" smtClean="0"/>
              <a:t>zhozkan@yahoo.com</a:t>
            </a:r>
            <a:endParaRPr lang="en-US" dirty="0"/>
          </a:p>
        </p:txBody>
      </p:sp>
    </p:spTree>
    <p:extLst>
      <p:ext uri="{BB962C8B-B14F-4D97-AF65-F5344CB8AC3E}">
        <p14:creationId xmlns:p14="http://schemas.microsoft.com/office/powerpoint/2010/main" val="3134011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Umuma Arz Hakkı md.14</a:t>
            </a:r>
            <a:endParaRPr lang="tr-TR" dirty="0">
              <a:solidFill>
                <a:srgbClr val="FF0000"/>
              </a:solidFill>
            </a:endParaRPr>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Bir eserin umuma </a:t>
            </a:r>
            <a:r>
              <a:rPr lang="tr-TR" dirty="0" err="1">
                <a:solidFill>
                  <a:srgbClr val="002060"/>
                </a:solidFill>
              </a:rPr>
              <a:t>arzedilip</a:t>
            </a:r>
            <a:r>
              <a:rPr lang="tr-TR" dirty="0">
                <a:solidFill>
                  <a:srgbClr val="002060"/>
                </a:solidFill>
              </a:rPr>
              <a:t> edilmemesini, yayımlanma zamanını ve tarzını </a:t>
            </a:r>
            <a:r>
              <a:rPr lang="tr-TR" dirty="0" err="1">
                <a:solidFill>
                  <a:srgbClr val="002060"/>
                </a:solidFill>
              </a:rPr>
              <a:t>munhasıran</a:t>
            </a:r>
            <a:r>
              <a:rPr lang="tr-TR" dirty="0">
                <a:solidFill>
                  <a:srgbClr val="002060"/>
                </a:solidFill>
              </a:rPr>
              <a:t> eser sahibi tayin eder</a:t>
            </a:r>
            <a:r>
              <a:rPr lang="tr-TR" dirty="0" smtClean="0">
                <a:solidFill>
                  <a:srgbClr val="002060"/>
                </a:solidFill>
              </a:rPr>
              <a:t>.</a:t>
            </a:r>
          </a:p>
          <a:p>
            <a:pPr>
              <a:buClr>
                <a:srgbClr val="FF0000"/>
              </a:buClr>
            </a:pPr>
            <a:r>
              <a:rPr lang="tr-TR" dirty="0" smtClean="0">
                <a:solidFill>
                  <a:srgbClr val="002060"/>
                </a:solidFill>
              </a:rPr>
              <a:t>Eser sahibinin kişisel çevresinin dışında gerçekleşir</a:t>
            </a:r>
          </a:p>
          <a:p>
            <a:pPr>
              <a:buClr>
                <a:srgbClr val="FF0000"/>
              </a:buClr>
            </a:pPr>
            <a:r>
              <a:rPr lang="tr-TR" dirty="0" smtClean="0">
                <a:solidFill>
                  <a:srgbClr val="002060"/>
                </a:solidFill>
              </a:rPr>
              <a:t>Sadece yayını kapsamaz, aynı zamanda sergilenme, okunma, sahneleme gibi eylemeleri de içerir</a:t>
            </a:r>
          </a:p>
          <a:p>
            <a:pPr>
              <a:buClr>
                <a:srgbClr val="FF0000"/>
              </a:buClr>
            </a:pPr>
            <a:r>
              <a:rPr lang="tr-TR" dirty="0" smtClean="0">
                <a:solidFill>
                  <a:srgbClr val="002060"/>
                </a:solidFill>
              </a:rPr>
              <a:t>Bir defa gerçekleşen bir eylemdir ve geri alınamaz</a:t>
            </a:r>
          </a:p>
          <a:p>
            <a:pPr>
              <a:buClr>
                <a:srgbClr val="FF0000"/>
              </a:buClr>
            </a:pPr>
            <a:endParaRPr lang="tr-TR" dirty="0">
              <a:solidFill>
                <a:srgbClr val="002060"/>
              </a:solidFill>
            </a:endParaRPr>
          </a:p>
        </p:txBody>
      </p:sp>
    </p:spTree>
    <p:extLst>
      <p:ext uri="{BB962C8B-B14F-4D97-AF65-F5344CB8AC3E}">
        <p14:creationId xmlns:p14="http://schemas.microsoft.com/office/powerpoint/2010/main" val="574064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Umuma Arz Hakkı md.14</a:t>
            </a:r>
            <a:endParaRPr lang="tr-TR" dirty="0"/>
          </a:p>
        </p:txBody>
      </p:sp>
      <p:sp>
        <p:nvSpPr>
          <p:cNvPr id="3" name="İçerik Yer Tutucusu 2"/>
          <p:cNvSpPr>
            <a:spLocks noGrp="1"/>
          </p:cNvSpPr>
          <p:nvPr>
            <p:ph idx="1"/>
          </p:nvPr>
        </p:nvSpPr>
        <p:spPr/>
        <p:txBody>
          <a:bodyPr>
            <a:normAutofit/>
          </a:bodyPr>
          <a:lstStyle/>
          <a:p>
            <a:pPr fontAlgn="base">
              <a:buClr>
                <a:srgbClr val="FF0000"/>
              </a:buClr>
            </a:pPr>
            <a:r>
              <a:rPr lang="tr-TR" dirty="0">
                <a:solidFill>
                  <a:srgbClr val="002060"/>
                </a:solidFill>
              </a:rPr>
              <a:t> </a:t>
            </a:r>
            <a:r>
              <a:rPr lang="tr-TR" dirty="0" smtClean="0">
                <a:solidFill>
                  <a:srgbClr val="002060"/>
                </a:solidFill>
              </a:rPr>
              <a:t>Bütünü </a:t>
            </a:r>
            <a:r>
              <a:rPr lang="tr-TR" dirty="0">
                <a:solidFill>
                  <a:srgbClr val="002060"/>
                </a:solidFill>
              </a:rPr>
              <a:t>veya esaslı bir kısmı alenileşmemiş olan, yahut ana hatları her hangi bir suretle henüz umuma </a:t>
            </a:r>
            <a:r>
              <a:rPr lang="tr-TR" dirty="0" err="1">
                <a:solidFill>
                  <a:srgbClr val="002060"/>
                </a:solidFill>
              </a:rPr>
              <a:t>tanıtılmıyan</a:t>
            </a:r>
            <a:r>
              <a:rPr lang="tr-TR" dirty="0">
                <a:solidFill>
                  <a:srgbClr val="002060"/>
                </a:solidFill>
              </a:rPr>
              <a:t> bir eserin muhtevası hakkında ancak o eserin sahibi malumat verebilir</a:t>
            </a:r>
            <a:r>
              <a:rPr lang="tr-TR" dirty="0" smtClean="0">
                <a:solidFill>
                  <a:srgbClr val="002060"/>
                </a:solidFill>
              </a:rPr>
              <a:t>.</a:t>
            </a:r>
          </a:p>
          <a:p>
            <a:pPr fontAlgn="base">
              <a:buClr>
                <a:srgbClr val="FF0000"/>
              </a:buClr>
            </a:pPr>
            <a:r>
              <a:rPr lang="tr-TR" dirty="0">
                <a:solidFill>
                  <a:srgbClr val="002060"/>
                </a:solidFill>
              </a:rPr>
              <a:t>Eserin umuma </a:t>
            </a:r>
            <a:r>
              <a:rPr lang="tr-TR" dirty="0" err="1">
                <a:solidFill>
                  <a:srgbClr val="002060"/>
                </a:solidFill>
              </a:rPr>
              <a:t>arzedilmesi</a:t>
            </a:r>
            <a:r>
              <a:rPr lang="tr-TR" dirty="0">
                <a:solidFill>
                  <a:srgbClr val="002060"/>
                </a:solidFill>
              </a:rPr>
              <a:t> veya yayımlanma tarzı, sahibinin şeref ve itibarını zedeleyecek mahiyette ise eser sahibi, başkasına yazılı izin vermiş olsa bile eserin gerek aslının gerek işlenmiş şeklinin umuma tanıtılmasını veya yayımlanmasını menedebilir. Menetme yetkisinden sözleşme ile vazgeçmek hükümsüzdür. Diğer tarafın tazminat hakkı saklıdır.</a:t>
            </a:r>
          </a:p>
          <a:p>
            <a:pPr>
              <a:buClr>
                <a:srgbClr val="FF0000"/>
              </a:buClr>
            </a:pPr>
            <a:endParaRPr lang="tr-TR" dirty="0">
              <a:solidFill>
                <a:srgbClr val="002060"/>
              </a:solidFill>
            </a:endParaRPr>
          </a:p>
        </p:txBody>
      </p:sp>
    </p:spTree>
    <p:extLst>
      <p:ext uri="{BB962C8B-B14F-4D97-AF65-F5344CB8AC3E}">
        <p14:creationId xmlns:p14="http://schemas.microsoft.com/office/powerpoint/2010/main" val="3093066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solidFill>
                  <a:srgbClr val="FF0000"/>
                </a:solidFill>
              </a:rPr>
              <a:t>Adın Belirtilmesi md.15</a:t>
            </a:r>
            <a:endParaRPr lang="tr-TR" dirty="0">
              <a:solidFill>
                <a:srgbClr val="FF0000"/>
              </a:solidFill>
            </a:endParaRPr>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Eseri, sahibinin adı veya müstear adı ile yahut adsız olarak, umuma </a:t>
            </a:r>
            <a:r>
              <a:rPr lang="tr-TR" dirty="0" err="1">
                <a:solidFill>
                  <a:srgbClr val="002060"/>
                </a:solidFill>
              </a:rPr>
              <a:t>arzetme</a:t>
            </a:r>
            <a:r>
              <a:rPr lang="tr-TR" dirty="0">
                <a:solidFill>
                  <a:srgbClr val="002060"/>
                </a:solidFill>
              </a:rPr>
              <a:t> veya yayımlama hususunda karar vermek salahiyeti </a:t>
            </a:r>
            <a:r>
              <a:rPr lang="tr-TR" dirty="0" err="1">
                <a:solidFill>
                  <a:srgbClr val="002060"/>
                </a:solidFill>
              </a:rPr>
              <a:t>munhasıran</a:t>
            </a:r>
            <a:r>
              <a:rPr lang="tr-TR" dirty="0">
                <a:solidFill>
                  <a:srgbClr val="002060"/>
                </a:solidFill>
              </a:rPr>
              <a:t> eser sahibine aittir</a:t>
            </a:r>
            <a:r>
              <a:rPr lang="tr-TR" dirty="0" smtClean="0">
                <a:solidFill>
                  <a:srgbClr val="002060"/>
                </a:solidFill>
              </a:rPr>
              <a:t>.</a:t>
            </a:r>
          </a:p>
          <a:p>
            <a:pPr>
              <a:buClr>
                <a:srgbClr val="FF0000"/>
              </a:buClr>
            </a:pPr>
            <a:r>
              <a:rPr lang="tr-TR" dirty="0" smtClean="0">
                <a:solidFill>
                  <a:srgbClr val="002060"/>
                </a:solidFill>
              </a:rPr>
              <a:t>Eseri vücuda getiren kişi olarak sunma yetkisi</a:t>
            </a:r>
          </a:p>
          <a:p>
            <a:pPr>
              <a:buClr>
                <a:srgbClr val="FF0000"/>
              </a:buClr>
            </a:pPr>
            <a:r>
              <a:rPr lang="tr-TR" dirty="0" smtClean="0">
                <a:solidFill>
                  <a:srgbClr val="002060"/>
                </a:solidFill>
              </a:rPr>
              <a:t>Üçüncü kişilerden kendisini eser sahibi olarak kabul etmeleri ve topluma bu şekilde sunmalarını isteme yetkisini</a:t>
            </a:r>
          </a:p>
          <a:p>
            <a:pPr>
              <a:buClr>
                <a:srgbClr val="FF0000"/>
              </a:buClr>
            </a:pPr>
            <a:r>
              <a:rPr lang="tr-TR" dirty="0" smtClean="0">
                <a:solidFill>
                  <a:srgbClr val="002060"/>
                </a:solidFill>
              </a:rPr>
              <a:t>Eseri bir başka kişi tarafından meydana getirilmiş gibi göstermelerine engel olma yetkisi</a:t>
            </a:r>
          </a:p>
          <a:p>
            <a:pPr>
              <a:buClr>
                <a:srgbClr val="FF0000"/>
              </a:buClr>
            </a:pPr>
            <a:endParaRPr lang="tr-TR" dirty="0" smtClean="0">
              <a:solidFill>
                <a:srgbClr val="002060"/>
              </a:solidFill>
            </a:endParaRPr>
          </a:p>
          <a:p>
            <a:pPr>
              <a:buClr>
                <a:srgbClr val="FF0000"/>
              </a:buClr>
            </a:pPr>
            <a:endParaRPr lang="tr-TR" dirty="0">
              <a:solidFill>
                <a:srgbClr val="002060"/>
              </a:solidFill>
            </a:endParaRPr>
          </a:p>
        </p:txBody>
      </p:sp>
    </p:spTree>
    <p:extLst>
      <p:ext uri="{BB962C8B-B14F-4D97-AF65-F5344CB8AC3E}">
        <p14:creationId xmlns:p14="http://schemas.microsoft.com/office/powerpoint/2010/main" val="2175696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Adın Belirtilmesi md.15</a:t>
            </a:r>
            <a:endParaRPr lang="tr-TR" dirty="0"/>
          </a:p>
        </p:txBody>
      </p:sp>
      <p:sp>
        <p:nvSpPr>
          <p:cNvPr id="3" name="İçerik Yer Tutucusu 2"/>
          <p:cNvSpPr>
            <a:spLocks noGrp="1"/>
          </p:cNvSpPr>
          <p:nvPr>
            <p:ph idx="1"/>
          </p:nvPr>
        </p:nvSpPr>
        <p:spPr/>
        <p:txBody>
          <a:bodyPr>
            <a:normAutofit/>
          </a:bodyPr>
          <a:lstStyle/>
          <a:p>
            <a:pPr>
              <a:buClr>
                <a:srgbClr val="FF0000"/>
              </a:buClr>
            </a:pPr>
            <a:r>
              <a:rPr lang="tr-TR" dirty="0">
                <a:solidFill>
                  <a:srgbClr val="002060"/>
                </a:solidFill>
              </a:rPr>
              <a:t>Bir güzel sanat eserinden çoğaltma ile elde edilen </a:t>
            </a:r>
            <a:r>
              <a:rPr lang="tr-TR" dirty="0" err="1">
                <a:solidFill>
                  <a:srgbClr val="002060"/>
                </a:solidFill>
              </a:rPr>
              <a:t>kopyelerle</a:t>
            </a:r>
            <a:r>
              <a:rPr lang="tr-TR" dirty="0">
                <a:solidFill>
                  <a:srgbClr val="002060"/>
                </a:solidFill>
              </a:rPr>
              <a:t> bir işlenmenin aslı veya çoğaltılmış nüshaları üzerinde asıl eser sahibinin ad veya alametinin, kararlaştırılan veya adet olan şekilde belirtilmesi ve vücuda getirilen eserin bir </a:t>
            </a:r>
            <a:r>
              <a:rPr lang="tr-TR" dirty="0" err="1">
                <a:solidFill>
                  <a:srgbClr val="002060"/>
                </a:solidFill>
              </a:rPr>
              <a:t>kopye</a:t>
            </a:r>
            <a:r>
              <a:rPr lang="tr-TR" dirty="0">
                <a:solidFill>
                  <a:srgbClr val="002060"/>
                </a:solidFill>
              </a:rPr>
              <a:t> veya işlenme olduğunun açıkça gösterilmesi şarttır</a:t>
            </a:r>
            <a:r>
              <a:rPr lang="tr-TR" dirty="0" smtClean="0">
                <a:solidFill>
                  <a:srgbClr val="002060"/>
                </a:solidFill>
              </a:rPr>
              <a:t>.</a:t>
            </a:r>
          </a:p>
          <a:p>
            <a:pPr>
              <a:buClr>
                <a:srgbClr val="FF0000"/>
              </a:buClr>
            </a:pPr>
            <a:r>
              <a:rPr lang="tr-TR" dirty="0">
                <a:solidFill>
                  <a:srgbClr val="002060"/>
                </a:solidFill>
              </a:rPr>
              <a:t>Eser niteliğindeki mimari yapılarda, yazılı istem üzerine eserin görülen bir yerine eser sahibinin uygun göreceği malzeme ile silinmeyecek biçimde eser sahibinin adı yazılır.</a:t>
            </a:r>
          </a:p>
        </p:txBody>
      </p:sp>
    </p:spTree>
    <p:extLst>
      <p:ext uri="{BB962C8B-B14F-4D97-AF65-F5344CB8AC3E}">
        <p14:creationId xmlns:p14="http://schemas.microsoft.com/office/powerpoint/2010/main" val="24395398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Eserin Bütünlüğünü Koruma md.16</a:t>
            </a:r>
            <a:endParaRPr lang="tr-TR" dirty="0">
              <a:solidFill>
                <a:srgbClr val="FF0000"/>
              </a:solidFill>
            </a:endParaRPr>
          </a:p>
        </p:txBody>
      </p:sp>
      <p:sp>
        <p:nvSpPr>
          <p:cNvPr id="3" name="İçerik Yer Tutucusu 2"/>
          <p:cNvSpPr>
            <a:spLocks noGrp="1"/>
          </p:cNvSpPr>
          <p:nvPr>
            <p:ph idx="1"/>
          </p:nvPr>
        </p:nvSpPr>
        <p:spPr/>
        <p:txBody>
          <a:bodyPr>
            <a:normAutofit/>
          </a:bodyPr>
          <a:lstStyle/>
          <a:p>
            <a:pPr fontAlgn="base">
              <a:buClr>
                <a:srgbClr val="FF0000"/>
              </a:buClr>
            </a:pPr>
            <a:r>
              <a:rPr lang="tr-TR" dirty="0">
                <a:solidFill>
                  <a:srgbClr val="002060"/>
                </a:solidFill>
              </a:rPr>
              <a:t>Eser sahibinin izni olmadıkça eserde veyahut eser sahibinin adında kısaltmalar, ekleme ve başka değiştirmeler yapılamaz.</a:t>
            </a:r>
          </a:p>
          <a:p>
            <a:pPr fontAlgn="base">
              <a:buClr>
                <a:srgbClr val="FF0000"/>
              </a:buClr>
            </a:pPr>
            <a:r>
              <a:rPr lang="tr-TR" dirty="0" smtClean="0">
                <a:solidFill>
                  <a:srgbClr val="002060"/>
                </a:solidFill>
              </a:rPr>
              <a:t>Kanunun </a:t>
            </a:r>
            <a:r>
              <a:rPr lang="tr-TR" dirty="0">
                <a:solidFill>
                  <a:srgbClr val="002060"/>
                </a:solidFill>
              </a:rPr>
              <a:t>veya eser sahibinin müsaadesiyle bir eseri </a:t>
            </a:r>
            <a:r>
              <a:rPr lang="tr-TR" dirty="0" err="1">
                <a:solidFill>
                  <a:srgbClr val="002060"/>
                </a:solidFill>
              </a:rPr>
              <a:t>işliyen</a:t>
            </a:r>
            <a:r>
              <a:rPr lang="tr-TR" dirty="0">
                <a:solidFill>
                  <a:srgbClr val="002060"/>
                </a:solidFill>
              </a:rPr>
              <a:t>, umuma </a:t>
            </a:r>
            <a:r>
              <a:rPr lang="tr-TR" dirty="0" err="1">
                <a:solidFill>
                  <a:srgbClr val="002060"/>
                </a:solidFill>
              </a:rPr>
              <a:t>arzeden</a:t>
            </a:r>
            <a:r>
              <a:rPr lang="tr-TR" dirty="0">
                <a:solidFill>
                  <a:srgbClr val="002060"/>
                </a:solidFill>
              </a:rPr>
              <a:t>, çoğaltan, </a:t>
            </a:r>
            <a:r>
              <a:rPr lang="tr-TR" dirty="0" err="1">
                <a:solidFill>
                  <a:srgbClr val="002060"/>
                </a:solidFill>
              </a:rPr>
              <a:t>yayımlıyan</a:t>
            </a:r>
            <a:r>
              <a:rPr lang="tr-TR" dirty="0">
                <a:solidFill>
                  <a:srgbClr val="002060"/>
                </a:solidFill>
              </a:rPr>
              <a:t>, temsil eden veya başka bir suretle yayan kimse; işleme, çoğaltma, temsil veya yayım tekniği icabı zaruri görülen değiştirmeleri eser sahibinin hususi bir izni olmaksızın da yapabilir.</a:t>
            </a:r>
          </a:p>
          <a:p>
            <a:pPr>
              <a:buClr>
                <a:srgbClr val="FF0000"/>
              </a:buClr>
            </a:pPr>
            <a:endParaRPr lang="tr-TR" dirty="0">
              <a:solidFill>
                <a:srgbClr val="002060"/>
              </a:solidFill>
            </a:endParaRPr>
          </a:p>
        </p:txBody>
      </p:sp>
    </p:spTree>
    <p:extLst>
      <p:ext uri="{BB962C8B-B14F-4D97-AF65-F5344CB8AC3E}">
        <p14:creationId xmlns:p14="http://schemas.microsoft.com/office/powerpoint/2010/main" val="943266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Eserin Bütünlüğünü Koruma md.16</a:t>
            </a:r>
            <a:endParaRPr lang="tr-TR" dirty="0"/>
          </a:p>
        </p:txBody>
      </p:sp>
      <p:sp>
        <p:nvSpPr>
          <p:cNvPr id="3" name="İçerik Yer Tutucusu 2"/>
          <p:cNvSpPr>
            <a:spLocks noGrp="1"/>
          </p:cNvSpPr>
          <p:nvPr>
            <p:ph idx="1"/>
          </p:nvPr>
        </p:nvSpPr>
        <p:spPr/>
        <p:txBody>
          <a:bodyPr/>
          <a:lstStyle/>
          <a:p>
            <a:pPr>
              <a:buClr>
                <a:srgbClr val="FF0000"/>
              </a:buClr>
            </a:pPr>
            <a:r>
              <a:rPr lang="tr-TR" dirty="0">
                <a:solidFill>
                  <a:srgbClr val="002060"/>
                </a:solidFill>
              </a:rPr>
              <a:t>Eser sahibi kayıtsız ve şartsız olarak yazılı izin vermiş olsa bile şeref ve itibarını zedeleyen veya eserin mahiyet ve hususiyetlerini bozan her türlü değiştirilmeleri menedebilir. Menetme yetkisinden bu hususta sözleşme yapılmış olsa bile vazgeçmek hükümsüzdür.</a:t>
            </a:r>
          </a:p>
        </p:txBody>
      </p:sp>
    </p:spTree>
    <p:extLst>
      <p:ext uri="{BB962C8B-B14F-4D97-AF65-F5344CB8AC3E}">
        <p14:creationId xmlns:p14="http://schemas.microsoft.com/office/powerpoint/2010/main" val="2060276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Eserin Aslına Erişim Hakkı</a:t>
            </a:r>
            <a:endParaRPr lang="tr-TR" dirty="0">
              <a:solidFill>
                <a:srgbClr val="FF0000"/>
              </a:solidFill>
            </a:endParaRPr>
          </a:p>
        </p:txBody>
      </p:sp>
      <p:sp>
        <p:nvSpPr>
          <p:cNvPr id="3" name="İçerik Yer Tutucusu 2"/>
          <p:cNvSpPr>
            <a:spLocks noGrp="1"/>
          </p:cNvSpPr>
          <p:nvPr>
            <p:ph idx="1"/>
          </p:nvPr>
        </p:nvSpPr>
        <p:spPr/>
        <p:txBody>
          <a:bodyPr/>
          <a:lstStyle/>
          <a:p>
            <a:pPr>
              <a:buClr>
                <a:srgbClr val="FF0000"/>
              </a:buClr>
            </a:pPr>
            <a:r>
              <a:rPr lang="tr-TR" dirty="0">
                <a:solidFill>
                  <a:srgbClr val="002060"/>
                </a:solidFill>
              </a:rPr>
              <a:t>4 üncü maddenin 1 inci ve 2 </a:t>
            </a:r>
            <a:r>
              <a:rPr lang="tr-TR" dirty="0" err="1">
                <a:solidFill>
                  <a:srgbClr val="002060"/>
                </a:solidFill>
              </a:rPr>
              <a:t>nci</a:t>
            </a:r>
            <a:r>
              <a:rPr lang="tr-TR" dirty="0">
                <a:solidFill>
                  <a:srgbClr val="002060"/>
                </a:solidFill>
              </a:rPr>
              <a:t> bentlerinde sayılan güzel sanat eserlerinin ve 2 </a:t>
            </a:r>
            <a:r>
              <a:rPr lang="tr-TR" dirty="0" err="1">
                <a:solidFill>
                  <a:srgbClr val="002060"/>
                </a:solidFill>
              </a:rPr>
              <a:t>nci</a:t>
            </a:r>
            <a:r>
              <a:rPr lang="tr-TR" dirty="0">
                <a:solidFill>
                  <a:srgbClr val="002060"/>
                </a:solidFill>
              </a:rPr>
              <a:t> maddenin 1 inci bendinde ve 3 üncü maddede sayılıp da yazarlarla bestecilerin el yazısıyla yazılmış eserlerinin </a:t>
            </a:r>
            <a:r>
              <a:rPr lang="tr-TR" b="1" dirty="0">
                <a:solidFill>
                  <a:srgbClr val="002060"/>
                </a:solidFill>
              </a:rPr>
              <a:t>asıllarından</a:t>
            </a:r>
            <a:r>
              <a:rPr lang="tr-TR" dirty="0">
                <a:solidFill>
                  <a:srgbClr val="002060"/>
                </a:solidFill>
              </a:rPr>
              <a:t> geçici bir süre için yararlanmayı talep etme hakkına sahiptir</a:t>
            </a:r>
            <a:r>
              <a:rPr lang="tr-TR" dirty="0" smtClean="0">
                <a:solidFill>
                  <a:srgbClr val="002060"/>
                </a:solidFill>
              </a:rPr>
              <a:t>.</a:t>
            </a:r>
          </a:p>
          <a:p>
            <a:pPr>
              <a:buClr>
                <a:srgbClr val="FF0000"/>
              </a:buClr>
            </a:pPr>
            <a:r>
              <a:rPr lang="tr-TR" dirty="0">
                <a:solidFill>
                  <a:srgbClr val="002060"/>
                </a:solidFill>
              </a:rPr>
              <a:t>gerekli </a:t>
            </a:r>
            <a:r>
              <a:rPr lang="tr-TR" dirty="0" smtClean="0">
                <a:solidFill>
                  <a:srgbClr val="002060"/>
                </a:solidFill>
              </a:rPr>
              <a:t>durumlarda</a:t>
            </a:r>
          </a:p>
          <a:p>
            <a:pPr>
              <a:buClr>
                <a:srgbClr val="FF0000"/>
              </a:buClr>
            </a:pPr>
            <a:r>
              <a:rPr lang="tr-TR" dirty="0">
                <a:solidFill>
                  <a:srgbClr val="002060"/>
                </a:solidFill>
              </a:rPr>
              <a:t>koruma şartlarını yerine getirmek kaydıyla</a:t>
            </a:r>
          </a:p>
        </p:txBody>
      </p:sp>
    </p:spTree>
    <p:extLst>
      <p:ext uri="{BB962C8B-B14F-4D97-AF65-F5344CB8AC3E}">
        <p14:creationId xmlns:p14="http://schemas.microsoft.com/office/powerpoint/2010/main" val="774726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98</TotalTime>
  <Words>1704</Words>
  <Application>Microsoft Office PowerPoint</Application>
  <PresentationFormat>Ekran Gösterisi (4:3)</PresentationFormat>
  <Paragraphs>157</Paragraphs>
  <Slides>29</Slides>
  <Notes>1</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Bitişiklik</vt:lpstr>
      <vt:lpstr>Eser Sahibinin Hakları-Bağlantılı Haklar</vt:lpstr>
      <vt:lpstr>Eser Sahibinin Hakları</vt:lpstr>
      <vt:lpstr>Umuma Arz Hakkı md.14</vt:lpstr>
      <vt:lpstr>Umuma Arz Hakkı md.14</vt:lpstr>
      <vt:lpstr>Adın Belirtilmesi md.15</vt:lpstr>
      <vt:lpstr>Adın Belirtilmesi md.15</vt:lpstr>
      <vt:lpstr>Eserin Bütünlüğünü Koruma md.16</vt:lpstr>
      <vt:lpstr>Eserin Bütünlüğünü Koruma md.16</vt:lpstr>
      <vt:lpstr>Eserin Aslına Erişim Hakkı</vt:lpstr>
      <vt:lpstr>İşleme Hakkı md.21</vt:lpstr>
      <vt:lpstr>Çoğaltma Hakkı md.22</vt:lpstr>
      <vt:lpstr>Çoğaltma Hakkı md.22</vt:lpstr>
      <vt:lpstr>Çoğaltma Hakkı md.22</vt:lpstr>
      <vt:lpstr>Çoğaltma Hakkı md.22</vt:lpstr>
      <vt:lpstr>Yayma Hakkı md.23</vt:lpstr>
      <vt:lpstr>Yayma Hakkı md.23</vt:lpstr>
      <vt:lpstr>Temsil Hakkı md.24</vt:lpstr>
      <vt:lpstr>Temsil Hakkı md.24</vt:lpstr>
      <vt:lpstr>İşaret, Ses ve Görüntü Nakline Yarayan Araçlarla Umuma İletim Hakkı md.25</vt:lpstr>
      <vt:lpstr>Umuma İletim Hakkı md.25</vt:lpstr>
      <vt:lpstr>Umuma İletim Hakkı md.25</vt:lpstr>
      <vt:lpstr>Umuma İletim Hakkı md.25</vt:lpstr>
      <vt:lpstr>Pay ve Takip Hakkı md.45</vt:lpstr>
      <vt:lpstr>Pay ve Takip Hakkı md.45</vt:lpstr>
      <vt:lpstr>Bağlantılı Haklar</vt:lpstr>
      <vt:lpstr>Bağlantılı Haklar</vt:lpstr>
      <vt:lpstr>Bağlantılı Haklar</vt:lpstr>
      <vt:lpstr>Bağlantılı Haklar</vt:lpstr>
      <vt:lpstr>Sabrınız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Eser Sahibinin Hakları-Bağlantılı Haklar</dc:title>
  <dc:creator>zehra</dc:creator>
  <cp:lastModifiedBy>zehra</cp:lastModifiedBy>
  <cp:revision>5</cp:revision>
  <dcterms:created xsi:type="dcterms:W3CDTF">2020-10-19T13:34:57Z</dcterms:created>
  <dcterms:modified xsi:type="dcterms:W3CDTF">2021-01-28T07:44:40Z</dcterms:modified>
</cp:coreProperties>
</file>