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6"/>
  </p:notesMasterIdLst>
  <p:handoutMasterIdLst>
    <p:handoutMasterId r:id="rId17"/>
  </p:handoutMasterIdLst>
  <p:sldIdLst>
    <p:sldId id="668" r:id="rId4"/>
    <p:sldId id="688" r:id="rId5"/>
    <p:sldId id="715" r:id="rId6"/>
    <p:sldId id="716" r:id="rId7"/>
    <p:sldId id="717" r:id="rId8"/>
    <p:sldId id="718" r:id="rId9"/>
    <p:sldId id="719" r:id="rId10"/>
    <p:sldId id="720" r:id="rId11"/>
    <p:sldId id="721" r:id="rId12"/>
    <p:sldId id="712" r:id="rId13"/>
    <p:sldId id="713" r:id="rId14"/>
    <p:sldId id="714"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6" d="100"/>
          <a:sy n="86" d="100"/>
        </p:scale>
        <p:origin x="1692" y="9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3/2/2020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GGY471</a:t>
            </a:r>
          </a:p>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YAPILI ÇEVRE İLKELERİ</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Arzuhan</a:t>
            </a:r>
            <a:r>
              <a:rPr lang="tr-TR" sz="1600" b="1" dirty="0" smtClean="0">
                <a:latin typeface="Arial" panose="020B0604020202020204" pitchFamily="34" charset="0"/>
                <a:ea typeface="Times New Roman" panose="02020603050405020304" pitchFamily="18" charset="0"/>
                <a:cs typeface="Arial" panose="020B0604020202020204" pitchFamily="34" charset="0"/>
              </a:rPr>
              <a:t> Burcu GÜNTEKİN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a:t>Anderson</a:t>
            </a:r>
            <a:r>
              <a:rPr lang="tr-TR" dirty="0"/>
              <a:t>, J., 2011. Mimari Tasarım, Literatür Yayıncılık, ISBN: 9789750405976, İstanbul.</a:t>
            </a:r>
          </a:p>
          <a:p>
            <a:pPr lvl="1" algn="just">
              <a:lnSpc>
                <a:spcPct val="100000"/>
              </a:lnSpc>
            </a:pPr>
            <a:r>
              <a:rPr lang="tr-TR" dirty="0" err="1"/>
              <a:t>Ataöv</a:t>
            </a:r>
            <a:r>
              <a:rPr lang="tr-TR" dirty="0"/>
              <a:t>, A. ve Tekeli, İ., 2017. Sürdürülebilir Toplum ve Yapılı Çevre, İstanbul Bilgi Üniversitesi Yayınları, ISBN: 9786053994893, İstanbul.</a:t>
            </a:r>
          </a:p>
          <a:p>
            <a:pPr lvl="1" algn="just">
              <a:lnSpc>
                <a:spcPct val="100000"/>
              </a:lnSpc>
            </a:pPr>
            <a:r>
              <a:rPr lang="tr-TR" dirty="0" err="1"/>
              <a:t>Ching</a:t>
            </a:r>
            <a:r>
              <a:rPr lang="tr-TR" dirty="0"/>
              <a:t>, F.D.K., 2012. Mimarlık, Biçim, Mekan ve Düzen, Yapı Endüstri Merkezi Yayınları, ISBN: 9789758599202, İstanbul.</a:t>
            </a:r>
          </a:p>
          <a:p>
            <a:pPr lvl="1" algn="just">
              <a:lnSpc>
                <a:spcPct val="100000"/>
              </a:lnSpc>
            </a:pPr>
            <a:r>
              <a:rPr lang="tr-TR" dirty="0"/>
              <a:t>Çelebi, G., Gültekin, A.B., Bedir, M., Tereci, A. ve </a:t>
            </a:r>
            <a:r>
              <a:rPr lang="tr-TR" dirty="0" err="1"/>
              <a:t>Harputlugil</a:t>
            </a:r>
            <a:r>
              <a:rPr lang="tr-TR" dirty="0"/>
              <a:t>, G., 2008. Yapı Çevre İlişkileri, TMMOB Mimarlar Odası Ankara Şubesi SMGM Koruma Programı Eğitimi Ders Notları, Çizgi Basım Yayın </a:t>
            </a:r>
            <a:r>
              <a:rPr lang="tr-TR" dirty="0" err="1"/>
              <a:t>Ltd.Şti</a:t>
            </a:r>
            <a:r>
              <a:rPr lang="tr-TR" dirty="0"/>
              <a:t>., ISBN / ISSN: 978-9944-89-645-0, İstanbul</a:t>
            </a:r>
            <a:r>
              <a:rPr lang="tr-TR" dirty="0" smtClean="0"/>
              <a:t>.</a:t>
            </a:r>
          </a:p>
          <a:p>
            <a:pPr lvl="1" algn="just">
              <a:lnSpc>
                <a:spcPct val="100000"/>
              </a:lnSpc>
            </a:pPr>
            <a:r>
              <a:rPr lang="tr-TR" dirty="0"/>
              <a:t>Ersoy, </a:t>
            </a:r>
            <a:r>
              <a:rPr lang="tr-TR" dirty="0" smtClean="0"/>
              <a:t>M.2007. </a:t>
            </a:r>
            <a:r>
              <a:rPr lang="tr-TR" dirty="0"/>
              <a:t>Kentsel Planlama Kuramları, </a:t>
            </a:r>
            <a:r>
              <a:rPr lang="tr-TR" b="1" i="1" dirty="0"/>
              <a:t>İmge Yayınevi, </a:t>
            </a:r>
            <a:r>
              <a:rPr lang="tr-TR" dirty="0"/>
              <a:t>ODTÜ </a:t>
            </a:r>
            <a:r>
              <a:rPr lang="tr-TR" dirty="0" smtClean="0"/>
              <a:t>Ankara</a:t>
            </a:r>
          </a:p>
          <a:p>
            <a:pPr lvl="1" algn="just">
              <a:lnSpc>
                <a:spcPct val="100000"/>
              </a:lnSpc>
            </a:pPr>
            <a:r>
              <a:rPr lang="en-US" dirty="0" smtClean="0"/>
              <a:t>Forester</a:t>
            </a:r>
            <a:r>
              <a:rPr lang="en-US" dirty="0"/>
              <a:t>, J</a:t>
            </a:r>
            <a:r>
              <a:rPr lang="en-US" dirty="0" smtClean="0"/>
              <a:t>.</a:t>
            </a:r>
            <a:r>
              <a:rPr lang="tr-TR" dirty="0" smtClean="0"/>
              <a:t> 1989</a:t>
            </a:r>
            <a:r>
              <a:rPr lang="en-US" dirty="0" smtClean="0"/>
              <a:t> </a:t>
            </a:r>
            <a:r>
              <a:rPr lang="en-US" dirty="0" err="1"/>
              <a:t>Palning</a:t>
            </a:r>
            <a:r>
              <a:rPr lang="en-US" dirty="0"/>
              <a:t> in the force of power, University of California Press, Berkeley </a:t>
            </a:r>
            <a:r>
              <a:rPr lang="tr-TR" dirty="0" smtClean="0"/>
              <a:t> </a:t>
            </a:r>
            <a:endParaRPr lang="tr-TR" dirty="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06428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327415"/>
            <a:ext cx="8517837" cy="4387260"/>
          </a:xfrm>
        </p:spPr>
        <p:txBody>
          <a:bodyPr anchor="t">
            <a:noAutofit/>
          </a:bodyPr>
          <a:lstStyle/>
          <a:p>
            <a:pPr lvl="1" algn="just">
              <a:lnSpc>
                <a:spcPct val="100000"/>
              </a:lnSpc>
            </a:pPr>
            <a:r>
              <a:rPr lang="en-US" dirty="0"/>
              <a:t>Forester, J</a:t>
            </a:r>
            <a:r>
              <a:rPr lang="en-US" dirty="0" smtClean="0"/>
              <a:t>.</a:t>
            </a:r>
            <a:r>
              <a:rPr lang="tr-TR" dirty="0" smtClean="0"/>
              <a:t> 2001.</a:t>
            </a:r>
            <a:r>
              <a:rPr lang="en-US" dirty="0" smtClean="0"/>
              <a:t> </a:t>
            </a:r>
            <a:r>
              <a:rPr lang="en-US" dirty="0" err="1"/>
              <a:t>Planing</a:t>
            </a:r>
            <a:r>
              <a:rPr lang="en-US" dirty="0"/>
              <a:t> in the Face of Conflict, Le Gates, R.T. and Stout, F. </a:t>
            </a:r>
            <a:r>
              <a:rPr lang="en-US" dirty="0" smtClean="0"/>
              <a:t>Magazine</a:t>
            </a:r>
            <a:r>
              <a:rPr lang="tr-TR" dirty="0" smtClean="0"/>
              <a:t>.</a:t>
            </a:r>
          </a:p>
          <a:p>
            <a:pPr lvl="1" algn="just">
              <a:lnSpc>
                <a:spcPct val="100000"/>
              </a:lnSpc>
            </a:pPr>
            <a:r>
              <a:rPr lang="en-US" dirty="0" err="1"/>
              <a:t>Freiedman</a:t>
            </a:r>
            <a:r>
              <a:rPr lang="en-US" dirty="0"/>
              <a:t>, J</a:t>
            </a:r>
            <a:r>
              <a:rPr lang="en-US" dirty="0" smtClean="0"/>
              <a:t>.</a:t>
            </a:r>
            <a:r>
              <a:rPr lang="tr-TR" dirty="0" smtClean="0"/>
              <a:t> 1987.</a:t>
            </a:r>
            <a:r>
              <a:rPr lang="en-US" dirty="0" smtClean="0"/>
              <a:t> </a:t>
            </a:r>
            <a:r>
              <a:rPr lang="en-US" dirty="0" err="1"/>
              <a:t>Planing</a:t>
            </a:r>
            <a:r>
              <a:rPr lang="en-US" dirty="0"/>
              <a:t> in the Public Domain, From Knowledge to Action </a:t>
            </a:r>
            <a:r>
              <a:rPr lang="en-US" dirty="0" smtClean="0"/>
              <a:t>Princeton</a:t>
            </a:r>
            <a:r>
              <a:rPr lang="tr-TR" dirty="0" smtClean="0"/>
              <a:t> U</a:t>
            </a:r>
            <a:r>
              <a:rPr lang="en-US" dirty="0" err="1" smtClean="0"/>
              <a:t>niversity</a:t>
            </a:r>
            <a:r>
              <a:rPr lang="en-US" dirty="0"/>
              <a:t>, New </a:t>
            </a:r>
            <a:r>
              <a:rPr lang="en-US" dirty="0" smtClean="0"/>
              <a:t>Jersey</a:t>
            </a:r>
            <a:r>
              <a:rPr lang="tr-TR" dirty="0" smtClean="0"/>
              <a:t>.</a:t>
            </a:r>
          </a:p>
          <a:p>
            <a:pPr lvl="1" algn="just">
              <a:lnSpc>
                <a:spcPct val="100000"/>
              </a:lnSpc>
            </a:pPr>
            <a:r>
              <a:rPr lang="tr-TR" dirty="0" smtClean="0"/>
              <a:t>Gültekin</a:t>
            </a:r>
            <a:r>
              <a:rPr lang="tr-TR" dirty="0"/>
              <a:t>, A.B. ve </a:t>
            </a:r>
            <a:r>
              <a:rPr lang="tr-TR" dirty="0" err="1"/>
              <a:t>Yavaşbatmaz</a:t>
            </a:r>
            <a:r>
              <a:rPr lang="tr-TR" dirty="0"/>
              <a:t>, S., 2013. </a:t>
            </a:r>
            <a:r>
              <a:rPr lang="tr-TR" dirty="0" err="1"/>
              <a:t>Sustainable</a:t>
            </a:r>
            <a:r>
              <a:rPr lang="tr-TR" dirty="0"/>
              <a:t> </a:t>
            </a:r>
            <a:r>
              <a:rPr lang="tr-TR" dirty="0" err="1"/>
              <a:t>Tall</a:t>
            </a:r>
            <a:r>
              <a:rPr lang="tr-TR" dirty="0"/>
              <a:t> </a:t>
            </a:r>
            <a:r>
              <a:rPr lang="tr-TR" dirty="0" err="1"/>
              <a:t>Building</a:t>
            </a:r>
            <a:r>
              <a:rPr lang="tr-TR" dirty="0"/>
              <a:t> Design, LAP Lambert </a:t>
            </a:r>
            <a:r>
              <a:rPr lang="tr-TR" dirty="0" err="1"/>
              <a:t>Academic</a:t>
            </a:r>
            <a:r>
              <a:rPr lang="tr-TR" dirty="0"/>
              <a:t> Publishing, ISBN: 978-3-659-36665-9, </a:t>
            </a:r>
            <a:r>
              <a:rPr lang="tr-TR" dirty="0" err="1"/>
              <a:t>Saarbrücken</a:t>
            </a:r>
            <a:r>
              <a:rPr lang="tr-TR" dirty="0"/>
              <a:t> – Germany</a:t>
            </a:r>
            <a:r>
              <a:rPr lang="tr-TR" dirty="0" smtClean="0"/>
              <a:t>.</a:t>
            </a:r>
          </a:p>
          <a:p>
            <a:pPr lvl="1" algn="just">
              <a:lnSpc>
                <a:spcPct val="100000"/>
              </a:lnSpc>
            </a:pPr>
            <a:r>
              <a:rPr lang="tr-TR" dirty="0" smtClean="0"/>
              <a:t> </a:t>
            </a:r>
            <a:r>
              <a:rPr lang="tr-TR" dirty="0" err="1" smtClean="0"/>
              <a:t>Habraken</a:t>
            </a:r>
            <a:r>
              <a:rPr lang="tr-TR" dirty="0" smtClean="0"/>
              <a:t> N. J. 1998. </a:t>
            </a:r>
            <a:r>
              <a:rPr lang="tr-TR" dirty="0" err="1" smtClean="0"/>
              <a:t>The</a:t>
            </a:r>
            <a:r>
              <a:rPr lang="tr-TR" dirty="0" smtClean="0"/>
              <a:t> </a:t>
            </a:r>
            <a:r>
              <a:rPr lang="tr-TR" dirty="0" err="1" smtClean="0"/>
              <a:t>Structure</a:t>
            </a:r>
            <a:r>
              <a:rPr lang="tr-TR" dirty="0" smtClean="0"/>
              <a:t> of </a:t>
            </a:r>
            <a:r>
              <a:rPr lang="tr-TR" dirty="0" err="1" smtClean="0"/>
              <a:t>the</a:t>
            </a:r>
            <a:r>
              <a:rPr lang="tr-TR" dirty="0" smtClean="0"/>
              <a:t> </a:t>
            </a:r>
            <a:r>
              <a:rPr lang="tr-TR" dirty="0" err="1" smtClean="0"/>
              <a:t>Ordinary</a:t>
            </a:r>
            <a:r>
              <a:rPr lang="tr-TR" dirty="0" smtClean="0"/>
              <a:t> Form </a:t>
            </a:r>
            <a:r>
              <a:rPr lang="tr-TR" dirty="0" err="1" smtClean="0"/>
              <a:t>and</a:t>
            </a:r>
            <a:r>
              <a:rPr lang="tr-TR" dirty="0" smtClean="0"/>
              <a:t> Control in </a:t>
            </a:r>
            <a:r>
              <a:rPr lang="tr-TR" dirty="0" err="1" smtClean="0"/>
              <a:t>the</a:t>
            </a:r>
            <a:r>
              <a:rPr lang="tr-TR" dirty="0" smtClean="0"/>
              <a:t> </a:t>
            </a:r>
            <a:r>
              <a:rPr lang="tr-TR" dirty="0" err="1" smtClean="0"/>
              <a:t>Built</a:t>
            </a:r>
            <a:r>
              <a:rPr lang="tr-TR" dirty="0" smtClean="0"/>
              <a:t> Environment.</a:t>
            </a:r>
          </a:p>
          <a:p>
            <a:pPr lvl="1" algn="just">
              <a:lnSpc>
                <a:spcPct val="100000"/>
              </a:lnSpc>
            </a:pPr>
            <a:r>
              <a:rPr lang="en-US" dirty="0"/>
              <a:t>Knox P., </a:t>
            </a:r>
            <a:r>
              <a:rPr lang="en-US" dirty="0" err="1"/>
              <a:t>Ozolins</a:t>
            </a:r>
            <a:r>
              <a:rPr lang="en-US" dirty="0"/>
              <a:t> </a:t>
            </a:r>
            <a:r>
              <a:rPr lang="en-US" dirty="0" smtClean="0"/>
              <a:t>P.</a:t>
            </a:r>
            <a:r>
              <a:rPr lang="tr-TR" dirty="0" smtClean="0"/>
              <a:t> 2007</a:t>
            </a:r>
            <a:r>
              <a:rPr lang="en-US" dirty="0" smtClean="0"/>
              <a:t> </a:t>
            </a:r>
            <a:r>
              <a:rPr lang="en-US" dirty="0"/>
              <a:t>The Built Environment, Urban Design </a:t>
            </a:r>
            <a:r>
              <a:rPr lang="en-US" dirty="0" smtClean="0"/>
              <a:t>Reader</a:t>
            </a:r>
            <a:r>
              <a:rPr lang="tr-TR" dirty="0"/>
              <a:t>.</a:t>
            </a:r>
            <a:endParaRPr lang="tr-TR" dirty="0" smtClean="0"/>
          </a:p>
          <a:p>
            <a:pPr lvl="1" algn="just">
              <a:lnSpc>
                <a:spcPct val="100000"/>
              </a:lnSpc>
            </a:pPr>
            <a:endParaRPr lang="tr-TR" dirty="0" smtClean="0"/>
          </a:p>
          <a:p>
            <a:pPr lvl="1" algn="just">
              <a:lnSpc>
                <a:spcPct val="100000"/>
              </a:lnSpc>
            </a:pPr>
            <a:endParaRPr lang="tr-TR" dirty="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792229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smtClean="0"/>
              <a:t>Müller</a:t>
            </a:r>
            <a:r>
              <a:rPr lang="tr-TR" dirty="0"/>
              <a:t>, W., 2012. Mimarlık Atlası I-II, Yapı Endüstri Merkezi Yayınları, ISBN: 9789944757683, İstanbul.</a:t>
            </a:r>
          </a:p>
          <a:p>
            <a:pPr lvl="1" algn="just">
              <a:lnSpc>
                <a:spcPct val="100000"/>
              </a:lnSpc>
            </a:pPr>
            <a:r>
              <a:rPr lang="tr-TR" dirty="0" err="1"/>
              <a:t>Neufert</a:t>
            </a:r>
            <a:r>
              <a:rPr lang="tr-TR" dirty="0"/>
              <a:t>, E., 2016. Yapı Tasarımı, Beta Yayınları, Ankara.</a:t>
            </a:r>
          </a:p>
          <a:p>
            <a:pPr lvl="1" algn="just">
              <a:lnSpc>
                <a:spcPct val="100000"/>
              </a:lnSpc>
            </a:pPr>
            <a:r>
              <a:rPr lang="tr-TR" dirty="0"/>
              <a:t>Yüceer, N.S., 2015. Yapıda Çevre ve Enerji, Nobel Akademik Yayıncılık, ISBN: 9786053201151, Ankara.</a:t>
            </a:r>
            <a:endParaRPr lang="tr-TR" dirty="0" smtClean="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214214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Çevrenin Tasarımı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579844" y="821603"/>
            <a:ext cx="7984307"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p>
          <a:p>
            <a:pPr algn="just">
              <a:lnSpc>
                <a:spcPct val="100000"/>
              </a:lnSpc>
              <a:spcBef>
                <a:spcPts val="0"/>
              </a:spcBef>
            </a:pPr>
            <a:r>
              <a:rPr lang="tr-TR" dirty="0"/>
              <a:t>Yapılı çevreler planlama ve tasarım süreci ile yaratılmakta, uygulama süreci ile inşa edilerek şekillenmekte kullanım süreci ile yaşatılmaktadır [Tekel ve Aras, 2008</a:t>
            </a:r>
            <a:r>
              <a:rPr lang="tr-TR" dirty="0" smtClean="0"/>
              <a:t>].</a:t>
            </a:r>
          </a:p>
          <a:p>
            <a:pPr algn="just">
              <a:lnSpc>
                <a:spcPct val="100000"/>
              </a:lnSpc>
              <a:spcBef>
                <a:spcPts val="0"/>
              </a:spcBef>
            </a:pPr>
            <a:endParaRPr lang="tr-TR" dirty="0"/>
          </a:p>
          <a:p>
            <a:pPr algn="just"/>
            <a:r>
              <a:rPr lang="tr-TR" dirty="0"/>
              <a:t>Yapılı çevrenin rollerinden en önemlisi meşrulaştırmadır. Siyaset bilimci </a:t>
            </a:r>
            <a:r>
              <a:rPr lang="tr-TR" dirty="0" err="1"/>
              <a:t>Harold</a:t>
            </a:r>
            <a:r>
              <a:rPr lang="tr-TR" dirty="0"/>
              <a:t> </a:t>
            </a:r>
            <a:r>
              <a:rPr lang="tr-TR" dirty="0" err="1"/>
              <a:t>Lasswell</a:t>
            </a:r>
            <a:r>
              <a:rPr lang="tr-TR" dirty="0"/>
              <a:t> (1979) yapılı çevreyi gücün işareti olarak </a:t>
            </a:r>
            <a:r>
              <a:rPr lang="tr-TR" dirty="0" smtClean="0"/>
              <a:t>tanımlamaktadır.</a:t>
            </a:r>
            <a:endParaRPr lang="tr-TR" dirty="0"/>
          </a:p>
          <a:p>
            <a:pPr algn="just"/>
            <a:r>
              <a:rPr lang="tr-TR" dirty="0" err="1"/>
              <a:t>Lasswell</a:t>
            </a:r>
            <a:r>
              <a:rPr lang="tr-TR" dirty="0"/>
              <a:t> yapılı çevrenin oluşturduğu gücü aşağıdaki şekilde ifade etmektedir: </a:t>
            </a:r>
          </a:p>
          <a:p>
            <a:pPr algn="just"/>
            <a:r>
              <a:rPr lang="tr-TR" dirty="0"/>
              <a:t>• </a:t>
            </a:r>
            <a:r>
              <a:rPr lang="tr-TR" i="1" dirty="0"/>
              <a:t>Çekinme-Korku stratejisi</a:t>
            </a:r>
            <a:r>
              <a:rPr lang="tr-TR" dirty="0"/>
              <a:t>; Tasarımın içsel gücü ile toplumu etkileme. </a:t>
            </a:r>
          </a:p>
          <a:p>
            <a:pPr algn="just"/>
            <a:r>
              <a:rPr lang="tr-TR" dirty="0"/>
              <a:t>• </a:t>
            </a:r>
            <a:r>
              <a:rPr lang="tr-TR" i="1" dirty="0"/>
              <a:t>Hayranlık stratejisi</a:t>
            </a:r>
            <a:r>
              <a:rPr lang="tr-TR" dirty="0"/>
              <a:t>; Görülmeye değer tasarım etkileri ile toplumu eğlendirmek. </a:t>
            </a:r>
            <a:endParaRPr lang="tr-TR" dirty="0"/>
          </a:p>
        </p:txBody>
      </p:sp>
    </p:spTree>
    <p:extLst>
      <p:ext uri="{BB962C8B-B14F-4D97-AF65-F5344CB8AC3E}">
        <p14:creationId xmlns:p14="http://schemas.microsoft.com/office/powerpoint/2010/main" val="2107193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Çevrenin Tasarımı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579844" y="821603"/>
            <a:ext cx="7984307"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p>
          <a:p>
            <a:pPr algn="just">
              <a:lnSpc>
                <a:spcPct val="100000"/>
              </a:lnSpc>
              <a:spcBef>
                <a:spcPts val="0"/>
              </a:spcBef>
            </a:pPr>
            <a:r>
              <a:rPr lang="tr-TR" dirty="0"/>
              <a:t>Yapılı çevrenin en belirgin rollerinden bir diğeri belirli piyasa dilimlerini hedefleyen ürün ayrımı ile ekonomik tüketimi harekete geçirmeye yardımcı olmasıdır.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Tasarımcının </a:t>
            </a:r>
            <a:r>
              <a:rPr lang="tr-TR" dirty="0"/>
              <a:t>yenilikleri ve kültürel değişimleri görme yeteneği, sermaye dolaşımını teşvik etmeye yardımcı olmaktadır.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Yapılı </a:t>
            </a:r>
            <a:r>
              <a:rPr lang="tr-TR" dirty="0"/>
              <a:t>çevreler günlük olaylar, sosyal yapı ve toplumsal ilişkilerin mekâna yansıması olarak da karşımıza çıkmaktadır [</a:t>
            </a:r>
            <a:r>
              <a:rPr lang="tr-TR" dirty="0" err="1"/>
              <a:t>Knox</a:t>
            </a:r>
            <a:r>
              <a:rPr lang="tr-TR" dirty="0"/>
              <a:t> ve </a:t>
            </a:r>
            <a:r>
              <a:rPr lang="tr-TR" dirty="0" err="1"/>
              <a:t>Ozolins</a:t>
            </a:r>
            <a:r>
              <a:rPr lang="tr-TR" dirty="0"/>
              <a:t>, 2007].</a:t>
            </a:r>
            <a:endParaRPr lang="tr-TR" dirty="0"/>
          </a:p>
        </p:txBody>
      </p:sp>
    </p:spTree>
    <p:extLst>
      <p:ext uri="{BB962C8B-B14F-4D97-AF65-F5344CB8AC3E}">
        <p14:creationId xmlns:p14="http://schemas.microsoft.com/office/powerpoint/2010/main" val="7068911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Çevrenin Tasarımı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579844" y="821603"/>
            <a:ext cx="7984307"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p>
          <a:p>
            <a:pPr algn="just">
              <a:lnSpc>
                <a:spcPct val="100000"/>
              </a:lnSpc>
              <a:spcBef>
                <a:spcPts val="0"/>
              </a:spcBef>
            </a:pPr>
            <a:r>
              <a:rPr lang="tr-TR" dirty="0"/>
              <a:t>Yapılı çevre, kent bütünü ölçeğinde bileşenlere sahip olduğu gibi, parsel ve yapı ölçeğinde de bileşenlere sahiptir.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Kentsel </a:t>
            </a:r>
            <a:r>
              <a:rPr lang="tr-TR" dirty="0"/>
              <a:t>mekânın biçimlendirilmesinde yapılı çevrenin bileşenleri, yapıların dış görünüşünü, yapıların birbirleriyle ilişkilerini, konumlanmalarını, yoğunluklarını, mekân hissini, açık alanları, peyzaj düzenlemeleri, yaya ve araç dolaşımlarını </a:t>
            </a:r>
            <a:r>
              <a:rPr lang="tr-TR" dirty="0" smtClean="0"/>
              <a:t>içermektedir.</a:t>
            </a:r>
            <a:endParaRPr lang="tr-TR" dirty="0"/>
          </a:p>
        </p:txBody>
      </p:sp>
    </p:spTree>
    <p:extLst>
      <p:ext uri="{BB962C8B-B14F-4D97-AF65-F5344CB8AC3E}">
        <p14:creationId xmlns:p14="http://schemas.microsoft.com/office/powerpoint/2010/main" val="11984389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Çevrenin Tasarımı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579844" y="821603"/>
            <a:ext cx="7984307"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p>
          <a:p>
            <a:pPr algn="just">
              <a:lnSpc>
                <a:spcPct val="100000"/>
              </a:lnSpc>
              <a:spcBef>
                <a:spcPts val="0"/>
              </a:spcBef>
            </a:pPr>
            <a:r>
              <a:rPr lang="tr-TR" dirty="0"/>
              <a:t>Kentsel yapılı çevrenin mekânsal özellikleri ‘yerleşim örüntüsü’, ‘kamusal açık alan sistemi’ ve ‘alansal sınırlar’ gibi kentin bütününü ve/veya geniş bir bölümünü etkileyen özelliklerdir.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Bu </a:t>
            </a:r>
            <a:r>
              <a:rPr lang="tr-TR" dirty="0"/>
              <a:t>özelliklerin değişmesi, plan revizyonları, mevzi imar planları, ıslah imar planları ve geniş alanları kapsayan plan değişiklikleriyle yapılan birinci düzeyde müdahalelerle mümkün olmaktadır.</a:t>
            </a:r>
            <a:endParaRPr lang="tr-TR" dirty="0"/>
          </a:p>
        </p:txBody>
      </p:sp>
    </p:spTree>
    <p:extLst>
      <p:ext uri="{BB962C8B-B14F-4D97-AF65-F5344CB8AC3E}">
        <p14:creationId xmlns:p14="http://schemas.microsoft.com/office/powerpoint/2010/main" val="1241948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Çevrenin Tasarımı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579844" y="821603"/>
            <a:ext cx="7984307"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dirty="0" smtClean="0"/>
          </a:p>
          <a:p>
            <a:pPr algn="just">
              <a:lnSpc>
                <a:spcPct val="100000"/>
              </a:lnSpc>
              <a:spcBef>
                <a:spcPts val="0"/>
              </a:spcBef>
            </a:pPr>
            <a:r>
              <a:rPr lang="tr-TR" dirty="0" err="1"/>
              <a:t>Habraken’e</a:t>
            </a:r>
            <a:r>
              <a:rPr lang="tr-TR" dirty="0"/>
              <a:t> göre (1988) yapılı çevre uzun bir zaman diliminde pek çok seviyede ve birçok aktörle oynanan karmaşık bir oyundur. Amacı bir tarafın kazanıp diğer herkesi kontrol etmesi olmayıp, halkın ve diğer aktörlerin barış ve karşılıklı refah içinde var olmasına izin vermektir.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Oyun </a:t>
            </a:r>
            <a:r>
              <a:rPr lang="tr-TR" dirty="0"/>
              <a:t>hakkında bilgi sahibi olmak için kimin (hangi aktörün) hangi eylemde bulunduğunun bilinmesi, oynamak için ise aktörlerin özelliklerinin bilinmesi gerekmektedir</a:t>
            </a:r>
            <a:endParaRPr lang="tr-TR" dirty="0"/>
          </a:p>
        </p:txBody>
      </p:sp>
    </p:spTree>
    <p:extLst>
      <p:ext uri="{BB962C8B-B14F-4D97-AF65-F5344CB8AC3E}">
        <p14:creationId xmlns:p14="http://schemas.microsoft.com/office/powerpoint/2010/main" val="30702711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Çevrenin Tasarımı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579844" y="1501828"/>
            <a:ext cx="7984307"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dirty="0"/>
              <a:t>Aktörlerden herhangi birisinin becerisinin yüksek olması eylemin kendisinin istediği gibi şekillenmesine sebep olabilmektedir. Kontrolü elinde tutan aktör, iletişim kurmalı, müzakere ve pazarlık etmeli ve iş birliği yapmalıdır.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Bu </a:t>
            </a:r>
            <a:r>
              <a:rPr lang="tr-TR" dirty="0"/>
              <a:t>tür direkt etkileşim yapılı çevrenin dengede kalması için gereklidir. </a:t>
            </a:r>
            <a:endParaRPr lang="tr-TR" dirty="0" smtClean="0"/>
          </a:p>
          <a:p>
            <a:pPr algn="just">
              <a:lnSpc>
                <a:spcPct val="100000"/>
              </a:lnSpc>
              <a:spcBef>
                <a:spcPts val="0"/>
              </a:spcBef>
            </a:pPr>
            <a:endParaRPr lang="tr-TR" dirty="0"/>
          </a:p>
          <a:p>
            <a:pPr algn="just">
              <a:lnSpc>
                <a:spcPct val="100000"/>
              </a:lnSpc>
              <a:spcBef>
                <a:spcPts val="0"/>
              </a:spcBef>
            </a:pPr>
            <a:r>
              <a:rPr lang="tr-TR" dirty="0" smtClean="0"/>
              <a:t>Aktörler </a:t>
            </a:r>
            <a:r>
              <a:rPr lang="tr-TR" dirty="0"/>
              <a:t>yapılı çevrenin parçaları üzerinde rekabet etseler de ortak bir bütün olarak var olmaya devam etmektedirler. </a:t>
            </a:r>
            <a:endParaRPr lang="tr-TR" dirty="0" smtClean="0"/>
          </a:p>
        </p:txBody>
      </p:sp>
    </p:spTree>
    <p:extLst>
      <p:ext uri="{BB962C8B-B14F-4D97-AF65-F5344CB8AC3E}">
        <p14:creationId xmlns:p14="http://schemas.microsoft.com/office/powerpoint/2010/main" val="34459167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Çevrenin Tasarımı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01425" y="1249357"/>
            <a:ext cx="7984307"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tr-TR" dirty="0" err="1"/>
              <a:t>Knox</a:t>
            </a:r>
            <a:r>
              <a:rPr lang="tr-TR" dirty="0"/>
              <a:t> ve </a:t>
            </a:r>
            <a:r>
              <a:rPr lang="tr-TR" dirty="0" err="1"/>
              <a:t>Ozolins</a:t>
            </a:r>
            <a:r>
              <a:rPr lang="tr-TR" dirty="0"/>
              <a:t> (2007) yapılı çevrenin üretim sürecindeki aktörlerini; </a:t>
            </a:r>
          </a:p>
          <a:p>
            <a:r>
              <a:rPr lang="tr-TR" dirty="0" smtClean="0"/>
              <a:t> </a:t>
            </a:r>
            <a:r>
              <a:rPr lang="tr-TR" dirty="0"/>
              <a:t>Arsa </a:t>
            </a:r>
            <a:r>
              <a:rPr lang="tr-TR" dirty="0" smtClean="0"/>
              <a:t>Sahipleri</a:t>
            </a:r>
            <a:endParaRPr lang="tr-TR" dirty="0"/>
          </a:p>
          <a:p>
            <a:r>
              <a:rPr lang="tr-TR" dirty="0" smtClean="0"/>
              <a:t>Spekülatörler </a:t>
            </a:r>
            <a:endParaRPr lang="tr-TR" dirty="0"/>
          </a:p>
          <a:p>
            <a:r>
              <a:rPr lang="tr-TR" dirty="0" smtClean="0"/>
              <a:t>Geliştiriciler </a:t>
            </a:r>
            <a:endParaRPr lang="tr-TR" dirty="0"/>
          </a:p>
          <a:p>
            <a:r>
              <a:rPr lang="tr-TR" dirty="0" smtClean="0"/>
              <a:t>Müteahhitler </a:t>
            </a:r>
            <a:endParaRPr lang="tr-TR" dirty="0"/>
          </a:p>
          <a:p>
            <a:r>
              <a:rPr lang="tr-TR" dirty="0" smtClean="0"/>
              <a:t>Tüketiciler</a:t>
            </a:r>
            <a:endParaRPr lang="tr-TR" dirty="0"/>
          </a:p>
          <a:p>
            <a:r>
              <a:rPr lang="tr-TR" dirty="0" smtClean="0"/>
              <a:t>Gayrimenkul </a:t>
            </a:r>
            <a:r>
              <a:rPr lang="tr-TR" dirty="0"/>
              <a:t>Şirketleri, Finansörler ve </a:t>
            </a:r>
            <a:r>
              <a:rPr lang="tr-TR" dirty="0" smtClean="0"/>
              <a:t>Profesyoneller</a:t>
            </a:r>
          </a:p>
          <a:p>
            <a:r>
              <a:rPr lang="tr-TR" dirty="0" smtClean="0"/>
              <a:t>Yönetim </a:t>
            </a:r>
            <a:r>
              <a:rPr lang="tr-TR" dirty="0"/>
              <a:t>ve Düzenleyici </a:t>
            </a:r>
            <a:r>
              <a:rPr lang="tr-TR" dirty="0" smtClean="0"/>
              <a:t>Kuruluşlar</a:t>
            </a:r>
          </a:p>
          <a:p>
            <a:pPr marL="0" indent="0" algn="just">
              <a:buNone/>
            </a:pPr>
            <a:r>
              <a:rPr lang="tr-TR" dirty="0" smtClean="0"/>
              <a:t>olmak </a:t>
            </a:r>
            <a:r>
              <a:rPr lang="tr-TR" dirty="0"/>
              <a:t>üzere yedi sınıfa ayırmakta ve bunların dışında tüketici talepleri sonucu ortaya çıkan piyasa eğilimlerini de yapılı çevrenin oluşumunda önemli rol oynadığını belirtmektedir. </a:t>
            </a:r>
            <a:endParaRPr lang="tr-TR" dirty="0" smtClean="0"/>
          </a:p>
        </p:txBody>
      </p:sp>
    </p:spTree>
    <p:extLst>
      <p:ext uri="{BB962C8B-B14F-4D97-AF65-F5344CB8AC3E}">
        <p14:creationId xmlns:p14="http://schemas.microsoft.com/office/powerpoint/2010/main" val="983706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Çevrenin Tasarımı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01425" y="1249357"/>
            <a:ext cx="7984307" cy="2899792"/>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tr-TR" dirty="0"/>
              <a:t>Büyüme Mekanizması (</a:t>
            </a:r>
            <a:r>
              <a:rPr lang="tr-TR" dirty="0" err="1"/>
              <a:t>Growth</a:t>
            </a:r>
            <a:r>
              <a:rPr lang="tr-TR" dirty="0"/>
              <a:t> Machine) teorisyenlerine göre yapılı çevreyi biçimlendiren aktörler, belirleyici aktörler ve destekleyici aktörler olmak üzere ikiye ayrılmaktadır. </a:t>
            </a:r>
          </a:p>
          <a:p>
            <a:r>
              <a:rPr lang="tr-TR" b="1" dirty="0"/>
              <a:t>Belirleyici aktörler: </a:t>
            </a:r>
            <a:r>
              <a:rPr lang="tr-TR" dirty="0"/>
              <a:t>Arazi Sahipleri, Girişimciler, Müteahhitler, Mimar ve Kent Plancıları, Politikacılar ve Yatırımcılar. </a:t>
            </a:r>
          </a:p>
          <a:p>
            <a:r>
              <a:rPr lang="tr-TR" b="1" dirty="0"/>
              <a:t>Destekleyici aktörler: </a:t>
            </a:r>
            <a:r>
              <a:rPr lang="tr-TR" dirty="0"/>
              <a:t>Üniversiteler, Sendikalar, Sivil Toplum Örgütleri. </a:t>
            </a:r>
            <a:endParaRPr lang="tr-TR" dirty="0" smtClean="0"/>
          </a:p>
        </p:txBody>
      </p:sp>
    </p:spTree>
    <p:extLst>
      <p:ext uri="{BB962C8B-B14F-4D97-AF65-F5344CB8AC3E}">
        <p14:creationId xmlns:p14="http://schemas.microsoft.com/office/powerpoint/2010/main" val="3163629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17159</TotalTime>
  <Words>863</Words>
  <Application>Microsoft Office PowerPoint</Application>
  <PresentationFormat>Ekran Gösterisi (4:3)</PresentationFormat>
  <Paragraphs>83</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12</vt:i4>
      </vt:variant>
    </vt:vector>
  </HeadingPairs>
  <TitlesOfParts>
    <vt:vector size="21" baseType="lpstr">
      <vt:lpstr>ＭＳ Ｐゴシック</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gizem ulusoy</cp:lastModifiedBy>
  <cp:revision>880</cp:revision>
  <cp:lastPrinted>2016-10-24T07:53:35Z</cp:lastPrinted>
  <dcterms:created xsi:type="dcterms:W3CDTF">2016-09-18T09:35:24Z</dcterms:created>
  <dcterms:modified xsi:type="dcterms:W3CDTF">2020-03-02T11:52:47Z</dcterms:modified>
</cp:coreProperties>
</file>