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67" r:id="rId4"/>
    <p:sldId id="268" r:id="rId5"/>
    <p:sldId id="269" r:id="rId6"/>
    <p:sldId id="287" r:id="rId7"/>
    <p:sldId id="288" r:id="rId8"/>
    <p:sldId id="270" r:id="rId9"/>
    <p:sldId id="271" r:id="rId10"/>
    <p:sldId id="272" r:id="rId11"/>
    <p:sldId id="273" r:id="rId12"/>
    <p:sldId id="275" r:id="rId13"/>
    <p:sldId id="276" r:id="rId14"/>
    <p:sldId id="285" r:id="rId15"/>
    <p:sldId id="277" r:id="rId16"/>
    <p:sldId id="278" r:id="rId17"/>
    <p:sldId id="279" r:id="rId18"/>
    <p:sldId id="283" r:id="rId19"/>
    <p:sldId id="284" r:id="rId20"/>
    <p:sldId id="280" r:id="rId21"/>
    <p:sldId id="282" r:id="rId22"/>
    <p:sldId id="286" r:id="rId23"/>
    <p:sldId id="281" r:id="rId24"/>
    <p:sldId id="289" r:id="rId25"/>
    <p:sldId id="290" r:id="rId26"/>
  </p:sldIdLst>
  <p:sldSz cx="12192000" cy="6858000"/>
  <p:notesSz cx="6858000" cy="9144000"/>
  <p:embeddedFontLst>
    <p:embeddedFont>
      <p:font typeface="Nunito" panose="020B0604020202020204" charset="-94"/>
      <p:regular r:id="rId28"/>
      <p:bold r:id="rId29"/>
      <p:italic r:id="rId30"/>
      <p:boldItalic r:id="rId31"/>
    </p:embeddedFont>
    <p:embeddedFont>
      <p:font typeface="Lustria" panose="020B0604020202020204" charset="0"/>
      <p:regular r:id="rId32"/>
    </p:embeddedFont>
    <p:embeddedFont>
      <p:font typeface="Bookman Old Style" panose="02050604050505020204" pitchFamily="18" charset="0"/>
      <p:regular r:id="rId33"/>
      <p:bold r:id="rId34"/>
      <p:italic r:id="rId35"/>
      <p:boldItalic r:id="rId36"/>
    </p:embeddedFont>
    <p:embeddedFont>
      <p:font typeface="Cambria Math" panose="02040503050406030204" pitchFamily="18" charset="0"/>
      <p:regular r:id="rId37"/>
    </p:embeddedFont>
    <p:embeddedFont>
      <p:font typeface="Rockwell" panose="02060603020205020403" pitchFamily="18"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6" roundtripDataSignature="AMtx7mj0HdivpdJ/fQdC3YfMe3TKiKBNi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EAC8683-10CC-4C61-AEED-C8F752C5DDEA}">
  <a:tblStyle styleId="{7EAC8683-10CC-4C61-AEED-C8F752C5DDE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94660"/>
  </p:normalViewPr>
  <p:slideViewPr>
    <p:cSldViewPr snapToGrid="0" showGuides="1">
      <p:cViewPr varScale="1">
        <p:scale>
          <a:sx n="79" d="100"/>
          <a:sy n="79" d="100"/>
        </p:scale>
        <p:origin x="89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5" name="Google Shape;13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6388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dirty="0" smtClean="0"/>
              <a:t>Python’da Çözemedim.</a:t>
            </a:r>
            <a:endParaRPr dirty="0"/>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3800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7893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9202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1749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0091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609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7208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3204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284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4053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9552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5243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3319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5224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8395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7061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5434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256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1542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0995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9927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0402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2"/>
          <p:cNvSpPr txBox="1">
            <a:spLocks noGrp="1"/>
          </p:cNvSpPr>
          <p:nvPr>
            <p:ph type="ctrTitle"/>
          </p:nvPr>
        </p:nvSpPr>
        <p:spPr>
          <a:xfrm>
            <a:off x="1595269" y="1122363"/>
            <a:ext cx="9001462"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800"/>
              <a:buFont typeface="Bookman Old Style"/>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2"/>
          <p:cNvSpPr txBox="1">
            <a:spLocks noGrp="1"/>
          </p:cNvSpPr>
          <p:nvPr>
            <p:ph type="subTitle" idx="1"/>
          </p:nvPr>
        </p:nvSpPr>
        <p:spPr>
          <a:xfrm>
            <a:off x="1595269" y="3602038"/>
            <a:ext cx="9001462" cy="1655762"/>
          </a:xfrm>
          <a:prstGeom prst="rect">
            <a:avLst/>
          </a:prstGeom>
          <a:noFill/>
          <a:ln>
            <a:noFill/>
          </a:ln>
        </p:spPr>
        <p:txBody>
          <a:bodyPr spcFirstLastPara="1" wrap="square" lIns="91425" tIns="45700" rIns="91425" bIns="45700" anchor="t" anchorCtr="0">
            <a:normAutofit/>
          </a:bodyPr>
          <a:lstStyle>
            <a:lvl1pPr lvl="0" algn="ctr">
              <a:lnSpc>
                <a:spcPct val="120000"/>
              </a:lnSpc>
              <a:spcBef>
                <a:spcPts val="1000"/>
              </a:spcBef>
              <a:spcAft>
                <a:spcPts val="0"/>
              </a:spcAft>
              <a:buClr>
                <a:schemeClr val="lt1"/>
              </a:buClr>
              <a:buSzPts val="2400"/>
              <a:buNone/>
              <a:defRPr sz="2400"/>
            </a:lvl1pPr>
            <a:lvl2pPr lvl="1" algn="ctr">
              <a:lnSpc>
                <a:spcPct val="120000"/>
              </a:lnSpc>
              <a:spcBef>
                <a:spcPts val="500"/>
              </a:spcBef>
              <a:spcAft>
                <a:spcPts val="0"/>
              </a:spcAft>
              <a:buClr>
                <a:schemeClr val="lt1"/>
              </a:buClr>
              <a:buSzPts val="2000"/>
              <a:buNone/>
              <a:defRPr sz="2000"/>
            </a:lvl2pPr>
            <a:lvl3pPr lvl="2" algn="ctr">
              <a:lnSpc>
                <a:spcPct val="120000"/>
              </a:lnSpc>
              <a:spcBef>
                <a:spcPts val="500"/>
              </a:spcBef>
              <a:spcAft>
                <a:spcPts val="0"/>
              </a:spcAft>
              <a:buClr>
                <a:schemeClr val="lt1"/>
              </a:buClr>
              <a:buSzPts val="1800"/>
              <a:buNone/>
              <a:defRPr sz="1800"/>
            </a:lvl3pPr>
            <a:lvl4pPr lvl="3" algn="ctr">
              <a:lnSpc>
                <a:spcPct val="120000"/>
              </a:lnSpc>
              <a:spcBef>
                <a:spcPts val="500"/>
              </a:spcBef>
              <a:spcAft>
                <a:spcPts val="0"/>
              </a:spcAft>
              <a:buClr>
                <a:schemeClr val="lt1"/>
              </a:buClr>
              <a:buSzPts val="1600"/>
              <a:buNone/>
              <a:defRPr sz="1600"/>
            </a:lvl4pPr>
            <a:lvl5pPr lvl="4" algn="ctr">
              <a:lnSpc>
                <a:spcPct val="120000"/>
              </a:lnSpc>
              <a:spcBef>
                <a:spcPts val="500"/>
              </a:spcBef>
              <a:spcAft>
                <a:spcPts val="0"/>
              </a:spcAft>
              <a:buClr>
                <a:schemeClr val="lt1"/>
              </a:buClr>
              <a:buSzPts val="1600"/>
              <a:buNone/>
              <a:defRPr sz="1600"/>
            </a:lvl5pPr>
            <a:lvl6pPr lvl="5" algn="ctr">
              <a:lnSpc>
                <a:spcPct val="120000"/>
              </a:lnSpc>
              <a:spcBef>
                <a:spcPts val="500"/>
              </a:spcBef>
              <a:spcAft>
                <a:spcPts val="0"/>
              </a:spcAft>
              <a:buClr>
                <a:schemeClr val="lt1"/>
              </a:buClr>
              <a:buSzPts val="1600"/>
              <a:buNone/>
              <a:defRPr sz="1600"/>
            </a:lvl6pPr>
            <a:lvl7pPr lvl="6" algn="ctr">
              <a:lnSpc>
                <a:spcPct val="120000"/>
              </a:lnSpc>
              <a:spcBef>
                <a:spcPts val="500"/>
              </a:spcBef>
              <a:spcAft>
                <a:spcPts val="0"/>
              </a:spcAft>
              <a:buClr>
                <a:schemeClr val="lt1"/>
              </a:buClr>
              <a:buSzPts val="1600"/>
              <a:buNone/>
              <a:defRPr sz="1600"/>
            </a:lvl7pPr>
            <a:lvl8pPr lvl="7" algn="ctr">
              <a:lnSpc>
                <a:spcPct val="120000"/>
              </a:lnSpc>
              <a:spcBef>
                <a:spcPts val="500"/>
              </a:spcBef>
              <a:spcAft>
                <a:spcPts val="0"/>
              </a:spcAft>
              <a:buClr>
                <a:schemeClr val="lt1"/>
              </a:buClr>
              <a:buSzPts val="1600"/>
              <a:buNone/>
              <a:defRPr sz="1600"/>
            </a:lvl8pPr>
            <a:lvl9pPr lvl="8" algn="ctr">
              <a:lnSpc>
                <a:spcPct val="120000"/>
              </a:lnSpc>
              <a:spcBef>
                <a:spcPts val="500"/>
              </a:spcBef>
              <a:spcAft>
                <a:spcPts val="0"/>
              </a:spcAft>
              <a:buClr>
                <a:schemeClr val="lt1"/>
              </a:buClr>
              <a:buSzPts val="1600"/>
              <a:buNone/>
              <a:defRPr sz="1600"/>
            </a:lvl9pPr>
          </a:lstStyle>
          <a:p>
            <a:endParaRPr/>
          </a:p>
        </p:txBody>
      </p:sp>
      <p:sp>
        <p:nvSpPr>
          <p:cNvPr id="14" name="Google Shape;14;p12"/>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913806" y="4289372"/>
            <a:ext cx="10367564" cy="81935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2800"/>
              <a:buFont typeface="Bookman Old Style"/>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a:spLocks noGrp="1"/>
          </p:cNvSpPr>
          <p:nvPr>
            <p:ph type="pic" idx="2"/>
          </p:nvPr>
        </p:nvSpPr>
        <p:spPr>
          <a:xfrm>
            <a:off x="913806" y="621321"/>
            <a:ext cx="10367564" cy="3379735"/>
          </a:xfrm>
          <a:prstGeom prst="rect">
            <a:avLst/>
          </a:prstGeom>
          <a:noFill/>
          <a:ln w="1905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lt1"/>
              </a:buClr>
              <a:buSzPts val="3200"/>
              <a:buFont typeface="Arial"/>
              <a:buNone/>
              <a:defRPr sz="3200" b="0" i="0" u="none" strike="noStrike" cap="none">
                <a:solidFill>
                  <a:schemeClr val="lt1"/>
                </a:solidFill>
                <a:latin typeface="Rockwell"/>
                <a:ea typeface="Rockwell"/>
                <a:cs typeface="Rockwell"/>
                <a:sym typeface="Rockwell"/>
              </a:defRPr>
            </a:lvl1pPr>
            <a:lvl2pPr marR="0" lvl="1" algn="l" rtl="0">
              <a:lnSpc>
                <a:spcPct val="120000"/>
              </a:lnSpc>
              <a:spcBef>
                <a:spcPts val="500"/>
              </a:spcBef>
              <a:spcAft>
                <a:spcPts val="0"/>
              </a:spcAft>
              <a:buClr>
                <a:schemeClr val="lt1"/>
              </a:buClr>
              <a:buSzPts val="2800"/>
              <a:buFont typeface="Arial"/>
              <a:buNone/>
              <a:defRPr sz="2800" b="0" i="0" u="none" strike="noStrike" cap="none">
                <a:solidFill>
                  <a:schemeClr val="lt1"/>
                </a:solidFill>
                <a:latin typeface="Rockwell"/>
                <a:ea typeface="Rockwell"/>
                <a:cs typeface="Rockwell"/>
                <a:sym typeface="Rockwell"/>
              </a:defRPr>
            </a:lvl2pPr>
            <a:lvl3pPr marR="0" lvl="2" algn="l" rtl="0">
              <a:lnSpc>
                <a:spcPct val="120000"/>
              </a:lnSpc>
              <a:spcBef>
                <a:spcPts val="500"/>
              </a:spcBef>
              <a:spcAft>
                <a:spcPts val="0"/>
              </a:spcAft>
              <a:buClr>
                <a:schemeClr val="lt1"/>
              </a:buClr>
              <a:buSzPts val="2400"/>
              <a:buFont typeface="Arial"/>
              <a:buNone/>
              <a:defRPr sz="2400" b="0" i="0" u="none" strike="noStrike" cap="none">
                <a:solidFill>
                  <a:schemeClr val="lt1"/>
                </a:solidFill>
                <a:latin typeface="Rockwell"/>
                <a:ea typeface="Rockwell"/>
                <a:cs typeface="Rockwell"/>
                <a:sym typeface="Rockwell"/>
              </a:defRPr>
            </a:lvl3pPr>
            <a:lvl4pPr marR="0" lvl="3"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4pPr>
            <a:lvl5pPr marR="0" lvl="4"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5pPr>
            <a:lvl6pPr marR="0" lvl="5"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6pPr>
            <a:lvl7pPr marR="0" lvl="6"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7pPr>
            <a:lvl8pPr marR="0" lvl="7"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8pPr>
            <a:lvl9pPr marR="0" lvl="8"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9pPr>
          </a:lstStyle>
          <a:p>
            <a:endParaRPr/>
          </a:p>
        </p:txBody>
      </p:sp>
      <p:sp>
        <p:nvSpPr>
          <p:cNvPr id="71" name="Google Shape;71;p21"/>
          <p:cNvSpPr txBox="1">
            <a:spLocks noGrp="1"/>
          </p:cNvSpPr>
          <p:nvPr>
            <p:ph type="body" idx="1"/>
          </p:nvPr>
        </p:nvSpPr>
        <p:spPr>
          <a:xfrm>
            <a:off x="913795" y="5108728"/>
            <a:ext cx="10365998" cy="682472"/>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800"/>
              <a:buNone/>
              <a:defRPr sz="18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72" name="Google Shape;72;p21"/>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1"/>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5"/>
        <p:cNvGrpSpPr/>
        <p:nvPr/>
      </p:nvGrpSpPr>
      <p:grpSpPr>
        <a:xfrm>
          <a:off x="0" y="0"/>
          <a:ext cx="0" cy="0"/>
          <a:chOff x="0" y="0"/>
          <a:chExt cx="0" cy="0"/>
        </a:xfrm>
      </p:grpSpPr>
      <p:sp>
        <p:nvSpPr>
          <p:cNvPr id="76" name="Google Shape;76;p22"/>
          <p:cNvSpPr txBox="1">
            <a:spLocks noGrp="1"/>
          </p:cNvSpPr>
          <p:nvPr>
            <p:ph type="title"/>
          </p:nvPr>
        </p:nvSpPr>
        <p:spPr>
          <a:xfrm>
            <a:off x="913795" y="609600"/>
            <a:ext cx="10353762" cy="342485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Bookman Old Styl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2"/>
          <p:cNvSpPr txBox="1">
            <a:spLocks noGrp="1"/>
          </p:cNvSpPr>
          <p:nvPr>
            <p:ph type="body" idx="1"/>
          </p:nvPr>
        </p:nvSpPr>
        <p:spPr>
          <a:xfrm>
            <a:off x="913795" y="4204820"/>
            <a:ext cx="10353761" cy="1592186"/>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78" name="Google Shape;78;p22"/>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2"/>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1"/>
        <p:cNvGrpSpPr/>
        <p:nvPr/>
      </p:nvGrpSpPr>
      <p:grpSpPr>
        <a:xfrm>
          <a:off x="0" y="0"/>
          <a:ext cx="0" cy="0"/>
          <a:chOff x="0" y="0"/>
          <a:chExt cx="0" cy="0"/>
        </a:xfrm>
      </p:grpSpPr>
      <p:sp>
        <p:nvSpPr>
          <p:cNvPr id="82" name="Google Shape;82;p23"/>
          <p:cNvSpPr txBox="1">
            <a:spLocks noGrp="1"/>
          </p:cNvSpPr>
          <p:nvPr>
            <p:ph type="title"/>
          </p:nvPr>
        </p:nvSpPr>
        <p:spPr>
          <a:xfrm>
            <a:off x="1446212" y="609600"/>
            <a:ext cx="9302752" cy="299290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Bookman Old Styl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3"/>
          <p:cNvSpPr txBox="1">
            <a:spLocks noGrp="1"/>
          </p:cNvSpPr>
          <p:nvPr>
            <p:ph type="body" idx="1"/>
          </p:nvPr>
        </p:nvSpPr>
        <p:spPr>
          <a:xfrm>
            <a:off x="1720644" y="3610032"/>
            <a:ext cx="8752299" cy="426812"/>
          </a:xfrm>
          <a:prstGeom prst="rect">
            <a:avLst/>
          </a:prstGeom>
          <a:noFill/>
          <a:ln>
            <a:noFill/>
          </a:ln>
        </p:spPr>
        <p:txBody>
          <a:bodyPr spcFirstLastPara="1" wrap="square" lIns="91425" tIns="45700" rIns="91425" bIns="45700" anchor="t" anchorCtr="0">
            <a:normAutofit/>
          </a:bodyPr>
          <a:lstStyle>
            <a:lvl1pPr marL="457200" lvl="0" indent="-228600" algn="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84" name="Google Shape;84;p23"/>
          <p:cNvSpPr txBox="1">
            <a:spLocks noGrp="1"/>
          </p:cNvSpPr>
          <p:nvPr>
            <p:ph type="body" idx="2"/>
          </p:nvPr>
        </p:nvSpPr>
        <p:spPr>
          <a:xfrm>
            <a:off x="913794" y="4204821"/>
            <a:ext cx="10353762" cy="158638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85" name="Google Shape;85;p23"/>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3"/>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3"/>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88" name="Google Shape;88;p23"/>
          <p:cNvSpPr txBox="1"/>
          <p:nvPr/>
        </p:nvSpPr>
        <p:spPr>
          <a:xfrm>
            <a:off x="836612" y="73524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8000"/>
              <a:buFont typeface="Rockwell"/>
              <a:buNone/>
            </a:pPr>
            <a:r>
              <a:rPr lang="tr-TR" sz="8000" b="0" i="0" u="none" strike="noStrike" cap="none">
                <a:solidFill>
                  <a:schemeClr val="lt1"/>
                </a:solidFill>
                <a:latin typeface="Rockwell"/>
                <a:ea typeface="Rockwell"/>
                <a:cs typeface="Rockwell"/>
                <a:sym typeface="Rockwell"/>
              </a:rPr>
              <a:t>“</a:t>
            </a:r>
            <a:endParaRPr/>
          </a:p>
        </p:txBody>
      </p:sp>
      <p:sp>
        <p:nvSpPr>
          <p:cNvPr id="89" name="Google Shape;89;p23"/>
          <p:cNvSpPr txBox="1"/>
          <p:nvPr/>
        </p:nvSpPr>
        <p:spPr>
          <a:xfrm>
            <a:off x="10657956" y="2972093"/>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Rockwell"/>
              <a:buNone/>
            </a:pPr>
            <a:r>
              <a:rPr lang="tr-TR" sz="8000" b="0" i="0" u="none" strike="noStrike" cap="none">
                <a:solidFill>
                  <a:schemeClr val="lt1"/>
                </a:solidFill>
                <a:latin typeface="Rockwell"/>
                <a:ea typeface="Rockwell"/>
                <a:cs typeface="Rockwell"/>
                <a:sym typeface="Rockwel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0"/>
        <p:cNvGrpSpPr/>
        <p:nvPr/>
      </p:nvGrpSpPr>
      <p:grpSpPr>
        <a:xfrm>
          <a:off x="0" y="0"/>
          <a:ext cx="0" cy="0"/>
          <a:chOff x="0" y="0"/>
          <a:chExt cx="0" cy="0"/>
        </a:xfrm>
      </p:grpSpPr>
      <p:sp>
        <p:nvSpPr>
          <p:cNvPr id="91" name="Google Shape;91;p24"/>
          <p:cNvSpPr txBox="1">
            <a:spLocks noGrp="1"/>
          </p:cNvSpPr>
          <p:nvPr>
            <p:ph type="title"/>
          </p:nvPr>
        </p:nvSpPr>
        <p:spPr>
          <a:xfrm>
            <a:off x="913806" y="2126942"/>
            <a:ext cx="10355327" cy="251183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200"/>
              <a:buFont typeface="Bookman Old Styl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4"/>
          <p:cNvSpPr txBox="1">
            <a:spLocks noGrp="1"/>
          </p:cNvSpPr>
          <p:nvPr>
            <p:ph type="body" idx="1"/>
          </p:nvPr>
        </p:nvSpPr>
        <p:spPr>
          <a:xfrm>
            <a:off x="913794" y="4650556"/>
            <a:ext cx="10353763" cy="1140644"/>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93" name="Google Shape;93;p24"/>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4"/>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4"/>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96"/>
        <p:cNvGrpSpPr/>
        <p:nvPr/>
      </p:nvGrpSpPr>
      <p:grpSpPr>
        <a:xfrm>
          <a:off x="0" y="0"/>
          <a:ext cx="0" cy="0"/>
          <a:chOff x="0" y="0"/>
          <a:chExt cx="0" cy="0"/>
        </a:xfrm>
      </p:grpSpPr>
      <p:sp>
        <p:nvSpPr>
          <p:cNvPr id="97" name="Google Shape;97;p25"/>
          <p:cNvSpPr txBox="1">
            <a:spLocks noGrp="1"/>
          </p:cNvSpPr>
          <p:nvPr>
            <p:ph type="title"/>
          </p:nvPr>
        </p:nvSpPr>
        <p:spPr>
          <a:xfrm>
            <a:off x="913794" y="609600"/>
            <a:ext cx="10353762"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25"/>
          <p:cNvSpPr txBox="1">
            <a:spLocks noGrp="1"/>
          </p:cNvSpPr>
          <p:nvPr>
            <p:ph type="body" idx="1"/>
          </p:nvPr>
        </p:nvSpPr>
        <p:spPr>
          <a:xfrm>
            <a:off x="913794" y="2088319"/>
            <a:ext cx="3298956" cy="823305"/>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400"/>
              <a:buNone/>
              <a:defRPr sz="24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99" name="Google Shape;99;p25"/>
          <p:cNvSpPr txBox="1">
            <a:spLocks noGrp="1"/>
          </p:cNvSpPr>
          <p:nvPr>
            <p:ph type="body" idx="2"/>
          </p:nvPr>
        </p:nvSpPr>
        <p:spPr>
          <a:xfrm>
            <a:off x="913794" y="2911624"/>
            <a:ext cx="3298956" cy="2879576"/>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00" name="Google Shape;100;p25"/>
          <p:cNvSpPr txBox="1">
            <a:spLocks noGrp="1"/>
          </p:cNvSpPr>
          <p:nvPr>
            <p:ph type="body" idx="3"/>
          </p:nvPr>
        </p:nvSpPr>
        <p:spPr>
          <a:xfrm>
            <a:off x="4444878" y="2088320"/>
            <a:ext cx="3298558" cy="823304"/>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400"/>
              <a:buNone/>
              <a:defRPr sz="24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01" name="Google Shape;101;p25"/>
          <p:cNvSpPr txBox="1">
            <a:spLocks noGrp="1"/>
          </p:cNvSpPr>
          <p:nvPr>
            <p:ph type="body" idx="4"/>
          </p:nvPr>
        </p:nvSpPr>
        <p:spPr>
          <a:xfrm>
            <a:off x="4444878" y="2911624"/>
            <a:ext cx="3299821" cy="2879576"/>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02" name="Google Shape;102;p25"/>
          <p:cNvSpPr txBox="1">
            <a:spLocks noGrp="1"/>
          </p:cNvSpPr>
          <p:nvPr>
            <p:ph type="body" idx="5"/>
          </p:nvPr>
        </p:nvSpPr>
        <p:spPr>
          <a:xfrm>
            <a:off x="7973298" y="2088320"/>
            <a:ext cx="3291211" cy="823304"/>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400"/>
              <a:buNone/>
              <a:defRPr sz="24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03" name="Google Shape;103;p25"/>
          <p:cNvSpPr txBox="1">
            <a:spLocks noGrp="1"/>
          </p:cNvSpPr>
          <p:nvPr>
            <p:ph type="body" idx="6"/>
          </p:nvPr>
        </p:nvSpPr>
        <p:spPr>
          <a:xfrm>
            <a:off x="7976346" y="2911624"/>
            <a:ext cx="3291211" cy="2879576"/>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04" name="Google Shape;104;p25"/>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5"/>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5"/>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07"/>
        <p:cNvGrpSpPr/>
        <p:nvPr/>
      </p:nvGrpSpPr>
      <p:grpSpPr>
        <a:xfrm>
          <a:off x="0" y="0"/>
          <a:ext cx="0" cy="0"/>
          <a:chOff x="0" y="0"/>
          <a:chExt cx="0" cy="0"/>
        </a:xfrm>
      </p:grpSpPr>
      <p:sp>
        <p:nvSpPr>
          <p:cNvPr id="108" name="Google Shape;108;p26"/>
          <p:cNvSpPr txBox="1">
            <a:spLocks noGrp="1"/>
          </p:cNvSpPr>
          <p:nvPr>
            <p:ph type="title"/>
          </p:nvPr>
        </p:nvSpPr>
        <p:spPr>
          <a:xfrm>
            <a:off x="913795" y="609600"/>
            <a:ext cx="10353762"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26"/>
          <p:cNvSpPr txBox="1">
            <a:spLocks noGrp="1"/>
          </p:cNvSpPr>
          <p:nvPr>
            <p:ph type="body" idx="1"/>
          </p:nvPr>
        </p:nvSpPr>
        <p:spPr>
          <a:xfrm>
            <a:off x="913795" y="4195899"/>
            <a:ext cx="3298955" cy="5762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000"/>
              <a:buNone/>
              <a:defRPr sz="20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10" name="Google Shape;110;p26"/>
          <p:cNvSpPr>
            <a:spLocks noGrp="1"/>
          </p:cNvSpPr>
          <p:nvPr>
            <p:ph type="pic" idx="2"/>
          </p:nvPr>
        </p:nvSpPr>
        <p:spPr>
          <a:xfrm>
            <a:off x="1092020" y="2298987"/>
            <a:ext cx="2940050" cy="1524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1pPr>
            <a:lvl2pPr marR="0" lvl="1"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2pPr>
            <a:lvl3pPr marR="0" lvl="2"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3pPr>
            <a:lvl4pPr marR="0" lvl="3"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4pPr>
            <a:lvl5pPr marR="0" lvl="4"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5pPr>
            <a:lvl6pPr marR="0" lvl="5"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6pPr>
            <a:lvl7pPr marR="0" lvl="6"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7pPr>
            <a:lvl8pPr marR="0" lvl="7"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8pPr>
            <a:lvl9pPr marR="0" lvl="8"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9pPr>
          </a:lstStyle>
          <a:p>
            <a:endParaRPr/>
          </a:p>
        </p:txBody>
      </p:sp>
      <p:sp>
        <p:nvSpPr>
          <p:cNvPr id="111" name="Google Shape;111;p26"/>
          <p:cNvSpPr txBox="1">
            <a:spLocks noGrp="1"/>
          </p:cNvSpPr>
          <p:nvPr>
            <p:ph type="body" idx="3"/>
          </p:nvPr>
        </p:nvSpPr>
        <p:spPr>
          <a:xfrm>
            <a:off x="913795" y="4772161"/>
            <a:ext cx="3298955" cy="101903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12" name="Google Shape;112;p26"/>
          <p:cNvSpPr txBox="1">
            <a:spLocks noGrp="1"/>
          </p:cNvSpPr>
          <p:nvPr>
            <p:ph type="body" idx="4"/>
          </p:nvPr>
        </p:nvSpPr>
        <p:spPr>
          <a:xfrm>
            <a:off x="4442701" y="4195899"/>
            <a:ext cx="3298983" cy="5762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000"/>
              <a:buNone/>
              <a:defRPr sz="20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13" name="Google Shape;113;p26"/>
          <p:cNvSpPr>
            <a:spLocks noGrp="1"/>
          </p:cNvSpPr>
          <p:nvPr>
            <p:ph type="pic" idx="5"/>
          </p:nvPr>
        </p:nvSpPr>
        <p:spPr>
          <a:xfrm>
            <a:off x="4568996" y="2298987"/>
            <a:ext cx="2930525" cy="1524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1pPr>
            <a:lvl2pPr marR="0" lvl="1"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2pPr>
            <a:lvl3pPr marR="0" lvl="2"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3pPr>
            <a:lvl4pPr marR="0" lvl="3"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4pPr>
            <a:lvl5pPr marR="0" lvl="4"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5pPr>
            <a:lvl6pPr marR="0" lvl="5"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6pPr>
            <a:lvl7pPr marR="0" lvl="6"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7pPr>
            <a:lvl8pPr marR="0" lvl="7"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8pPr>
            <a:lvl9pPr marR="0" lvl="8"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9pPr>
          </a:lstStyle>
          <a:p>
            <a:endParaRPr/>
          </a:p>
        </p:txBody>
      </p:sp>
      <p:sp>
        <p:nvSpPr>
          <p:cNvPr id="114" name="Google Shape;114;p26"/>
          <p:cNvSpPr txBox="1">
            <a:spLocks noGrp="1"/>
          </p:cNvSpPr>
          <p:nvPr>
            <p:ph type="body" idx="6"/>
          </p:nvPr>
        </p:nvSpPr>
        <p:spPr>
          <a:xfrm>
            <a:off x="4441348" y="4772160"/>
            <a:ext cx="3300336" cy="101903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15" name="Google Shape;115;p26"/>
          <p:cNvSpPr txBox="1">
            <a:spLocks noGrp="1"/>
          </p:cNvSpPr>
          <p:nvPr>
            <p:ph type="body" idx="7"/>
          </p:nvPr>
        </p:nvSpPr>
        <p:spPr>
          <a:xfrm>
            <a:off x="7973423" y="4195899"/>
            <a:ext cx="3289900" cy="5762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lt1"/>
              </a:buClr>
              <a:buSzPts val="2000"/>
              <a:buNone/>
              <a:defRPr sz="2000" b="0">
                <a:solidFill>
                  <a:schemeClr val="lt1"/>
                </a:solidFill>
              </a:defRPr>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116" name="Google Shape;116;p26"/>
          <p:cNvSpPr>
            <a:spLocks noGrp="1"/>
          </p:cNvSpPr>
          <p:nvPr>
            <p:ph type="pic" idx="8"/>
          </p:nvPr>
        </p:nvSpPr>
        <p:spPr>
          <a:xfrm>
            <a:off x="8152803" y="2298987"/>
            <a:ext cx="2932113" cy="1524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1pPr>
            <a:lvl2pPr marR="0" lvl="1"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2pPr>
            <a:lvl3pPr marR="0" lvl="2"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3pPr>
            <a:lvl4pPr marR="0" lvl="3"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4pPr>
            <a:lvl5pPr marR="0" lvl="4"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5pPr>
            <a:lvl6pPr marR="0" lvl="5"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6pPr>
            <a:lvl7pPr marR="0" lvl="6"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7pPr>
            <a:lvl8pPr marR="0" lvl="7"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8pPr>
            <a:lvl9pPr marR="0" lvl="8" algn="l" rtl="0">
              <a:lnSpc>
                <a:spcPct val="120000"/>
              </a:lnSpc>
              <a:spcBef>
                <a:spcPts val="500"/>
              </a:spcBef>
              <a:spcAft>
                <a:spcPts val="0"/>
              </a:spcAft>
              <a:buClr>
                <a:schemeClr val="lt1"/>
              </a:buClr>
              <a:buSzPts val="1600"/>
              <a:buFont typeface="Arial"/>
              <a:buNone/>
              <a:defRPr sz="1600" b="0" i="0" u="none" strike="noStrike" cap="none">
                <a:solidFill>
                  <a:schemeClr val="lt1"/>
                </a:solidFill>
                <a:latin typeface="Rockwell"/>
                <a:ea typeface="Rockwell"/>
                <a:cs typeface="Rockwell"/>
                <a:sym typeface="Rockwell"/>
              </a:defRPr>
            </a:lvl9pPr>
          </a:lstStyle>
          <a:p>
            <a:endParaRPr/>
          </a:p>
        </p:txBody>
      </p:sp>
      <p:sp>
        <p:nvSpPr>
          <p:cNvPr id="117" name="Google Shape;117;p26"/>
          <p:cNvSpPr txBox="1">
            <a:spLocks noGrp="1"/>
          </p:cNvSpPr>
          <p:nvPr>
            <p:ph type="body" idx="9"/>
          </p:nvPr>
        </p:nvSpPr>
        <p:spPr>
          <a:xfrm>
            <a:off x="7973298" y="4772161"/>
            <a:ext cx="3294258" cy="1019037"/>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400"/>
              <a:buNone/>
              <a:defRPr sz="1400"/>
            </a:lvl1pPr>
            <a:lvl2pPr marL="914400" lvl="1" indent="-228600" algn="l">
              <a:lnSpc>
                <a:spcPct val="120000"/>
              </a:lnSpc>
              <a:spcBef>
                <a:spcPts val="500"/>
              </a:spcBef>
              <a:spcAft>
                <a:spcPts val="0"/>
              </a:spcAft>
              <a:buClr>
                <a:schemeClr val="lt1"/>
              </a:buClr>
              <a:buSzPts val="1200"/>
              <a:buNone/>
              <a:defRPr sz="1200"/>
            </a:lvl2pPr>
            <a:lvl3pPr marL="1371600" lvl="2" indent="-228600" algn="l">
              <a:lnSpc>
                <a:spcPct val="120000"/>
              </a:lnSpc>
              <a:spcBef>
                <a:spcPts val="500"/>
              </a:spcBef>
              <a:spcAft>
                <a:spcPts val="0"/>
              </a:spcAft>
              <a:buClr>
                <a:schemeClr val="lt1"/>
              </a:buClr>
              <a:buSzPts val="1000"/>
              <a:buNone/>
              <a:defRPr sz="1000"/>
            </a:lvl3pPr>
            <a:lvl4pPr marL="1828800" lvl="3" indent="-228600" algn="l">
              <a:lnSpc>
                <a:spcPct val="120000"/>
              </a:lnSpc>
              <a:spcBef>
                <a:spcPts val="500"/>
              </a:spcBef>
              <a:spcAft>
                <a:spcPts val="0"/>
              </a:spcAft>
              <a:buClr>
                <a:schemeClr val="lt1"/>
              </a:buClr>
              <a:buSzPts val="900"/>
              <a:buNone/>
              <a:defRPr sz="900"/>
            </a:lvl4pPr>
            <a:lvl5pPr marL="2286000" lvl="4" indent="-228600" algn="l">
              <a:lnSpc>
                <a:spcPct val="120000"/>
              </a:lnSpc>
              <a:spcBef>
                <a:spcPts val="500"/>
              </a:spcBef>
              <a:spcAft>
                <a:spcPts val="0"/>
              </a:spcAft>
              <a:buClr>
                <a:schemeClr val="lt1"/>
              </a:buClr>
              <a:buSzPts val="900"/>
              <a:buNone/>
              <a:defRPr sz="900"/>
            </a:lvl5pPr>
            <a:lvl6pPr marL="2743200" lvl="5" indent="-228600" algn="l">
              <a:lnSpc>
                <a:spcPct val="120000"/>
              </a:lnSpc>
              <a:spcBef>
                <a:spcPts val="500"/>
              </a:spcBef>
              <a:spcAft>
                <a:spcPts val="0"/>
              </a:spcAft>
              <a:buClr>
                <a:schemeClr val="lt1"/>
              </a:buClr>
              <a:buSzPts val="900"/>
              <a:buNone/>
              <a:defRPr sz="900"/>
            </a:lvl6pPr>
            <a:lvl7pPr marL="3200400" lvl="6" indent="-228600" algn="l">
              <a:lnSpc>
                <a:spcPct val="120000"/>
              </a:lnSpc>
              <a:spcBef>
                <a:spcPts val="500"/>
              </a:spcBef>
              <a:spcAft>
                <a:spcPts val="0"/>
              </a:spcAft>
              <a:buClr>
                <a:schemeClr val="lt1"/>
              </a:buClr>
              <a:buSzPts val="900"/>
              <a:buNone/>
              <a:defRPr sz="900"/>
            </a:lvl7pPr>
            <a:lvl8pPr marL="3657600" lvl="7" indent="-228600" algn="l">
              <a:lnSpc>
                <a:spcPct val="120000"/>
              </a:lnSpc>
              <a:spcBef>
                <a:spcPts val="500"/>
              </a:spcBef>
              <a:spcAft>
                <a:spcPts val="0"/>
              </a:spcAft>
              <a:buClr>
                <a:schemeClr val="lt1"/>
              </a:buClr>
              <a:buSzPts val="900"/>
              <a:buNone/>
              <a:defRPr sz="900"/>
            </a:lvl8pPr>
            <a:lvl9pPr marL="4114800" lvl="8" indent="-228600" algn="l">
              <a:lnSpc>
                <a:spcPct val="120000"/>
              </a:lnSpc>
              <a:spcBef>
                <a:spcPts val="500"/>
              </a:spcBef>
              <a:spcAft>
                <a:spcPts val="0"/>
              </a:spcAft>
              <a:buClr>
                <a:schemeClr val="lt1"/>
              </a:buClr>
              <a:buSzPts val="900"/>
              <a:buNone/>
              <a:defRPr sz="900"/>
            </a:lvl9pPr>
          </a:lstStyle>
          <a:p>
            <a:endParaRPr/>
          </a:p>
        </p:txBody>
      </p:sp>
      <p:sp>
        <p:nvSpPr>
          <p:cNvPr id="118" name="Google Shape;118;p26"/>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6"/>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6"/>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1"/>
        <p:cNvGrpSpPr/>
        <p:nvPr/>
      </p:nvGrpSpPr>
      <p:grpSpPr>
        <a:xfrm>
          <a:off x="0" y="0"/>
          <a:ext cx="0" cy="0"/>
          <a:chOff x="0" y="0"/>
          <a:chExt cx="0" cy="0"/>
        </a:xfrm>
      </p:grpSpPr>
      <p:sp>
        <p:nvSpPr>
          <p:cNvPr id="122" name="Google Shape;122;p27"/>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27"/>
          <p:cNvSpPr txBox="1">
            <a:spLocks noGrp="1"/>
          </p:cNvSpPr>
          <p:nvPr>
            <p:ph type="body" idx="1"/>
          </p:nvPr>
        </p:nvSpPr>
        <p:spPr>
          <a:xfrm rot="5400000">
            <a:off x="4243108" y="-1233249"/>
            <a:ext cx="3695136" cy="10353762"/>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124" name="Google Shape;124;p27"/>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7"/>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7"/>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7"/>
        <p:cNvGrpSpPr/>
        <p:nvPr/>
      </p:nvGrpSpPr>
      <p:grpSpPr>
        <a:xfrm>
          <a:off x="0" y="0"/>
          <a:ext cx="0" cy="0"/>
          <a:chOff x="0" y="0"/>
          <a:chExt cx="0" cy="0"/>
        </a:xfrm>
      </p:grpSpPr>
      <p:sp>
        <p:nvSpPr>
          <p:cNvPr id="128" name="Google Shape;128;p28"/>
          <p:cNvSpPr txBox="1">
            <a:spLocks noGrp="1"/>
          </p:cNvSpPr>
          <p:nvPr>
            <p:ph type="title"/>
          </p:nvPr>
        </p:nvSpPr>
        <p:spPr>
          <a:xfrm rot="5400000">
            <a:off x="7405428" y="1929071"/>
            <a:ext cx="5181601" cy="254265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400"/>
              <a:buFont typeface="Bookman Old Styl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28"/>
          <p:cNvSpPr txBox="1">
            <a:spLocks noGrp="1"/>
          </p:cNvSpPr>
          <p:nvPr>
            <p:ph type="body" idx="1"/>
          </p:nvPr>
        </p:nvSpPr>
        <p:spPr>
          <a:xfrm rot="5400000">
            <a:off x="2152346" y="-628953"/>
            <a:ext cx="5181601" cy="765870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130" name="Google Shape;130;p28"/>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8"/>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8"/>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body" idx="1"/>
          </p:nvPr>
        </p:nvSpPr>
        <p:spPr>
          <a:xfrm>
            <a:off x="913795" y="2096064"/>
            <a:ext cx="10353762" cy="3695136"/>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20" name="Google Shape;20;p13"/>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1229244" y="657226"/>
            <a:ext cx="9733512" cy="28527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400"/>
              <a:buFont typeface="Bookman Old Style"/>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1229244" y="3602038"/>
            <a:ext cx="9733512" cy="1500187"/>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2400"/>
              <a:buNone/>
              <a:defRPr sz="2400">
                <a:solidFill>
                  <a:schemeClr val="lt1"/>
                </a:solidFill>
              </a:defRPr>
            </a:lvl1pPr>
            <a:lvl2pPr marL="914400" lvl="1" indent="-228600" algn="l">
              <a:lnSpc>
                <a:spcPct val="120000"/>
              </a:lnSpc>
              <a:spcBef>
                <a:spcPts val="500"/>
              </a:spcBef>
              <a:spcAft>
                <a:spcPts val="0"/>
              </a:spcAft>
              <a:buClr>
                <a:schemeClr val="lt1"/>
              </a:buClr>
              <a:buSzPts val="2000"/>
              <a:buNone/>
              <a:defRPr sz="2000">
                <a:solidFill>
                  <a:schemeClr val="lt1"/>
                </a:solidFill>
              </a:defRPr>
            </a:lvl2pPr>
            <a:lvl3pPr marL="1371600" lvl="2" indent="-228600" algn="l">
              <a:lnSpc>
                <a:spcPct val="120000"/>
              </a:lnSpc>
              <a:spcBef>
                <a:spcPts val="500"/>
              </a:spcBef>
              <a:spcAft>
                <a:spcPts val="0"/>
              </a:spcAft>
              <a:buClr>
                <a:schemeClr val="lt1"/>
              </a:buClr>
              <a:buSzPts val="1800"/>
              <a:buNone/>
              <a:defRPr sz="1800">
                <a:solidFill>
                  <a:schemeClr val="lt1"/>
                </a:solidFill>
              </a:defRPr>
            </a:lvl3pPr>
            <a:lvl4pPr marL="1828800" lvl="3" indent="-228600" algn="l">
              <a:lnSpc>
                <a:spcPct val="120000"/>
              </a:lnSpc>
              <a:spcBef>
                <a:spcPts val="500"/>
              </a:spcBef>
              <a:spcAft>
                <a:spcPts val="0"/>
              </a:spcAft>
              <a:buClr>
                <a:schemeClr val="lt1"/>
              </a:buClr>
              <a:buSzPts val="1600"/>
              <a:buNone/>
              <a:defRPr sz="1600">
                <a:solidFill>
                  <a:schemeClr val="lt1"/>
                </a:solidFill>
              </a:defRPr>
            </a:lvl4pPr>
            <a:lvl5pPr marL="2286000" lvl="4" indent="-228600" algn="l">
              <a:lnSpc>
                <a:spcPct val="120000"/>
              </a:lnSpc>
              <a:spcBef>
                <a:spcPts val="500"/>
              </a:spcBef>
              <a:spcAft>
                <a:spcPts val="0"/>
              </a:spcAft>
              <a:buClr>
                <a:schemeClr val="lt1"/>
              </a:buClr>
              <a:buSzPts val="1600"/>
              <a:buNone/>
              <a:defRPr sz="1600">
                <a:solidFill>
                  <a:schemeClr val="lt1"/>
                </a:solidFill>
              </a:defRPr>
            </a:lvl5pPr>
            <a:lvl6pPr marL="2743200" lvl="5" indent="-228600" algn="l">
              <a:lnSpc>
                <a:spcPct val="120000"/>
              </a:lnSpc>
              <a:spcBef>
                <a:spcPts val="500"/>
              </a:spcBef>
              <a:spcAft>
                <a:spcPts val="0"/>
              </a:spcAft>
              <a:buClr>
                <a:schemeClr val="lt1"/>
              </a:buClr>
              <a:buSzPts val="1600"/>
              <a:buNone/>
              <a:defRPr sz="1600">
                <a:solidFill>
                  <a:schemeClr val="lt1"/>
                </a:solidFill>
              </a:defRPr>
            </a:lvl6pPr>
            <a:lvl7pPr marL="3200400" lvl="6" indent="-228600" algn="l">
              <a:lnSpc>
                <a:spcPct val="120000"/>
              </a:lnSpc>
              <a:spcBef>
                <a:spcPts val="500"/>
              </a:spcBef>
              <a:spcAft>
                <a:spcPts val="0"/>
              </a:spcAft>
              <a:buClr>
                <a:schemeClr val="lt1"/>
              </a:buClr>
              <a:buSzPts val="1600"/>
              <a:buNone/>
              <a:defRPr sz="1600">
                <a:solidFill>
                  <a:schemeClr val="lt1"/>
                </a:solidFill>
              </a:defRPr>
            </a:lvl7pPr>
            <a:lvl8pPr marL="3657600" lvl="7" indent="-228600" algn="l">
              <a:lnSpc>
                <a:spcPct val="120000"/>
              </a:lnSpc>
              <a:spcBef>
                <a:spcPts val="500"/>
              </a:spcBef>
              <a:spcAft>
                <a:spcPts val="0"/>
              </a:spcAft>
              <a:buClr>
                <a:schemeClr val="lt1"/>
              </a:buClr>
              <a:buSzPts val="1600"/>
              <a:buNone/>
              <a:defRPr sz="1600">
                <a:solidFill>
                  <a:schemeClr val="lt1"/>
                </a:solidFill>
              </a:defRPr>
            </a:lvl8pPr>
            <a:lvl9pPr marL="4114800" lvl="8" indent="-228600" algn="l">
              <a:lnSpc>
                <a:spcPct val="120000"/>
              </a:lnSpc>
              <a:spcBef>
                <a:spcPts val="500"/>
              </a:spcBef>
              <a:spcAft>
                <a:spcPts val="0"/>
              </a:spcAft>
              <a:buClr>
                <a:schemeClr val="lt1"/>
              </a:buClr>
              <a:buSzPts val="1600"/>
              <a:buNone/>
              <a:defRPr sz="1600">
                <a:solidFill>
                  <a:schemeClr val="lt1"/>
                </a:solidFill>
              </a:defRPr>
            </a:lvl9pPr>
          </a:lstStyle>
          <a:p>
            <a:endParaRPr/>
          </a:p>
        </p:txBody>
      </p:sp>
      <p:sp>
        <p:nvSpPr>
          <p:cNvPr id="26" name="Google Shape;26;p14"/>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4"/>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5"/>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5"/>
          <p:cNvSpPr txBox="1">
            <a:spLocks noGrp="1"/>
          </p:cNvSpPr>
          <p:nvPr>
            <p:ph type="body" idx="1"/>
          </p:nvPr>
        </p:nvSpPr>
        <p:spPr>
          <a:xfrm>
            <a:off x="913795" y="2088319"/>
            <a:ext cx="5106004" cy="370288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32" name="Google Shape;32;p15"/>
          <p:cNvSpPr txBox="1">
            <a:spLocks noGrp="1"/>
          </p:cNvSpPr>
          <p:nvPr>
            <p:ph type="body" idx="2"/>
          </p:nvPr>
        </p:nvSpPr>
        <p:spPr>
          <a:xfrm>
            <a:off x="6173403" y="2088319"/>
            <a:ext cx="5094154" cy="370288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33" name="Google Shape;33;p15"/>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913795" y="609600"/>
            <a:ext cx="10353761"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1141804" y="2088320"/>
            <a:ext cx="4879199"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lt1"/>
              </a:buClr>
              <a:buSzPts val="2400"/>
              <a:buNone/>
              <a:defRPr sz="2400" b="1"/>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39" name="Google Shape;39;p16"/>
          <p:cNvSpPr txBox="1">
            <a:spLocks noGrp="1"/>
          </p:cNvSpPr>
          <p:nvPr>
            <p:ph type="body" idx="2"/>
          </p:nvPr>
        </p:nvSpPr>
        <p:spPr>
          <a:xfrm>
            <a:off x="913795" y="2912232"/>
            <a:ext cx="5107208" cy="287896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40" name="Google Shape;40;p16"/>
          <p:cNvSpPr txBox="1">
            <a:spLocks noGrp="1"/>
          </p:cNvSpPr>
          <p:nvPr>
            <p:ph type="body" idx="3"/>
          </p:nvPr>
        </p:nvSpPr>
        <p:spPr>
          <a:xfrm>
            <a:off x="6402003" y="2088320"/>
            <a:ext cx="4865554"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lt1"/>
              </a:buClr>
              <a:buSzPts val="2400"/>
              <a:buNone/>
              <a:defRPr sz="2400" b="1"/>
            </a:lvl1pPr>
            <a:lvl2pPr marL="914400" lvl="1" indent="-228600" algn="l">
              <a:lnSpc>
                <a:spcPct val="120000"/>
              </a:lnSpc>
              <a:spcBef>
                <a:spcPts val="500"/>
              </a:spcBef>
              <a:spcAft>
                <a:spcPts val="0"/>
              </a:spcAft>
              <a:buClr>
                <a:schemeClr val="lt1"/>
              </a:buClr>
              <a:buSzPts val="2000"/>
              <a:buNone/>
              <a:defRPr sz="2000" b="1"/>
            </a:lvl2pPr>
            <a:lvl3pPr marL="1371600" lvl="2" indent="-228600" algn="l">
              <a:lnSpc>
                <a:spcPct val="120000"/>
              </a:lnSpc>
              <a:spcBef>
                <a:spcPts val="500"/>
              </a:spcBef>
              <a:spcAft>
                <a:spcPts val="0"/>
              </a:spcAft>
              <a:buClr>
                <a:schemeClr val="lt1"/>
              </a:buClr>
              <a:buSzPts val="1800"/>
              <a:buNone/>
              <a:defRPr sz="1800" b="1"/>
            </a:lvl3pPr>
            <a:lvl4pPr marL="1828800" lvl="3" indent="-228600" algn="l">
              <a:lnSpc>
                <a:spcPct val="120000"/>
              </a:lnSpc>
              <a:spcBef>
                <a:spcPts val="500"/>
              </a:spcBef>
              <a:spcAft>
                <a:spcPts val="0"/>
              </a:spcAft>
              <a:buClr>
                <a:schemeClr val="lt1"/>
              </a:buClr>
              <a:buSzPts val="1600"/>
              <a:buNone/>
              <a:defRPr sz="1600" b="1"/>
            </a:lvl4pPr>
            <a:lvl5pPr marL="2286000" lvl="4" indent="-228600" algn="l">
              <a:lnSpc>
                <a:spcPct val="120000"/>
              </a:lnSpc>
              <a:spcBef>
                <a:spcPts val="500"/>
              </a:spcBef>
              <a:spcAft>
                <a:spcPts val="0"/>
              </a:spcAft>
              <a:buClr>
                <a:schemeClr val="lt1"/>
              </a:buClr>
              <a:buSzPts val="1600"/>
              <a:buNone/>
              <a:defRPr sz="1600" b="1"/>
            </a:lvl5pPr>
            <a:lvl6pPr marL="2743200" lvl="5" indent="-228600" algn="l">
              <a:lnSpc>
                <a:spcPct val="120000"/>
              </a:lnSpc>
              <a:spcBef>
                <a:spcPts val="500"/>
              </a:spcBef>
              <a:spcAft>
                <a:spcPts val="0"/>
              </a:spcAft>
              <a:buClr>
                <a:schemeClr val="lt1"/>
              </a:buClr>
              <a:buSzPts val="1600"/>
              <a:buNone/>
              <a:defRPr sz="1600" b="1"/>
            </a:lvl6pPr>
            <a:lvl7pPr marL="3200400" lvl="6" indent="-228600" algn="l">
              <a:lnSpc>
                <a:spcPct val="120000"/>
              </a:lnSpc>
              <a:spcBef>
                <a:spcPts val="500"/>
              </a:spcBef>
              <a:spcAft>
                <a:spcPts val="0"/>
              </a:spcAft>
              <a:buClr>
                <a:schemeClr val="lt1"/>
              </a:buClr>
              <a:buSzPts val="1600"/>
              <a:buNone/>
              <a:defRPr sz="1600" b="1"/>
            </a:lvl7pPr>
            <a:lvl8pPr marL="3657600" lvl="7" indent="-228600" algn="l">
              <a:lnSpc>
                <a:spcPct val="120000"/>
              </a:lnSpc>
              <a:spcBef>
                <a:spcPts val="500"/>
              </a:spcBef>
              <a:spcAft>
                <a:spcPts val="0"/>
              </a:spcAft>
              <a:buClr>
                <a:schemeClr val="lt1"/>
              </a:buClr>
              <a:buSzPts val="1600"/>
              <a:buNone/>
              <a:defRPr sz="1600" b="1"/>
            </a:lvl8pPr>
            <a:lvl9pPr marL="4114800" lvl="8" indent="-228600" algn="l">
              <a:lnSpc>
                <a:spcPct val="120000"/>
              </a:lnSpc>
              <a:spcBef>
                <a:spcPts val="500"/>
              </a:spcBef>
              <a:spcAft>
                <a:spcPts val="0"/>
              </a:spcAft>
              <a:buClr>
                <a:schemeClr val="lt1"/>
              </a:buClr>
              <a:buSzPts val="1600"/>
              <a:buNone/>
              <a:defRPr sz="1600" b="1"/>
            </a:lvl9pPr>
          </a:lstStyle>
          <a:p>
            <a:endParaRPr/>
          </a:p>
        </p:txBody>
      </p:sp>
      <p:sp>
        <p:nvSpPr>
          <p:cNvPr id="41" name="Google Shape;41;p16"/>
          <p:cNvSpPr txBox="1">
            <a:spLocks noGrp="1"/>
          </p:cNvSpPr>
          <p:nvPr>
            <p:ph type="body" idx="4"/>
          </p:nvPr>
        </p:nvSpPr>
        <p:spPr>
          <a:xfrm>
            <a:off x="6172200" y="2912232"/>
            <a:ext cx="5095357" cy="287896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42" name="Google Shape;42;p16"/>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7"/>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7"/>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8"/>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917228" y="609600"/>
            <a:ext cx="3932237" cy="2362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2800"/>
              <a:buFont typeface="Bookman Old Style"/>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5078064" y="609600"/>
            <a:ext cx="6189492" cy="5181600"/>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Clr>
                <a:schemeClr val="lt1"/>
              </a:buClr>
              <a:buSzPts val="1800"/>
              <a:buChar char="•"/>
              <a:defRPr/>
            </a:lvl1pPr>
            <a:lvl2pPr marL="914400" lvl="1" indent="-342900" algn="l">
              <a:lnSpc>
                <a:spcPct val="120000"/>
              </a:lnSpc>
              <a:spcBef>
                <a:spcPts val="500"/>
              </a:spcBef>
              <a:spcAft>
                <a:spcPts val="0"/>
              </a:spcAft>
              <a:buClr>
                <a:schemeClr val="lt1"/>
              </a:buClr>
              <a:buSzPts val="1800"/>
              <a:buChar char="•"/>
              <a:defRPr/>
            </a:lvl2pPr>
            <a:lvl3pPr marL="1371600" lvl="2" indent="-342900" algn="l">
              <a:lnSpc>
                <a:spcPct val="120000"/>
              </a:lnSpc>
              <a:spcBef>
                <a:spcPts val="500"/>
              </a:spcBef>
              <a:spcAft>
                <a:spcPts val="0"/>
              </a:spcAft>
              <a:buClr>
                <a:schemeClr val="lt1"/>
              </a:buClr>
              <a:buSzPts val="1800"/>
              <a:buChar char="•"/>
              <a:defRPr/>
            </a:lvl3pPr>
            <a:lvl4pPr marL="1828800" lvl="3" indent="-342900" algn="l">
              <a:lnSpc>
                <a:spcPct val="120000"/>
              </a:lnSpc>
              <a:spcBef>
                <a:spcPts val="500"/>
              </a:spcBef>
              <a:spcAft>
                <a:spcPts val="0"/>
              </a:spcAft>
              <a:buClr>
                <a:schemeClr val="lt1"/>
              </a:buClr>
              <a:buSzPts val="1800"/>
              <a:buChar char="•"/>
              <a:defRPr/>
            </a:lvl4pPr>
            <a:lvl5pPr marL="2286000" lvl="4" indent="-342900" algn="l">
              <a:lnSpc>
                <a:spcPct val="120000"/>
              </a:lnSpc>
              <a:spcBef>
                <a:spcPts val="500"/>
              </a:spcBef>
              <a:spcAft>
                <a:spcPts val="0"/>
              </a:spcAft>
              <a:buClr>
                <a:schemeClr val="lt1"/>
              </a:buClr>
              <a:buSzPts val="1800"/>
              <a:buChar char="•"/>
              <a:defRPr/>
            </a:lvl5pPr>
            <a:lvl6pPr marL="2743200" lvl="5" indent="-342900" algn="l">
              <a:lnSpc>
                <a:spcPct val="120000"/>
              </a:lnSpc>
              <a:spcBef>
                <a:spcPts val="500"/>
              </a:spcBef>
              <a:spcAft>
                <a:spcPts val="0"/>
              </a:spcAft>
              <a:buClr>
                <a:schemeClr val="lt1"/>
              </a:buClr>
              <a:buSzPts val="1800"/>
              <a:buChar char="•"/>
              <a:defRPr/>
            </a:lvl6pPr>
            <a:lvl7pPr marL="3200400" lvl="6" indent="-342900" algn="l">
              <a:lnSpc>
                <a:spcPct val="120000"/>
              </a:lnSpc>
              <a:spcBef>
                <a:spcPts val="500"/>
              </a:spcBef>
              <a:spcAft>
                <a:spcPts val="0"/>
              </a:spcAft>
              <a:buClr>
                <a:schemeClr val="lt1"/>
              </a:buClr>
              <a:buSzPts val="1800"/>
              <a:buChar char="•"/>
              <a:defRPr/>
            </a:lvl7pPr>
            <a:lvl8pPr marL="3657600" lvl="7" indent="-342900" algn="l">
              <a:lnSpc>
                <a:spcPct val="120000"/>
              </a:lnSpc>
              <a:spcBef>
                <a:spcPts val="500"/>
              </a:spcBef>
              <a:spcAft>
                <a:spcPts val="0"/>
              </a:spcAft>
              <a:buClr>
                <a:schemeClr val="lt1"/>
              </a:buClr>
              <a:buSzPts val="1800"/>
              <a:buChar char="•"/>
              <a:defRPr/>
            </a:lvl8pPr>
            <a:lvl9pPr marL="4114800" lvl="8" indent="-342900" algn="l">
              <a:lnSpc>
                <a:spcPct val="120000"/>
              </a:lnSpc>
              <a:spcBef>
                <a:spcPts val="500"/>
              </a:spcBef>
              <a:spcAft>
                <a:spcPts val="0"/>
              </a:spcAft>
              <a:buClr>
                <a:schemeClr val="lt1"/>
              </a:buClr>
              <a:buSzPts val="1800"/>
              <a:buChar char="•"/>
              <a:defRPr/>
            </a:lvl9pPr>
          </a:lstStyle>
          <a:p>
            <a:endParaRPr/>
          </a:p>
        </p:txBody>
      </p:sp>
      <p:sp>
        <p:nvSpPr>
          <p:cNvPr id="57" name="Google Shape;57;p19"/>
          <p:cNvSpPr txBox="1">
            <a:spLocks noGrp="1"/>
          </p:cNvSpPr>
          <p:nvPr>
            <p:ph type="body" idx="2"/>
          </p:nvPr>
        </p:nvSpPr>
        <p:spPr>
          <a:xfrm>
            <a:off x="917228" y="2971800"/>
            <a:ext cx="3932237" cy="2819399"/>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600"/>
              <a:buNone/>
              <a:defRPr sz="16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58" name="Google Shape;58;p19"/>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917227" y="609600"/>
            <a:ext cx="5929773" cy="2362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3200"/>
              <a:buFont typeface="Bookman Old Styl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7424804" y="758881"/>
            <a:ext cx="3255356" cy="4883038"/>
          </a:xfrm>
          <a:prstGeom prst="rect">
            <a:avLst/>
          </a:prstGeom>
          <a:noFill/>
          <a:ln w="1905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lt1"/>
              </a:buClr>
              <a:buSzPts val="3200"/>
              <a:buFont typeface="Arial"/>
              <a:buNone/>
              <a:defRPr sz="3200" b="0" i="0" u="none" strike="noStrike" cap="none">
                <a:solidFill>
                  <a:schemeClr val="lt1"/>
                </a:solidFill>
                <a:latin typeface="Rockwell"/>
                <a:ea typeface="Rockwell"/>
                <a:cs typeface="Rockwell"/>
                <a:sym typeface="Rockwell"/>
              </a:defRPr>
            </a:lvl1pPr>
            <a:lvl2pPr marR="0" lvl="1" algn="l" rtl="0">
              <a:lnSpc>
                <a:spcPct val="120000"/>
              </a:lnSpc>
              <a:spcBef>
                <a:spcPts val="500"/>
              </a:spcBef>
              <a:spcAft>
                <a:spcPts val="0"/>
              </a:spcAft>
              <a:buClr>
                <a:schemeClr val="lt1"/>
              </a:buClr>
              <a:buSzPts val="2800"/>
              <a:buFont typeface="Arial"/>
              <a:buNone/>
              <a:defRPr sz="2800" b="0" i="0" u="none" strike="noStrike" cap="none">
                <a:solidFill>
                  <a:schemeClr val="lt1"/>
                </a:solidFill>
                <a:latin typeface="Rockwell"/>
                <a:ea typeface="Rockwell"/>
                <a:cs typeface="Rockwell"/>
                <a:sym typeface="Rockwell"/>
              </a:defRPr>
            </a:lvl2pPr>
            <a:lvl3pPr marR="0" lvl="2" algn="l" rtl="0">
              <a:lnSpc>
                <a:spcPct val="120000"/>
              </a:lnSpc>
              <a:spcBef>
                <a:spcPts val="500"/>
              </a:spcBef>
              <a:spcAft>
                <a:spcPts val="0"/>
              </a:spcAft>
              <a:buClr>
                <a:schemeClr val="lt1"/>
              </a:buClr>
              <a:buSzPts val="2400"/>
              <a:buFont typeface="Arial"/>
              <a:buNone/>
              <a:defRPr sz="2400" b="0" i="0" u="none" strike="noStrike" cap="none">
                <a:solidFill>
                  <a:schemeClr val="lt1"/>
                </a:solidFill>
                <a:latin typeface="Rockwell"/>
                <a:ea typeface="Rockwell"/>
                <a:cs typeface="Rockwell"/>
                <a:sym typeface="Rockwell"/>
              </a:defRPr>
            </a:lvl3pPr>
            <a:lvl4pPr marR="0" lvl="3"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4pPr>
            <a:lvl5pPr marR="0" lvl="4"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5pPr>
            <a:lvl6pPr marR="0" lvl="5"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6pPr>
            <a:lvl7pPr marR="0" lvl="6"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7pPr>
            <a:lvl8pPr marR="0" lvl="7"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8pPr>
            <a:lvl9pPr marR="0" lvl="8" algn="l" rtl="0">
              <a:lnSpc>
                <a:spcPct val="120000"/>
              </a:lnSpc>
              <a:spcBef>
                <a:spcPts val="5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9pPr>
          </a:lstStyle>
          <a:p>
            <a:endParaRPr/>
          </a:p>
        </p:txBody>
      </p:sp>
      <p:sp>
        <p:nvSpPr>
          <p:cNvPr id="64" name="Google Shape;64;p20"/>
          <p:cNvSpPr txBox="1">
            <a:spLocks noGrp="1"/>
          </p:cNvSpPr>
          <p:nvPr>
            <p:ph type="body" idx="1"/>
          </p:nvPr>
        </p:nvSpPr>
        <p:spPr>
          <a:xfrm>
            <a:off x="913794" y="2971800"/>
            <a:ext cx="5934950" cy="2819400"/>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lt1"/>
              </a:buClr>
              <a:buSzPts val="1800"/>
              <a:buNone/>
              <a:defRPr sz="1800"/>
            </a:lvl1pPr>
            <a:lvl2pPr marL="914400" lvl="1" indent="-228600" algn="l">
              <a:lnSpc>
                <a:spcPct val="120000"/>
              </a:lnSpc>
              <a:spcBef>
                <a:spcPts val="500"/>
              </a:spcBef>
              <a:spcAft>
                <a:spcPts val="0"/>
              </a:spcAft>
              <a:buClr>
                <a:schemeClr val="lt1"/>
              </a:buClr>
              <a:buSzPts val="1400"/>
              <a:buNone/>
              <a:defRPr sz="1400"/>
            </a:lvl2pPr>
            <a:lvl3pPr marL="1371600" lvl="2" indent="-228600" algn="l">
              <a:lnSpc>
                <a:spcPct val="120000"/>
              </a:lnSpc>
              <a:spcBef>
                <a:spcPts val="500"/>
              </a:spcBef>
              <a:spcAft>
                <a:spcPts val="0"/>
              </a:spcAft>
              <a:buClr>
                <a:schemeClr val="lt1"/>
              </a:buClr>
              <a:buSzPts val="1200"/>
              <a:buNone/>
              <a:defRPr sz="1200"/>
            </a:lvl3pPr>
            <a:lvl4pPr marL="1828800" lvl="3" indent="-228600" algn="l">
              <a:lnSpc>
                <a:spcPct val="120000"/>
              </a:lnSpc>
              <a:spcBef>
                <a:spcPts val="500"/>
              </a:spcBef>
              <a:spcAft>
                <a:spcPts val="0"/>
              </a:spcAft>
              <a:buClr>
                <a:schemeClr val="lt1"/>
              </a:buClr>
              <a:buSzPts val="1000"/>
              <a:buNone/>
              <a:defRPr sz="1000"/>
            </a:lvl4pPr>
            <a:lvl5pPr marL="2286000" lvl="4" indent="-228600" algn="l">
              <a:lnSpc>
                <a:spcPct val="120000"/>
              </a:lnSpc>
              <a:spcBef>
                <a:spcPts val="500"/>
              </a:spcBef>
              <a:spcAft>
                <a:spcPts val="0"/>
              </a:spcAft>
              <a:buClr>
                <a:schemeClr val="lt1"/>
              </a:buClr>
              <a:buSzPts val="1000"/>
              <a:buNone/>
              <a:defRPr sz="1000"/>
            </a:lvl5pPr>
            <a:lvl6pPr marL="2743200" lvl="5" indent="-228600" algn="l">
              <a:lnSpc>
                <a:spcPct val="120000"/>
              </a:lnSpc>
              <a:spcBef>
                <a:spcPts val="500"/>
              </a:spcBef>
              <a:spcAft>
                <a:spcPts val="0"/>
              </a:spcAft>
              <a:buClr>
                <a:schemeClr val="lt1"/>
              </a:buClr>
              <a:buSzPts val="1000"/>
              <a:buNone/>
              <a:defRPr sz="1000"/>
            </a:lvl6pPr>
            <a:lvl7pPr marL="3200400" lvl="6" indent="-228600" algn="l">
              <a:lnSpc>
                <a:spcPct val="120000"/>
              </a:lnSpc>
              <a:spcBef>
                <a:spcPts val="500"/>
              </a:spcBef>
              <a:spcAft>
                <a:spcPts val="0"/>
              </a:spcAft>
              <a:buClr>
                <a:schemeClr val="lt1"/>
              </a:buClr>
              <a:buSzPts val="1000"/>
              <a:buNone/>
              <a:defRPr sz="1000"/>
            </a:lvl7pPr>
            <a:lvl8pPr marL="3657600" lvl="7" indent="-228600" algn="l">
              <a:lnSpc>
                <a:spcPct val="120000"/>
              </a:lnSpc>
              <a:spcBef>
                <a:spcPts val="500"/>
              </a:spcBef>
              <a:spcAft>
                <a:spcPts val="0"/>
              </a:spcAft>
              <a:buClr>
                <a:schemeClr val="lt1"/>
              </a:buClr>
              <a:buSzPts val="1000"/>
              <a:buNone/>
              <a:defRPr sz="1000"/>
            </a:lvl8pPr>
            <a:lvl9pPr marL="4114800" lvl="8" indent="-228600" algn="l">
              <a:lnSpc>
                <a:spcPct val="120000"/>
              </a:lnSpc>
              <a:spcBef>
                <a:spcPts val="500"/>
              </a:spcBef>
              <a:spcAft>
                <a:spcPts val="0"/>
              </a:spcAft>
              <a:buClr>
                <a:schemeClr val="lt1"/>
              </a:buClr>
              <a:buSzPts val="1000"/>
              <a:buNone/>
              <a:defRPr sz="1000"/>
            </a:lvl9pPr>
          </a:lstStyle>
          <a:p>
            <a:endParaRPr/>
          </a:p>
        </p:txBody>
      </p:sp>
      <p:sp>
        <p:nvSpPr>
          <p:cNvPr id="65" name="Google Shape;65;p20"/>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extLst>
              <a:ext uri="{BEBA8EAE-BF5A-486C-A8C5-ECC9F3942E4B}">
                <a14:imgProps xmlns:a14="http://schemas.microsoft.com/office/drawing/2010/main">
                  <a14:imgLayer r:embed="rId20">
                    <a14:imgEffect>
                      <a14:artisticBlur/>
                    </a14:imgEffect>
                  </a14:imgLayer>
                </a14:imgProps>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3400"/>
              <a:buFont typeface="Bookman Old Style"/>
              <a:buNone/>
              <a:defRPr sz="3400" b="1" i="0" u="none" strike="noStrike" cap="none">
                <a:solidFill>
                  <a:schemeClr val="lt1"/>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913795" y="2096064"/>
            <a:ext cx="10353762" cy="3695136"/>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1pPr>
            <a:lvl2pPr marL="914400" marR="0" lvl="1" indent="-342900" algn="l" rtl="0">
              <a:lnSpc>
                <a:spcPct val="120000"/>
              </a:lnSpc>
              <a:spcBef>
                <a:spcPts val="500"/>
              </a:spcBef>
              <a:spcAft>
                <a:spcPts val="0"/>
              </a:spcAft>
              <a:buClr>
                <a:schemeClr val="lt1"/>
              </a:buClr>
              <a:buSzPts val="1800"/>
              <a:buFont typeface="Arial"/>
              <a:buChar char="•"/>
              <a:defRPr sz="1800" b="0" i="0" u="none" strike="noStrike" cap="none">
                <a:solidFill>
                  <a:schemeClr val="lt1"/>
                </a:solidFill>
                <a:latin typeface="Rockwell"/>
                <a:ea typeface="Rockwell"/>
                <a:cs typeface="Rockwell"/>
                <a:sym typeface="Rockwell"/>
              </a:defRPr>
            </a:lvl2pPr>
            <a:lvl3pPr marL="1371600" marR="0" lvl="2" indent="-330200" algn="l" rtl="0">
              <a:lnSpc>
                <a:spcPct val="120000"/>
              </a:lnSpc>
              <a:spcBef>
                <a:spcPts val="500"/>
              </a:spcBef>
              <a:spcAft>
                <a:spcPts val="0"/>
              </a:spcAft>
              <a:buClr>
                <a:schemeClr val="lt1"/>
              </a:buClr>
              <a:buSzPts val="1600"/>
              <a:buFont typeface="Arial"/>
              <a:buChar char="•"/>
              <a:defRPr sz="1600" b="0" i="0" u="none" strike="noStrike" cap="none">
                <a:solidFill>
                  <a:schemeClr val="lt1"/>
                </a:solidFill>
                <a:latin typeface="Rockwell"/>
                <a:ea typeface="Rockwell"/>
                <a:cs typeface="Rockwell"/>
                <a:sym typeface="Rockwell"/>
              </a:defRPr>
            </a:lvl3pPr>
            <a:lvl4pPr marL="1828800" marR="0" lvl="3" indent="-317500" algn="l" rtl="0">
              <a:lnSpc>
                <a:spcPct val="120000"/>
              </a:lnSpc>
              <a:spcBef>
                <a:spcPts val="500"/>
              </a:spcBef>
              <a:spcAft>
                <a:spcPts val="0"/>
              </a:spcAft>
              <a:buClr>
                <a:schemeClr val="lt1"/>
              </a:buClr>
              <a:buSzPts val="1400"/>
              <a:buFont typeface="Arial"/>
              <a:buChar char="•"/>
              <a:defRPr sz="1400" b="0" i="0" u="none" strike="noStrike" cap="none">
                <a:solidFill>
                  <a:schemeClr val="lt1"/>
                </a:solidFill>
                <a:latin typeface="Rockwell"/>
                <a:ea typeface="Rockwell"/>
                <a:cs typeface="Rockwell"/>
                <a:sym typeface="Rockwell"/>
              </a:defRPr>
            </a:lvl4pPr>
            <a:lvl5pPr marL="2286000" marR="0" lvl="4"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5pPr>
            <a:lvl6pPr marL="2743200" marR="0" lvl="5"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6pPr>
            <a:lvl7pPr marL="3200400" marR="0" lvl="6"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7pPr>
            <a:lvl8pPr marL="3657600" marR="0" lvl="7"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8pPr>
            <a:lvl9pPr marL="4114800" marR="0" lvl="8" indent="-304800" algn="l" rtl="0">
              <a:lnSpc>
                <a:spcPct val="120000"/>
              </a:lnSpc>
              <a:spcBef>
                <a:spcPts val="500"/>
              </a:spcBef>
              <a:spcAft>
                <a:spcPts val="0"/>
              </a:spcAft>
              <a:buClr>
                <a:schemeClr val="lt1"/>
              </a:buClr>
              <a:buSzPts val="1200"/>
              <a:buFont typeface="Arial"/>
              <a:buChar char="•"/>
              <a:defRPr sz="1200" b="0" i="0" u="none" strike="noStrike" cap="none">
                <a:solidFill>
                  <a:schemeClr val="lt1"/>
                </a:solidFill>
                <a:latin typeface="Rockwell"/>
                <a:ea typeface="Rockwell"/>
                <a:cs typeface="Rockwell"/>
                <a:sym typeface="Rockwell"/>
              </a:defRPr>
            </a:lvl9pPr>
          </a:lstStyle>
          <a:p>
            <a:endParaRPr/>
          </a:p>
        </p:txBody>
      </p:sp>
      <p:sp>
        <p:nvSpPr>
          <p:cNvPr id="8" name="Google Shape;8;p11"/>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9" name="Google Shape;9;p11"/>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10" name="Google Shape;10;p11"/>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lt1"/>
                </a:solidFill>
                <a:latin typeface="Rockwell"/>
                <a:ea typeface="Rockwell"/>
                <a:cs typeface="Rockwell"/>
                <a:sym typeface="Rockwell"/>
              </a:defRPr>
            </a:lvl1pPr>
            <a:lvl2pPr marL="0" marR="0" lvl="1" indent="0" algn="r" rtl="0">
              <a:spcBef>
                <a:spcPts val="0"/>
              </a:spcBef>
              <a:buNone/>
              <a:defRPr sz="1000" b="0" i="0" u="none" strike="noStrike" cap="none">
                <a:solidFill>
                  <a:schemeClr val="lt1"/>
                </a:solidFill>
                <a:latin typeface="Rockwell"/>
                <a:ea typeface="Rockwell"/>
                <a:cs typeface="Rockwell"/>
                <a:sym typeface="Rockwell"/>
              </a:defRPr>
            </a:lvl2pPr>
            <a:lvl3pPr marL="0" marR="0" lvl="2" indent="0" algn="r" rtl="0">
              <a:spcBef>
                <a:spcPts val="0"/>
              </a:spcBef>
              <a:buNone/>
              <a:defRPr sz="1000" b="0" i="0" u="none" strike="noStrike" cap="none">
                <a:solidFill>
                  <a:schemeClr val="lt1"/>
                </a:solidFill>
                <a:latin typeface="Rockwell"/>
                <a:ea typeface="Rockwell"/>
                <a:cs typeface="Rockwell"/>
                <a:sym typeface="Rockwell"/>
              </a:defRPr>
            </a:lvl3pPr>
            <a:lvl4pPr marL="0" marR="0" lvl="3" indent="0" algn="r" rtl="0">
              <a:spcBef>
                <a:spcPts val="0"/>
              </a:spcBef>
              <a:buNone/>
              <a:defRPr sz="1000" b="0" i="0" u="none" strike="noStrike" cap="none">
                <a:solidFill>
                  <a:schemeClr val="lt1"/>
                </a:solidFill>
                <a:latin typeface="Rockwell"/>
                <a:ea typeface="Rockwell"/>
                <a:cs typeface="Rockwell"/>
                <a:sym typeface="Rockwell"/>
              </a:defRPr>
            </a:lvl4pPr>
            <a:lvl5pPr marL="0" marR="0" lvl="4" indent="0" algn="r" rtl="0">
              <a:spcBef>
                <a:spcPts val="0"/>
              </a:spcBef>
              <a:buNone/>
              <a:defRPr sz="1000" b="0" i="0" u="none" strike="noStrike" cap="none">
                <a:solidFill>
                  <a:schemeClr val="lt1"/>
                </a:solidFill>
                <a:latin typeface="Rockwell"/>
                <a:ea typeface="Rockwell"/>
                <a:cs typeface="Rockwell"/>
                <a:sym typeface="Rockwell"/>
              </a:defRPr>
            </a:lvl5pPr>
            <a:lvl6pPr marL="0" marR="0" lvl="5" indent="0" algn="r" rtl="0">
              <a:spcBef>
                <a:spcPts val="0"/>
              </a:spcBef>
              <a:buNone/>
              <a:defRPr sz="1000" b="0" i="0" u="none" strike="noStrike" cap="none">
                <a:solidFill>
                  <a:schemeClr val="lt1"/>
                </a:solidFill>
                <a:latin typeface="Rockwell"/>
                <a:ea typeface="Rockwell"/>
                <a:cs typeface="Rockwell"/>
                <a:sym typeface="Rockwell"/>
              </a:defRPr>
            </a:lvl6pPr>
            <a:lvl7pPr marL="0" marR="0" lvl="6" indent="0" algn="r" rtl="0">
              <a:spcBef>
                <a:spcPts val="0"/>
              </a:spcBef>
              <a:buNone/>
              <a:defRPr sz="1000" b="0" i="0" u="none" strike="noStrike" cap="none">
                <a:solidFill>
                  <a:schemeClr val="lt1"/>
                </a:solidFill>
                <a:latin typeface="Rockwell"/>
                <a:ea typeface="Rockwell"/>
                <a:cs typeface="Rockwell"/>
                <a:sym typeface="Rockwell"/>
              </a:defRPr>
            </a:lvl7pPr>
            <a:lvl8pPr marL="0" marR="0" lvl="7" indent="0" algn="r" rtl="0">
              <a:spcBef>
                <a:spcPts val="0"/>
              </a:spcBef>
              <a:buNone/>
              <a:defRPr sz="1000" b="0" i="0" u="none" strike="noStrike" cap="none">
                <a:solidFill>
                  <a:schemeClr val="lt1"/>
                </a:solidFill>
                <a:latin typeface="Rockwell"/>
                <a:ea typeface="Rockwell"/>
                <a:cs typeface="Rockwell"/>
                <a:sym typeface="Rockwell"/>
              </a:defRPr>
            </a:lvl8pPr>
            <a:lvl9pPr marL="0" marR="0" lvl="8" indent="0" algn="r" rtl="0">
              <a:spcBef>
                <a:spcPts val="0"/>
              </a:spcBef>
              <a:buNone/>
              <a:defRPr sz="10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
          <p:cNvSpPr txBox="1">
            <a:spLocks noGrp="1"/>
          </p:cNvSpPr>
          <p:nvPr>
            <p:ph type="ctrTitle"/>
          </p:nvPr>
        </p:nvSpPr>
        <p:spPr>
          <a:xfrm>
            <a:off x="729574" y="353878"/>
            <a:ext cx="10311319" cy="2340684"/>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100"/>
              <a:buFont typeface="Cambria Math"/>
              <a:buNone/>
            </a:pPr>
            <a:r>
              <a:rPr lang="tr-TR" sz="2400" b="0" i="1" dirty="0">
                <a:solidFill>
                  <a:schemeClr val="dk1"/>
                </a:solidFill>
                <a:latin typeface="Cambria Math"/>
                <a:ea typeface="Cambria Math"/>
                <a:cs typeface="Cambria Math"/>
                <a:sym typeface="Cambria Math"/>
              </a:rPr>
              <a:t>ANKARA UNIVERSITY</a:t>
            </a:r>
            <a:br>
              <a:rPr lang="tr-TR" sz="2400" b="0" i="1" dirty="0">
                <a:solidFill>
                  <a:schemeClr val="dk1"/>
                </a:solidFill>
                <a:latin typeface="Cambria Math"/>
                <a:ea typeface="Cambria Math"/>
                <a:cs typeface="Cambria Math"/>
                <a:sym typeface="Cambria Math"/>
              </a:rPr>
            </a:br>
            <a:r>
              <a:rPr lang="tr-TR" sz="2400" b="0" i="1" dirty="0">
                <a:solidFill>
                  <a:schemeClr val="dk1"/>
                </a:solidFill>
                <a:latin typeface="Cambria Math"/>
                <a:ea typeface="Cambria Math"/>
                <a:cs typeface="Cambria Math"/>
                <a:sym typeface="Cambria Math"/>
              </a:rPr>
              <a:t>DEPARTMENT OF ENERGY ENGINEERING</a:t>
            </a:r>
            <a:br>
              <a:rPr lang="tr-TR" sz="2400" b="0" i="1" dirty="0">
                <a:solidFill>
                  <a:schemeClr val="dk1"/>
                </a:solidFill>
                <a:latin typeface="Cambria Math"/>
                <a:ea typeface="Cambria Math"/>
                <a:cs typeface="Cambria Math"/>
                <a:sym typeface="Cambria Math"/>
              </a:rPr>
            </a:br>
            <a:r>
              <a:rPr lang="tr-TR" sz="2400" b="0" i="1" dirty="0">
                <a:solidFill>
                  <a:schemeClr val="dk1"/>
                </a:solidFill>
                <a:latin typeface="Cambria Math"/>
                <a:ea typeface="Cambria Math"/>
                <a:cs typeface="Cambria Math"/>
                <a:sym typeface="Cambria Math"/>
              </a:rPr>
              <a:t>NUMERICAL METHODS</a:t>
            </a:r>
            <a:r>
              <a:rPr lang="tr-TR" i="1" dirty="0">
                <a:solidFill>
                  <a:schemeClr val="dk1"/>
                </a:solidFill>
                <a:latin typeface="Lustria"/>
                <a:ea typeface="Lustria"/>
                <a:cs typeface="Lustria"/>
                <a:sym typeface="Lustria"/>
              </a:rPr>
              <a:t/>
            </a:r>
            <a:br>
              <a:rPr lang="tr-TR" i="1" dirty="0">
                <a:solidFill>
                  <a:schemeClr val="dk1"/>
                </a:solidFill>
                <a:latin typeface="Lustria"/>
                <a:ea typeface="Lustria"/>
                <a:cs typeface="Lustria"/>
                <a:sym typeface="Lustria"/>
              </a:rPr>
            </a:br>
            <a:endParaRPr dirty="0"/>
          </a:p>
        </p:txBody>
      </p:sp>
      <p:sp>
        <p:nvSpPr>
          <p:cNvPr id="138" name="Google Shape;138;p1"/>
          <p:cNvSpPr txBox="1">
            <a:spLocks noGrp="1"/>
          </p:cNvSpPr>
          <p:nvPr>
            <p:ph type="subTitle" idx="1"/>
          </p:nvPr>
        </p:nvSpPr>
        <p:spPr>
          <a:xfrm>
            <a:off x="8151779" y="4509050"/>
            <a:ext cx="3638144" cy="2010822"/>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rgbClr val="000000"/>
              </a:buClr>
              <a:buSzPts val="2000"/>
              <a:buNone/>
            </a:pPr>
            <a:r>
              <a:rPr lang="tr-TR" sz="2000" i="1" dirty="0">
                <a:solidFill>
                  <a:srgbClr val="000000"/>
                </a:solidFill>
                <a:latin typeface="Cambria Math"/>
                <a:ea typeface="Cambria Math"/>
                <a:cs typeface="Cambria Math"/>
                <a:sym typeface="Cambria Math"/>
              </a:rPr>
              <a:t>INSTRUCTOR</a:t>
            </a:r>
            <a:endParaRPr sz="2000" dirty="0">
              <a:latin typeface="Cambria Math"/>
              <a:ea typeface="Cambria Math"/>
              <a:cs typeface="Cambria Math"/>
              <a:sym typeface="Cambria Math"/>
            </a:endParaRPr>
          </a:p>
          <a:p>
            <a:pPr marL="0" lvl="0" indent="0" algn="l" rtl="0">
              <a:lnSpc>
                <a:spcPct val="120000"/>
              </a:lnSpc>
              <a:spcBef>
                <a:spcPts val="1000"/>
              </a:spcBef>
              <a:spcAft>
                <a:spcPts val="0"/>
              </a:spcAft>
              <a:buClr>
                <a:srgbClr val="000000"/>
              </a:buClr>
              <a:buSzPts val="2000"/>
              <a:buNone/>
            </a:pPr>
            <a:r>
              <a:rPr lang="tr-TR" sz="2000" i="1" dirty="0">
                <a:solidFill>
                  <a:srgbClr val="000000"/>
                </a:solidFill>
                <a:latin typeface="Cambria Math"/>
                <a:ea typeface="Cambria Math"/>
                <a:cs typeface="Cambria Math"/>
                <a:sym typeface="Cambria Math"/>
              </a:rPr>
              <a:t>DR. ÖZGÜR SELİMOĞLU</a:t>
            </a:r>
            <a:endParaRPr sz="2000" dirty="0">
              <a:latin typeface="Cambria Math"/>
              <a:ea typeface="Cambria Math"/>
              <a:cs typeface="Cambria Math"/>
              <a:sym typeface="Cambria Math"/>
            </a:endParaRPr>
          </a:p>
          <a:p>
            <a:pPr marL="0" lvl="0" indent="0" algn="ctr" rtl="0">
              <a:lnSpc>
                <a:spcPct val="120000"/>
              </a:lnSpc>
              <a:spcBef>
                <a:spcPts val="1000"/>
              </a:spcBef>
              <a:spcAft>
                <a:spcPts val="0"/>
              </a:spcAft>
              <a:buClr>
                <a:schemeClr val="lt1"/>
              </a:buClr>
              <a:buSzPts val="2400"/>
              <a:buNone/>
            </a:pPr>
            <a:endParaRPr dirty="0"/>
          </a:p>
        </p:txBody>
      </p:sp>
      <p:pic>
        <p:nvPicPr>
          <p:cNvPr id="139" name="Google Shape;139;p1" descr="https://lh6.googleusercontent.com/3HI9CH_uIXqR2y7hTNCdRX5J3bv7NKX8ciNBoEm1NNHXnrgICZlrLkOACs9r7bmtM3vECBJ67eKfMZ7gQnOhi8NnM21uG0FJf_fVCjSojiuTdE5z1MbwYC_Wrk8GxJSCYrytydc21wI"/>
          <p:cNvPicPr preferRelativeResize="0"/>
          <p:nvPr/>
        </p:nvPicPr>
        <p:blipFill rotWithShape="1">
          <a:blip r:embed="rId3">
            <a:alphaModFix/>
          </a:blip>
          <a:srcRect/>
          <a:stretch/>
        </p:blipFill>
        <p:spPr>
          <a:xfrm>
            <a:off x="5101933" y="2456514"/>
            <a:ext cx="1988134" cy="2052536"/>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196"/>
        <p:cNvGrpSpPr/>
        <p:nvPr/>
      </p:nvGrpSpPr>
      <p:grpSpPr>
        <a:xfrm>
          <a:off x="0" y="0"/>
          <a:ext cx="0" cy="0"/>
          <a:chOff x="0" y="0"/>
          <a:chExt cx="0" cy="0"/>
        </a:xfrm>
      </p:grpSpPr>
      <p:sp>
        <p:nvSpPr>
          <p:cNvPr id="2" name="TextBox 1"/>
          <p:cNvSpPr txBox="1"/>
          <p:nvPr/>
        </p:nvSpPr>
        <p:spPr>
          <a:xfrm>
            <a:off x="379379" y="389106"/>
            <a:ext cx="11556459" cy="6063198"/>
          </a:xfrm>
          <a:prstGeom prst="rect">
            <a:avLst/>
          </a:prstGeom>
          <a:noFill/>
        </p:spPr>
        <p:txBody>
          <a:bodyPr wrap="square" rtlCol="0">
            <a:spAutoFit/>
          </a:bodyPr>
          <a:lstStyle/>
          <a:p>
            <a:r>
              <a:rPr lang="tr-TR" sz="1800" u="sng" dirty="0">
                <a:solidFill>
                  <a:srgbClr val="002060"/>
                </a:solidFill>
                <a:latin typeface="Nunito" panose="020B0604020202020204" charset="-94"/>
              </a:rPr>
              <a:t>Rational Function </a:t>
            </a:r>
            <a:r>
              <a:rPr lang="tr-TR" sz="1800" u="sng" dirty="0" smtClean="0">
                <a:solidFill>
                  <a:srgbClr val="002060"/>
                </a:solidFill>
                <a:latin typeface="Nunito" panose="020B0604020202020204" charset="-94"/>
              </a:rPr>
              <a:t>Interpolation</a:t>
            </a:r>
          </a:p>
          <a:p>
            <a:endParaRPr lang="tr-TR" sz="1800" u="sng" dirty="0">
              <a:solidFill>
                <a:srgbClr val="002060"/>
              </a:solidFill>
              <a:latin typeface="Nunito" panose="020B0604020202020204" charset="-94"/>
            </a:endParaRPr>
          </a:p>
          <a:p>
            <a:r>
              <a:rPr lang="en-US" sz="1600" dirty="0">
                <a:latin typeface="Nunito" panose="020B0604020202020204" charset="-94"/>
              </a:rPr>
              <a:t>Some data are better interpolated by </a:t>
            </a:r>
            <a:r>
              <a:rPr lang="en-US" sz="1600" i="1" dirty="0">
                <a:latin typeface="Nunito" panose="020B0604020202020204" charset="-94"/>
              </a:rPr>
              <a:t>rational functions </a:t>
            </a:r>
            <a:r>
              <a:rPr lang="en-US" sz="1600" dirty="0">
                <a:latin typeface="Nunito" panose="020B0604020202020204" charset="-94"/>
              </a:rPr>
              <a:t>rather than polynomials. </a:t>
            </a:r>
            <a:r>
              <a:rPr lang="en-US" sz="1600" dirty="0" smtClean="0">
                <a:latin typeface="Nunito" panose="020B0604020202020204" charset="-94"/>
              </a:rPr>
              <a:t>A</a:t>
            </a:r>
            <a:r>
              <a:rPr lang="tr-TR" sz="1600" dirty="0" smtClean="0">
                <a:latin typeface="Nunito" panose="020B0604020202020204" charset="-94"/>
              </a:rPr>
              <a:t> </a:t>
            </a:r>
            <a:r>
              <a:rPr lang="en-US" sz="1600" dirty="0" smtClean="0">
                <a:latin typeface="Nunito" panose="020B0604020202020204" charset="-94"/>
              </a:rPr>
              <a:t>rational </a:t>
            </a:r>
            <a:r>
              <a:rPr lang="en-US" sz="1600" dirty="0">
                <a:latin typeface="Nunito" panose="020B0604020202020204" charset="-94"/>
              </a:rPr>
              <a:t>function </a:t>
            </a:r>
            <a:r>
              <a:rPr lang="en-US" sz="1600" i="1" dirty="0">
                <a:latin typeface="Nunito" panose="020B0604020202020204" charset="-94"/>
              </a:rPr>
              <a:t>R</a:t>
            </a:r>
            <a:r>
              <a:rPr lang="en-US" sz="1600" dirty="0">
                <a:latin typeface="Nunito" panose="020B0604020202020204" charset="-94"/>
              </a:rPr>
              <a:t>(</a:t>
            </a:r>
            <a:r>
              <a:rPr lang="en-US" sz="1600" i="1" dirty="0">
                <a:latin typeface="Nunito" panose="020B0604020202020204" charset="-94"/>
              </a:rPr>
              <a:t>x</a:t>
            </a:r>
            <a:r>
              <a:rPr lang="en-US" sz="1600" dirty="0">
                <a:latin typeface="Nunito" panose="020B0604020202020204" charset="-94"/>
              </a:rPr>
              <a:t>) is the quotient of two polynomials</a:t>
            </a:r>
            <a:r>
              <a:rPr lang="en-US" sz="1600" dirty="0" smtClean="0">
                <a:latin typeface="Nunito" panose="020B0604020202020204" charset="-94"/>
              </a:rPr>
              <a:t>:</a:t>
            </a:r>
            <a:endParaRPr lang="tr-TR" sz="1600" dirty="0" smtClean="0">
              <a:latin typeface="Nunito" panose="020B0604020202020204" charset="-94"/>
            </a:endParaRPr>
          </a:p>
          <a:p>
            <a:endParaRPr lang="tr-TR" sz="1600" dirty="0" smtClean="0">
              <a:solidFill>
                <a:schemeClr val="tx1"/>
              </a:solidFill>
              <a:latin typeface="Nunito" panose="020B0604020202020204" charset="-94"/>
            </a:endParaRPr>
          </a:p>
          <a:p>
            <a:endParaRPr lang="tr-TR" sz="1600" dirty="0">
              <a:solidFill>
                <a:schemeClr val="tx1"/>
              </a:solidFill>
              <a:latin typeface="Nunito" panose="020B0604020202020204" charset="-94"/>
            </a:endParaRPr>
          </a:p>
          <a:p>
            <a:endParaRPr lang="tr-TR" sz="1600" dirty="0" smtClean="0">
              <a:solidFill>
                <a:schemeClr val="tx1"/>
              </a:solidFill>
              <a:latin typeface="Nunito" panose="020B0604020202020204" charset="-94"/>
            </a:endParaRPr>
          </a:p>
          <a:p>
            <a:pPr algn="just"/>
            <a:r>
              <a:rPr lang="en-US" sz="1600" dirty="0">
                <a:solidFill>
                  <a:schemeClr val="tx1"/>
                </a:solidFill>
                <a:latin typeface="Nunito" panose="020B0604020202020204" charset="-94"/>
              </a:rPr>
              <a:t>Because R(x) is a ratio, it can be scaled so that one of the coefficients (usually b</a:t>
            </a:r>
            <a:r>
              <a:rPr lang="en-US" sz="1600" baseline="-25000" dirty="0">
                <a:solidFill>
                  <a:schemeClr val="tx1"/>
                </a:solidFill>
                <a:latin typeface="Nunito" panose="020B0604020202020204" charset="-94"/>
              </a:rPr>
              <a:t>n+1</a:t>
            </a:r>
            <a:r>
              <a:rPr lang="en-US" sz="1600" dirty="0">
                <a:solidFill>
                  <a:schemeClr val="tx1"/>
                </a:solidFill>
                <a:latin typeface="Nunito" panose="020B0604020202020204" charset="-94"/>
              </a:rPr>
              <a:t>) is unity. That </a:t>
            </a:r>
            <a:r>
              <a:rPr lang="en-US" sz="1600" dirty="0" smtClean="0">
                <a:solidFill>
                  <a:schemeClr val="tx1"/>
                </a:solidFill>
                <a:latin typeface="Nunito" panose="020B0604020202020204" charset="-94"/>
              </a:rPr>
              <a:t>leaves</a:t>
            </a:r>
            <a:r>
              <a:rPr lang="tr-TR" sz="1600" dirty="0" smtClean="0">
                <a:solidFill>
                  <a:schemeClr val="tx1"/>
                </a:solidFill>
                <a:latin typeface="Nunito" panose="020B0604020202020204" charset="-94"/>
              </a:rPr>
              <a:t> (</a:t>
            </a:r>
            <a:r>
              <a:rPr lang="en-US" sz="1600" dirty="0" smtClean="0">
                <a:solidFill>
                  <a:schemeClr val="tx1"/>
                </a:solidFill>
                <a:latin typeface="Nunito" panose="020B0604020202020204" charset="-94"/>
              </a:rPr>
              <a:t>m</a:t>
            </a:r>
            <a:r>
              <a:rPr lang="tr-TR" sz="1600" dirty="0" smtClean="0">
                <a:solidFill>
                  <a:schemeClr val="tx1"/>
                </a:solidFill>
                <a:latin typeface="Nunito" panose="020B0604020202020204" charset="-94"/>
              </a:rPr>
              <a:t> </a:t>
            </a:r>
            <a:r>
              <a:rPr lang="en-US" sz="1600" dirty="0" smtClean="0">
                <a:solidFill>
                  <a:schemeClr val="tx1"/>
                </a:solidFill>
                <a:latin typeface="Nunito" panose="020B0604020202020204" charset="-94"/>
              </a:rPr>
              <a:t>+</a:t>
            </a:r>
            <a:r>
              <a:rPr lang="tr-TR" sz="1600" dirty="0" smtClean="0">
                <a:solidFill>
                  <a:schemeClr val="tx1"/>
                </a:solidFill>
                <a:latin typeface="Nunito" panose="020B0604020202020204" charset="-94"/>
              </a:rPr>
              <a:t> </a:t>
            </a:r>
            <a:r>
              <a:rPr lang="en-US" sz="1600" dirty="0" smtClean="0">
                <a:solidFill>
                  <a:schemeClr val="tx1"/>
                </a:solidFill>
                <a:latin typeface="Nunito" panose="020B0604020202020204" charset="-94"/>
              </a:rPr>
              <a:t>n </a:t>
            </a:r>
            <a:r>
              <a:rPr lang="en-US" sz="1600" dirty="0">
                <a:solidFill>
                  <a:schemeClr val="tx1"/>
                </a:solidFill>
                <a:latin typeface="Nunito" panose="020B0604020202020204" charset="-94"/>
              </a:rPr>
              <a:t>+ </a:t>
            </a:r>
            <a:r>
              <a:rPr lang="en-US" sz="1600" dirty="0" smtClean="0">
                <a:solidFill>
                  <a:schemeClr val="tx1"/>
                </a:solidFill>
                <a:latin typeface="Nunito" panose="020B0604020202020204" charset="-94"/>
              </a:rPr>
              <a:t>1</a:t>
            </a:r>
            <a:r>
              <a:rPr lang="tr-TR" sz="1600" dirty="0" smtClean="0">
                <a:solidFill>
                  <a:schemeClr val="tx1"/>
                </a:solidFill>
                <a:latin typeface="Nunito" panose="020B0604020202020204" charset="-94"/>
              </a:rPr>
              <a:t>) </a:t>
            </a:r>
            <a:r>
              <a:rPr lang="en-US" sz="1600" dirty="0" smtClean="0">
                <a:solidFill>
                  <a:schemeClr val="tx1"/>
                </a:solidFill>
                <a:latin typeface="Nunito" panose="020B0604020202020204" charset="-94"/>
              </a:rPr>
              <a:t>undetermined </a:t>
            </a:r>
            <a:r>
              <a:rPr lang="en-US" sz="1600" dirty="0">
                <a:solidFill>
                  <a:schemeClr val="tx1"/>
                </a:solidFill>
                <a:latin typeface="Nunito" panose="020B0604020202020204" charset="-94"/>
              </a:rPr>
              <a:t>coefficients that must be computed by forcing R(x) through (</a:t>
            </a:r>
            <a:r>
              <a:rPr lang="en-US" sz="1600" dirty="0" err="1">
                <a:solidFill>
                  <a:schemeClr val="tx1"/>
                </a:solidFill>
                <a:latin typeface="Nunito" panose="020B0604020202020204" charset="-94"/>
              </a:rPr>
              <a:t>m+n</a:t>
            </a:r>
            <a:r>
              <a:rPr lang="en-US" sz="1600" dirty="0">
                <a:solidFill>
                  <a:schemeClr val="tx1"/>
                </a:solidFill>
                <a:latin typeface="Nunito" panose="020B0604020202020204" charset="-94"/>
              </a:rPr>
              <a:t> +1) </a:t>
            </a:r>
            <a:r>
              <a:rPr lang="en-US" sz="1600" dirty="0" smtClean="0">
                <a:solidFill>
                  <a:schemeClr val="tx1"/>
                </a:solidFill>
                <a:latin typeface="Nunito" panose="020B0604020202020204" charset="-94"/>
              </a:rPr>
              <a:t>data</a:t>
            </a:r>
            <a:r>
              <a:rPr lang="tr-TR" sz="1600" dirty="0" smtClean="0">
                <a:solidFill>
                  <a:schemeClr val="tx1"/>
                </a:solidFill>
                <a:latin typeface="Nunito" panose="020B0604020202020204" charset="-94"/>
              </a:rPr>
              <a:t> </a:t>
            </a:r>
            <a:r>
              <a:rPr lang="en-US" sz="1600" dirty="0" smtClean="0">
                <a:solidFill>
                  <a:schemeClr val="tx1"/>
                </a:solidFill>
                <a:latin typeface="Nunito" panose="020B0604020202020204" charset="-94"/>
              </a:rPr>
              <a:t>points.</a:t>
            </a:r>
            <a:r>
              <a:rPr lang="tr-TR" sz="1600" dirty="0" smtClean="0">
                <a:solidFill>
                  <a:schemeClr val="tx1"/>
                </a:solidFill>
                <a:latin typeface="Nunito" panose="020B0604020202020204" charset="-94"/>
              </a:rPr>
              <a:t> </a:t>
            </a:r>
            <a:r>
              <a:rPr lang="en-US" sz="1600" dirty="0" smtClean="0">
                <a:solidFill>
                  <a:schemeClr val="tx1"/>
                </a:solidFill>
                <a:latin typeface="Nunito" panose="020B0604020202020204" charset="-94"/>
              </a:rPr>
              <a:t>A </a:t>
            </a:r>
            <a:r>
              <a:rPr lang="en-US" sz="1600" dirty="0">
                <a:solidFill>
                  <a:schemeClr val="tx1"/>
                </a:solidFill>
                <a:latin typeface="Nunito" panose="020B0604020202020204" charset="-94"/>
              </a:rPr>
              <a:t>popular version of R(x) is the so-called diagonal rational function, where the degree of the numerator is equal to that of the denominator (m = n) if </a:t>
            </a:r>
            <a:r>
              <a:rPr lang="tr-TR" sz="1600" dirty="0" smtClean="0">
                <a:solidFill>
                  <a:schemeClr val="tx1"/>
                </a:solidFill>
                <a:latin typeface="Nunito" panose="020B0604020202020204" charset="-94"/>
              </a:rPr>
              <a:t>(</a:t>
            </a:r>
            <a:r>
              <a:rPr lang="en-US" sz="1600" dirty="0" err="1" smtClean="0">
                <a:solidFill>
                  <a:schemeClr val="tx1"/>
                </a:solidFill>
                <a:latin typeface="Nunito" panose="020B0604020202020204" charset="-94"/>
              </a:rPr>
              <a:t>m+n</a:t>
            </a:r>
            <a:r>
              <a:rPr lang="tr-TR" sz="1600" dirty="0" smtClean="0">
                <a:solidFill>
                  <a:schemeClr val="tx1"/>
                </a:solidFill>
                <a:latin typeface="Nunito" panose="020B0604020202020204" charset="-94"/>
              </a:rPr>
              <a:t>)</a:t>
            </a:r>
            <a:r>
              <a:rPr lang="en-US" sz="1600" dirty="0" smtClean="0">
                <a:solidFill>
                  <a:schemeClr val="tx1"/>
                </a:solidFill>
                <a:latin typeface="Nunito" panose="020B0604020202020204" charset="-94"/>
              </a:rPr>
              <a:t> </a:t>
            </a:r>
            <a:r>
              <a:rPr lang="en-US" sz="1600" dirty="0">
                <a:solidFill>
                  <a:schemeClr val="tx1"/>
                </a:solidFill>
                <a:latin typeface="Nunito" panose="020B0604020202020204" charset="-94"/>
              </a:rPr>
              <a:t>is even, or less by one (m = n − 1) if </a:t>
            </a:r>
            <a:r>
              <a:rPr lang="tr-TR" sz="1600" dirty="0" smtClean="0">
                <a:solidFill>
                  <a:schemeClr val="tx1"/>
                </a:solidFill>
                <a:latin typeface="Nunito" panose="020B0604020202020204" charset="-94"/>
              </a:rPr>
              <a:t>(</a:t>
            </a:r>
            <a:r>
              <a:rPr lang="en-US" sz="1600" dirty="0" err="1" smtClean="0">
                <a:solidFill>
                  <a:schemeClr val="tx1"/>
                </a:solidFill>
                <a:latin typeface="Nunito" panose="020B0604020202020204" charset="-94"/>
              </a:rPr>
              <a:t>m+n</a:t>
            </a:r>
            <a:r>
              <a:rPr lang="tr-TR" sz="1600" dirty="0" smtClean="0">
                <a:solidFill>
                  <a:schemeClr val="tx1"/>
                </a:solidFill>
                <a:latin typeface="Nunito" panose="020B0604020202020204" charset="-94"/>
              </a:rPr>
              <a:t>)</a:t>
            </a:r>
            <a:r>
              <a:rPr lang="en-US" sz="1600" dirty="0" smtClean="0">
                <a:solidFill>
                  <a:schemeClr val="tx1"/>
                </a:solidFill>
                <a:latin typeface="Nunito" panose="020B0604020202020204" charset="-94"/>
              </a:rPr>
              <a:t> </a:t>
            </a:r>
            <a:r>
              <a:rPr lang="en-US" sz="1600" dirty="0">
                <a:solidFill>
                  <a:schemeClr val="tx1"/>
                </a:solidFill>
                <a:latin typeface="Nunito" panose="020B0604020202020204" charset="-94"/>
              </a:rPr>
              <a:t>is odd. The recursive formula that is the basis of the algorithm is </a:t>
            </a:r>
            <a:r>
              <a:rPr lang="en-US" sz="1600" dirty="0" smtClean="0">
                <a:solidFill>
                  <a:schemeClr val="tx1"/>
                </a:solidFill>
                <a:latin typeface="Nunito" panose="020B0604020202020204" charset="-94"/>
              </a:rPr>
              <a:t>due</a:t>
            </a:r>
            <a:endParaRPr lang="tr-TR" sz="1600" dirty="0" smtClean="0">
              <a:solidFill>
                <a:schemeClr val="tx1"/>
              </a:solidFill>
              <a:latin typeface="Nunito" panose="020B0604020202020204" charset="-94"/>
            </a:endParaRPr>
          </a:p>
          <a:p>
            <a:pPr algn="just"/>
            <a:endParaRPr lang="tr-TR" sz="1600" dirty="0">
              <a:solidFill>
                <a:schemeClr val="tx1"/>
              </a:solidFill>
              <a:latin typeface="Nunito" panose="020B0604020202020204" charset="-94"/>
            </a:endParaRPr>
          </a:p>
          <a:p>
            <a:pPr algn="just"/>
            <a:endParaRPr lang="tr-TR" sz="1600" dirty="0" smtClean="0">
              <a:solidFill>
                <a:schemeClr val="tx1"/>
              </a:solidFill>
              <a:latin typeface="Nunito" panose="020B0604020202020204" charset="-94"/>
            </a:endParaRPr>
          </a:p>
          <a:p>
            <a:pPr algn="just"/>
            <a:endParaRPr lang="tr-TR" sz="1600" dirty="0">
              <a:solidFill>
                <a:schemeClr val="tx1"/>
              </a:solidFill>
              <a:latin typeface="Nunito" panose="020B0604020202020204" charset="-94"/>
            </a:endParaRPr>
          </a:p>
          <a:p>
            <a:pPr algn="just"/>
            <a:r>
              <a:rPr lang="tr-TR" sz="1600" dirty="0" smtClean="0">
                <a:solidFill>
                  <a:schemeClr val="tx1"/>
                </a:solidFill>
                <a:latin typeface="Nunito" panose="020B0604020202020204" charset="-94"/>
              </a:rPr>
              <a:t>Where</a:t>
            </a:r>
          </a:p>
          <a:p>
            <a:pPr algn="just"/>
            <a:endParaRPr lang="tr-TR" sz="1600" dirty="0">
              <a:solidFill>
                <a:schemeClr val="tx1"/>
              </a:solidFill>
              <a:latin typeface="Nunito" panose="020B0604020202020204" charset="-94"/>
            </a:endParaRPr>
          </a:p>
          <a:p>
            <a:pPr algn="just"/>
            <a:endParaRPr lang="tr-TR" sz="1600" dirty="0" smtClean="0">
              <a:solidFill>
                <a:schemeClr val="tx1"/>
              </a:solidFill>
              <a:latin typeface="Nunito" panose="020B0604020202020204" charset="-94"/>
            </a:endParaRPr>
          </a:p>
          <a:p>
            <a:pPr algn="just"/>
            <a:endParaRPr lang="tr-TR" sz="1600" dirty="0">
              <a:solidFill>
                <a:schemeClr val="tx1"/>
              </a:solidFill>
              <a:latin typeface="Nunito" panose="020B0604020202020204" charset="-94"/>
            </a:endParaRPr>
          </a:p>
          <a:p>
            <a:pPr algn="just"/>
            <a:endParaRPr lang="tr-TR" sz="1600" dirty="0" smtClean="0">
              <a:solidFill>
                <a:schemeClr val="tx1"/>
              </a:solidFill>
              <a:latin typeface="Nunito" panose="020B0604020202020204" charset="-94"/>
            </a:endParaRPr>
          </a:p>
          <a:p>
            <a:pPr algn="just"/>
            <a:r>
              <a:rPr lang="en-US" sz="1600" i="1" dirty="0">
                <a:solidFill>
                  <a:schemeClr val="tx1"/>
                </a:solidFill>
                <a:latin typeface="Nunito" panose="020B0604020202020204" charset="-94"/>
              </a:rPr>
              <a:t>R</a:t>
            </a:r>
            <a:r>
              <a:rPr lang="en-US" sz="1600" dirty="0">
                <a:solidFill>
                  <a:schemeClr val="tx1"/>
                </a:solidFill>
                <a:latin typeface="Nunito" panose="020B0604020202020204" charset="-94"/>
              </a:rPr>
              <a:t>[</a:t>
            </a:r>
            <a:r>
              <a:rPr lang="en-US" sz="1600" i="1" dirty="0">
                <a:solidFill>
                  <a:schemeClr val="tx1"/>
                </a:solidFill>
                <a:latin typeface="Nunito" panose="020B0604020202020204" charset="-94"/>
              </a:rPr>
              <a:t>x</a:t>
            </a:r>
            <a:r>
              <a:rPr lang="en-US" sz="1600" i="1" baseline="-25000" dirty="0">
                <a:solidFill>
                  <a:schemeClr val="tx1"/>
                </a:solidFill>
                <a:latin typeface="Nunito" panose="020B0604020202020204" charset="-94"/>
              </a:rPr>
              <a:t>i</a:t>
            </a:r>
            <a:r>
              <a:rPr lang="en-US" sz="1600" i="1" dirty="0">
                <a:solidFill>
                  <a:schemeClr val="tx1"/>
                </a:solidFill>
                <a:latin typeface="Nunito" panose="020B0604020202020204" charset="-94"/>
              </a:rPr>
              <a:t> </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x</a:t>
            </a:r>
            <a:r>
              <a:rPr lang="en-US" sz="1600" i="1" baseline="-25000" dirty="0">
                <a:solidFill>
                  <a:schemeClr val="tx1"/>
                </a:solidFill>
                <a:latin typeface="Nunito" panose="020B0604020202020204" charset="-94"/>
              </a:rPr>
              <a:t>i</a:t>
            </a:r>
            <a:r>
              <a:rPr lang="en-US" sz="1600" baseline="-25000" dirty="0">
                <a:solidFill>
                  <a:schemeClr val="tx1"/>
                </a:solidFill>
                <a:latin typeface="Nunito" panose="020B0604020202020204" charset="-94"/>
              </a:rPr>
              <a:t>+1</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 . . </a:t>
            </a:r>
            <a:r>
              <a:rPr lang="en-US" sz="1600" dirty="0">
                <a:solidFill>
                  <a:schemeClr val="tx1"/>
                </a:solidFill>
                <a:latin typeface="Nunito" panose="020B0604020202020204" charset="-94"/>
              </a:rPr>
              <a:t>, </a:t>
            </a:r>
            <a:r>
              <a:rPr lang="en-US" sz="1600" i="1" dirty="0" err="1">
                <a:solidFill>
                  <a:schemeClr val="tx1"/>
                </a:solidFill>
                <a:latin typeface="Nunito" panose="020B0604020202020204" charset="-94"/>
              </a:rPr>
              <a:t>x</a:t>
            </a:r>
            <a:r>
              <a:rPr lang="en-US" sz="1600" i="1" baseline="-25000" dirty="0" err="1">
                <a:solidFill>
                  <a:schemeClr val="tx1"/>
                </a:solidFill>
                <a:latin typeface="Nunito" panose="020B0604020202020204" charset="-94"/>
              </a:rPr>
              <a:t>i</a:t>
            </a:r>
            <a:r>
              <a:rPr lang="en-US" sz="1600" baseline="-25000" dirty="0" err="1">
                <a:solidFill>
                  <a:schemeClr val="tx1"/>
                </a:solidFill>
                <a:latin typeface="Nunito" panose="020B0604020202020204" charset="-94"/>
              </a:rPr>
              <a:t>+</a:t>
            </a:r>
            <a:r>
              <a:rPr lang="en-US" sz="1600" i="1" baseline="-25000" dirty="0" err="1">
                <a:solidFill>
                  <a:schemeClr val="tx1"/>
                </a:solidFill>
                <a:latin typeface="Nunito" panose="020B0604020202020204" charset="-94"/>
              </a:rPr>
              <a:t>k</a:t>
            </a:r>
            <a:r>
              <a:rPr lang="en-US" sz="1600" i="1" dirty="0">
                <a:solidFill>
                  <a:schemeClr val="tx1"/>
                </a:solidFill>
                <a:latin typeface="Nunito" panose="020B0604020202020204" charset="-94"/>
              </a:rPr>
              <a:t> </a:t>
            </a:r>
            <a:r>
              <a:rPr lang="en-US" sz="1600" dirty="0">
                <a:solidFill>
                  <a:schemeClr val="tx1"/>
                </a:solidFill>
                <a:latin typeface="Nunito" panose="020B0604020202020204" charset="-94"/>
              </a:rPr>
              <a:t>] denotes the diagonal rational function that </a:t>
            </a:r>
            <a:r>
              <a:rPr lang="en-US" sz="1600" dirty="0" smtClean="0">
                <a:solidFill>
                  <a:schemeClr val="tx1"/>
                </a:solidFill>
                <a:latin typeface="Nunito" panose="020B0604020202020204" charset="-94"/>
              </a:rPr>
              <a:t>passes</a:t>
            </a:r>
            <a:r>
              <a:rPr lang="tr-TR" sz="1600" dirty="0" smtClean="0">
                <a:solidFill>
                  <a:schemeClr val="tx1"/>
                </a:solidFill>
                <a:latin typeface="Nunito" panose="020B0604020202020204" charset="-94"/>
              </a:rPr>
              <a:t> </a:t>
            </a:r>
            <a:r>
              <a:rPr lang="en-US" sz="1600" dirty="0" smtClean="0">
                <a:solidFill>
                  <a:schemeClr val="tx1"/>
                </a:solidFill>
                <a:latin typeface="Nunito" panose="020B0604020202020204" charset="-94"/>
              </a:rPr>
              <a:t>through </a:t>
            </a:r>
            <a:r>
              <a:rPr lang="en-US" sz="1600" dirty="0">
                <a:solidFill>
                  <a:schemeClr val="tx1"/>
                </a:solidFill>
                <a:latin typeface="Nunito" panose="020B0604020202020204" charset="-94"/>
              </a:rPr>
              <a:t>the data points (</a:t>
            </a:r>
            <a:r>
              <a:rPr lang="en-US" sz="1600" i="1" dirty="0">
                <a:solidFill>
                  <a:schemeClr val="tx1"/>
                </a:solidFill>
                <a:latin typeface="Nunito" panose="020B0604020202020204" charset="-94"/>
              </a:rPr>
              <a:t>x</a:t>
            </a:r>
            <a:r>
              <a:rPr lang="en-US" sz="1600" i="1" baseline="-25000" dirty="0">
                <a:solidFill>
                  <a:schemeClr val="tx1"/>
                </a:solidFill>
                <a:latin typeface="Nunito" panose="020B0604020202020204" charset="-94"/>
              </a:rPr>
              <a:t>i</a:t>
            </a:r>
            <a:r>
              <a:rPr lang="en-US" sz="1600" i="1" dirty="0">
                <a:solidFill>
                  <a:schemeClr val="tx1"/>
                </a:solidFill>
                <a:latin typeface="Nunito" panose="020B0604020202020204" charset="-94"/>
              </a:rPr>
              <a:t> </a:t>
            </a:r>
            <a:r>
              <a:rPr lang="en-US" sz="1600" dirty="0">
                <a:solidFill>
                  <a:schemeClr val="tx1"/>
                </a:solidFill>
                <a:latin typeface="Nunito" panose="020B0604020202020204" charset="-94"/>
              </a:rPr>
              <a:t>, </a:t>
            </a:r>
            <a:r>
              <a:rPr lang="en-US" sz="1600" i="1" dirty="0" err="1">
                <a:solidFill>
                  <a:schemeClr val="tx1"/>
                </a:solidFill>
                <a:latin typeface="Nunito" panose="020B0604020202020204" charset="-94"/>
              </a:rPr>
              <a:t>y</a:t>
            </a:r>
            <a:r>
              <a:rPr lang="en-US" sz="1600" i="1" baseline="-25000" dirty="0" err="1">
                <a:solidFill>
                  <a:schemeClr val="tx1"/>
                </a:solidFill>
                <a:latin typeface="Nunito" panose="020B0604020202020204" charset="-94"/>
              </a:rPr>
              <a:t>i</a:t>
            </a:r>
            <a:r>
              <a:rPr lang="en-US" sz="1600" i="1" baseline="-25000" dirty="0">
                <a:solidFill>
                  <a:schemeClr val="tx1"/>
                </a:solidFill>
                <a:latin typeface="Nunito" panose="020B0604020202020204" charset="-94"/>
              </a:rPr>
              <a:t> </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x</a:t>
            </a:r>
            <a:r>
              <a:rPr lang="en-US" sz="1600" i="1" baseline="-25000" dirty="0">
                <a:solidFill>
                  <a:schemeClr val="tx1"/>
                </a:solidFill>
                <a:latin typeface="Nunito" panose="020B0604020202020204" charset="-94"/>
              </a:rPr>
              <a:t>i</a:t>
            </a:r>
            <a:r>
              <a:rPr lang="en-US" sz="1600" baseline="-25000" dirty="0">
                <a:solidFill>
                  <a:schemeClr val="tx1"/>
                </a:solidFill>
                <a:latin typeface="Nunito" panose="020B0604020202020204" charset="-94"/>
              </a:rPr>
              <a:t>+1</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y</a:t>
            </a:r>
            <a:r>
              <a:rPr lang="en-US" sz="1600" i="1" baseline="-25000" dirty="0">
                <a:solidFill>
                  <a:schemeClr val="tx1"/>
                </a:solidFill>
                <a:latin typeface="Nunito" panose="020B0604020202020204" charset="-94"/>
              </a:rPr>
              <a:t>i</a:t>
            </a:r>
            <a:r>
              <a:rPr lang="en-US" sz="1600" baseline="-25000" dirty="0">
                <a:solidFill>
                  <a:schemeClr val="tx1"/>
                </a:solidFill>
                <a:latin typeface="Nunito" panose="020B0604020202020204" charset="-94"/>
              </a:rPr>
              <a:t>+1</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 </a:t>
            </a:r>
            <a:r>
              <a:rPr lang="en-US" sz="1600" i="1" dirty="0" smtClean="0">
                <a:solidFill>
                  <a:schemeClr val="tx1"/>
                </a:solidFill>
                <a:latin typeface="Nunito" panose="020B0604020202020204" charset="-94"/>
              </a:rPr>
              <a:t>. </a:t>
            </a:r>
            <a:r>
              <a:rPr lang="en-US" sz="1600" dirty="0">
                <a:solidFill>
                  <a:schemeClr val="tx1"/>
                </a:solidFill>
                <a:latin typeface="Nunito" panose="020B0604020202020204" charset="-94"/>
              </a:rPr>
              <a:t>, (</a:t>
            </a:r>
            <a:r>
              <a:rPr lang="en-US" sz="1600" i="1" dirty="0" err="1">
                <a:solidFill>
                  <a:schemeClr val="tx1"/>
                </a:solidFill>
                <a:latin typeface="Nunito" panose="020B0604020202020204" charset="-94"/>
              </a:rPr>
              <a:t>x</a:t>
            </a:r>
            <a:r>
              <a:rPr lang="en-US" sz="1600" i="1" baseline="-25000" dirty="0" err="1">
                <a:solidFill>
                  <a:schemeClr val="tx1"/>
                </a:solidFill>
                <a:latin typeface="Nunito" panose="020B0604020202020204" charset="-94"/>
              </a:rPr>
              <a:t>i</a:t>
            </a:r>
            <a:r>
              <a:rPr lang="en-US" sz="1600" baseline="-25000" dirty="0" err="1">
                <a:solidFill>
                  <a:schemeClr val="tx1"/>
                </a:solidFill>
                <a:latin typeface="Nunito" panose="020B0604020202020204" charset="-94"/>
              </a:rPr>
              <a:t>+</a:t>
            </a:r>
            <a:r>
              <a:rPr lang="en-US" sz="1600" i="1" baseline="-25000" dirty="0" err="1">
                <a:solidFill>
                  <a:schemeClr val="tx1"/>
                </a:solidFill>
                <a:latin typeface="Nunito" panose="020B0604020202020204" charset="-94"/>
              </a:rPr>
              <a:t>k</a:t>
            </a:r>
            <a:r>
              <a:rPr lang="en-US" sz="1600" i="1" dirty="0">
                <a:solidFill>
                  <a:schemeClr val="tx1"/>
                </a:solidFill>
                <a:latin typeface="Nunito" panose="020B0604020202020204" charset="-94"/>
              </a:rPr>
              <a:t> </a:t>
            </a:r>
            <a:r>
              <a:rPr lang="en-US" sz="1600" dirty="0">
                <a:solidFill>
                  <a:schemeClr val="tx1"/>
                </a:solidFill>
                <a:latin typeface="Nunito" panose="020B0604020202020204" charset="-94"/>
              </a:rPr>
              <a:t>, </a:t>
            </a:r>
            <a:r>
              <a:rPr lang="en-US" sz="1600" i="1" dirty="0" err="1">
                <a:solidFill>
                  <a:schemeClr val="tx1"/>
                </a:solidFill>
                <a:latin typeface="Nunito" panose="020B0604020202020204" charset="-94"/>
              </a:rPr>
              <a:t>y</a:t>
            </a:r>
            <a:r>
              <a:rPr lang="en-US" sz="1600" i="1" baseline="-25000" dirty="0" err="1">
                <a:solidFill>
                  <a:schemeClr val="tx1"/>
                </a:solidFill>
                <a:latin typeface="Nunito" panose="020B0604020202020204" charset="-94"/>
              </a:rPr>
              <a:t>i</a:t>
            </a:r>
            <a:r>
              <a:rPr lang="en-US" sz="1600" baseline="-25000" dirty="0" err="1">
                <a:solidFill>
                  <a:schemeClr val="tx1"/>
                </a:solidFill>
                <a:latin typeface="Nunito" panose="020B0604020202020204" charset="-94"/>
              </a:rPr>
              <a:t>+</a:t>
            </a:r>
            <a:r>
              <a:rPr lang="en-US" sz="1600" i="1" baseline="-25000" dirty="0" err="1">
                <a:solidFill>
                  <a:schemeClr val="tx1"/>
                </a:solidFill>
                <a:latin typeface="Nunito" panose="020B0604020202020204" charset="-94"/>
              </a:rPr>
              <a:t>k</a:t>
            </a:r>
            <a:r>
              <a:rPr lang="en-US" sz="1600" i="1" dirty="0">
                <a:solidFill>
                  <a:schemeClr val="tx1"/>
                </a:solidFill>
                <a:latin typeface="Nunito" panose="020B0604020202020204" charset="-94"/>
              </a:rPr>
              <a:t> </a:t>
            </a:r>
            <a:r>
              <a:rPr lang="en-US" sz="1600" dirty="0">
                <a:solidFill>
                  <a:schemeClr val="tx1"/>
                </a:solidFill>
                <a:latin typeface="Nunito" panose="020B0604020202020204" charset="-94"/>
              </a:rPr>
              <a:t>). It is also understood </a:t>
            </a:r>
            <a:r>
              <a:rPr lang="en-US" sz="1600" dirty="0" smtClean="0">
                <a:solidFill>
                  <a:schemeClr val="tx1"/>
                </a:solidFill>
                <a:latin typeface="Nunito" panose="020B0604020202020204" charset="-94"/>
              </a:rPr>
              <a:t>that</a:t>
            </a:r>
            <a:r>
              <a:rPr lang="tr-TR" sz="1600" dirty="0" smtClean="0">
                <a:solidFill>
                  <a:schemeClr val="tx1"/>
                </a:solidFill>
                <a:latin typeface="Nunito" panose="020B0604020202020204" charset="-94"/>
              </a:rPr>
              <a:t> </a:t>
            </a:r>
            <a:r>
              <a:rPr lang="en-US" sz="1600" i="1" dirty="0" smtClean="0">
                <a:solidFill>
                  <a:schemeClr val="tx1"/>
                </a:solidFill>
                <a:latin typeface="Nunito" panose="020B0604020202020204" charset="-94"/>
              </a:rPr>
              <a:t>R</a:t>
            </a:r>
            <a:r>
              <a:rPr lang="en-US" sz="1600" dirty="0" smtClean="0">
                <a:solidFill>
                  <a:schemeClr val="tx1"/>
                </a:solidFill>
                <a:latin typeface="Nunito" panose="020B0604020202020204" charset="-94"/>
              </a:rPr>
              <a:t>[</a:t>
            </a:r>
            <a:r>
              <a:rPr lang="en-US" sz="1600" i="1" dirty="0" smtClean="0">
                <a:solidFill>
                  <a:schemeClr val="tx1"/>
                </a:solidFill>
                <a:latin typeface="Nunito" panose="020B0604020202020204" charset="-94"/>
              </a:rPr>
              <a:t>x</a:t>
            </a:r>
            <a:r>
              <a:rPr lang="en-US" sz="1600" i="1" baseline="-25000" dirty="0" smtClean="0">
                <a:solidFill>
                  <a:schemeClr val="tx1"/>
                </a:solidFill>
                <a:latin typeface="Nunito" panose="020B0604020202020204" charset="-94"/>
              </a:rPr>
              <a:t>i</a:t>
            </a:r>
            <a:r>
              <a:rPr lang="en-US" sz="1600" i="1" dirty="0" smtClean="0">
                <a:solidFill>
                  <a:schemeClr val="tx1"/>
                </a:solidFill>
                <a:latin typeface="Nunito" panose="020B0604020202020204" charset="-94"/>
              </a:rPr>
              <a:t> </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x</a:t>
            </a:r>
            <a:r>
              <a:rPr lang="en-US" sz="1600" i="1" baseline="-25000" dirty="0">
                <a:solidFill>
                  <a:schemeClr val="tx1"/>
                </a:solidFill>
                <a:latin typeface="Nunito" panose="020B0604020202020204" charset="-94"/>
              </a:rPr>
              <a:t>i</a:t>
            </a:r>
            <a:r>
              <a:rPr lang="en-US" sz="1600" baseline="-25000" dirty="0">
                <a:solidFill>
                  <a:schemeClr val="tx1"/>
                </a:solidFill>
                <a:latin typeface="Nunito" panose="020B0604020202020204" charset="-94"/>
              </a:rPr>
              <a:t>+1</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 . . </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x</a:t>
            </a:r>
            <a:r>
              <a:rPr lang="en-US" sz="1600" i="1" baseline="-25000" dirty="0">
                <a:solidFill>
                  <a:schemeClr val="tx1"/>
                </a:solidFill>
                <a:latin typeface="Nunito" panose="020B0604020202020204" charset="-94"/>
              </a:rPr>
              <a:t>i</a:t>
            </a:r>
            <a:r>
              <a:rPr lang="en-US" sz="1600" baseline="-25000" dirty="0">
                <a:solidFill>
                  <a:schemeClr val="tx1"/>
                </a:solidFill>
                <a:latin typeface="Nunito" panose="020B0604020202020204" charset="-94"/>
              </a:rPr>
              <a:t>−1</a:t>
            </a:r>
            <a:r>
              <a:rPr lang="en-US" sz="1600" dirty="0">
                <a:solidFill>
                  <a:schemeClr val="tx1"/>
                </a:solidFill>
                <a:latin typeface="Nunito" panose="020B0604020202020204" charset="-94"/>
              </a:rPr>
              <a:t>] = 0 (corresponding to the case </a:t>
            </a:r>
            <a:r>
              <a:rPr lang="en-US" sz="1600" i="1" dirty="0">
                <a:solidFill>
                  <a:schemeClr val="tx1"/>
                </a:solidFill>
                <a:latin typeface="Nunito" panose="020B0604020202020204" charset="-94"/>
              </a:rPr>
              <a:t>k </a:t>
            </a:r>
            <a:r>
              <a:rPr lang="en-US" sz="1600" dirty="0">
                <a:solidFill>
                  <a:schemeClr val="tx1"/>
                </a:solidFill>
                <a:latin typeface="Nunito" panose="020B0604020202020204" charset="-94"/>
              </a:rPr>
              <a:t>= −1) and </a:t>
            </a:r>
            <a:r>
              <a:rPr lang="en-US" sz="1600" i="1" dirty="0">
                <a:solidFill>
                  <a:schemeClr val="tx1"/>
                </a:solidFill>
                <a:latin typeface="Nunito" panose="020B0604020202020204" charset="-94"/>
              </a:rPr>
              <a:t>R</a:t>
            </a:r>
            <a:r>
              <a:rPr lang="en-US" sz="1600" dirty="0">
                <a:solidFill>
                  <a:schemeClr val="tx1"/>
                </a:solidFill>
                <a:latin typeface="Nunito" panose="020B0604020202020204" charset="-94"/>
              </a:rPr>
              <a:t>[</a:t>
            </a:r>
            <a:r>
              <a:rPr lang="en-US" sz="1600" i="1" dirty="0">
                <a:solidFill>
                  <a:schemeClr val="tx1"/>
                </a:solidFill>
                <a:latin typeface="Nunito" panose="020B0604020202020204" charset="-94"/>
              </a:rPr>
              <a:t>x</a:t>
            </a:r>
            <a:r>
              <a:rPr lang="en-US" sz="1600" i="1" baseline="-25000" dirty="0">
                <a:solidFill>
                  <a:schemeClr val="tx1"/>
                </a:solidFill>
                <a:latin typeface="Nunito" panose="020B0604020202020204" charset="-94"/>
              </a:rPr>
              <a:t>i</a:t>
            </a:r>
            <a:r>
              <a:rPr lang="en-US" sz="1600" i="1" dirty="0">
                <a:solidFill>
                  <a:schemeClr val="tx1"/>
                </a:solidFill>
                <a:latin typeface="Nunito" panose="020B0604020202020204" charset="-94"/>
              </a:rPr>
              <a:t> </a:t>
            </a:r>
            <a:r>
              <a:rPr lang="en-US" sz="1600" dirty="0">
                <a:solidFill>
                  <a:schemeClr val="tx1"/>
                </a:solidFill>
                <a:latin typeface="Nunito" panose="020B0604020202020204" charset="-94"/>
              </a:rPr>
              <a:t>] = </a:t>
            </a:r>
            <a:r>
              <a:rPr lang="en-US" sz="1600" i="1" dirty="0" err="1">
                <a:solidFill>
                  <a:schemeClr val="tx1"/>
                </a:solidFill>
                <a:latin typeface="Nunito" panose="020B0604020202020204" charset="-94"/>
              </a:rPr>
              <a:t>y</a:t>
            </a:r>
            <a:r>
              <a:rPr lang="en-US" sz="1600" i="1" baseline="-25000" dirty="0" err="1">
                <a:solidFill>
                  <a:schemeClr val="tx1"/>
                </a:solidFill>
                <a:latin typeface="Nunito" panose="020B0604020202020204" charset="-94"/>
              </a:rPr>
              <a:t>i</a:t>
            </a:r>
            <a:r>
              <a:rPr lang="en-US" sz="1600" i="1" dirty="0">
                <a:solidFill>
                  <a:schemeClr val="tx1"/>
                </a:solidFill>
                <a:latin typeface="Nunito" panose="020B0604020202020204" charset="-94"/>
              </a:rPr>
              <a:t> </a:t>
            </a:r>
            <a:r>
              <a:rPr lang="en-US" sz="1600" dirty="0">
                <a:solidFill>
                  <a:schemeClr val="tx1"/>
                </a:solidFill>
                <a:latin typeface="Nunito" panose="020B0604020202020204" charset="-94"/>
              </a:rPr>
              <a:t>(the </a:t>
            </a:r>
            <a:r>
              <a:rPr lang="en-US" sz="1600" dirty="0" smtClean="0">
                <a:solidFill>
                  <a:schemeClr val="tx1"/>
                </a:solidFill>
                <a:latin typeface="Nunito" panose="020B0604020202020204" charset="-94"/>
              </a:rPr>
              <a:t>case</a:t>
            </a:r>
            <a:r>
              <a:rPr lang="tr-TR" sz="1600" dirty="0" smtClean="0">
                <a:solidFill>
                  <a:schemeClr val="tx1"/>
                </a:solidFill>
                <a:latin typeface="Nunito" panose="020B0604020202020204" charset="-94"/>
              </a:rPr>
              <a:t> </a:t>
            </a:r>
            <a:r>
              <a:rPr lang="tr-TR" sz="1600" i="1" dirty="0" smtClean="0">
                <a:solidFill>
                  <a:schemeClr val="tx1"/>
                </a:solidFill>
                <a:latin typeface="Nunito" panose="020B0604020202020204" charset="-94"/>
              </a:rPr>
              <a:t>k </a:t>
            </a:r>
            <a:r>
              <a:rPr lang="tr-TR" sz="1600" dirty="0">
                <a:solidFill>
                  <a:schemeClr val="tx1"/>
                </a:solidFill>
                <a:latin typeface="Nunito" panose="020B0604020202020204" charset="-94"/>
              </a:rPr>
              <a:t>= 0</a:t>
            </a:r>
            <a:r>
              <a:rPr lang="tr-TR" sz="1600" dirty="0" smtClean="0">
                <a:solidFill>
                  <a:schemeClr val="tx1"/>
                </a:solidFill>
                <a:latin typeface="Nunito" panose="020B0604020202020204" charset="-94"/>
              </a:rPr>
              <a:t>).</a:t>
            </a:r>
          </a:p>
          <a:p>
            <a:pPr algn="just"/>
            <a:endParaRPr lang="tr-TR" sz="1600" dirty="0">
              <a:solidFill>
                <a:schemeClr val="tx1"/>
              </a:solidFill>
              <a:latin typeface="Nunito" panose="020B0604020202020204" charset="-94"/>
            </a:endParaRPr>
          </a:p>
          <a:p>
            <a:pPr algn="just"/>
            <a:r>
              <a:rPr lang="en-US" sz="1600" dirty="0">
                <a:solidFill>
                  <a:schemeClr val="tx1"/>
                </a:solidFill>
                <a:latin typeface="Nunito" panose="020B0604020202020204" charset="-94"/>
              </a:rPr>
              <a:t>The computations can be carried out in a tableau, similar to Table </a:t>
            </a:r>
            <a:r>
              <a:rPr lang="en-US" sz="1600" dirty="0" smtClean="0">
                <a:solidFill>
                  <a:schemeClr val="tx1"/>
                </a:solidFill>
                <a:latin typeface="Nunito" panose="020B0604020202020204" charset="-94"/>
              </a:rPr>
              <a:t>used </a:t>
            </a:r>
            <a:r>
              <a:rPr lang="en-US" sz="1600" dirty="0">
                <a:solidFill>
                  <a:schemeClr val="tx1"/>
                </a:solidFill>
                <a:latin typeface="Nunito" panose="020B0604020202020204" charset="-94"/>
              </a:rPr>
              <a:t>for Neville’s method</a:t>
            </a:r>
            <a:r>
              <a:rPr lang="en-US" sz="1600" dirty="0" smtClean="0">
                <a:solidFill>
                  <a:schemeClr val="tx1"/>
                </a:solidFill>
                <a:latin typeface="Nunito" panose="020B0604020202020204" charset="-94"/>
              </a:rPr>
              <a:t>.</a:t>
            </a:r>
            <a:r>
              <a:rPr lang="tr-TR" sz="1600" dirty="0" smtClean="0">
                <a:solidFill>
                  <a:schemeClr val="tx1"/>
                </a:solidFill>
                <a:latin typeface="Nunito" panose="020B0604020202020204" charset="-94"/>
              </a:rPr>
              <a:t> </a:t>
            </a:r>
            <a:r>
              <a:rPr lang="en-US" sz="1600" dirty="0">
                <a:solidFill>
                  <a:schemeClr val="tx1"/>
                </a:solidFill>
                <a:latin typeface="Nunito" panose="020B0604020202020204" charset="-94"/>
              </a:rPr>
              <a:t>We start by filling the column </a:t>
            </a:r>
            <a:endParaRPr lang="tr-TR" sz="1600" dirty="0" smtClean="0">
              <a:solidFill>
                <a:schemeClr val="tx1"/>
              </a:solidFill>
              <a:latin typeface="Nunito" panose="020B0604020202020204" charset="-94"/>
            </a:endParaRPr>
          </a:p>
          <a:p>
            <a:pPr algn="just"/>
            <a:r>
              <a:rPr lang="en-US" sz="1600" dirty="0" smtClean="0">
                <a:solidFill>
                  <a:schemeClr val="tx1"/>
                </a:solidFill>
                <a:latin typeface="Nunito" panose="020B0604020202020204" charset="-94"/>
              </a:rPr>
              <a:t>k </a:t>
            </a:r>
            <a:r>
              <a:rPr lang="en-US" sz="1600" dirty="0">
                <a:solidFill>
                  <a:schemeClr val="tx1"/>
                </a:solidFill>
                <a:latin typeface="Nunito" panose="020B0604020202020204" charset="-94"/>
              </a:rPr>
              <a:t>= −1 with zeros and entering the values of </a:t>
            </a:r>
            <a:r>
              <a:rPr lang="en-US" sz="1600" dirty="0" err="1">
                <a:solidFill>
                  <a:schemeClr val="tx1"/>
                </a:solidFill>
                <a:latin typeface="Nunito" panose="020B0604020202020204" charset="-94"/>
              </a:rPr>
              <a:t>y</a:t>
            </a:r>
            <a:r>
              <a:rPr lang="en-US" sz="1600" baseline="-25000" dirty="0" err="1">
                <a:solidFill>
                  <a:schemeClr val="tx1"/>
                </a:solidFill>
                <a:latin typeface="Nunito" panose="020B0604020202020204" charset="-94"/>
              </a:rPr>
              <a:t>i</a:t>
            </a:r>
            <a:r>
              <a:rPr lang="en-US" sz="1600" dirty="0">
                <a:solidFill>
                  <a:schemeClr val="tx1"/>
                </a:solidFill>
                <a:latin typeface="Nunito" panose="020B0604020202020204" charset="-94"/>
              </a:rPr>
              <a:t> in the column k = 0.</a:t>
            </a:r>
            <a:endParaRPr lang="tr-TR" sz="1600" dirty="0">
              <a:solidFill>
                <a:schemeClr val="tx1"/>
              </a:solidFill>
              <a:latin typeface="Nunito" panose="020B0604020202020204" charset="-94"/>
            </a:endParaRPr>
          </a:p>
        </p:txBody>
      </p:sp>
      <p:pic>
        <p:nvPicPr>
          <p:cNvPr id="3" name="Picture 2"/>
          <p:cNvPicPr>
            <a:picLocks noChangeAspect="1"/>
          </p:cNvPicPr>
          <p:nvPr/>
        </p:nvPicPr>
        <p:blipFill>
          <a:blip r:embed="rId3"/>
          <a:stretch>
            <a:fillRect/>
          </a:stretch>
        </p:blipFill>
        <p:spPr>
          <a:xfrm>
            <a:off x="3917510" y="1391870"/>
            <a:ext cx="4233408" cy="670393"/>
          </a:xfrm>
          <a:prstGeom prst="rect">
            <a:avLst/>
          </a:prstGeom>
        </p:spPr>
      </p:pic>
      <p:pic>
        <p:nvPicPr>
          <p:cNvPr id="4" name="Picture 3"/>
          <p:cNvPicPr>
            <a:picLocks noChangeAspect="1"/>
          </p:cNvPicPr>
          <p:nvPr/>
        </p:nvPicPr>
        <p:blipFill>
          <a:blip r:embed="rId4"/>
          <a:stretch>
            <a:fillRect/>
          </a:stretch>
        </p:blipFill>
        <p:spPr>
          <a:xfrm>
            <a:off x="3454634" y="3270721"/>
            <a:ext cx="5293597" cy="882989"/>
          </a:xfrm>
          <a:prstGeom prst="rect">
            <a:avLst/>
          </a:prstGeom>
        </p:spPr>
      </p:pic>
      <p:pic>
        <p:nvPicPr>
          <p:cNvPr id="5" name="Picture 4"/>
          <p:cNvPicPr>
            <a:picLocks noChangeAspect="1"/>
          </p:cNvPicPr>
          <p:nvPr/>
        </p:nvPicPr>
        <p:blipFill>
          <a:blip r:embed="rId5"/>
          <a:stretch>
            <a:fillRect/>
          </a:stretch>
        </p:blipFill>
        <p:spPr>
          <a:xfrm>
            <a:off x="3527788" y="4326273"/>
            <a:ext cx="5147291" cy="559240"/>
          </a:xfrm>
          <a:prstGeom prst="rect">
            <a:avLst/>
          </a:prstGeom>
        </p:spPr>
      </p:pic>
    </p:spTree>
    <p:extLst>
      <p:ext uri="{BB962C8B-B14F-4D97-AF65-F5344CB8AC3E}">
        <p14:creationId xmlns:p14="http://schemas.microsoft.com/office/powerpoint/2010/main" val="3353338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96"/>
        <p:cNvGrpSpPr/>
        <p:nvPr/>
      </p:nvGrpSpPr>
      <p:grpSpPr>
        <a:xfrm>
          <a:off x="0" y="0"/>
          <a:ext cx="0" cy="0"/>
          <a:chOff x="0" y="0"/>
          <a:chExt cx="0" cy="0"/>
        </a:xfrm>
      </p:grpSpPr>
      <p:sp>
        <p:nvSpPr>
          <p:cNvPr id="3" name="TextBox 2"/>
          <p:cNvSpPr txBox="1"/>
          <p:nvPr/>
        </p:nvSpPr>
        <p:spPr>
          <a:xfrm>
            <a:off x="398834" y="350196"/>
            <a:ext cx="11352179" cy="5047536"/>
          </a:xfrm>
          <a:prstGeom prst="rect">
            <a:avLst/>
          </a:prstGeom>
          <a:noFill/>
        </p:spPr>
        <p:txBody>
          <a:bodyPr wrap="square" rtlCol="0">
            <a:spAutoFit/>
          </a:bodyPr>
          <a:lstStyle/>
          <a:p>
            <a:r>
              <a:rPr lang="tr-TR" sz="1600" dirty="0" smtClean="0">
                <a:solidFill>
                  <a:srgbClr val="FFFF00"/>
                </a:solidFill>
                <a:latin typeface="Nunito" panose="020B0604020202020204" charset="-94"/>
              </a:rPr>
              <a:t>Example:</a:t>
            </a:r>
            <a:r>
              <a:rPr lang="tr-TR" dirty="0"/>
              <a:t>Given the </a:t>
            </a:r>
            <a:r>
              <a:rPr lang="tr-TR" dirty="0" smtClean="0"/>
              <a:t>data</a:t>
            </a:r>
          </a:p>
          <a:p>
            <a:endParaRPr lang="tr-TR" dirty="0"/>
          </a:p>
          <a:p>
            <a:endParaRPr lang="tr-TR" dirty="0" smtClean="0"/>
          </a:p>
          <a:p>
            <a:endParaRPr lang="tr-TR" dirty="0" smtClean="0"/>
          </a:p>
          <a:p>
            <a:endParaRPr lang="tr-TR" dirty="0"/>
          </a:p>
          <a:p>
            <a:r>
              <a:rPr lang="en-US" dirty="0" smtClean="0"/>
              <a:t>determine </a:t>
            </a:r>
            <a:r>
              <a:rPr lang="en-US" i="1" dirty="0"/>
              <a:t>y</a:t>
            </a:r>
            <a:r>
              <a:rPr lang="en-US" dirty="0"/>
              <a:t>(0</a:t>
            </a:r>
            <a:r>
              <a:rPr lang="en-US" i="1" dirty="0"/>
              <a:t>.</a:t>
            </a:r>
            <a:r>
              <a:rPr lang="en-US" dirty="0"/>
              <a:t>5) by the diagonal rational function interpolation</a:t>
            </a:r>
            <a:r>
              <a:rPr lang="en-US" dirty="0" smtClean="0"/>
              <a:t>.</a:t>
            </a:r>
            <a:endParaRPr lang="tr-TR" dirty="0" smtClean="0"/>
          </a:p>
          <a:p>
            <a:endParaRPr lang="tr-TR" sz="1600" dirty="0">
              <a:solidFill>
                <a:srgbClr val="FFFF00"/>
              </a:solidFill>
              <a:latin typeface="Nunito" panose="020B0604020202020204" charset="-94"/>
            </a:endParaRPr>
          </a:p>
          <a:p>
            <a:r>
              <a:rPr lang="tr-TR" sz="1600" dirty="0" smtClean="0">
                <a:solidFill>
                  <a:srgbClr val="FFFF00"/>
                </a:solidFill>
                <a:latin typeface="Nunito" panose="020B0604020202020204" charset="-94"/>
              </a:rPr>
              <a:t>Solution:</a:t>
            </a:r>
            <a:r>
              <a:rPr lang="en-US" dirty="0"/>
              <a:t>The plot of the data points indicates that </a:t>
            </a:r>
            <a:r>
              <a:rPr lang="en-US" i="1" dirty="0"/>
              <a:t>y </a:t>
            </a:r>
            <a:r>
              <a:rPr lang="en-US" dirty="0"/>
              <a:t>may have a pole at around </a:t>
            </a:r>
            <a:r>
              <a:rPr lang="en-US" i="1" dirty="0"/>
              <a:t>x </a:t>
            </a:r>
            <a:r>
              <a:rPr lang="en-US" dirty="0" smtClean="0"/>
              <a:t>=</a:t>
            </a:r>
            <a:r>
              <a:rPr lang="tr-TR" dirty="0" smtClean="0"/>
              <a:t> </a:t>
            </a:r>
            <a:r>
              <a:rPr lang="en-US" dirty="0" smtClean="0"/>
              <a:t>1</a:t>
            </a:r>
            <a:r>
              <a:rPr lang="en-US" dirty="0"/>
              <a:t>. Such a function is a very poor candidate for </a:t>
            </a:r>
            <a:r>
              <a:rPr lang="en-US" dirty="0" smtClean="0"/>
              <a:t>polynomial</a:t>
            </a:r>
            <a:r>
              <a:rPr lang="tr-TR" dirty="0" smtClean="0"/>
              <a:t> </a:t>
            </a:r>
            <a:r>
              <a:rPr lang="en-US" dirty="0" smtClean="0"/>
              <a:t>interpolation</a:t>
            </a:r>
            <a:r>
              <a:rPr lang="en-US" dirty="0"/>
              <a:t>, but can </a:t>
            </a:r>
            <a:r>
              <a:rPr lang="en-US" dirty="0" smtClean="0"/>
              <a:t>be</a:t>
            </a:r>
            <a:r>
              <a:rPr lang="tr-TR" dirty="0" smtClean="0"/>
              <a:t> </a:t>
            </a:r>
            <a:r>
              <a:rPr lang="en-US" dirty="0" smtClean="0"/>
              <a:t>readily </a:t>
            </a:r>
            <a:r>
              <a:rPr lang="en-US" dirty="0"/>
              <a:t>represented by a rational function</a:t>
            </a:r>
            <a:r>
              <a:rPr lang="en-US" dirty="0" smtClean="0"/>
              <a:t>.</a:t>
            </a:r>
            <a:endParaRPr lang="tr-TR" dirty="0" smtClean="0"/>
          </a:p>
          <a:p>
            <a:endParaRPr lang="tr-TR" sz="1600" dirty="0">
              <a:solidFill>
                <a:srgbClr val="FFFF00"/>
              </a:solidFill>
              <a:latin typeface="Nunito" panose="020B0604020202020204" charset="-94"/>
            </a:endParaRPr>
          </a:p>
          <a:p>
            <a:endParaRPr lang="tr-TR" sz="1600" dirty="0" smtClean="0">
              <a:solidFill>
                <a:srgbClr val="FFFF00"/>
              </a:solidFill>
              <a:latin typeface="Nunito" panose="020B0604020202020204" charset="-94"/>
            </a:endParaRPr>
          </a:p>
          <a:p>
            <a:endParaRPr lang="tr-TR" sz="1600" dirty="0">
              <a:solidFill>
                <a:srgbClr val="FFFF00"/>
              </a:solidFill>
              <a:latin typeface="Nunito" panose="020B0604020202020204" charset="-94"/>
            </a:endParaRPr>
          </a:p>
          <a:p>
            <a:endParaRPr lang="tr-TR" sz="1600" dirty="0" smtClean="0">
              <a:solidFill>
                <a:srgbClr val="FFFF00"/>
              </a:solidFill>
              <a:latin typeface="Nunito" panose="020B0604020202020204" charset="-94"/>
            </a:endParaRPr>
          </a:p>
          <a:p>
            <a:endParaRPr lang="tr-TR" sz="1600" dirty="0">
              <a:solidFill>
                <a:srgbClr val="FFFF00"/>
              </a:solidFill>
              <a:latin typeface="Nunito" panose="020B0604020202020204" charset="-94"/>
            </a:endParaRPr>
          </a:p>
          <a:p>
            <a:endParaRPr lang="tr-TR" sz="1600" dirty="0" smtClean="0">
              <a:solidFill>
                <a:srgbClr val="FFFF00"/>
              </a:solidFill>
              <a:latin typeface="Nunito" panose="020B0604020202020204" charset="-94"/>
            </a:endParaRPr>
          </a:p>
          <a:p>
            <a:endParaRPr lang="tr-TR" sz="1600" dirty="0">
              <a:solidFill>
                <a:srgbClr val="FFFF00"/>
              </a:solidFill>
              <a:latin typeface="Nunito" panose="020B0604020202020204" charset="-94"/>
            </a:endParaRPr>
          </a:p>
          <a:p>
            <a:endParaRPr lang="tr-TR" sz="1600" dirty="0" smtClean="0">
              <a:solidFill>
                <a:srgbClr val="FFFF00"/>
              </a:solidFill>
              <a:latin typeface="Nunito" panose="020B0604020202020204" charset="-94"/>
            </a:endParaRPr>
          </a:p>
          <a:p>
            <a:endParaRPr lang="tr-TR" sz="1600" dirty="0">
              <a:solidFill>
                <a:srgbClr val="FFFF00"/>
              </a:solidFill>
              <a:latin typeface="Nunito" panose="020B0604020202020204" charset="-94"/>
            </a:endParaRPr>
          </a:p>
          <a:p>
            <a:endParaRPr lang="tr-TR" sz="1600" dirty="0" smtClean="0">
              <a:solidFill>
                <a:srgbClr val="FFFF00"/>
              </a:solidFill>
              <a:latin typeface="Nunito" panose="020B0604020202020204" charset="-94"/>
            </a:endParaRPr>
          </a:p>
          <a:p>
            <a:endParaRPr lang="tr-TR" sz="1600" dirty="0">
              <a:solidFill>
                <a:srgbClr val="FFFF00"/>
              </a:solidFill>
              <a:latin typeface="Nunito" panose="020B0604020202020204" charset="-94"/>
            </a:endParaRPr>
          </a:p>
          <a:p>
            <a:r>
              <a:rPr lang="en-US" dirty="0"/>
              <a:t>We set up </a:t>
            </a:r>
            <a:r>
              <a:rPr lang="en-US" dirty="0" smtClean="0"/>
              <a:t>our</a:t>
            </a:r>
            <a:r>
              <a:rPr lang="tr-TR" dirty="0" smtClean="0"/>
              <a:t> </a:t>
            </a:r>
            <a:r>
              <a:rPr lang="en-US" dirty="0" smtClean="0"/>
              <a:t>work </a:t>
            </a:r>
            <a:r>
              <a:rPr lang="en-US" dirty="0"/>
              <a:t>in the format of </a:t>
            </a:r>
            <a:r>
              <a:rPr lang="en-US" dirty="0" smtClean="0"/>
              <a:t>Table. </a:t>
            </a:r>
            <a:r>
              <a:rPr lang="en-US" dirty="0"/>
              <a:t>After completing the </a:t>
            </a:r>
            <a:r>
              <a:rPr lang="en-US" dirty="0" smtClean="0"/>
              <a:t>computations,</a:t>
            </a:r>
            <a:r>
              <a:rPr lang="tr-TR" dirty="0" smtClean="0"/>
              <a:t> </a:t>
            </a:r>
            <a:r>
              <a:rPr lang="en-US" dirty="0" smtClean="0"/>
              <a:t>the </a:t>
            </a:r>
            <a:r>
              <a:rPr lang="en-US" dirty="0"/>
              <a:t>table looks like this:</a:t>
            </a:r>
            <a:endParaRPr lang="tr-TR" sz="1600" dirty="0">
              <a:solidFill>
                <a:srgbClr val="FFFF00"/>
              </a:solidFill>
              <a:latin typeface="Nunito" panose="020B0604020202020204" charset="-94"/>
            </a:endParaRPr>
          </a:p>
        </p:txBody>
      </p:sp>
      <p:pic>
        <p:nvPicPr>
          <p:cNvPr id="4" name="Picture 3"/>
          <p:cNvPicPr>
            <a:picLocks noChangeAspect="1"/>
          </p:cNvPicPr>
          <p:nvPr/>
        </p:nvPicPr>
        <p:blipFill>
          <a:blip r:embed="rId3"/>
          <a:stretch>
            <a:fillRect/>
          </a:stretch>
        </p:blipFill>
        <p:spPr>
          <a:xfrm>
            <a:off x="4574735" y="640797"/>
            <a:ext cx="3000375" cy="619125"/>
          </a:xfrm>
          <a:prstGeom prst="rect">
            <a:avLst/>
          </a:prstGeom>
        </p:spPr>
      </p:pic>
      <p:pic>
        <p:nvPicPr>
          <p:cNvPr id="5" name="Picture 4"/>
          <p:cNvPicPr>
            <a:picLocks noChangeAspect="1"/>
          </p:cNvPicPr>
          <p:nvPr/>
        </p:nvPicPr>
        <p:blipFill>
          <a:blip r:embed="rId4"/>
          <a:stretch>
            <a:fillRect/>
          </a:stretch>
        </p:blipFill>
        <p:spPr>
          <a:xfrm>
            <a:off x="4730379" y="2644709"/>
            <a:ext cx="3164460" cy="2034296"/>
          </a:xfrm>
          <a:prstGeom prst="rect">
            <a:avLst/>
          </a:prstGeom>
        </p:spPr>
      </p:pic>
      <p:pic>
        <p:nvPicPr>
          <p:cNvPr id="6" name="Picture 5"/>
          <p:cNvPicPr>
            <a:picLocks noChangeAspect="1"/>
          </p:cNvPicPr>
          <p:nvPr/>
        </p:nvPicPr>
        <p:blipFill>
          <a:blip r:embed="rId5"/>
          <a:stretch>
            <a:fillRect/>
          </a:stretch>
        </p:blipFill>
        <p:spPr>
          <a:xfrm>
            <a:off x="719507" y="5510770"/>
            <a:ext cx="4397241" cy="1158711"/>
          </a:xfrm>
          <a:prstGeom prst="rect">
            <a:avLst/>
          </a:prstGeom>
        </p:spPr>
      </p:pic>
      <p:pic>
        <p:nvPicPr>
          <p:cNvPr id="7" name="Picture 6"/>
          <p:cNvPicPr>
            <a:picLocks noChangeAspect="1"/>
          </p:cNvPicPr>
          <p:nvPr/>
        </p:nvPicPr>
        <p:blipFill>
          <a:blip r:embed="rId6"/>
          <a:stretch>
            <a:fillRect/>
          </a:stretch>
        </p:blipFill>
        <p:spPr>
          <a:xfrm>
            <a:off x="6921737" y="5510770"/>
            <a:ext cx="4218687" cy="1158711"/>
          </a:xfrm>
          <a:prstGeom prst="rect">
            <a:avLst/>
          </a:prstGeom>
        </p:spPr>
      </p:pic>
      <p:sp>
        <p:nvSpPr>
          <p:cNvPr id="8" name="Right Arrow 7"/>
          <p:cNvSpPr/>
          <p:nvPr/>
        </p:nvSpPr>
        <p:spPr>
          <a:xfrm>
            <a:off x="5457217" y="5894962"/>
            <a:ext cx="1147864" cy="428017"/>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769143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196"/>
        <p:cNvGrpSpPr/>
        <p:nvPr/>
      </p:nvGrpSpPr>
      <p:grpSpPr>
        <a:xfrm>
          <a:off x="0" y="0"/>
          <a:ext cx="0" cy="0"/>
          <a:chOff x="0" y="0"/>
          <a:chExt cx="0" cy="0"/>
        </a:xfrm>
      </p:grpSpPr>
      <p:sp>
        <p:nvSpPr>
          <p:cNvPr id="3" name="TextBox 2"/>
          <p:cNvSpPr txBox="1"/>
          <p:nvPr/>
        </p:nvSpPr>
        <p:spPr>
          <a:xfrm>
            <a:off x="437745" y="350196"/>
            <a:ext cx="11371634" cy="6001643"/>
          </a:xfrm>
          <a:prstGeom prst="rect">
            <a:avLst/>
          </a:prstGeom>
          <a:noFill/>
        </p:spPr>
        <p:txBody>
          <a:bodyPr wrap="square" rtlCol="0">
            <a:spAutoFit/>
          </a:bodyPr>
          <a:lstStyle/>
          <a:p>
            <a:r>
              <a:rPr lang="en-US" sz="1600" dirty="0">
                <a:latin typeface="Nunito" panose="020B0604020202020204" charset="-94"/>
              </a:rPr>
              <a:t>Let us now look at a few sample computations</a:t>
            </a:r>
            <a:r>
              <a:rPr lang="en-US" sz="1600" dirty="0" smtClean="0">
                <a:latin typeface="Nunito" panose="020B0604020202020204" charset="-94"/>
              </a:rPr>
              <a:t>.</a:t>
            </a:r>
            <a:r>
              <a:rPr lang="tr-TR" sz="1600" dirty="0" smtClean="0">
                <a:latin typeface="Nunito" panose="020B0604020202020204" charset="-94"/>
              </a:rPr>
              <a:t> </a:t>
            </a:r>
            <a:r>
              <a:rPr lang="en-US" sz="1600" dirty="0" smtClean="0">
                <a:latin typeface="Nunito" panose="020B0604020202020204" charset="-94"/>
              </a:rPr>
              <a:t>We </a:t>
            </a:r>
            <a:r>
              <a:rPr lang="en-US" sz="1600" dirty="0">
                <a:latin typeface="Nunito" panose="020B0604020202020204" charset="-94"/>
              </a:rPr>
              <a:t>obtain, for example, </a:t>
            </a:r>
            <a:r>
              <a:rPr lang="en-US" sz="1600" i="1" dirty="0">
                <a:latin typeface="Nunito" panose="020B0604020202020204" charset="-94"/>
              </a:rPr>
              <a:t>R</a:t>
            </a:r>
            <a:r>
              <a:rPr lang="en-US" sz="1600" dirty="0">
                <a:latin typeface="Nunito" panose="020B0604020202020204" charset="-94"/>
              </a:rPr>
              <a:t>[</a:t>
            </a:r>
            <a:r>
              <a:rPr lang="en-US" sz="1600" i="1" dirty="0">
                <a:latin typeface="Nunito" panose="020B0604020202020204" charset="-94"/>
              </a:rPr>
              <a:t>x</a:t>
            </a:r>
            <a:r>
              <a:rPr lang="en-US" sz="1600" baseline="-25000" dirty="0">
                <a:latin typeface="Nunito" panose="020B0604020202020204" charset="-94"/>
              </a:rPr>
              <a:t>3</a:t>
            </a:r>
            <a:r>
              <a:rPr lang="en-US" sz="1600" dirty="0">
                <a:latin typeface="Nunito" panose="020B0604020202020204" charset="-94"/>
              </a:rPr>
              <a:t>, </a:t>
            </a:r>
            <a:r>
              <a:rPr lang="en-US" sz="1600" i="1" dirty="0" smtClean="0">
                <a:latin typeface="Nunito" panose="020B0604020202020204" charset="-94"/>
              </a:rPr>
              <a:t>x</a:t>
            </a:r>
            <a:r>
              <a:rPr lang="en-US" sz="1600" baseline="-25000" dirty="0" smtClean="0">
                <a:latin typeface="Nunito" panose="020B0604020202020204" charset="-94"/>
              </a:rPr>
              <a:t>4</a:t>
            </a:r>
            <a:r>
              <a:rPr lang="en-US" sz="1600" dirty="0" smtClean="0">
                <a:latin typeface="Nunito" panose="020B0604020202020204" charset="-94"/>
              </a:rPr>
              <a:t>]</a:t>
            </a:r>
            <a:r>
              <a:rPr lang="tr-TR" sz="1600" dirty="0" smtClean="0">
                <a:latin typeface="Nunito" panose="020B0604020202020204" charset="-94"/>
              </a:rPr>
              <a:t> </a:t>
            </a:r>
            <a:r>
              <a:rPr lang="en-US" sz="1600" dirty="0" smtClean="0">
                <a:latin typeface="Nunito" panose="020B0604020202020204" charset="-94"/>
              </a:rPr>
              <a:t>by </a:t>
            </a:r>
            <a:r>
              <a:rPr lang="en-US" sz="1600" dirty="0">
                <a:latin typeface="Nunito" panose="020B0604020202020204" charset="-94"/>
              </a:rPr>
              <a:t>substituting </a:t>
            </a:r>
            <a:r>
              <a:rPr lang="en-US" sz="1600" i="1" dirty="0" err="1">
                <a:latin typeface="Nunito" panose="020B0604020202020204" charset="-94"/>
              </a:rPr>
              <a:t>i</a:t>
            </a:r>
            <a:r>
              <a:rPr lang="en-US" sz="1600" i="1" dirty="0">
                <a:latin typeface="Nunito" panose="020B0604020202020204" charset="-94"/>
              </a:rPr>
              <a:t> </a:t>
            </a:r>
            <a:r>
              <a:rPr lang="en-US" sz="1600" dirty="0">
                <a:latin typeface="Nunito" panose="020B0604020202020204" charset="-94"/>
              </a:rPr>
              <a:t>= 3, </a:t>
            </a:r>
            <a:r>
              <a:rPr lang="en-US" sz="1600" i="1" dirty="0">
                <a:latin typeface="Nunito" panose="020B0604020202020204" charset="-94"/>
              </a:rPr>
              <a:t>k </a:t>
            </a:r>
            <a:r>
              <a:rPr lang="en-US" sz="1600" dirty="0">
                <a:latin typeface="Nunito" panose="020B0604020202020204" charset="-94"/>
              </a:rPr>
              <a:t>= 1 into </a:t>
            </a:r>
            <a:r>
              <a:rPr lang="en-US" sz="1600" dirty="0" err="1">
                <a:latin typeface="Nunito" panose="020B0604020202020204" charset="-94"/>
              </a:rPr>
              <a:t>Eqs</a:t>
            </a:r>
            <a:r>
              <a:rPr lang="en-US" sz="1600" dirty="0" smtClean="0">
                <a:latin typeface="Nunito" panose="020B0604020202020204" charset="-94"/>
              </a:rPr>
              <a:t>.</a:t>
            </a:r>
            <a:endParaRPr lang="tr-TR" sz="1600" dirty="0" smtClean="0">
              <a:latin typeface="Nunito" panose="020B0604020202020204" charset="-94"/>
            </a:endParaRPr>
          </a:p>
          <a:p>
            <a:endParaRPr lang="tr-TR" sz="1600" dirty="0">
              <a:latin typeface="Nunito" panose="020B0604020202020204" charset="-94"/>
            </a:endParaRPr>
          </a:p>
          <a:p>
            <a:endParaRPr lang="tr-TR" sz="1600" dirty="0" smtClean="0">
              <a:latin typeface="Nunito" panose="020B0604020202020204" charset="-94"/>
            </a:endParaRPr>
          </a:p>
          <a:p>
            <a:endParaRPr lang="tr-TR" sz="1600" dirty="0">
              <a:latin typeface="Nunito" panose="020B0604020202020204" charset="-94"/>
            </a:endParaRPr>
          </a:p>
          <a:p>
            <a:endParaRPr lang="tr-TR" sz="1600" dirty="0" smtClean="0">
              <a:latin typeface="Nunito" panose="020B0604020202020204" charset="-94"/>
            </a:endParaRPr>
          </a:p>
          <a:p>
            <a:endParaRPr lang="tr-TR" sz="1600" dirty="0">
              <a:latin typeface="Nunito" panose="020B0604020202020204" charset="-94"/>
            </a:endParaRPr>
          </a:p>
          <a:p>
            <a:endParaRPr lang="tr-TR" sz="1600" dirty="0" smtClean="0">
              <a:latin typeface="Nunito" panose="020B0604020202020204" charset="-94"/>
            </a:endParaRPr>
          </a:p>
          <a:p>
            <a:endParaRPr lang="tr-TR" sz="1600" dirty="0">
              <a:latin typeface="Nunito" panose="020B0604020202020204" charset="-94"/>
            </a:endParaRPr>
          </a:p>
          <a:p>
            <a:endParaRPr lang="tr-TR" sz="1600" dirty="0" smtClean="0">
              <a:latin typeface="Nunito" panose="020B0604020202020204" charset="-94"/>
            </a:endParaRPr>
          </a:p>
          <a:p>
            <a:endParaRPr lang="tr-TR" sz="1600" dirty="0">
              <a:latin typeface="Nunito" panose="020B0604020202020204" charset="-94"/>
            </a:endParaRPr>
          </a:p>
          <a:p>
            <a:endParaRPr lang="tr-TR" sz="1600" dirty="0" smtClean="0">
              <a:latin typeface="Nunito" panose="020B0604020202020204" charset="-94"/>
            </a:endParaRPr>
          </a:p>
          <a:p>
            <a:r>
              <a:rPr lang="en-US" sz="1600" dirty="0">
                <a:latin typeface="Nunito" panose="020B0604020202020204" charset="-94"/>
              </a:rPr>
              <a:t>The entry </a:t>
            </a:r>
            <a:r>
              <a:rPr lang="en-US" sz="1600" i="1" dirty="0">
                <a:latin typeface="Nunito" panose="020B0604020202020204" charset="-94"/>
              </a:rPr>
              <a:t>R</a:t>
            </a:r>
            <a:r>
              <a:rPr lang="en-US" sz="1600" dirty="0">
                <a:latin typeface="Nunito" panose="020B0604020202020204" charset="-94"/>
              </a:rPr>
              <a:t>[</a:t>
            </a:r>
            <a:r>
              <a:rPr lang="en-US" sz="1600" i="1" dirty="0">
                <a:latin typeface="Nunito" panose="020B0604020202020204" charset="-94"/>
              </a:rPr>
              <a:t>x</a:t>
            </a:r>
            <a:r>
              <a:rPr lang="en-US" sz="1600" baseline="-25000" dirty="0">
                <a:latin typeface="Nunito" panose="020B0604020202020204" charset="-94"/>
              </a:rPr>
              <a:t>2</a:t>
            </a:r>
            <a:r>
              <a:rPr lang="en-US" sz="1600" dirty="0">
                <a:latin typeface="Nunito" panose="020B0604020202020204" charset="-94"/>
              </a:rPr>
              <a:t>, </a:t>
            </a:r>
            <a:r>
              <a:rPr lang="en-US" sz="1600" i="1" dirty="0">
                <a:latin typeface="Nunito" panose="020B0604020202020204" charset="-94"/>
              </a:rPr>
              <a:t>x</a:t>
            </a:r>
            <a:r>
              <a:rPr lang="en-US" sz="1600" baseline="-25000" dirty="0">
                <a:latin typeface="Nunito" panose="020B0604020202020204" charset="-94"/>
              </a:rPr>
              <a:t>3</a:t>
            </a:r>
            <a:r>
              <a:rPr lang="en-US" sz="1600" dirty="0">
                <a:latin typeface="Nunito" panose="020B0604020202020204" charset="-94"/>
              </a:rPr>
              <a:t>, </a:t>
            </a:r>
            <a:r>
              <a:rPr lang="en-US" sz="1600" i="1" dirty="0">
                <a:latin typeface="Nunito" panose="020B0604020202020204" charset="-94"/>
              </a:rPr>
              <a:t>x</a:t>
            </a:r>
            <a:r>
              <a:rPr lang="en-US" sz="1600" baseline="-25000" dirty="0">
                <a:latin typeface="Nunito" panose="020B0604020202020204" charset="-94"/>
              </a:rPr>
              <a:t>4</a:t>
            </a:r>
            <a:r>
              <a:rPr lang="en-US" sz="1600" dirty="0">
                <a:latin typeface="Nunito" panose="020B0604020202020204" charset="-94"/>
              </a:rPr>
              <a:t>] is obtained with </a:t>
            </a:r>
            <a:r>
              <a:rPr lang="en-US" sz="1600" i="1" dirty="0" err="1">
                <a:latin typeface="Nunito" panose="020B0604020202020204" charset="-94"/>
              </a:rPr>
              <a:t>i</a:t>
            </a:r>
            <a:r>
              <a:rPr lang="en-US" sz="1600" i="1" dirty="0">
                <a:latin typeface="Nunito" panose="020B0604020202020204" charset="-94"/>
              </a:rPr>
              <a:t> </a:t>
            </a:r>
            <a:r>
              <a:rPr lang="en-US" sz="1600" dirty="0">
                <a:latin typeface="Nunito" panose="020B0604020202020204" charset="-94"/>
              </a:rPr>
              <a:t>= 2, </a:t>
            </a:r>
            <a:r>
              <a:rPr lang="en-US" sz="1600" i="1" dirty="0">
                <a:latin typeface="Nunito" panose="020B0604020202020204" charset="-94"/>
              </a:rPr>
              <a:t>k </a:t>
            </a:r>
            <a:r>
              <a:rPr lang="en-US" sz="1600" dirty="0">
                <a:latin typeface="Nunito" panose="020B0604020202020204" charset="-94"/>
              </a:rPr>
              <a:t>= 2. The result </a:t>
            </a:r>
            <a:r>
              <a:rPr lang="en-US" sz="1600" dirty="0" smtClean="0">
                <a:latin typeface="Nunito" panose="020B0604020202020204" charset="-94"/>
              </a:rPr>
              <a:t>is</a:t>
            </a:r>
            <a:endParaRPr lang="tr-TR" sz="1600" dirty="0" smtClean="0">
              <a:latin typeface="Nunito" panose="020B0604020202020204" charset="-94"/>
            </a:endParaRPr>
          </a:p>
          <a:p>
            <a:endParaRPr lang="tr-TR" sz="1600" dirty="0">
              <a:latin typeface="Nunito" panose="020B0604020202020204" charset="-94"/>
            </a:endParaRPr>
          </a:p>
          <a:p>
            <a:endParaRPr lang="tr-TR" sz="1600" dirty="0" smtClean="0">
              <a:latin typeface="Nunito" panose="020B0604020202020204" charset="-94"/>
            </a:endParaRPr>
          </a:p>
          <a:p>
            <a:endParaRPr lang="tr-TR" sz="1600" dirty="0">
              <a:latin typeface="Nunito" panose="020B0604020202020204" charset="-94"/>
            </a:endParaRPr>
          </a:p>
          <a:p>
            <a:endParaRPr lang="tr-TR" sz="1600" dirty="0" smtClean="0">
              <a:latin typeface="Nunito" panose="020B0604020202020204" charset="-94"/>
            </a:endParaRPr>
          </a:p>
          <a:p>
            <a:endParaRPr lang="tr-TR" sz="1600" dirty="0">
              <a:latin typeface="Nunito" panose="020B0604020202020204" charset="-94"/>
            </a:endParaRPr>
          </a:p>
          <a:p>
            <a:endParaRPr lang="tr-TR" sz="1600" dirty="0" smtClean="0">
              <a:latin typeface="Nunito" panose="020B0604020202020204" charset="-94"/>
            </a:endParaRPr>
          </a:p>
          <a:p>
            <a:endParaRPr lang="tr-TR" sz="1600" dirty="0">
              <a:latin typeface="Nunito" panose="020B0604020202020204" charset="-94"/>
            </a:endParaRPr>
          </a:p>
          <a:p>
            <a:endParaRPr lang="tr-TR" sz="1600" dirty="0" smtClean="0">
              <a:latin typeface="Nunito" panose="020B0604020202020204" charset="-94"/>
            </a:endParaRPr>
          </a:p>
          <a:p>
            <a:endParaRPr lang="tr-TR" sz="1600" dirty="0">
              <a:latin typeface="Nunito" panose="020B0604020202020204" charset="-94"/>
            </a:endParaRPr>
          </a:p>
          <a:p>
            <a:endParaRPr lang="tr-TR" sz="1600" dirty="0" smtClean="0">
              <a:latin typeface="Nunito" panose="020B0604020202020204" charset="-94"/>
            </a:endParaRPr>
          </a:p>
          <a:p>
            <a:endParaRPr lang="tr-TR" sz="1600" dirty="0">
              <a:latin typeface="Nunito" panose="020B0604020202020204" charset="-94"/>
            </a:endParaRPr>
          </a:p>
          <a:p>
            <a:r>
              <a:rPr lang="en-US" sz="1600" dirty="0">
                <a:latin typeface="Nunito" panose="020B0604020202020204" charset="-94"/>
              </a:rPr>
              <a:t>The interpolant at </a:t>
            </a:r>
            <a:r>
              <a:rPr lang="en-US" sz="1600" i="1" dirty="0">
                <a:latin typeface="Nunito" panose="020B0604020202020204" charset="-94"/>
              </a:rPr>
              <a:t>x </a:t>
            </a:r>
            <a:r>
              <a:rPr lang="en-US" sz="1600" dirty="0">
                <a:latin typeface="Nunito" panose="020B0604020202020204" charset="-94"/>
              </a:rPr>
              <a:t>= 0</a:t>
            </a:r>
            <a:r>
              <a:rPr lang="en-US" sz="1600" i="1" dirty="0">
                <a:latin typeface="Nunito" panose="020B0604020202020204" charset="-94"/>
              </a:rPr>
              <a:t>.</a:t>
            </a:r>
            <a:r>
              <a:rPr lang="en-US" sz="1600" dirty="0">
                <a:latin typeface="Nunito" panose="020B0604020202020204" charset="-94"/>
              </a:rPr>
              <a:t>5 based on all four data points is </a:t>
            </a:r>
            <a:r>
              <a:rPr lang="en-US" sz="1600" i="1" dirty="0">
                <a:latin typeface="Nunito" panose="020B0604020202020204" charset="-94"/>
              </a:rPr>
              <a:t>R</a:t>
            </a:r>
            <a:r>
              <a:rPr lang="en-US" sz="1600" dirty="0">
                <a:latin typeface="Nunito" panose="020B0604020202020204" charset="-94"/>
              </a:rPr>
              <a:t>[</a:t>
            </a:r>
            <a:r>
              <a:rPr lang="en-US" sz="1600" i="1" dirty="0">
                <a:latin typeface="Nunito" panose="020B0604020202020204" charset="-94"/>
              </a:rPr>
              <a:t>x</a:t>
            </a:r>
            <a:r>
              <a:rPr lang="en-US" sz="1600" baseline="-25000" dirty="0">
                <a:latin typeface="Nunito" panose="020B0604020202020204" charset="-94"/>
              </a:rPr>
              <a:t>1</a:t>
            </a:r>
            <a:r>
              <a:rPr lang="en-US" sz="1600" dirty="0">
                <a:latin typeface="Nunito" panose="020B0604020202020204" charset="-94"/>
              </a:rPr>
              <a:t>, </a:t>
            </a:r>
            <a:r>
              <a:rPr lang="en-US" sz="1600" i="1" dirty="0">
                <a:latin typeface="Nunito" panose="020B0604020202020204" charset="-94"/>
              </a:rPr>
              <a:t>x</a:t>
            </a:r>
            <a:r>
              <a:rPr lang="en-US" sz="1600" baseline="-25000" dirty="0">
                <a:latin typeface="Nunito" panose="020B0604020202020204" charset="-94"/>
              </a:rPr>
              <a:t>2</a:t>
            </a:r>
            <a:r>
              <a:rPr lang="en-US" sz="1600" dirty="0">
                <a:latin typeface="Nunito" panose="020B0604020202020204" charset="-94"/>
              </a:rPr>
              <a:t>, </a:t>
            </a:r>
            <a:r>
              <a:rPr lang="en-US" sz="1600" i="1" dirty="0">
                <a:latin typeface="Nunito" panose="020B0604020202020204" charset="-94"/>
              </a:rPr>
              <a:t>x</a:t>
            </a:r>
            <a:r>
              <a:rPr lang="en-US" sz="1600" baseline="-25000" dirty="0">
                <a:latin typeface="Nunito" panose="020B0604020202020204" charset="-94"/>
              </a:rPr>
              <a:t>3</a:t>
            </a:r>
            <a:r>
              <a:rPr lang="en-US" sz="1600" dirty="0">
                <a:latin typeface="Nunito" panose="020B0604020202020204" charset="-94"/>
              </a:rPr>
              <a:t>, </a:t>
            </a:r>
            <a:r>
              <a:rPr lang="en-US" sz="1600" i="1" dirty="0">
                <a:latin typeface="Nunito" panose="020B0604020202020204" charset="-94"/>
              </a:rPr>
              <a:t>x</a:t>
            </a:r>
            <a:r>
              <a:rPr lang="en-US" sz="1600" baseline="-25000" dirty="0">
                <a:latin typeface="Nunito" panose="020B0604020202020204" charset="-94"/>
              </a:rPr>
              <a:t>4</a:t>
            </a:r>
            <a:r>
              <a:rPr lang="en-US" sz="1600" dirty="0">
                <a:latin typeface="Nunito" panose="020B0604020202020204" charset="-94"/>
              </a:rPr>
              <a:t>] = 1</a:t>
            </a:r>
            <a:r>
              <a:rPr lang="en-US" sz="1600" i="1" dirty="0">
                <a:latin typeface="Nunito" panose="020B0604020202020204" charset="-94"/>
              </a:rPr>
              <a:t>.</a:t>
            </a:r>
            <a:r>
              <a:rPr lang="en-US" sz="1600" dirty="0">
                <a:latin typeface="Nunito" panose="020B0604020202020204" charset="-94"/>
              </a:rPr>
              <a:t>0131</a:t>
            </a:r>
            <a:r>
              <a:rPr lang="en-US" dirty="0"/>
              <a:t>.</a:t>
            </a:r>
            <a:endParaRPr lang="tr-TR" dirty="0"/>
          </a:p>
        </p:txBody>
      </p:sp>
      <p:pic>
        <p:nvPicPr>
          <p:cNvPr id="4" name="Picture 3"/>
          <p:cNvPicPr>
            <a:picLocks noChangeAspect="1"/>
          </p:cNvPicPr>
          <p:nvPr/>
        </p:nvPicPr>
        <p:blipFill>
          <a:blip r:embed="rId3"/>
          <a:stretch>
            <a:fillRect/>
          </a:stretch>
        </p:blipFill>
        <p:spPr>
          <a:xfrm>
            <a:off x="4111304" y="985228"/>
            <a:ext cx="4303934" cy="1919677"/>
          </a:xfrm>
          <a:prstGeom prst="rect">
            <a:avLst/>
          </a:prstGeom>
        </p:spPr>
      </p:pic>
      <p:pic>
        <p:nvPicPr>
          <p:cNvPr id="5" name="Picture 4"/>
          <p:cNvPicPr>
            <a:picLocks noChangeAspect="1"/>
          </p:cNvPicPr>
          <p:nvPr/>
        </p:nvPicPr>
        <p:blipFill>
          <a:blip r:embed="rId4"/>
          <a:stretch>
            <a:fillRect/>
          </a:stretch>
        </p:blipFill>
        <p:spPr>
          <a:xfrm>
            <a:off x="4111304" y="3749851"/>
            <a:ext cx="4380943" cy="2018651"/>
          </a:xfrm>
          <a:prstGeom prst="rect">
            <a:avLst/>
          </a:prstGeom>
        </p:spPr>
      </p:pic>
    </p:spTree>
    <p:extLst>
      <p:ext uri="{BB962C8B-B14F-4D97-AF65-F5344CB8AC3E}">
        <p14:creationId xmlns:p14="http://schemas.microsoft.com/office/powerpoint/2010/main" val="2007820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 name="TextBox 1"/>
          <p:cNvSpPr txBox="1"/>
          <p:nvPr/>
        </p:nvSpPr>
        <p:spPr>
          <a:xfrm>
            <a:off x="447473" y="389107"/>
            <a:ext cx="11430000" cy="6309420"/>
          </a:xfrm>
          <a:prstGeom prst="rect">
            <a:avLst/>
          </a:prstGeom>
          <a:noFill/>
        </p:spPr>
        <p:txBody>
          <a:bodyPr wrap="square" rtlCol="0">
            <a:spAutoFit/>
          </a:bodyPr>
          <a:lstStyle/>
          <a:p>
            <a:pPr algn="ctr"/>
            <a:r>
              <a:rPr lang="tr-TR" sz="2000" b="1" dirty="0">
                <a:solidFill>
                  <a:srgbClr val="FFFF00"/>
                </a:solidFill>
                <a:latin typeface="Nunito" panose="020B0604020202020204" charset="-94"/>
              </a:rPr>
              <a:t>Interpolation with Cubic </a:t>
            </a:r>
            <a:r>
              <a:rPr lang="tr-TR" sz="2000" b="1" dirty="0" smtClean="0">
                <a:solidFill>
                  <a:srgbClr val="FFFF00"/>
                </a:solidFill>
                <a:latin typeface="Nunito" panose="020B0604020202020204" charset="-94"/>
              </a:rPr>
              <a:t>Spline</a:t>
            </a:r>
          </a:p>
          <a:p>
            <a:pPr algn="ctr"/>
            <a:endParaRPr lang="tr-TR" sz="1800" b="1" dirty="0">
              <a:solidFill>
                <a:srgbClr val="FFFF00"/>
              </a:solidFill>
              <a:latin typeface="Nunito" panose="020B0604020202020204" charset="-94"/>
            </a:endParaRPr>
          </a:p>
          <a:p>
            <a:pPr algn="just"/>
            <a:r>
              <a:rPr lang="en-US" sz="1600" dirty="0">
                <a:solidFill>
                  <a:schemeClr val="tx1"/>
                </a:solidFill>
                <a:latin typeface="Nunito" panose="020B0604020202020204" charset="-94"/>
              </a:rPr>
              <a:t>If there are more than a few data points, a cubic spline is hard to beat as a global interpolant. It is considerably “stiffer” than a polynomial in the sense that it has less tendency to oscillate between data points</a:t>
            </a:r>
            <a:r>
              <a:rPr lang="en-US" sz="1600" dirty="0" smtClean="0">
                <a:solidFill>
                  <a:schemeClr val="tx1"/>
                </a:solidFill>
                <a:latin typeface="Nunito" panose="020B0604020202020204" charset="-94"/>
              </a:rPr>
              <a:t>.</a:t>
            </a:r>
            <a:endParaRPr lang="tr-TR" sz="1600" dirty="0" smtClean="0">
              <a:solidFill>
                <a:schemeClr val="tx1"/>
              </a:solidFill>
              <a:latin typeface="Nunito" panose="020B0604020202020204" charset="-94"/>
            </a:endParaRPr>
          </a:p>
          <a:p>
            <a:pPr algn="just"/>
            <a:endParaRPr lang="tr-TR" sz="1600" dirty="0">
              <a:solidFill>
                <a:schemeClr val="tx1"/>
              </a:solidFill>
              <a:latin typeface="Nunito" panose="020B0604020202020204" charset="-94"/>
            </a:endParaRPr>
          </a:p>
          <a:p>
            <a:pPr algn="just"/>
            <a:endParaRPr lang="tr-TR" sz="1600" dirty="0" smtClean="0">
              <a:solidFill>
                <a:schemeClr val="tx1"/>
              </a:solidFill>
              <a:latin typeface="Nunito" panose="020B0604020202020204" charset="-94"/>
            </a:endParaRPr>
          </a:p>
          <a:p>
            <a:pPr algn="just"/>
            <a:endParaRPr lang="tr-TR" sz="1600" dirty="0">
              <a:solidFill>
                <a:schemeClr val="tx1"/>
              </a:solidFill>
              <a:latin typeface="Nunito" panose="020B0604020202020204" charset="-94"/>
            </a:endParaRPr>
          </a:p>
          <a:p>
            <a:pPr algn="just"/>
            <a:endParaRPr lang="tr-TR" sz="1600" dirty="0" smtClean="0">
              <a:solidFill>
                <a:schemeClr val="tx1"/>
              </a:solidFill>
              <a:latin typeface="Nunito" panose="020B0604020202020204" charset="-94"/>
            </a:endParaRPr>
          </a:p>
          <a:p>
            <a:pPr algn="just"/>
            <a:endParaRPr lang="tr-TR" sz="1600" dirty="0">
              <a:solidFill>
                <a:schemeClr val="tx1"/>
              </a:solidFill>
              <a:latin typeface="Nunito" panose="020B0604020202020204" charset="-94"/>
            </a:endParaRPr>
          </a:p>
          <a:p>
            <a:pPr algn="just"/>
            <a:endParaRPr lang="tr-TR" sz="1600" dirty="0" smtClean="0">
              <a:solidFill>
                <a:schemeClr val="tx1"/>
              </a:solidFill>
              <a:latin typeface="Nunito" panose="020B0604020202020204" charset="-94"/>
            </a:endParaRPr>
          </a:p>
          <a:p>
            <a:pPr algn="ctr"/>
            <a:r>
              <a:rPr lang="tr-TR" sz="1600" dirty="0" smtClean="0">
                <a:solidFill>
                  <a:schemeClr val="tx1"/>
                </a:solidFill>
                <a:latin typeface="Nunito" panose="020B0604020202020204" charset="-94"/>
              </a:rPr>
              <a:t>Figure 1: </a:t>
            </a:r>
            <a:r>
              <a:rPr lang="en-US" sz="1600" dirty="0">
                <a:latin typeface="Nunito" panose="020B0604020202020204" charset="-94"/>
              </a:rPr>
              <a:t>Mechanical model of a natural </a:t>
            </a:r>
            <a:r>
              <a:rPr lang="en-US" sz="1600" dirty="0" smtClean="0">
                <a:latin typeface="Nunito" panose="020B0604020202020204" charset="-94"/>
              </a:rPr>
              <a:t>cubic</a:t>
            </a:r>
            <a:r>
              <a:rPr lang="tr-TR" sz="1600" dirty="0" smtClean="0">
                <a:latin typeface="Nunito" panose="020B0604020202020204" charset="-94"/>
              </a:rPr>
              <a:t> spline.</a:t>
            </a:r>
          </a:p>
          <a:p>
            <a:pPr algn="ctr"/>
            <a:endParaRPr lang="tr-TR" sz="1600" dirty="0">
              <a:solidFill>
                <a:schemeClr val="tx1"/>
              </a:solidFill>
              <a:latin typeface="Nunito" panose="020B0604020202020204" charset="-94"/>
            </a:endParaRPr>
          </a:p>
          <a:p>
            <a:r>
              <a:rPr lang="en-US" sz="1600" dirty="0">
                <a:solidFill>
                  <a:schemeClr val="tx1"/>
                </a:solidFill>
                <a:latin typeface="Nunito" panose="020B0604020202020204" charset="-94"/>
              </a:rPr>
              <a:t>The mechanical model of a cubic spline is as in Figure </a:t>
            </a:r>
            <a:r>
              <a:rPr lang="tr-TR" sz="1600" dirty="0" smtClean="0">
                <a:solidFill>
                  <a:schemeClr val="tx1"/>
                </a:solidFill>
                <a:latin typeface="Nunito" panose="020B0604020202020204" charset="-94"/>
              </a:rPr>
              <a:t>1. </a:t>
            </a:r>
            <a:r>
              <a:rPr lang="en-US" sz="1600" dirty="0">
                <a:solidFill>
                  <a:schemeClr val="tx1"/>
                </a:solidFill>
                <a:latin typeface="Nunito" panose="020B0604020202020204" charset="-94"/>
              </a:rPr>
              <a:t>The pins (i.e., the data points) are called the knots of the spline</a:t>
            </a:r>
            <a:r>
              <a:rPr lang="en-US" sz="1600" dirty="0" smtClean="0">
                <a:solidFill>
                  <a:schemeClr val="tx1"/>
                </a:solidFill>
                <a:latin typeface="Nunito" panose="020B0604020202020204" charset="-94"/>
              </a:rPr>
              <a:t>.</a:t>
            </a:r>
            <a:r>
              <a:rPr lang="tr-TR" sz="1600" dirty="0" smtClean="0">
                <a:solidFill>
                  <a:schemeClr val="tx1"/>
                </a:solidFill>
                <a:latin typeface="Nunito" panose="020B0604020202020204" charset="-94"/>
              </a:rPr>
              <a:t> </a:t>
            </a:r>
            <a:r>
              <a:rPr lang="en-US" sz="1600" dirty="0">
                <a:solidFill>
                  <a:schemeClr val="tx1"/>
                </a:solidFill>
                <a:latin typeface="Nunito" panose="020B0604020202020204" charset="-94"/>
              </a:rPr>
              <a:t>At the pins, the slope and bending moment (and hence the second derivative) are continuous. There is no bending moment at the two end pins; consequently, the second derivative of the spline is zero at the end points. Because these end conditions occur naturally in the beam model, the resulting curve is known as the natural cubic spline. </a:t>
            </a:r>
            <a:endParaRPr lang="tr-TR" sz="1600" dirty="0" smtClean="0">
              <a:solidFill>
                <a:schemeClr val="tx1"/>
              </a:solidFill>
              <a:latin typeface="Nunito" panose="020B0604020202020204" charset="-94"/>
            </a:endParaRPr>
          </a:p>
          <a:p>
            <a:endParaRPr lang="tr-TR" sz="1600" dirty="0">
              <a:solidFill>
                <a:schemeClr val="tx1"/>
              </a:solidFill>
              <a:latin typeface="Nunito" panose="020B0604020202020204" charset="-94"/>
            </a:endParaRPr>
          </a:p>
          <a:p>
            <a:endParaRPr lang="tr-TR" sz="1600" dirty="0" smtClean="0">
              <a:solidFill>
                <a:schemeClr val="tx1"/>
              </a:solidFill>
              <a:latin typeface="Nunito" panose="020B0604020202020204" charset="-94"/>
            </a:endParaRPr>
          </a:p>
          <a:p>
            <a:endParaRPr lang="tr-TR" sz="1600" dirty="0">
              <a:solidFill>
                <a:schemeClr val="tx1"/>
              </a:solidFill>
              <a:latin typeface="Nunito" panose="020B0604020202020204" charset="-94"/>
            </a:endParaRPr>
          </a:p>
          <a:p>
            <a:endParaRPr lang="tr-TR" sz="1600" dirty="0" smtClean="0">
              <a:solidFill>
                <a:schemeClr val="tx1"/>
              </a:solidFill>
              <a:latin typeface="Nunito" panose="020B0604020202020204" charset="-94"/>
            </a:endParaRPr>
          </a:p>
          <a:p>
            <a:endParaRPr lang="tr-TR" sz="1600" dirty="0">
              <a:solidFill>
                <a:schemeClr val="tx1"/>
              </a:solidFill>
              <a:latin typeface="Nunito" panose="020B0604020202020204" charset="-94"/>
            </a:endParaRPr>
          </a:p>
          <a:p>
            <a:endParaRPr lang="tr-TR" sz="1600" dirty="0" smtClean="0">
              <a:solidFill>
                <a:schemeClr val="tx1"/>
              </a:solidFill>
              <a:latin typeface="Nunito" panose="020B0604020202020204" charset="-94"/>
            </a:endParaRPr>
          </a:p>
          <a:p>
            <a:endParaRPr lang="tr-TR" sz="1600" dirty="0" smtClean="0">
              <a:solidFill>
                <a:schemeClr val="tx1"/>
              </a:solidFill>
              <a:latin typeface="Nunito" panose="020B0604020202020204" charset="-94"/>
            </a:endParaRPr>
          </a:p>
          <a:p>
            <a:endParaRPr lang="tr-TR" sz="1600" dirty="0">
              <a:solidFill>
                <a:schemeClr val="tx1"/>
              </a:solidFill>
              <a:latin typeface="Nunito" panose="020B0604020202020204" charset="-94"/>
            </a:endParaRPr>
          </a:p>
          <a:p>
            <a:pPr algn="ctr"/>
            <a:r>
              <a:rPr lang="tr-TR" sz="1600" dirty="0" smtClean="0">
                <a:solidFill>
                  <a:schemeClr val="tx1"/>
                </a:solidFill>
                <a:latin typeface="Nunito" panose="020B0604020202020204" charset="-94"/>
              </a:rPr>
              <a:t>Figure 2: </a:t>
            </a:r>
            <a:r>
              <a:rPr lang="tr-TR" sz="1600" dirty="0">
                <a:latin typeface="Nunito" panose="020B0604020202020204" charset="-94"/>
              </a:rPr>
              <a:t>A cubic spline.</a:t>
            </a:r>
            <a:endParaRPr lang="tr-TR" sz="1600" dirty="0">
              <a:solidFill>
                <a:schemeClr val="tx1"/>
              </a:solidFill>
              <a:latin typeface="Nunito" panose="020B0604020202020204" charset="-94"/>
            </a:endParaRPr>
          </a:p>
        </p:txBody>
      </p:sp>
      <p:pic>
        <p:nvPicPr>
          <p:cNvPr id="3" name="Picture 2"/>
          <p:cNvPicPr>
            <a:picLocks noChangeAspect="1"/>
          </p:cNvPicPr>
          <p:nvPr/>
        </p:nvPicPr>
        <p:blipFill>
          <a:blip r:embed="rId3"/>
          <a:stretch>
            <a:fillRect/>
          </a:stretch>
        </p:blipFill>
        <p:spPr>
          <a:xfrm>
            <a:off x="4892593" y="1527880"/>
            <a:ext cx="2539760" cy="1215754"/>
          </a:xfrm>
          <a:prstGeom prst="rect">
            <a:avLst/>
          </a:prstGeom>
        </p:spPr>
      </p:pic>
      <p:pic>
        <p:nvPicPr>
          <p:cNvPr id="4" name="Picture 3"/>
          <p:cNvPicPr>
            <a:picLocks noChangeAspect="1"/>
          </p:cNvPicPr>
          <p:nvPr/>
        </p:nvPicPr>
        <p:blipFill>
          <a:blip r:embed="rId4"/>
          <a:stretch>
            <a:fillRect/>
          </a:stretch>
        </p:blipFill>
        <p:spPr>
          <a:xfrm>
            <a:off x="4667048" y="4638178"/>
            <a:ext cx="2990850" cy="1552575"/>
          </a:xfrm>
          <a:prstGeom prst="rect">
            <a:avLst/>
          </a:prstGeom>
        </p:spPr>
      </p:pic>
    </p:spTree>
    <p:extLst>
      <p:ext uri="{BB962C8B-B14F-4D97-AF65-F5344CB8AC3E}">
        <p14:creationId xmlns:p14="http://schemas.microsoft.com/office/powerpoint/2010/main" val="2284787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196"/>
        <p:cNvGrpSpPr/>
        <p:nvPr/>
      </p:nvGrpSpPr>
      <p:grpSpPr>
        <a:xfrm>
          <a:off x="0" y="0"/>
          <a:ext cx="0" cy="0"/>
          <a:chOff x="0" y="0"/>
          <a:chExt cx="0" cy="0"/>
        </a:xfrm>
      </p:grpSpPr>
      <p:sp>
        <p:nvSpPr>
          <p:cNvPr id="2" name="TextBox 1"/>
          <p:cNvSpPr txBox="1"/>
          <p:nvPr/>
        </p:nvSpPr>
        <p:spPr>
          <a:xfrm>
            <a:off x="447472" y="403697"/>
            <a:ext cx="11430000" cy="4278094"/>
          </a:xfrm>
          <a:prstGeom prst="rect">
            <a:avLst/>
          </a:prstGeom>
          <a:noFill/>
        </p:spPr>
        <p:txBody>
          <a:bodyPr wrap="square" rtlCol="0">
            <a:spAutoFit/>
          </a:bodyPr>
          <a:lstStyle/>
          <a:p>
            <a:pPr algn="just"/>
            <a:r>
              <a:rPr lang="en-US" sz="1600" dirty="0">
                <a:latin typeface="Nunito" panose="020B0604020202020204" charset="-94"/>
                <a:ea typeface="Cambria Math" panose="02040503050406030204" pitchFamily="18" charset="0"/>
              </a:rPr>
              <a:t>The objective in cubic splines is to derive a third-order polynomial for each interval </a:t>
            </a:r>
            <a:r>
              <a:rPr lang="en-US" sz="1600" dirty="0" smtClean="0">
                <a:latin typeface="Nunito" panose="020B0604020202020204" charset="-94"/>
                <a:ea typeface="Cambria Math" panose="02040503050406030204" pitchFamily="18" charset="0"/>
              </a:rPr>
              <a:t>between</a:t>
            </a:r>
            <a:r>
              <a:rPr lang="tr-TR" sz="1600" dirty="0" smtClean="0">
                <a:latin typeface="Nunito" panose="020B0604020202020204" charset="-94"/>
                <a:ea typeface="Cambria Math" panose="02040503050406030204" pitchFamily="18" charset="0"/>
              </a:rPr>
              <a:t> knots</a:t>
            </a:r>
            <a:r>
              <a:rPr lang="tr-TR" sz="1600" dirty="0">
                <a:latin typeface="Nunito" panose="020B0604020202020204" charset="-94"/>
                <a:ea typeface="Cambria Math" panose="02040503050406030204" pitchFamily="18" charset="0"/>
              </a:rPr>
              <a:t>, as </a:t>
            </a:r>
            <a:r>
              <a:rPr lang="tr-TR" sz="1600" dirty="0" smtClean="0">
                <a:latin typeface="Nunito" panose="020B0604020202020204" charset="-94"/>
                <a:ea typeface="Cambria Math" panose="02040503050406030204" pitchFamily="18" charset="0"/>
              </a:rPr>
              <a:t>in</a:t>
            </a:r>
          </a:p>
          <a:p>
            <a:pPr algn="just"/>
            <a:endParaRPr lang="tr-TR" sz="1600" b="1" dirty="0">
              <a:solidFill>
                <a:srgbClr val="FFFF00"/>
              </a:solidFill>
              <a:latin typeface="Nunito" panose="020B0604020202020204" charset="-94"/>
              <a:ea typeface="Cambria Math" panose="02040503050406030204" pitchFamily="18" charset="0"/>
            </a:endParaRPr>
          </a:p>
          <a:p>
            <a:pPr algn="just"/>
            <a:endParaRPr lang="tr-TR" sz="1600" b="1" dirty="0" smtClean="0">
              <a:solidFill>
                <a:srgbClr val="FFFF00"/>
              </a:solidFill>
              <a:latin typeface="Nunito" panose="020B0604020202020204" charset="-94"/>
              <a:ea typeface="Cambria Math" panose="02040503050406030204" pitchFamily="18" charset="0"/>
            </a:endParaRPr>
          </a:p>
          <a:p>
            <a:pPr algn="just"/>
            <a:endParaRPr lang="tr-TR" sz="1600" b="1" dirty="0" smtClean="0">
              <a:solidFill>
                <a:srgbClr val="FFFF00"/>
              </a:solidFill>
              <a:latin typeface="Nunito" panose="020B0604020202020204" charset="-94"/>
              <a:ea typeface="Cambria Math" panose="02040503050406030204" pitchFamily="18" charset="0"/>
            </a:endParaRPr>
          </a:p>
          <a:p>
            <a:pPr algn="just"/>
            <a:r>
              <a:rPr lang="en-US" sz="1600" dirty="0">
                <a:latin typeface="Nunito" panose="020B0604020202020204" charset="-94"/>
                <a:ea typeface="Cambria Math" panose="02040503050406030204" pitchFamily="18" charset="0"/>
              </a:rPr>
              <a:t>Thus, for n + 1 data points </a:t>
            </a:r>
            <a:r>
              <a:rPr lang="en-US" sz="1600" dirty="0" smtClean="0">
                <a:latin typeface="Nunito" panose="020B0604020202020204" charset="-94"/>
                <a:ea typeface="Cambria Math" panose="02040503050406030204" pitchFamily="18" charset="0"/>
              </a:rPr>
              <a:t>(</a:t>
            </a:r>
            <a:r>
              <a:rPr lang="tr-TR" sz="1600" dirty="0" smtClean="0">
                <a:latin typeface="Nunito" panose="020B0604020202020204" charset="-94"/>
                <a:ea typeface="Cambria Math" panose="02040503050406030204" pitchFamily="18" charset="0"/>
              </a:rPr>
              <a:t> </a:t>
            </a:r>
            <a:r>
              <a:rPr lang="en-US" sz="1600" dirty="0" err="1" smtClean="0">
                <a:latin typeface="Nunito" panose="020B0604020202020204" charset="-94"/>
                <a:ea typeface="Cambria Math" panose="02040503050406030204" pitchFamily="18" charset="0"/>
              </a:rPr>
              <a:t>i</a:t>
            </a:r>
            <a:r>
              <a:rPr lang="en-US" sz="1600" dirty="0" smtClean="0">
                <a:latin typeface="Nunito" panose="020B0604020202020204" charset="-94"/>
                <a:ea typeface="Cambria Math" panose="02040503050406030204" pitchFamily="18" charset="0"/>
              </a:rPr>
              <a:t> </a:t>
            </a:r>
            <a:r>
              <a:rPr lang="en-US" sz="1600" dirty="0">
                <a:latin typeface="Nunito" panose="020B0604020202020204" charset="-94"/>
                <a:ea typeface="Cambria Math" panose="02040503050406030204" pitchFamily="18" charset="0"/>
              </a:rPr>
              <a:t>= 0, 1, 2, . . . , n), there are n intervals and, consequently, </a:t>
            </a:r>
            <a:r>
              <a:rPr lang="en-US" sz="1600" dirty="0" smtClean="0">
                <a:latin typeface="Nunito" panose="020B0604020202020204" charset="-94"/>
                <a:ea typeface="Cambria Math" panose="02040503050406030204" pitchFamily="18" charset="0"/>
              </a:rPr>
              <a:t>4n</a:t>
            </a:r>
            <a:r>
              <a:rPr lang="tr-TR" sz="1600" dirty="0" smtClean="0">
                <a:latin typeface="Nunito" panose="020B0604020202020204" charset="-94"/>
                <a:ea typeface="Cambria Math" panose="02040503050406030204" pitchFamily="18" charset="0"/>
              </a:rPr>
              <a:t> </a:t>
            </a:r>
            <a:r>
              <a:rPr lang="en-US" sz="1600" dirty="0" smtClean="0">
                <a:latin typeface="Nunito" panose="020B0604020202020204" charset="-94"/>
                <a:ea typeface="Cambria Math" panose="02040503050406030204" pitchFamily="18" charset="0"/>
              </a:rPr>
              <a:t>unknown </a:t>
            </a:r>
            <a:r>
              <a:rPr lang="en-US" sz="1600" dirty="0">
                <a:latin typeface="Nunito" panose="020B0604020202020204" charset="-94"/>
                <a:ea typeface="Cambria Math" panose="02040503050406030204" pitchFamily="18" charset="0"/>
              </a:rPr>
              <a:t>constants to evaluate. Just as for quadratic splines, 4n conditions are required </a:t>
            </a:r>
            <a:r>
              <a:rPr lang="en-US" sz="1600" dirty="0" smtClean="0">
                <a:latin typeface="Nunito" panose="020B0604020202020204" charset="-94"/>
                <a:ea typeface="Cambria Math" panose="02040503050406030204" pitchFamily="18" charset="0"/>
              </a:rPr>
              <a:t>to</a:t>
            </a:r>
            <a:r>
              <a:rPr lang="tr-TR" sz="1600" dirty="0" smtClean="0">
                <a:latin typeface="Nunito" panose="020B0604020202020204" charset="-94"/>
                <a:ea typeface="Cambria Math" panose="02040503050406030204" pitchFamily="18" charset="0"/>
              </a:rPr>
              <a:t> </a:t>
            </a:r>
            <a:r>
              <a:rPr lang="en-US" sz="1600" dirty="0" smtClean="0">
                <a:latin typeface="Nunito" panose="020B0604020202020204" charset="-94"/>
                <a:ea typeface="Cambria Math" panose="02040503050406030204" pitchFamily="18" charset="0"/>
              </a:rPr>
              <a:t>evaluate </a:t>
            </a:r>
            <a:r>
              <a:rPr lang="en-US" sz="1600" dirty="0">
                <a:latin typeface="Nunito" panose="020B0604020202020204" charset="-94"/>
                <a:ea typeface="Cambria Math" panose="02040503050406030204" pitchFamily="18" charset="0"/>
              </a:rPr>
              <a:t>the unknowns. These are</a:t>
            </a:r>
            <a:r>
              <a:rPr lang="en-US" sz="1600" dirty="0" smtClean="0">
                <a:latin typeface="Nunito" panose="020B0604020202020204" charset="-94"/>
                <a:ea typeface="Cambria Math" panose="02040503050406030204" pitchFamily="18" charset="0"/>
              </a:rPr>
              <a:t>:</a:t>
            </a:r>
            <a:endParaRPr lang="en-US" sz="1600" dirty="0">
              <a:latin typeface="Nunito" panose="020B0604020202020204" charset="-94"/>
              <a:ea typeface="Cambria Math" panose="02040503050406030204" pitchFamily="18" charset="0"/>
            </a:endParaRPr>
          </a:p>
          <a:p>
            <a:pPr algn="just"/>
            <a:r>
              <a:rPr lang="en-US" sz="1600" b="1" dirty="0">
                <a:latin typeface="Nunito" panose="020B0604020202020204" charset="-94"/>
                <a:ea typeface="Cambria Math" panose="02040503050406030204" pitchFamily="18" charset="0"/>
              </a:rPr>
              <a:t>1. </a:t>
            </a:r>
            <a:r>
              <a:rPr lang="en-US" sz="1600" dirty="0">
                <a:latin typeface="Nunito" panose="020B0604020202020204" charset="-94"/>
                <a:ea typeface="Cambria Math" panose="02040503050406030204" pitchFamily="18" charset="0"/>
              </a:rPr>
              <a:t>The function values must be equal at the interior knots (2n − 2 conditions).</a:t>
            </a:r>
          </a:p>
          <a:p>
            <a:pPr algn="just"/>
            <a:r>
              <a:rPr lang="en-US" sz="1600" b="1" dirty="0">
                <a:latin typeface="Nunito" panose="020B0604020202020204" charset="-94"/>
                <a:ea typeface="Cambria Math" panose="02040503050406030204" pitchFamily="18" charset="0"/>
              </a:rPr>
              <a:t>2. </a:t>
            </a:r>
            <a:r>
              <a:rPr lang="en-US" sz="1600" dirty="0">
                <a:latin typeface="Nunito" panose="020B0604020202020204" charset="-94"/>
                <a:ea typeface="Cambria Math" panose="02040503050406030204" pitchFamily="18" charset="0"/>
              </a:rPr>
              <a:t>The first and last functions must pass through the end points (2 conditions</a:t>
            </a:r>
            <a:r>
              <a:rPr lang="en-US" sz="1600" dirty="0" smtClean="0">
                <a:latin typeface="Nunito" panose="020B0604020202020204" charset="-94"/>
                <a:ea typeface="Cambria Math" panose="02040503050406030204" pitchFamily="18" charset="0"/>
              </a:rPr>
              <a:t>).</a:t>
            </a:r>
            <a:endParaRPr lang="tr-TR" sz="1600" dirty="0" smtClean="0">
              <a:latin typeface="Nunito" panose="020B0604020202020204" charset="-94"/>
              <a:ea typeface="Cambria Math" panose="02040503050406030204" pitchFamily="18" charset="0"/>
            </a:endParaRPr>
          </a:p>
          <a:p>
            <a:pPr algn="just"/>
            <a:r>
              <a:rPr lang="en-US" sz="1600" b="1" dirty="0">
                <a:latin typeface="Nunito" panose="020B0604020202020204" charset="-94"/>
                <a:ea typeface="Cambria Math" panose="02040503050406030204" pitchFamily="18" charset="0"/>
              </a:rPr>
              <a:t>3. </a:t>
            </a:r>
            <a:r>
              <a:rPr lang="en-US" sz="1600" dirty="0">
                <a:latin typeface="Nunito" panose="020B0604020202020204" charset="-94"/>
                <a:ea typeface="Cambria Math" panose="02040503050406030204" pitchFamily="18" charset="0"/>
              </a:rPr>
              <a:t>The first derivatives at the interior knots must be equal (</a:t>
            </a:r>
            <a:r>
              <a:rPr lang="en-US" sz="1600" i="1" dirty="0">
                <a:latin typeface="Nunito" panose="020B0604020202020204" charset="-94"/>
                <a:ea typeface="Cambria Math" panose="02040503050406030204" pitchFamily="18" charset="0"/>
              </a:rPr>
              <a:t>n </a:t>
            </a:r>
            <a:r>
              <a:rPr lang="en-US" sz="1600" dirty="0">
                <a:latin typeface="Nunito" panose="020B0604020202020204" charset="-94"/>
                <a:ea typeface="Cambria Math" panose="02040503050406030204" pitchFamily="18" charset="0"/>
              </a:rPr>
              <a:t>− 1 conditions).</a:t>
            </a:r>
          </a:p>
          <a:p>
            <a:pPr algn="just"/>
            <a:r>
              <a:rPr lang="en-US" sz="1600" b="1" dirty="0">
                <a:latin typeface="Nunito" panose="020B0604020202020204" charset="-94"/>
                <a:ea typeface="Cambria Math" panose="02040503050406030204" pitchFamily="18" charset="0"/>
              </a:rPr>
              <a:t>4. </a:t>
            </a:r>
            <a:r>
              <a:rPr lang="en-US" sz="1600" dirty="0">
                <a:latin typeface="Nunito" panose="020B0604020202020204" charset="-94"/>
                <a:ea typeface="Cambria Math" panose="02040503050406030204" pitchFamily="18" charset="0"/>
              </a:rPr>
              <a:t>The second derivatives at the interior knots must be equal (</a:t>
            </a:r>
            <a:r>
              <a:rPr lang="en-US" sz="1600" i="1" dirty="0">
                <a:latin typeface="Nunito" panose="020B0604020202020204" charset="-94"/>
                <a:ea typeface="Cambria Math" panose="02040503050406030204" pitchFamily="18" charset="0"/>
              </a:rPr>
              <a:t>n </a:t>
            </a:r>
            <a:r>
              <a:rPr lang="en-US" sz="1600" dirty="0">
                <a:latin typeface="Nunito" panose="020B0604020202020204" charset="-94"/>
                <a:ea typeface="Cambria Math" panose="02040503050406030204" pitchFamily="18" charset="0"/>
              </a:rPr>
              <a:t>− 1 conditions).</a:t>
            </a:r>
          </a:p>
          <a:p>
            <a:pPr algn="just"/>
            <a:r>
              <a:rPr lang="en-US" sz="1600" b="1" dirty="0">
                <a:latin typeface="Nunito" panose="020B0604020202020204" charset="-94"/>
                <a:ea typeface="Cambria Math" panose="02040503050406030204" pitchFamily="18" charset="0"/>
              </a:rPr>
              <a:t>5. </a:t>
            </a:r>
            <a:r>
              <a:rPr lang="en-US" sz="1600" dirty="0">
                <a:latin typeface="Nunito" panose="020B0604020202020204" charset="-94"/>
                <a:ea typeface="Cambria Math" panose="02040503050406030204" pitchFamily="18" charset="0"/>
              </a:rPr>
              <a:t>The second derivatives at the end knots are zero (2 conditions</a:t>
            </a:r>
            <a:r>
              <a:rPr lang="en-US" sz="1600" dirty="0" smtClean="0">
                <a:latin typeface="Nunito" panose="020B0604020202020204" charset="-94"/>
                <a:ea typeface="Cambria Math" panose="02040503050406030204" pitchFamily="18" charset="0"/>
              </a:rPr>
              <a:t>).</a:t>
            </a:r>
            <a:endParaRPr lang="en-US" sz="1600" dirty="0">
              <a:latin typeface="Nunito" panose="020B0604020202020204" charset="-94"/>
              <a:ea typeface="Cambria Math" panose="02040503050406030204" pitchFamily="18" charset="0"/>
            </a:endParaRPr>
          </a:p>
          <a:p>
            <a:pPr algn="just"/>
            <a:r>
              <a:rPr lang="en-US" sz="1600" dirty="0">
                <a:latin typeface="Nunito" panose="020B0604020202020204" charset="-94"/>
                <a:ea typeface="Cambria Math" panose="02040503050406030204" pitchFamily="18" charset="0"/>
              </a:rPr>
              <a:t>The visual interpretation of condition 5 is that the function becomes a straight line at the end knots. Specification of such an end condition leads to what is termed a “natural” spline. It is given this name because the drafting spline naturally behaves in this fashion (Fig</a:t>
            </a:r>
            <a:r>
              <a:rPr lang="en-US" sz="1600" dirty="0" smtClean="0">
                <a:latin typeface="Nunito" panose="020B0604020202020204" charset="-94"/>
                <a:ea typeface="Cambria Math" panose="02040503050406030204" pitchFamily="18" charset="0"/>
              </a:rPr>
              <a:t>.). </a:t>
            </a:r>
            <a:r>
              <a:rPr lang="en-US" sz="1600" dirty="0">
                <a:latin typeface="Nunito" panose="020B0604020202020204" charset="-94"/>
                <a:ea typeface="Cambria Math" panose="02040503050406030204" pitchFamily="18" charset="0"/>
              </a:rPr>
              <a:t>If the value of the second derivative at the end knots is nonzero (that is, there is some curvature), this information can be used alternatively to supply the two final conditions. The above five types of conditions provide the total of 4n equations required to solve for the 4n coefficients. Whereas it is certainly possible to develop cubic splines in this fashion, we will present an alternative technique that requires the solution of only n − 1 equations. </a:t>
            </a:r>
            <a:endParaRPr lang="tr-TR" sz="1600" b="1" dirty="0">
              <a:solidFill>
                <a:srgbClr val="FFFF00"/>
              </a:solidFill>
              <a:latin typeface="Nunito" panose="020B0604020202020204" charset="-94"/>
              <a:ea typeface="Cambria Math" panose="02040503050406030204" pitchFamily="18" charset="0"/>
            </a:endParaRPr>
          </a:p>
        </p:txBody>
      </p:sp>
      <p:pic>
        <p:nvPicPr>
          <p:cNvPr id="5" name="Picture 4"/>
          <p:cNvPicPr>
            <a:picLocks noChangeAspect="1"/>
          </p:cNvPicPr>
          <p:nvPr/>
        </p:nvPicPr>
        <p:blipFill>
          <a:blip r:embed="rId3"/>
          <a:stretch>
            <a:fillRect/>
          </a:stretch>
        </p:blipFill>
        <p:spPr>
          <a:xfrm>
            <a:off x="4216434" y="793109"/>
            <a:ext cx="3152775" cy="485775"/>
          </a:xfrm>
          <a:prstGeom prst="rect">
            <a:avLst/>
          </a:prstGeom>
        </p:spPr>
      </p:pic>
      <p:pic>
        <p:nvPicPr>
          <p:cNvPr id="3" name="Picture 2"/>
          <p:cNvPicPr>
            <a:picLocks noChangeAspect="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rcRect l="5975" r="2278"/>
          <a:stretch/>
        </p:blipFill>
        <p:spPr>
          <a:xfrm>
            <a:off x="4182893" y="4831709"/>
            <a:ext cx="3219855" cy="1851194"/>
          </a:xfrm>
          <a:prstGeom prst="rect">
            <a:avLst/>
          </a:prstGeom>
        </p:spPr>
      </p:pic>
    </p:spTree>
    <p:extLst>
      <p:ext uri="{BB962C8B-B14F-4D97-AF65-F5344CB8AC3E}">
        <p14:creationId xmlns:p14="http://schemas.microsoft.com/office/powerpoint/2010/main" val="2589184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 name="TextBox 1"/>
          <p:cNvSpPr txBox="1"/>
          <p:nvPr/>
        </p:nvSpPr>
        <p:spPr>
          <a:xfrm>
            <a:off x="359923" y="340468"/>
            <a:ext cx="11478639" cy="6001643"/>
          </a:xfrm>
          <a:prstGeom prst="rect">
            <a:avLst/>
          </a:prstGeom>
          <a:noFill/>
        </p:spPr>
        <p:txBody>
          <a:bodyPr wrap="square" rtlCol="0">
            <a:spAutoFit/>
          </a:bodyPr>
          <a:lstStyle/>
          <a:p>
            <a:pPr algn="just"/>
            <a:r>
              <a:rPr lang="en-US" sz="1600" dirty="0">
                <a:latin typeface="Nunito" panose="020B0604020202020204" charset="-94"/>
              </a:rPr>
              <a:t>Figure </a:t>
            </a:r>
            <a:r>
              <a:rPr lang="tr-TR" sz="1600" dirty="0" smtClean="0">
                <a:latin typeface="Nunito" panose="020B0604020202020204" charset="-94"/>
              </a:rPr>
              <a:t>2</a:t>
            </a:r>
            <a:r>
              <a:rPr lang="en-US" sz="1600" dirty="0" smtClean="0">
                <a:latin typeface="Nunito" panose="020B0604020202020204" charset="-94"/>
              </a:rPr>
              <a:t> </a:t>
            </a:r>
            <a:r>
              <a:rPr lang="en-US" sz="1600" dirty="0">
                <a:latin typeface="Nunito" panose="020B0604020202020204" charset="-94"/>
              </a:rPr>
              <a:t>shows a cubic spline that spans n + 1 knots. We use the </a:t>
            </a:r>
            <a:r>
              <a:rPr lang="en-US" sz="1600" dirty="0" smtClean="0">
                <a:latin typeface="Nunito" panose="020B0604020202020204" charset="-94"/>
              </a:rPr>
              <a:t>notation</a:t>
            </a:r>
            <a:r>
              <a:rPr lang="tr-TR" sz="1600" dirty="0" smtClean="0">
                <a:latin typeface="Nunito" panose="020B0604020202020204" charset="-94"/>
              </a:rPr>
              <a:t> </a:t>
            </a:r>
            <a:r>
              <a:rPr lang="en-US" sz="1600" dirty="0" smtClean="0">
                <a:latin typeface="Nunito" panose="020B0604020202020204" charset="-94"/>
              </a:rPr>
              <a:t>f</a:t>
            </a:r>
            <a:r>
              <a:rPr lang="en-US" sz="1600" baseline="-25000" dirty="0" smtClean="0">
                <a:latin typeface="Nunito" panose="020B0604020202020204" charset="-94"/>
              </a:rPr>
              <a:t>i,i+1</a:t>
            </a:r>
            <a:r>
              <a:rPr lang="en-US" sz="1600" dirty="0" smtClean="0">
                <a:latin typeface="Nunito" panose="020B0604020202020204" charset="-94"/>
              </a:rPr>
              <a:t>(x</a:t>
            </a:r>
            <a:r>
              <a:rPr lang="en-US" sz="1600" dirty="0">
                <a:latin typeface="Nunito" panose="020B0604020202020204" charset="-94"/>
              </a:rPr>
              <a:t>) for the cubic polynomial that spans the segment between knots </a:t>
            </a:r>
            <a:r>
              <a:rPr lang="en-US" sz="1600" dirty="0" err="1">
                <a:latin typeface="Nunito" panose="020B0604020202020204" charset="-94"/>
              </a:rPr>
              <a:t>i</a:t>
            </a:r>
            <a:r>
              <a:rPr lang="en-US" sz="1600" dirty="0">
                <a:latin typeface="Nunito" panose="020B0604020202020204" charset="-94"/>
              </a:rPr>
              <a:t> and </a:t>
            </a:r>
            <a:r>
              <a:rPr lang="en-US" sz="1600" dirty="0" err="1">
                <a:latin typeface="Nunito" panose="020B0604020202020204" charset="-94"/>
              </a:rPr>
              <a:t>i</a:t>
            </a:r>
            <a:r>
              <a:rPr lang="en-US" sz="1600" dirty="0">
                <a:latin typeface="Nunito" panose="020B0604020202020204" charset="-94"/>
              </a:rPr>
              <a:t> + </a:t>
            </a:r>
            <a:r>
              <a:rPr lang="en-US" sz="1600" dirty="0" smtClean="0">
                <a:latin typeface="Nunito" panose="020B0604020202020204" charset="-94"/>
              </a:rPr>
              <a:t>1.</a:t>
            </a:r>
            <a:r>
              <a:rPr lang="tr-TR" sz="1600" dirty="0" smtClean="0">
                <a:latin typeface="Nunito" panose="020B0604020202020204" charset="-94"/>
              </a:rPr>
              <a:t> </a:t>
            </a:r>
            <a:r>
              <a:rPr lang="en-US" sz="1600" dirty="0" smtClean="0">
                <a:latin typeface="Nunito" panose="020B0604020202020204" charset="-94"/>
              </a:rPr>
              <a:t>Note </a:t>
            </a:r>
            <a:r>
              <a:rPr lang="en-US" sz="1600" dirty="0">
                <a:latin typeface="Nunito" panose="020B0604020202020204" charset="-94"/>
              </a:rPr>
              <a:t>that the spline is a piecewise cubic curve, put together from the n </a:t>
            </a:r>
            <a:r>
              <a:rPr lang="en-US" sz="1600" dirty="0" err="1" smtClean="0">
                <a:latin typeface="Nunito" panose="020B0604020202020204" charset="-94"/>
              </a:rPr>
              <a:t>cubics</a:t>
            </a:r>
            <a:r>
              <a:rPr lang="tr-TR" sz="1600" dirty="0">
                <a:latin typeface="Nunito" panose="020B0604020202020204" charset="-94"/>
              </a:rPr>
              <a:t> </a:t>
            </a:r>
            <a:r>
              <a:rPr lang="en-US" sz="1600" dirty="0" smtClean="0">
                <a:latin typeface="Nunito" panose="020B0604020202020204" charset="-94"/>
              </a:rPr>
              <a:t>f</a:t>
            </a:r>
            <a:r>
              <a:rPr lang="en-US" sz="1600" baseline="-25000" dirty="0" smtClean="0">
                <a:latin typeface="Nunito" panose="020B0604020202020204" charset="-94"/>
              </a:rPr>
              <a:t>0,1</a:t>
            </a:r>
            <a:r>
              <a:rPr lang="en-US" sz="1600" dirty="0" smtClean="0">
                <a:latin typeface="Nunito" panose="020B0604020202020204" charset="-94"/>
              </a:rPr>
              <a:t>(x</a:t>
            </a:r>
            <a:r>
              <a:rPr lang="en-US" sz="1600" dirty="0">
                <a:latin typeface="Nunito" panose="020B0604020202020204" charset="-94"/>
              </a:rPr>
              <a:t>), f</a:t>
            </a:r>
            <a:r>
              <a:rPr lang="en-US" sz="1600" baseline="-25000" dirty="0">
                <a:latin typeface="Nunito" panose="020B0604020202020204" charset="-94"/>
              </a:rPr>
              <a:t>1,2</a:t>
            </a:r>
            <a:r>
              <a:rPr lang="en-US" sz="1600" dirty="0">
                <a:latin typeface="Nunito" panose="020B0604020202020204" charset="-94"/>
              </a:rPr>
              <a:t>(x), . . . , </a:t>
            </a:r>
            <a:r>
              <a:rPr lang="tr-TR" sz="1600" dirty="0">
                <a:latin typeface="Nunito" panose="020B0604020202020204" charset="-94"/>
              </a:rPr>
              <a:t>f</a:t>
            </a:r>
            <a:r>
              <a:rPr lang="en-US" sz="1600" baseline="-25000" dirty="0" smtClean="0">
                <a:latin typeface="Nunito" panose="020B0604020202020204" charset="-94"/>
              </a:rPr>
              <a:t>n</a:t>
            </a:r>
            <a:r>
              <a:rPr lang="en-US" sz="1600" baseline="-25000" dirty="0">
                <a:latin typeface="Nunito" panose="020B0604020202020204" charset="-94"/>
              </a:rPr>
              <a:t>−1</a:t>
            </a:r>
            <a:r>
              <a:rPr lang="en-US" sz="1600" dirty="0">
                <a:latin typeface="Nunito" panose="020B0604020202020204" charset="-94"/>
              </a:rPr>
              <a:t>,n(x), all of which have different coefficients.</a:t>
            </a:r>
          </a:p>
          <a:p>
            <a:pPr algn="just"/>
            <a:endParaRPr lang="tr-TR" sz="1600" dirty="0" smtClean="0">
              <a:latin typeface="Nunito" panose="020B0604020202020204" charset="-94"/>
            </a:endParaRPr>
          </a:p>
          <a:p>
            <a:pPr algn="just"/>
            <a:r>
              <a:rPr lang="en-US" sz="1600" dirty="0" smtClean="0">
                <a:latin typeface="Nunito" panose="020B0604020202020204" charset="-94"/>
              </a:rPr>
              <a:t>Denoting </a:t>
            </a:r>
            <a:r>
              <a:rPr lang="en-US" sz="1600" dirty="0">
                <a:latin typeface="Nunito" panose="020B0604020202020204" charset="-94"/>
              </a:rPr>
              <a:t>the second derivative of the spline at knot </a:t>
            </a:r>
            <a:r>
              <a:rPr lang="en-US" sz="1600" dirty="0" err="1">
                <a:latin typeface="Nunito" panose="020B0604020202020204" charset="-94"/>
              </a:rPr>
              <a:t>i</a:t>
            </a:r>
            <a:r>
              <a:rPr lang="en-US" sz="1600" dirty="0">
                <a:latin typeface="Nunito" panose="020B0604020202020204" charset="-94"/>
              </a:rPr>
              <a:t> by </a:t>
            </a:r>
            <a:r>
              <a:rPr lang="en-US" sz="1600" dirty="0" err="1">
                <a:latin typeface="Nunito" panose="020B0604020202020204" charset="-94"/>
              </a:rPr>
              <a:t>k</a:t>
            </a:r>
            <a:r>
              <a:rPr lang="en-US" sz="1600" baseline="-25000" dirty="0" err="1">
                <a:latin typeface="Nunito" panose="020B0604020202020204" charset="-94"/>
              </a:rPr>
              <a:t>i</a:t>
            </a:r>
            <a:r>
              <a:rPr lang="en-US" sz="1600" dirty="0">
                <a:latin typeface="Nunito" panose="020B0604020202020204" charset="-94"/>
              </a:rPr>
              <a:t> , continuity of </a:t>
            </a:r>
            <a:r>
              <a:rPr lang="en-US" sz="1600" dirty="0" smtClean="0">
                <a:latin typeface="Nunito" panose="020B0604020202020204" charset="-94"/>
              </a:rPr>
              <a:t>second</a:t>
            </a:r>
            <a:r>
              <a:rPr lang="tr-TR" sz="1600" dirty="0" smtClean="0">
                <a:latin typeface="Nunito" panose="020B0604020202020204" charset="-94"/>
              </a:rPr>
              <a:t> derivatives </a:t>
            </a:r>
            <a:r>
              <a:rPr lang="tr-TR" sz="1600" dirty="0">
                <a:latin typeface="Nunito" panose="020B0604020202020204" charset="-94"/>
              </a:rPr>
              <a:t>requires </a:t>
            </a:r>
            <a:r>
              <a:rPr lang="tr-TR" sz="1600" dirty="0" smtClean="0">
                <a:latin typeface="Nunito" panose="020B0604020202020204" charset="-94"/>
              </a:rPr>
              <a:t>that</a:t>
            </a:r>
          </a:p>
          <a:p>
            <a:pPr algn="just"/>
            <a:endParaRPr lang="tr-TR" sz="1600" dirty="0">
              <a:latin typeface="Nunito" panose="020B0604020202020204" charset="-94"/>
            </a:endParaRPr>
          </a:p>
          <a:p>
            <a:pPr algn="just"/>
            <a:r>
              <a:rPr lang="tr-TR" sz="1600" dirty="0" smtClean="0">
                <a:latin typeface="Nunito" panose="020B0604020202020204" charset="-94"/>
              </a:rPr>
              <a:t>									</a:t>
            </a:r>
            <a:r>
              <a:rPr lang="tr-TR" sz="1600" dirty="0" smtClean="0">
                <a:latin typeface="Nunito" panose="020B0604020202020204" charset="-94"/>
              </a:rPr>
              <a:t>(1)</a:t>
            </a:r>
            <a:endParaRPr lang="tr-TR" sz="1600" dirty="0" smtClean="0">
              <a:latin typeface="Nunito" panose="020B0604020202020204" charset="-94"/>
            </a:endParaRPr>
          </a:p>
          <a:p>
            <a:pPr algn="just"/>
            <a:endParaRPr lang="tr-TR" sz="1600" dirty="0">
              <a:latin typeface="Nunito" panose="020B0604020202020204" charset="-94"/>
            </a:endParaRPr>
          </a:p>
          <a:p>
            <a:pPr algn="just"/>
            <a:r>
              <a:rPr lang="en-US" sz="1600" dirty="0">
                <a:latin typeface="Nunito" panose="020B0604020202020204" charset="-94"/>
              </a:rPr>
              <a:t>At this stage, each k is unknown, except </a:t>
            </a:r>
            <a:r>
              <a:rPr lang="en-US" sz="1600" dirty="0" smtClean="0">
                <a:latin typeface="Nunito" panose="020B0604020202020204" charset="-94"/>
              </a:rPr>
              <a:t>for</a:t>
            </a:r>
            <a:endParaRPr lang="tr-TR" sz="1600" dirty="0" smtClean="0">
              <a:latin typeface="Nunito" panose="020B0604020202020204" charset="-94"/>
            </a:endParaRPr>
          </a:p>
          <a:p>
            <a:pPr algn="just"/>
            <a:endParaRPr lang="tr-TR" sz="1600" dirty="0">
              <a:latin typeface="Nunito" panose="020B0604020202020204" charset="-94"/>
            </a:endParaRPr>
          </a:p>
          <a:p>
            <a:pPr algn="just"/>
            <a:endParaRPr lang="tr-TR" sz="1600" dirty="0" smtClean="0">
              <a:latin typeface="Nunito" panose="020B0604020202020204" charset="-94"/>
            </a:endParaRPr>
          </a:p>
          <a:p>
            <a:pPr algn="just"/>
            <a:endParaRPr lang="tr-TR" sz="1600" dirty="0">
              <a:latin typeface="Nunito" panose="020B0604020202020204" charset="-94"/>
            </a:endParaRPr>
          </a:p>
          <a:p>
            <a:r>
              <a:rPr lang="en-US" sz="1600" dirty="0">
                <a:latin typeface="Nunito" panose="020B0604020202020204" charset="-94"/>
              </a:rPr>
              <a:t>The starting point for computing the coefficients of f</a:t>
            </a:r>
            <a:r>
              <a:rPr lang="en-US" sz="1600" baseline="-25000" dirty="0">
                <a:latin typeface="Nunito" panose="020B0604020202020204" charset="-94"/>
              </a:rPr>
              <a:t>i,i+1</a:t>
            </a:r>
            <a:r>
              <a:rPr lang="en-US" sz="1600" dirty="0">
                <a:latin typeface="Nunito" panose="020B0604020202020204" charset="-94"/>
              </a:rPr>
              <a:t>(x) is the expression </a:t>
            </a:r>
            <a:r>
              <a:rPr lang="en-US" sz="1600" dirty="0" smtClean="0">
                <a:latin typeface="Nunito" panose="020B0604020202020204" charset="-94"/>
              </a:rPr>
              <a:t>for</a:t>
            </a:r>
            <a:r>
              <a:rPr lang="tr-TR" sz="1600" dirty="0" smtClean="0">
                <a:latin typeface="Nunito" panose="020B0604020202020204" charset="-94"/>
              </a:rPr>
              <a:t> f</a:t>
            </a:r>
            <a:r>
              <a:rPr lang="tr-TR" sz="1600" baseline="-25000" dirty="0" smtClean="0">
                <a:latin typeface="Nunito" panose="020B0604020202020204" charset="-94"/>
              </a:rPr>
              <a:t> </a:t>
            </a:r>
            <a:r>
              <a:rPr lang="en-US" sz="1600" baseline="-25000" dirty="0" smtClean="0">
                <a:latin typeface="Nunito" panose="020B0604020202020204" charset="-94"/>
              </a:rPr>
              <a:t>i,i+1</a:t>
            </a:r>
            <a:r>
              <a:rPr lang="en-US" sz="1600" dirty="0" smtClean="0">
                <a:latin typeface="Nunito" panose="020B0604020202020204" charset="-94"/>
              </a:rPr>
              <a:t>(x</a:t>
            </a:r>
            <a:r>
              <a:rPr lang="en-US" sz="1600" dirty="0">
                <a:latin typeface="Nunito" panose="020B0604020202020204" charset="-94"/>
              </a:rPr>
              <a:t>), which we know to be linear. Using Lagrange’s </a:t>
            </a:r>
            <a:r>
              <a:rPr lang="en-US" sz="1600" dirty="0" smtClean="0">
                <a:latin typeface="Nunito" panose="020B0604020202020204" charset="-94"/>
              </a:rPr>
              <a:t>two</a:t>
            </a:r>
            <a:r>
              <a:rPr lang="tr-TR" sz="1600" dirty="0" smtClean="0">
                <a:latin typeface="Nunito" panose="020B0604020202020204" charset="-94"/>
              </a:rPr>
              <a:t> </a:t>
            </a:r>
            <a:r>
              <a:rPr lang="en-US" sz="1600" dirty="0" smtClean="0">
                <a:latin typeface="Nunito" panose="020B0604020202020204" charset="-94"/>
              </a:rPr>
              <a:t>point </a:t>
            </a:r>
            <a:r>
              <a:rPr lang="en-US" sz="1600" dirty="0">
                <a:latin typeface="Nunito" panose="020B0604020202020204" charset="-94"/>
              </a:rPr>
              <a:t>interpolation, </a:t>
            </a:r>
            <a:r>
              <a:rPr lang="en-US" sz="1600" dirty="0" smtClean="0">
                <a:latin typeface="Nunito" panose="020B0604020202020204" charset="-94"/>
              </a:rPr>
              <a:t>we</a:t>
            </a:r>
            <a:r>
              <a:rPr lang="tr-TR" sz="1600" dirty="0" smtClean="0">
                <a:latin typeface="Nunito" panose="020B0604020202020204" charset="-94"/>
              </a:rPr>
              <a:t> can write</a:t>
            </a:r>
          </a:p>
          <a:p>
            <a:endParaRPr lang="tr-TR" sz="1600" dirty="0">
              <a:latin typeface="Nunito" panose="020B0604020202020204" charset="-94"/>
            </a:endParaRPr>
          </a:p>
          <a:p>
            <a:endParaRPr lang="tr-TR" sz="1600" dirty="0" smtClean="0">
              <a:latin typeface="Nunito" panose="020B0604020202020204" charset="-94"/>
            </a:endParaRPr>
          </a:p>
          <a:p>
            <a:endParaRPr lang="tr-TR" sz="1600" dirty="0">
              <a:latin typeface="Nunito" panose="020B0604020202020204" charset="-94"/>
            </a:endParaRPr>
          </a:p>
          <a:p>
            <a:r>
              <a:rPr lang="tr-TR" sz="1600" dirty="0" smtClean="0">
                <a:latin typeface="Nunito" panose="020B0604020202020204" charset="-94"/>
              </a:rPr>
              <a:t>Where</a:t>
            </a:r>
          </a:p>
          <a:p>
            <a:endParaRPr lang="tr-TR" sz="1600" dirty="0">
              <a:latin typeface="Nunito" panose="020B0604020202020204" charset="-94"/>
            </a:endParaRPr>
          </a:p>
          <a:p>
            <a:endParaRPr lang="tr-TR" sz="1600" dirty="0" smtClean="0">
              <a:latin typeface="Nunito" panose="020B0604020202020204" charset="-94"/>
            </a:endParaRPr>
          </a:p>
          <a:p>
            <a:endParaRPr lang="tr-TR" sz="1600" dirty="0">
              <a:latin typeface="Nunito" panose="020B0604020202020204" charset="-94"/>
            </a:endParaRPr>
          </a:p>
          <a:p>
            <a:r>
              <a:rPr lang="tr-TR" sz="1600" dirty="0">
                <a:latin typeface="Nunito" panose="020B0604020202020204" charset="-94"/>
              </a:rPr>
              <a:t>Therefore</a:t>
            </a:r>
            <a:r>
              <a:rPr lang="tr-TR" sz="1600" dirty="0" smtClean="0">
                <a:latin typeface="Nunito" panose="020B0604020202020204" charset="-94"/>
              </a:rPr>
              <a:t>,</a:t>
            </a:r>
          </a:p>
          <a:p>
            <a:endParaRPr lang="tr-TR" sz="1600" dirty="0">
              <a:latin typeface="Nunito" panose="020B0604020202020204" charset="-94"/>
            </a:endParaRPr>
          </a:p>
          <a:p>
            <a:r>
              <a:rPr lang="tr-TR" sz="1600" dirty="0" smtClean="0">
                <a:latin typeface="Nunito" panose="020B0604020202020204" charset="-94"/>
              </a:rPr>
              <a:t>									</a:t>
            </a:r>
            <a:r>
              <a:rPr lang="tr-TR" sz="1600" dirty="0" smtClean="0">
                <a:latin typeface="Nunito" panose="020B0604020202020204" charset="-94"/>
              </a:rPr>
              <a:t>(2)</a:t>
            </a:r>
            <a:endParaRPr lang="tr-TR" sz="1600" dirty="0">
              <a:latin typeface="Nunito" panose="020B0604020202020204" charset="-94"/>
            </a:endParaRPr>
          </a:p>
        </p:txBody>
      </p:sp>
      <p:pic>
        <p:nvPicPr>
          <p:cNvPr id="3" name="Picture 2"/>
          <p:cNvPicPr>
            <a:picLocks noChangeAspect="1"/>
          </p:cNvPicPr>
          <p:nvPr/>
        </p:nvPicPr>
        <p:blipFill>
          <a:blip r:embed="rId3"/>
          <a:stretch>
            <a:fillRect/>
          </a:stretch>
        </p:blipFill>
        <p:spPr>
          <a:xfrm>
            <a:off x="5078445" y="1824980"/>
            <a:ext cx="2190750" cy="447675"/>
          </a:xfrm>
          <a:prstGeom prst="rect">
            <a:avLst/>
          </a:prstGeom>
        </p:spPr>
      </p:pic>
      <p:pic>
        <p:nvPicPr>
          <p:cNvPr id="4" name="Picture 3"/>
          <p:cNvPicPr>
            <a:picLocks noChangeAspect="1"/>
          </p:cNvPicPr>
          <p:nvPr/>
        </p:nvPicPr>
        <p:blipFill>
          <a:blip r:embed="rId4"/>
          <a:stretch>
            <a:fillRect/>
          </a:stretch>
        </p:blipFill>
        <p:spPr>
          <a:xfrm>
            <a:off x="5570604" y="2792319"/>
            <a:ext cx="1057275" cy="276225"/>
          </a:xfrm>
          <a:prstGeom prst="rect">
            <a:avLst/>
          </a:prstGeom>
        </p:spPr>
      </p:pic>
      <p:pic>
        <p:nvPicPr>
          <p:cNvPr id="5" name="Picture 4"/>
          <p:cNvPicPr>
            <a:picLocks noChangeAspect="1"/>
          </p:cNvPicPr>
          <p:nvPr/>
        </p:nvPicPr>
        <p:blipFill>
          <a:blip r:embed="rId5"/>
          <a:stretch>
            <a:fillRect/>
          </a:stretch>
        </p:blipFill>
        <p:spPr>
          <a:xfrm>
            <a:off x="4954620" y="3952125"/>
            <a:ext cx="2438400" cy="466725"/>
          </a:xfrm>
          <a:prstGeom prst="rect">
            <a:avLst/>
          </a:prstGeom>
        </p:spPr>
      </p:pic>
      <p:pic>
        <p:nvPicPr>
          <p:cNvPr id="6" name="Picture 5"/>
          <p:cNvPicPr>
            <a:picLocks noChangeAspect="1"/>
          </p:cNvPicPr>
          <p:nvPr/>
        </p:nvPicPr>
        <p:blipFill>
          <a:blip r:embed="rId6"/>
          <a:stretch>
            <a:fillRect/>
          </a:stretch>
        </p:blipFill>
        <p:spPr>
          <a:xfrm>
            <a:off x="4525995" y="4721406"/>
            <a:ext cx="3295650" cy="581025"/>
          </a:xfrm>
          <a:prstGeom prst="rect">
            <a:avLst/>
          </a:prstGeom>
        </p:spPr>
      </p:pic>
      <p:pic>
        <p:nvPicPr>
          <p:cNvPr id="7" name="Picture 6"/>
          <p:cNvPicPr>
            <a:picLocks noChangeAspect="1"/>
          </p:cNvPicPr>
          <p:nvPr/>
        </p:nvPicPr>
        <p:blipFill>
          <a:blip r:embed="rId7"/>
          <a:stretch>
            <a:fillRect/>
          </a:stretch>
        </p:blipFill>
        <p:spPr>
          <a:xfrm>
            <a:off x="4687920" y="5817332"/>
            <a:ext cx="2971800" cy="561975"/>
          </a:xfrm>
          <a:prstGeom prst="rect">
            <a:avLst/>
          </a:prstGeom>
        </p:spPr>
      </p:pic>
    </p:spTree>
    <p:extLst>
      <p:ext uri="{BB962C8B-B14F-4D97-AF65-F5344CB8AC3E}">
        <p14:creationId xmlns:p14="http://schemas.microsoft.com/office/powerpoint/2010/main" val="3655027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 name="TextBox 1"/>
          <p:cNvSpPr txBox="1"/>
          <p:nvPr/>
        </p:nvSpPr>
        <p:spPr>
          <a:xfrm>
            <a:off x="496111" y="282102"/>
            <a:ext cx="11322996" cy="6217087"/>
          </a:xfrm>
          <a:prstGeom prst="rect">
            <a:avLst/>
          </a:prstGeom>
          <a:noFill/>
        </p:spPr>
        <p:txBody>
          <a:bodyPr wrap="square" rtlCol="0">
            <a:spAutoFit/>
          </a:bodyPr>
          <a:lstStyle/>
          <a:p>
            <a:r>
              <a:rPr lang="en-US" dirty="0"/>
              <a:t>Integrating twice with respect to x, we </a:t>
            </a:r>
            <a:r>
              <a:rPr lang="en-US" dirty="0" smtClean="0"/>
              <a:t>obtain</a:t>
            </a:r>
            <a:endParaRPr lang="tr-TR" dirty="0" smtClean="0"/>
          </a:p>
          <a:p>
            <a:endParaRPr lang="tr-TR" dirty="0"/>
          </a:p>
          <a:p>
            <a:endParaRPr lang="tr-TR" dirty="0" smtClean="0"/>
          </a:p>
          <a:p>
            <a:r>
              <a:rPr lang="tr-TR" dirty="0"/>
              <a:t>	</a:t>
            </a:r>
            <a:r>
              <a:rPr lang="tr-TR" dirty="0" smtClean="0"/>
              <a:t>									</a:t>
            </a:r>
            <a:r>
              <a:rPr lang="tr-TR" dirty="0" smtClean="0"/>
              <a:t>(3)</a:t>
            </a:r>
            <a:endParaRPr lang="tr-TR" dirty="0" smtClean="0"/>
          </a:p>
          <a:p>
            <a:endParaRPr lang="tr-TR" dirty="0"/>
          </a:p>
          <a:p>
            <a:endParaRPr lang="tr-TR" dirty="0" smtClean="0"/>
          </a:p>
          <a:p>
            <a:r>
              <a:rPr lang="en-US" dirty="0"/>
              <a:t>where A and B are constants of integration. The terms arising from the </a:t>
            </a:r>
            <a:r>
              <a:rPr lang="en-US" dirty="0" smtClean="0"/>
              <a:t>integration</a:t>
            </a:r>
            <a:r>
              <a:rPr lang="tr-TR" dirty="0" smtClean="0"/>
              <a:t> </a:t>
            </a:r>
            <a:r>
              <a:rPr lang="en-US" dirty="0" smtClean="0"/>
              <a:t>would </a:t>
            </a:r>
            <a:r>
              <a:rPr lang="en-US" dirty="0"/>
              <a:t>usually be written as </a:t>
            </a:r>
            <a:r>
              <a:rPr lang="en-US" dirty="0" err="1"/>
              <a:t>C</a:t>
            </a:r>
            <a:r>
              <a:rPr lang="en-US" baseline="-25000" dirty="0" err="1"/>
              <a:t>x</a:t>
            </a:r>
            <a:r>
              <a:rPr lang="en-US" dirty="0"/>
              <a:t> + D. By letting C = A − B and </a:t>
            </a:r>
            <a:r>
              <a:rPr lang="en-US" sz="1600" dirty="0"/>
              <a:t>D = −A</a:t>
            </a:r>
            <a:r>
              <a:rPr lang="en-US" sz="1600" baseline="-25000" dirty="0"/>
              <a:t>xi+1</a:t>
            </a:r>
            <a:r>
              <a:rPr lang="en-US" sz="1600" dirty="0"/>
              <a:t> + </a:t>
            </a:r>
            <a:r>
              <a:rPr lang="en-US" sz="1600" dirty="0" smtClean="0"/>
              <a:t>B</a:t>
            </a:r>
            <a:r>
              <a:rPr lang="tr-TR" sz="1600" dirty="0" smtClean="0"/>
              <a:t> </a:t>
            </a:r>
            <a:r>
              <a:rPr lang="en-US" sz="1600" baseline="-25000" dirty="0" smtClean="0"/>
              <a:t>xi</a:t>
            </a:r>
            <a:r>
              <a:rPr lang="en-US" sz="1600" dirty="0"/>
              <a:t>, </a:t>
            </a:r>
            <a:r>
              <a:rPr lang="en-US" dirty="0" smtClean="0"/>
              <a:t>we</a:t>
            </a:r>
            <a:r>
              <a:rPr lang="tr-TR" dirty="0" smtClean="0"/>
              <a:t> </a:t>
            </a:r>
            <a:r>
              <a:rPr lang="en-US" dirty="0" smtClean="0"/>
              <a:t>end </a:t>
            </a:r>
            <a:r>
              <a:rPr lang="en-US" dirty="0"/>
              <a:t>up with the last two terms of Eq. </a:t>
            </a:r>
            <a:r>
              <a:rPr lang="en-US" dirty="0" smtClean="0"/>
              <a:t>(</a:t>
            </a:r>
            <a:r>
              <a:rPr lang="tr-TR" dirty="0" smtClean="0"/>
              <a:t>3</a:t>
            </a:r>
            <a:r>
              <a:rPr lang="en-US" dirty="0" smtClean="0"/>
              <a:t>), </a:t>
            </a:r>
            <a:r>
              <a:rPr lang="en-US" dirty="0"/>
              <a:t>which are more convenient to use in </a:t>
            </a:r>
            <a:r>
              <a:rPr lang="en-US" dirty="0" smtClean="0"/>
              <a:t>the</a:t>
            </a:r>
            <a:r>
              <a:rPr lang="tr-TR" dirty="0" smtClean="0"/>
              <a:t> computations </a:t>
            </a:r>
            <a:r>
              <a:rPr lang="tr-TR" dirty="0"/>
              <a:t>that follow</a:t>
            </a:r>
            <a:r>
              <a:rPr lang="tr-TR" dirty="0" smtClean="0"/>
              <a:t>.</a:t>
            </a:r>
          </a:p>
          <a:p>
            <a:r>
              <a:rPr lang="en-US" dirty="0"/>
              <a:t>Imposing the condition </a:t>
            </a:r>
            <a:r>
              <a:rPr lang="en-US" sz="1600" dirty="0" smtClean="0"/>
              <a:t>f</a:t>
            </a:r>
            <a:r>
              <a:rPr lang="tr-TR" sz="1600" dirty="0" smtClean="0"/>
              <a:t> </a:t>
            </a:r>
            <a:r>
              <a:rPr lang="en-US" sz="1600" baseline="-25000" dirty="0" err="1" smtClean="0"/>
              <a:t>i</a:t>
            </a:r>
            <a:r>
              <a:rPr lang="tr-TR" sz="1600" baseline="-25000" dirty="0" smtClean="0"/>
              <a:t>,</a:t>
            </a:r>
            <a:r>
              <a:rPr lang="en-US" sz="1600" baseline="-25000" dirty="0" smtClean="0"/>
              <a:t>i+1</a:t>
            </a:r>
            <a:r>
              <a:rPr lang="en-US" sz="1600" dirty="0" smtClean="0"/>
              <a:t>(x</a:t>
            </a:r>
            <a:r>
              <a:rPr lang="en-US" sz="1600" baseline="-25000" dirty="0" smtClean="0"/>
              <a:t>i </a:t>
            </a:r>
            <a:r>
              <a:rPr lang="en-US" sz="1600" dirty="0"/>
              <a:t>) = </a:t>
            </a:r>
            <a:r>
              <a:rPr lang="en-US" sz="1600" dirty="0" err="1"/>
              <a:t>y</a:t>
            </a:r>
            <a:r>
              <a:rPr lang="en-US" sz="1600" baseline="-25000" dirty="0" err="1"/>
              <a:t>i</a:t>
            </a:r>
            <a:r>
              <a:rPr lang="en-US" dirty="0"/>
              <a:t>, we get </a:t>
            </a:r>
            <a:r>
              <a:rPr lang="en-US" dirty="0" smtClean="0"/>
              <a:t>from</a:t>
            </a:r>
            <a:r>
              <a:rPr lang="tr-TR" dirty="0" smtClean="0"/>
              <a:t> </a:t>
            </a:r>
            <a:r>
              <a:rPr lang="en-US" dirty="0" smtClean="0"/>
              <a:t>Eq</a:t>
            </a:r>
            <a:r>
              <a:rPr lang="en-US" dirty="0"/>
              <a:t>. </a:t>
            </a:r>
            <a:r>
              <a:rPr lang="en-US" dirty="0" smtClean="0"/>
              <a:t>(</a:t>
            </a:r>
            <a:r>
              <a:rPr lang="tr-TR" dirty="0" smtClean="0"/>
              <a:t>3</a:t>
            </a:r>
            <a:r>
              <a:rPr lang="en-US" dirty="0" smtClean="0"/>
              <a:t>)</a:t>
            </a:r>
            <a:endParaRPr lang="tr-TR" dirty="0" smtClean="0"/>
          </a:p>
          <a:p>
            <a:endParaRPr lang="tr-TR" dirty="0"/>
          </a:p>
          <a:p>
            <a:endParaRPr lang="tr-TR" dirty="0" smtClean="0"/>
          </a:p>
          <a:p>
            <a:r>
              <a:rPr lang="tr-TR" dirty="0" smtClean="0"/>
              <a:t>										</a:t>
            </a:r>
            <a:r>
              <a:rPr lang="tr-TR" dirty="0" smtClean="0"/>
              <a:t>(4)</a:t>
            </a:r>
            <a:endParaRPr lang="tr-TR" dirty="0"/>
          </a:p>
          <a:p>
            <a:endParaRPr lang="tr-TR" dirty="0" smtClean="0"/>
          </a:p>
          <a:p>
            <a:r>
              <a:rPr lang="tr-TR" dirty="0" smtClean="0"/>
              <a:t>Therefore,</a:t>
            </a:r>
          </a:p>
          <a:p>
            <a:endParaRPr lang="tr-TR" dirty="0"/>
          </a:p>
          <a:p>
            <a:r>
              <a:rPr lang="tr-TR" dirty="0" smtClean="0"/>
              <a:t>										</a:t>
            </a:r>
            <a:r>
              <a:rPr lang="tr-TR" dirty="0" smtClean="0"/>
              <a:t>(5)</a:t>
            </a:r>
            <a:endParaRPr lang="tr-TR" dirty="0" smtClean="0"/>
          </a:p>
          <a:p>
            <a:endParaRPr lang="tr-TR" dirty="0"/>
          </a:p>
          <a:p>
            <a:r>
              <a:rPr lang="tr-TR" dirty="0"/>
              <a:t>Similarly, </a:t>
            </a:r>
            <a:r>
              <a:rPr lang="tr-TR" sz="1600" dirty="0" smtClean="0"/>
              <a:t>f </a:t>
            </a:r>
            <a:r>
              <a:rPr lang="tr-TR" sz="1600" baseline="-25000" dirty="0" smtClean="0"/>
              <a:t>i,i+1</a:t>
            </a:r>
            <a:r>
              <a:rPr lang="tr-TR" sz="1600" dirty="0" smtClean="0"/>
              <a:t>( x</a:t>
            </a:r>
            <a:r>
              <a:rPr lang="tr-TR" sz="1600" baseline="-25000" dirty="0" smtClean="0"/>
              <a:t>i+1</a:t>
            </a:r>
            <a:r>
              <a:rPr lang="tr-TR" sz="1600" dirty="0"/>
              <a:t>) = y</a:t>
            </a:r>
            <a:r>
              <a:rPr lang="tr-TR" sz="1600" baseline="-25000" dirty="0"/>
              <a:t>i+1</a:t>
            </a:r>
            <a:r>
              <a:rPr lang="tr-TR" sz="1600" dirty="0"/>
              <a:t> </a:t>
            </a:r>
            <a:r>
              <a:rPr lang="tr-TR" dirty="0" smtClean="0"/>
              <a:t>yields</a:t>
            </a:r>
          </a:p>
          <a:p>
            <a:endParaRPr lang="tr-TR" dirty="0"/>
          </a:p>
          <a:p>
            <a:endParaRPr lang="tr-TR" dirty="0" smtClean="0"/>
          </a:p>
          <a:p>
            <a:r>
              <a:rPr lang="tr-TR" dirty="0" smtClean="0"/>
              <a:t>										</a:t>
            </a:r>
            <a:r>
              <a:rPr lang="tr-TR" dirty="0" smtClean="0"/>
              <a:t>(6)</a:t>
            </a:r>
            <a:endParaRPr lang="tr-TR" dirty="0" smtClean="0"/>
          </a:p>
          <a:p>
            <a:endParaRPr lang="tr-TR" dirty="0"/>
          </a:p>
          <a:p>
            <a:r>
              <a:rPr lang="en-US" dirty="0"/>
              <a:t>Substituting </a:t>
            </a:r>
            <a:r>
              <a:rPr lang="en-US" dirty="0" err="1"/>
              <a:t>Eqs</a:t>
            </a:r>
            <a:r>
              <a:rPr lang="en-US" dirty="0"/>
              <a:t>. </a:t>
            </a:r>
            <a:r>
              <a:rPr lang="en-US" dirty="0" smtClean="0"/>
              <a:t>(</a:t>
            </a:r>
            <a:r>
              <a:rPr lang="tr-TR" dirty="0" smtClean="0"/>
              <a:t>5</a:t>
            </a:r>
            <a:r>
              <a:rPr lang="en-US" dirty="0" smtClean="0"/>
              <a:t>) </a:t>
            </a:r>
            <a:r>
              <a:rPr lang="en-US" dirty="0"/>
              <a:t>and </a:t>
            </a:r>
            <a:r>
              <a:rPr lang="en-US" dirty="0" smtClean="0"/>
              <a:t>(</a:t>
            </a:r>
            <a:r>
              <a:rPr lang="tr-TR" dirty="0" smtClean="0"/>
              <a:t>6</a:t>
            </a:r>
            <a:r>
              <a:rPr lang="en-US" dirty="0" smtClean="0"/>
              <a:t>) </a:t>
            </a:r>
            <a:r>
              <a:rPr lang="en-US" dirty="0"/>
              <a:t>into Eq. </a:t>
            </a:r>
            <a:r>
              <a:rPr lang="en-US" dirty="0" smtClean="0"/>
              <a:t>(</a:t>
            </a:r>
            <a:r>
              <a:rPr lang="tr-TR" dirty="0" smtClean="0"/>
              <a:t>3</a:t>
            </a:r>
            <a:r>
              <a:rPr lang="en-US" dirty="0" smtClean="0"/>
              <a:t>) </a:t>
            </a:r>
            <a:r>
              <a:rPr lang="en-US" dirty="0"/>
              <a:t>results </a:t>
            </a:r>
            <a:r>
              <a:rPr lang="en-US" dirty="0" smtClean="0"/>
              <a:t>in</a:t>
            </a:r>
            <a:endParaRPr lang="tr-TR" dirty="0"/>
          </a:p>
          <a:p>
            <a:endParaRPr lang="tr-TR" dirty="0" smtClean="0"/>
          </a:p>
          <a:p>
            <a:endParaRPr lang="tr-TR" dirty="0"/>
          </a:p>
          <a:p>
            <a:endParaRPr lang="tr-TR" dirty="0" smtClean="0"/>
          </a:p>
          <a:p>
            <a:endParaRPr lang="tr-TR" dirty="0"/>
          </a:p>
          <a:p>
            <a:r>
              <a:rPr lang="tr-TR" dirty="0" smtClean="0"/>
              <a:t>										</a:t>
            </a:r>
            <a:r>
              <a:rPr lang="tr-TR" dirty="0" smtClean="0"/>
              <a:t>(6.a)</a:t>
            </a:r>
            <a:endParaRPr lang="tr-TR" dirty="0"/>
          </a:p>
        </p:txBody>
      </p:sp>
      <p:pic>
        <p:nvPicPr>
          <p:cNvPr id="3" name="Picture 2"/>
          <p:cNvPicPr>
            <a:picLocks noChangeAspect="1"/>
          </p:cNvPicPr>
          <p:nvPr/>
        </p:nvPicPr>
        <p:blipFill>
          <a:blip r:embed="rId3"/>
          <a:stretch>
            <a:fillRect/>
          </a:stretch>
        </p:blipFill>
        <p:spPr>
          <a:xfrm>
            <a:off x="3422004" y="699823"/>
            <a:ext cx="5133975" cy="628650"/>
          </a:xfrm>
          <a:prstGeom prst="rect">
            <a:avLst/>
          </a:prstGeom>
        </p:spPr>
      </p:pic>
      <p:pic>
        <p:nvPicPr>
          <p:cNvPr id="4" name="Picture 3"/>
          <p:cNvPicPr>
            <a:picLocks noChangeAspect="1"/>
          </p:cNvPicPr>
          <p:nvPr/>
        </p:nvPicPr>
        <p:blipFill>
          <a:blip r:embed="rId4"/>
          <a:stretch>
            <a:fillRect/>
          </a:stretch>
        </p:blipFill>
        <p:spPr>
          <a:xfrm>
            <a:off x="4612626" y="2446270"/>
            <a:ext cx="2752725" cy="657225"/>
          </a:xfrm>
          <a:prstGeom prst="rect">
            <a:avLst/>
          </a:prstGeom>
        </p:spPr>
      </p:pic>
      <p:pic>
        <p:nvPicPr>
          <p:cNvPr id="5" name="Picture 4"/>
          <p:cNvPicPr>
            <a:picLocks noChangeAspect="1"/>
          </p:cNvPicPr>
          <p:nvPr/>
        </p:nvPicPr>
        <p:blipFill>
          <a:blip r:embed="rId5"/>
          <a:stretch>
            <a:fillRect/>
          </a:stretch>
        </p:blipFill>
        <p:spPr>
          <a:xfrm>
            <a:off x="4745975" y="3315594"/>
            <a:ext cx="2486025" cy="571500"/>
          </a:xfrm>
          <a:prstGeom prst="rect">
            <a:avLst/>
          </a:prstGeom>
        </p:spPr>
      </p:pic>
      <p:pic>
        <p:nvPicPr>
          <p:cNvPr id="6" name="Picture 5"/>
          <p:cNvPicPr>
            <a:picLocks noChangeAspect="1"/>
          </p:cNvPicPr>
          <p:nvPr/>
        </p:nvPicPr>
        <p:blipFill>
          <a:blip r:embed="rId6"/>
          <a:stretch>
            <a:fillRect/>
          </a:stretch>
        </p:blipFill>
        <p:spPr>
          <a:xfrm>
            <a:off x="4674539" y="4221292"/>
            <a:ext cx="2628900" cy="571500"/>
          </a:xfrm>
          <a:prstGeom prst="rect">
            <a:avLst/>
          </a:prstGeom>
        </p:spPr>
      </p:pic>
      <p:pic>
        <p:nvPicPr>
          <p:cNvPr id="7" name="Picture 6"/>
          <p:cNvPicPr>
            <a:picLocks noChangeAspect="1"/>
          </p:cNvPicPr>
          <p:nvPr/>
        </p:nvPicPr>
        <p:blipFill>
          <a:blip r:embed="rId7"/>
          <a:stretch>
            <a:fillRect/>
          </a:stretch>
        </p:blipFill>
        <p:spPr>
          <a:xfrm>
            <a:off x="4425624" y="5376366"/>
            <a:ext cx="3126730" cy="1323998"/>
          </a:xfrm>
          <a:prstGeom prst="rect">
            <a:avLst/>
          </a:prstGeom>
        </p:spPr>
      </p:pic>
    </p:spTree>
    <p:extLst>
      <p:ext uri="{BB962C8B-B14F-4D97-AF65-F5344CB8AC3E}">
        <p14:creationId xmlns:p14="http://schemas.microsoft.com/office/powerpoint/2010/main" val="1294994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 name="TextBox 1"/>
          <p:cNvSpPr txBox="1"/>
          <p:nvPr/>
        </p:nvSpPr>
        <p:spPr>
          <a:xfrm>
            <a:off x="904666" y="1048435"/>
            <a:ext cx="10447507" cy="3262432"/>
          </a:xfrm>
          <a:prstGeom prst="rect">
            <a:avLst/>
          </a:prstGeom>
          <a:noFill/>
        </p:spPr>
        <p:txBody>
          <a:bodyPr wrap="square" rtlCol="0">
            <a:spAutoFit/>
          </a:bodyPr>
          <a:lstStyle/>
          <a:p>
            <a:pPr algn="just"/>
            <a:r>
              <a:rPr lang="en-US" sz="1600" dirty="0">
                <a:latin typeface="Nunito" panose="020B0604020202020204" charset="-94"/>
              </a:rPr>
              <a:t>The second derivatives </a:t>
            </a:r>
            <a:r>
              <a:rPr lang="en-US" sz="1600" i="1" dirty="0" err="1">
                <a:latin typeface="Nunito" panose="020B0604020202020204" charset="-94"/>
              </a:rPr>
              <a:t>k</a:t>
            </a:r>
            <a:r>
              <a:rPr lang="en-US" sz="1600" i="1" baseline="-25000" dirty="0" err="1">
                <a:latin typeface="Nunito" panose="020B0604020202020204" charset="-94"/>
              </a:rPr>
              <a:t>i</a:t>
            </a:r>
            <a:r>
              <a:rPr lang="en-US" sz="1600" i="1" dirty="0">
                <a:latin typeface="Nunito" panose="020B0604020202020204" charset="-94"/>
              </a:rPr>
              <a:t> </a:t>
            </a:r>
            <a:r>
              <a:rPr lang="en-US" sz="1600" dirty="0">
                <a:latin typeface="Nunito" panose="020B0604020202020204" charset="-94"/>
              </a:rPr>
              <a:t>of the spline at the interior knots are obtained from </a:t>
            </a:r>
            <a:r>
              <a:rPr lang="en-US" sz="1600" dirty="0" smtClean="0">
                <a:latin typeface="Nunito" panose="020B0604020202020204" charset="-94"/>
              </a:rPr>
              <a:t>the</a:t>
            </a:r>
            <a:r>
              <a:rPr lang="tr-TR" sz="1600" dirty="0" smtClean="0">
                <a:latin typeface="Nunito" panose="020B0604020202020204" charset="-94"/>
              </a:rPr>
              <a:t> slope </a:t>
            </a:r>
            <a:r>
              <a:rPr lang="tr-TR" sz="1600" dirty="0">
                <a:latin typeface="Nunito" panose="020B0604020202020204" charset="-94"/>
              </a:rPr>
              <a:t>continuity conditions </a:t>
            </a:r>
            <a:endParaRPr lang="tr-TR" sz="1600" dirty="0" smtClean="0">
              <a:latin typeface="Nunito" panose="020B0604020202020204" charset="-94"/>
            </a:endParaRPr>
          </a:p>
          <a:p>
            <a:pPr algn="just"/>
            <a:r>
              <a:rPr lang="tr-TR" sz="1600" i="1" dirty="0" smtClean="0">
                <a:latin typeface="Nunito" panose="020B0604020202020204" charset="-94"/>
              </a:rPr>
              <a:t>f </a:t>
            </a:r>
            <a:r>
              <a:rPr lang="tr-TR" sz="1600" baseline="-25000" dirty="0" smtClean="0">
                <a:latin typeface="Nunito" panose="020B0604020202020204" charset="-94"/>
              </a:rPr>
              <a:t> </a:t>
            </a:r>
            <a:r>
              <a:rPr lang="tr-TR" sz="1600" i="1" baseline="-25000" dirty="0" smtClean="0">
                <a:latin typeface="Nunito" panose="020B0604020202020204" charset="-94"/>
              </a:rPr>
              <a:t>i</a:t>
            </a:r>
            <a:r>
              <a:rPr lang="tr-TR" sz="1600" baseline="-25000" dirty="0">
                <a:latin typeface="Nunito" panose="020B0604020202020204" charset="-94"/>
              </a:rPr>
              <a:t>−1,</a:t>
            </a:r>
            <a:r>
              <a:rPr lang="tr-TR" sz="1600" i="1" baseline="-25000" dirty="0">
                <a:latin typeface="Nunito" panose="020B0604020202020204" charset="-94"/>
              </a:rPr>
              <a:t>i </a:t>
            </a:r>
            <a:r>
              <a:rPr lang="tr-TR" sz="1600" dirty="0">
                <a:latin typeface="Nunito" panose="020B0604020202020204" charset="-94"/>
              </a:rPr>
              <a:t>(</a:t>
            </a:r>
            <a:r>
              <a:rPr lang="tr-TR" sz="1600" i="1" dirty="0">
                <a:latin typeface="Nunito" panose="020B0604020202020204" charset="-94"/>
              </a:rPr>
              <a:t>x</a:t>
            </a:r>
            <a:r>
              <a:rPr lang="tr-TR" sz="1600" i="1" baseline="-25000" dirty="0">
                <a:latin typeface="Nunito" panose="020B0604020202020204" charset="-94"/>
              </a:rPr>
              <a:t>i</a:t>
            </a:r>
            <a:r>
              <a:rPr lang="tr-TR" sz="1600" i="1" dirty="0">
                <a:latin typeface="Nunito" panose="020B0604020202020204" charset="-94"/>
              </a:rPr>
              <a:t> </a:t>
            </a:r>
            <a:r>
              <a:rPr lang="tr-TR" sz="1600" dirty="0">
                <a:latin typeface="Nunito" panose="020B0604020202020204" charset="-94"/>
              </a:rPr>
              <a:t>) = </a:t>
            </a:r>
            <a:r>
              <a:rPr lang="tr-TR" sz="1600" i="1" baseline="-25000" dirty="0">
                <a:latin typeface="Nunito" panose="020B0604020202020204" charset="-94"/>
              </a:rPr>
              <a:t>f </a:t>
            </a:r>
            <a:r>
              <a:rPr lang="tr-TR" sz="1600" baseline="-25000" dirty="0">
                <a:latin typeface="Nunito" panose="020B0604020202020204" charset="-94"/>
              </a:rPr>
              <a:t> </a:t>
            </a:r>
            <a:r>
              <a:rPr lang="en-US" sz="1600" i="1" baseline="-25000" dirty="0" smtClean="0">
                <a:latin typeface="Nunito" panose="020B0604020202020204" charset="-94"/>
              </a:rPr>
              <a:t>i</a:t>
            </a:r>
            <a:r>
              <a:rPr lang="en-US" sz="1600" baseline="-25000" dirty="0" smtClean="0">
                <a:latin typeface="Nunito" panose="020B0604020202020204" charset="-94"/>
              </a:rPr>
              <a:t>,</a:t>
            </a:r>
            <a:r>
              <a:rPr lang="en-US" sz="1600" i="1" baseline="-25000" dirty="0" smtClean="0">
                <a:latin typeface="Nunito" panose="020B0604020202020204" charset="-94"/>
              </a:rPr>
              <a:t>i</a:t>
            </a:r>
            <a:r>
              <a:rPr lang="en-US" sz="1600" baseline="-25000" dirty="0" smtClean="0">
                <a:latin typeface="Nunito" panose="020B0604020202020204" charset="-94"/>
              </a:rPr>
              <a:t>+1</a:t>
            </a:r>
            <a:r>
              <a:rPr lang="en-US" sz="1600" dirty="0" smtClean="0">
                <a:latin typeface="Nunito" panose="020B0604020202020204" charset="-94"/>
              </a:rPr>
              <a:t>(</a:t>
            </a:r>
            <a:r>
              <a:rPr lang="en-US" sz="1600" i="1" dirty="0" smtClean="0">
                <a:latin typeface="Nunito" panose="020B0604020202020204" charset="-94"/>
              </a:rPr>
              <a:t>x</a:t>
            </a:r>
            <a:r>
              <a:rPr lang="en-US" sz="1600" i="1" baseline="-25000" dirty="0" smtClean="0">
                <a:latin typeface="Nunito" panose="020B0604020202020204" charset="-94"/>
              </a:rPr>
              <a:t>i</a:t>
            </a:r>
            <a:r>
              <a:rPr lang="en-US" sz="1600" i="1" dirty="0" smtClean="0">
                <a:latin typeface="Nunito" panose="020B0604020202020204" charset="-94"/>
              </a:rPr>
              <a:t> </a:t>
            </a:r>
            <a:r>
              <a:rPr lang="en-US" sz="1600" dirty="0">
                <a:latin typeface="Nunito" panose="020B0604020202020204" charset="-94"/>
              </a:rPr>
              <a:t>), where </a:t>
            </a:r>
            <a:r>
              <a:rPr lang="tr-TR" sz="1600" dirty="0">
                <a:latin typeface="Nunito" panose="020B0604020202020204" charset="-94"/>
              </a:rPr>
              <a:t> </a:t>
            </a:r>
            <a:r>
              <a:rPr lang="en-US" sz="1600" i="1" dirty="0" err="1" smtClean="0">
                <a:latin typeface="Nunito" panose="020B0604020202020204" charset="-94"/>
              </a:rPr>
              <a:t>i</a:t>
            </a:r>
            <a:r>
              <a:rPr lang="en-US" sz="1600" i="1" dirty="0" smtClean="0">
                <a:latin typeface="Nunito" panose="020B0604020202020204" charset="-94"/>
              </a:rPr>
              <a:t> </a:t>
            </a:r>
            <a:r>
              <a:rPr lang="en-US" sz="1600" dirty="0">
                <a:latin typeface="Nunito" panose="020B0604020202020204" charset="-94"/>
              </a:rPr>
              <a:t>= 1, 2, </a:t>
            </a:r>
            <a:r>
              <a:rPr lang="en-US" sz="1600" i="1" dirty="0">
                <a:latin typeface="Nunito" panose="020B0604020202020204" charset="-94"/>
              </a:rPr>
              <a:t>. . . </a:t>
            </a:r>
            <a:r>
              <a:rPr lang="en-US" sz="1600" dirty="0">
                <a:latin typeface="Nunito" panose="020B0604020202020204" charset="-94"/>
              </a:rPr>
              <a:t>, </a:t>
            </a:r>
            <a:r>
              <a:rPr lang="en-US" sz="1600" i="1" dirty="0">
                <a:latin typeface="Nunito" panose="020B0604020202020204" charset="-94"/>
              </a:rPr>
              <a:t>n </a:t>
            </a:r>
            <a:r>
              <a:rPr lang="en-US" sz="1600" dirty="0">
                <a:latin typeface="Nunito" panose="020B0604020202020204" charset="-94"/>
              </a:rPr>
              <a:t>− 1. After a </a:t>
            </a:r>
            <a:r>
              <a:rPr lang="en-US" sz="1600" dirty="0" smtClean="0">
                <a:latin typeface="Nunito" panose="020B0604020202020204" charset="-94"/>
              </a:rPr>
              <a:t>little</a:t>
            </a:r>
            <a:r>
              <a:rPr lang="tr-TR" sz="1600" dirty="0" smtClean="0">
                <a:latin typeface="Nunito" panose="020B0604020202020204" charset="-94"/>
              </a:rPr>
              <a:t> </a:t>
            </a:r>
            <a:r>
              <a:rPr lang="en-US" sz="1600" dirty="0" smtClean="0">
                <a:latin typeface="Nunito" panose="020B0604020202020204" charset="-94"/>
              </a:rPr>
              <a:t>algebra</a:t>
            </a:r>
            <a:r>
              <a:rPr lang="en-US" sz="1600" dirty="0">
                <a:latin typeface="Nunito" panose="020B0604020202020204" charset="-94"/>
              </a:rPr>
              <a:t>, this results in the simultaneous </a:t>
            </a:r>
            <a:r>
              <a:rPr lang="en-US" sz="1600" dirty="0" smtClean="0">
                <a:latin typeface="Nunito" panose="020B0604020202020204" charset="-94"/>
              </a:rPr>
              <a:t>equations</a:t>
            </a:r>
            <a:endParaRPr lang="tr-TR" sz="1600" dirty="0" smtClean="0">
              <a:latin typeface="Nunito" panose="020B0604020202020204" charset="-94"/>
            </a:endParaRPr>
          </a:p>
          <a:p>
            <a:pPr algn="just"/>
            <a:endParaRPr lang="tr-TR" sz="1600" dirty="0">
              <a:latin typeface="Nunito" panose="020B0604020202020204" charset="-94"/>
            </a:endParaRPr>
          </a:p>
          <a:p>
            <a:pPr algn="just"/>
            <a:endParaRPr lang="tr-TR" sz="1600" dirty="0" smtClean="0">
              <a:latin typeface="Nunito" panose="020B0604020202020204" charset="-94"/>
            </a:endParaRPr>
          </a:p>
          <a:p>
            <a:pPr algn="just"/>
            <a:endParaRPr lang="tr-TR" sz="1600" dirty="0">
              <a:latin typeface="Nunito" panose="020B0604020202020204" charset="-94"/>
            </a:endParaRPr>
          </a:p>
          <a:p>
            <a:pPr algn="just"/>
            <a:r>
              <a:rPr lang="tr-TR" sz="1600" dirty="0" smtClean="0">
                <a:latin typeface="Nunito" panose="020B0604020202020204" charset="-94"/>
              </a:rPr>
              <a:t>										</a:t>
            </a:r>
            <a:r>
              <a:rPr lang="tr-TR" sz="1600" dirty="0" smtClean="0">
                <a:latin typeface="Nunito" panose="020B0604020202020204" charset="-94"/>
              </a:rPr>
              <a:t>(7)</a:t>
            </a:r>
            <a:endParaRPr lang="tr-TR" sz="1600" dirty="0" smtClean="0">
              <a:latin typeface="Nunito" panose="020B0604020202020204" charset="-94"/>
            </a:endParaRPr>
          </a:p>
          <a:p>
            <a:pPr algn="just"/>
            <a:endParaRPr lang="tr-TR" sz="1600" dirty="0">
              <a:latin typeface="Nunito" panose="020B0604020202020204" charset="-94"/>
            </a:endParaRPr>
          </a:p>
          <a:p>
            <a:pPr algn="just"/>
            <a:endParaRPr lang="tr-TR" sz="1600" dirty="0" smtClean="0">
              <a:latin typeface="Nunito" panose="020B0604020202020204" charset="-94"/>
            </a:endParaRPr>
          </a:p>
          <a:p>
            <a:pPr algn="just"/>
            <a:endParaRPr lang="tr-TR" sz="1600" dirty="0">
              <a:latin typeface="Nunito" panose="020B0604020202020204" charset="-94"/>
            </a:endParaRPr>
          </a:p>
          <a:p>
            <a:r>
              <a:rPr lang="en-US" dirty="0"/>
              <a:t>If the data points are evenly spaced at intervals </a:t>
            </a:r>
            <a:r>
              <a:rPr lang="en-US" i="1" dirty="0"/>
              <a:t>h</a:t>
            </a:r>
            <a:r>
              <a:rPr lang="en-US" dirty="0"/>
              <a:t>, </a:t>
            </a:r>
            <a:r>
              <a:rPr lang="en-US" dirty="0" smtClean="0"/>
              <a:t>then</a:t>
            </a:r>
            <a:r>
              <a:rPr lang="tr-TR" dirty="0" smtClean="0"/>
              <a:t> </a:t>
            </a:r>
            <a:r>
              <a:rPr lang="en-US" i="1" dirty="0" smtClean="0"/>
              <a:t>x</a:t>
            </a:r>
            <a:r>
              <a:rPr lang="en-US" i="1" baseline="-25000" dirty="0" smtClean="0"/>
              <a:t>i</a:t>
            </a:r>
            <a:r>
              <a:rPr lang="en-US" baseline="-25000" dirty="0"/>
              <a:t>−1 </a:t>
            </a:r>
            <a:r>
              <a:rPr lang="en-US" dirty="0"/>
              <a:t>− </a:t>
            </a:r>
            <a:r>
              <a:rPr lang="en-US" i="1" dirty="0"/>
              <a:t>x</a:t>
            </a:r>
            <a:r>
              <a:rPr lang="en-US" i="1" baseline="-25000" dirty="0"/>
              <a:t>i</a:t>
            </a:r>
            <a:r>
              <a:rPr lang="en-US" i="1" dirty="0"/>
              <a:t> </a:t>
            </a:r>
            <a:r>
              <a:rPr lang="en-US" dirty="0"/>
              <a:t>= </a:t>
            </a:r>
            <a:r>
              <a:rPr lang="en-US" i="1" dirty="0"/>
              <a:t>x</a:t>
            </a:r>
            <a:r>
              <a:rPr lang="en-US" i="1" baseline="-25000" dirty="0"/>
              <a:t>i</a:t>
            </a:r>
            <a:r>
              <a:rPr lang="en-US" i="1" dirty="0"/>
              <a:t> </a:t>
            </a:r>
            <a:r>
              <a:rPr lang="en-US" dirty="0"/>
              <a:t>− </a:t>
            </a:r>
            <a:r>
              <a:rPr lang="en-US" i="1" dirty="0"/>
              <a:t>x</a:t>
            </a:r>
            <a:r>
              <a:rPr lang="en-US" i="1" baseline="-25000" dirty="0"/>
              <a:t>i</a:t>
            </a:r>
            <a:r>
              <a:rPr lang="en-US" baseline="-25000" dirty="0"/>
              <a:t>+1</a:t>
            </a:r>
            <a:r>
              <a:rPr lang="en-US" dirty="0"/>
              <a:t> = −</a:t>
            </a:r>
            <a:r>
              <a:rPr lang="en-US" i="1" dirty="0" smtClean="0"/>
              <a:t>h</a:t>
            </a:r>
            <a:r>
              <a:rPr lang="en-US" dirty="0" smtClean="0"/>
              <a:t>,</a:t>
            </a:r>
            <a:r>
              <a:rPr lang="tr-TR" dirty="0" smtClean="0"/>
              <a:t> </a:t>
            </a:r>
            <a:r>
              <a:rPr lang="en-US" dirty="0" smtClean="0"/>
              <a:t>and </a:t>
            </a:r>
            <a:r>
              <a:rPr lang="en-US" dirty="0"/>
              <a:t>the </a:t>
            </a:r>
            <a:r>
              <a:rPr lang="en-US" dirty="0" err="1"/>
              <a:t>Eqs</a:t>
            </a:r>
            <a:r>
              <a:rPr lang="en-US" dirty="0"/>
              <a:t>. </a:t>
            </a:r>
            <a:r>
              <a:rPr lang="en-US" dirty="0" smtClean="0"/>
              <a:t>(</a:t>
            </a:r>
            <a:r>
              <a:rPr lang="tr-TR" dirty="0" smtClean="0"/>
              <a:t>7</a:t>
            </a:r>
            <a:r>
              <a:rPr lang="en-US" dirty="0" smtClean="0"/>
              <a:t>) </a:t>
            </a:r>
            <a:r>
              <a:rPr lang="en-US" dirty="0"/>
              <a:t>simplify </a:t>
            </a:r>
            <a:r>
              <a:rPr lang="en-US" dirty="0" smtClean="0"/>
              <a:t>to</a:t>
            </a:r>
            <a:endParaRPr lang="tr-TR" dirty="0" smtClean="0"/>
          </a:p>
          <a:p>
            <a:endParaRPr lang="tr-TR" sz="1600" dirty="0">
              <a:latin typeface="Nunito" panose="020B0604020202020204" charset="-94"/>
            </a:endParaRPr>
          </a:p>
          <a:p>
            <a:endParaRPr lang="tr-TR" sz="1600" dirty="0" smtClean="0">
              <a:latin typeface="Nunito" panose="020B0604020202020204" charset="-94"/>
            </a:endParaRPr>
          </a:p>
          <a:p>
            <a:r>
              <a:rPr lang="tr-TR" sz="1600" dirty="0">
                <a:latin typeface="Nunito" panose="020B0604020202020204" charset="-94"/>
              </a:rPr>
              <a:t>	</a:t>
            </a:r>
            <a:r>
              <a:rPr lang="tr-TR" sz="1600" dirty="0" smtClean="0">
                <a:latin typeface="Nunito" panose="020B0604020202020204" charset="-94"/>
              </a:rPr>
              <a:t>									</a:t>
            </a:r>
            <a:r>
              <a:rPr lang="tr-TR" sz="1600" dirty="0" smtClean="0">
                <a:latin typeface="Nunito" panose="020B0604020202020204" charset="-94"/>
              </a:rPr>
              <a:t>(8)</a:t>
            </a:r>
            <a:endParaRPr lang="tr-TR" sz="1600" dirty="0">
              <a:latin typeface="Nunito" panose="020B0604020202020204" charset="-94"/>
            </a:endParaRPr>
          </a:p>
        </p:txBody>
      </p:sp>
      <p:pic>
        <p:nvPicPr>
          <p:cNvPr id="3" name="Picture 2"/>
          <p:cNvPicPr>
            <a:picLocks noChangeAspect="1"/>
          </p:cNvPicPr>
          <p:nvPr/>
        </p:nvPicPr>
        <p:blipFill>
          <a:blip r:embed="rId3"/>
          <a:stretch>
            <a:fillRect/>
          </a:stretch>
        </p:blipFill>
        <p:spPr>
          <a:xfrm>
            <a:off x="4066254" y="2047469"/>
            <a:ext cx="4124325" cy="895350"/>
          </a:xfrm>
          <a:prstGeom prst="rect">
            <a:avLst/>
          </a:prstGeom>
        </p:spPr>
      </p:pic>
      <p:pic>
        <p:nvPicPr>
          <p:cNvPr id="4" name="Picture 3"/>
          <p:cNvPicPr>
            <a:picLocks noChangeAspect="1"/>
          </p:cNvPicPr>
          <p:nvPr/>
        </p:nvPicPr>
        <p:blipFill>
          <a:blip r:embed="rId4"/>
          <a:stretch>
            <a:fillRect/>
          </a:stretch>
        </p:blipFill>
        <p:spPr>
          <a:xfrm>
            <a:off x="3704305" y="3748212"/>
            <a:ext cx="4848225" cy="542925"/>
          </a:xfrm>
          <a:prstGeom prst="rect">
            <a:avLst/>
          </a:prstGeom>
        </p:spPr>
      </p:pic>
    </p:spTree>
    <p:extLst>
      <p:ext uri="{BB962C8B-B14F-4D97-AF65-F5344CB8AC3E}">
        <p14:creationId xmlns:p14="http://schemas.microsoft.com/office/powerpoint/2010/main" val="439558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 name="TextBox 1"/>
          <p:cNvSpPr txBox="1"/>
          <p:nvPr/>
        </p:nvSpPr>
        <p:spPr>
          <a:xfrm>
            <a:off x="603109" y="455048"/>
            <a:ext cx="10447507" cy="5632311"/>
          </a:xfrm>
          <a:prstGeom prst="rect">
            <a:avLst/>
          </a:prstGeom>
          <a:noFill/>
        </p:spPr>
        <p:txBody>
          <a:bodyPr wrap="square" rtlCol="0">
            <a:spAutoFit/>
          </a:bodyPr>
          <a:lstStyle/>
          <a:p>
            <a:pPr algn="just"/>
            <a:r>
              <a:rPr lang="tr-TR" sz="1600" dirty="0" smtClean="0">
                <a:solidFill>
                  <a:srgbClr val="FFFF00"/>
                </a:solidFill>
                <a:latin typeface="Nunito" panose="020B0604020202020204" charset="-94"/>
              </a:rPr>
              <a:t>Example 3: </a:t>
            </a:r>
            <a:r>
              <a:rPr lang="en-US" sz="1600" dirty="0" smtClean="0">
                <a:latin typeface="Nunito" panose="020B0604020202020204" charset="-94"/>
              </a:rPr>
              <a:t>Use </a:t>
            </a:r>
            <a:r>
              <a:rPr lang="en-US" sz="1600" dirty="0">
                <a:latin typeface="Nunito" panose="020B0604020202020204" charset="-94"/>
              </a:rPr>
              <a:t>a natural cubic spline to determine </a:t>
            </a:r>
            <a:r>
              <a:rPr lang="en-US" sz="1600" i="1" dirty="0">
                <a:latin typeface="Nunito" panose="020B0604020202020204" charset="-94"/>
              </a:rPr>
              <a:t>y </a:t>
            </a:r>
            <a:r>
              <a:rPr lang="en-US" sz="1600" dirty="0">
                <a:latin typeface="Nunito" panose="020B0604020202020204" charset="-94"/>
              </a:rPr>
              <a:t>at </a:t>
            </a:r>
            <a:r>
              <a:rPr lang="en-US" sz="1600" i="1" dirty="0">
                <a:latin typeface="Nunito" panose="020B0604020202020204" charset="-94"/>
              </a:rPr>
              <a:t>x </a:t>
            </a:r>
            <a:r>
              <a:rPr lang="en-US" sz="1600" dirty="0">
                <a:latin typeface="Nunito" panose="020B0604020202020204" charset="-94"/>
              </a:rPr>
              <a:t>= 1</a:t>
            </a:r>
            <a:r>
              <a:rPr lang="en-US" sz="1600" i="1" dirty="0">
                <a:latin typeface="Nunito" panose="020B0604020202020204" charset="-94"/>
              </a:rPr>
              <a:t>.</a:t>
            </a:r>
            <a:r>
              <a:rPr lang="en-US" sz="1600" dirty="0">
                <a:latin typeface="Nunito" panose="020B0604020202020204" charset="-94"/>
              </a:rPr>
              <a:t>5. The data points </a:t>
            </a:r>
            <a:r>
              <a:rPr lang="en-US" sz="1600" dirty="0" smtClean="0">
                <a:latin typeface="Nunito" panose="020B0604020202020204" charset="-94"/>
              </a:rPr>
              <a:t>are</a:t>
            </a:r>
            <a:endParaRPr lang="tr-TR" sz="1600" dirty="0" smtClean="0">
              <a:latin typeface="Nunito" panose="020B0604020202020204" charset="-94"/>
            </a:endParaRPr>
          </a:p>
          <a:p>
            <a:pPr algn="just"/>
            <a:endParaRPr lang="tr-TR" sz="1600" dirty="0">
              <a:latin typeface="Nunito" panose="020B0604020202020204" charset="-94"/>
            </a:endParaRPr>
          </a:p>
          <a:p>
            <a:pPr algn="just"/>
            <a:endParaRPr lang="tr-TR" sz="1600" dirty="0" smtClean="0">
              <a:latin typeface="Nunito" panose="020B0604020202020204" charset="-94"/>
            </a:endParaRPr>
          </a:p>
          <a:p>
            <a:pPr algn="just"/>
            <a:endParaRPr lang="tr-TR" sz="1600" dirty="0" smtClean="0">
              <a:latin typeface="Nunito" panose="020B0604020202020204" charset="-94"/>
            </a:endParaRPr>
          </a:p>
          <a:p>
            <a:pPr algn="just"/>
            <a:endParaRPr lang="tr-TR" sz="1600" dirty="0">
              <a:latin typeface="Nunito" panose="020B0604020202020204" charset="-94"/>
            </a:endParaRPr>
          </a:p>
          <a:p>
            <a:pPr algn="just"/>
            <a:r>
              <a:rPr lang="tr-TR" sz="1600" dirty="0" smtClean="0">
                <a:solidFill>
                  <a:srgbClr val="FFFF00"/>
                </a:solidFill>
                <a:latin typeface="Nunito" panose="020B0604020202020204" charset="-94"/>
              </a:rPr>
              <a:t>Solution: </a:t>
            </a:r>
            <a:r>
              <a:rPr lang="en-US" sz="1600" dirty="0" smtClean="0">
                <a:latin typeface="Nunito" panose="020B0604020202020204" charset="-94"/>
              </a:rPr>
              <a:t>The </a:t>
            </a:r>
            <a:r>
              <a:rPr lang="en-US" sz="1600" dirty="0">
                <a:latin typeface="Nunito" panose="020B0604020202020204" charset="-94"/>
              </a:rPr>
              <a:t>five knots are equally spaced at </a:t>
            </a:r>
            <a:r>
              <a:rPr lang="en-US" sz="1600" i="1" dirty="0">
                <a:latin typeface="Nunito" panose="020B0604020202020204" charset="-94"/>
              </a:rPr>
              <a:t>h </a:t>
            </a:r>
            <a:r>
              <a:rPr lang="en-US" sz="1600" dirty="0">
                <a:latin typeface="Nunito" panose="020B0604020202020204" charset="-94"/>
              </a:rPr>
              <a:t>= 1. Recalling that the </a:t>
            </a:r>
            <a:r>
              <a:rPr lang="en-US" sz="1600" dirty="0" smtClean="0">
                <a:latin typeface="Nunito" panose="020B0604020202020204" charset="-94"/>
              </a:rPr>
              <a:t>second</a:t>
            </a:r>
            <a:r>
              <a:rPr lang="tr-TR" sz="1600" dirty="0" smtClean="0">
                <a:latin typeface="Nunito" panose="020B0604020202020204" charset="-94"/>
              </a:rPr>
              <a:t> </a:t>
            </a:r>
            <a:r>
              <a:rPr lang="en-US" sz="1600" dirty="0" smtClean="0">
                <a:latin typeface="Nunito" panose="020B0604020202020204" charset="-94"/>
              </a:rPr>
              <a:t>derivative </a:t>
            </a:r>
            <a:r>
              <a:rPr lang="en-US" sz="1600" dirty="0">
                <a:latin typeface="Nunito" panose="020B0604020202020204" charset="-94"/>
              </a:rPr>
              <a:t>of a natural spline is zero at the first and last knot</a:t>
            </a:r>
            <a:r>
              <a:rPr lang="en-US" sz="1600" dirty="0" smtClean="0">
                <a:latin typeface="Nunito" panose="020B0604020202020204" charset="-94"/>
              </a:rPr>
              <a:t>,</a:t>
            </a:r>
            <a:r>
              <a:rPr lang="tr-TR" sz="1600" dirty="0" smtClean="0">
                <a:latin typeface="Nunito" panose="020B0604020202020204" charset="-94"/>
              </a:rPr>
              <a:t> </a:t>
            </a:r>
            <a:r>
              <a:rPr lang="en-US" sz="1600" dirty="0" smtClean="0">
                <a:latin typeface="Nunito" panose="020B0604020202020204" charset="-94"/>
              </a:rPr>
              <a:t>we </a:t>
            </a:r>
            <a:r>
              <a:rPr lang="en-US" sz="1600" dirty="0">
                <a:latin typeface="Nunito" panose="020B0604020202020204" charset="-94"/>
              </a:rPr>
              <a:t>have </a:t>
            </a:r>
            <a:r>
              <a:rPr lang="en-US" sz="1600" i="1" dirty="0">
                <a:latin typeface="Nunito" panose="020B0604020202020204" charset="-94"/>
              </a:rPr>
              <a:t>k</a:t>
            </a:r>
            <a:r>
              <a:rPr lang="en-US" sz="1600" baseline="-25000" dirty="0">
                <a:latin typeface="Nunito" panose="020B0604020202020204" charset="-94"/>
              </a:rPr>
              <a:t>0</a:t>
            </a:r>
            <a:r>
              <a:rPr lang="en-US" sz="1600" dirty="0">
                <a:latin typeface="Nunito" panose="020B0604020202020204" charset="-94"/>
              </a:rPr>
              <a:t> = </a:t>
            </a:r>
            <a:r>
              <a:rPr lang="en-US" sz="1600" i="1" dirty="0">
                <a:latin typeface="Nunito" panose="020B0604020202020204" charset="-94"/>
              </a:rPr>
              <a:t>k</a:t>
            </a:r>
            <a:r>
              <a:rPr lang="en-US" sz="1600" baseline="-25000" dirty="0">
                <a:latin typeface="Nunito" panose="020B0604020202020204" charset="-94"/>
              </a:rPr>
              <a:t>4</a:t>
            </a:r>
            <a:r>
              <a:rPr lang="en-US" sz="1600" dirty="0">
                <a:latin typeface="Nunito" panose="020B0604020202020204" charset="-94"/>
              </a:rPr>
              <a:t> = 0</a:t>
            </a:r>
            <a:r>
              <a:rPr lang="en-US" sz="1600" i="1" dirty="0">
                <a:latin typeface="Nunito" panose="020B0604020202020204" charset="-94"/>
              </a:rPr>
              <a:t>. </a:t>
            </a:r>
            <a:r>
              <a:rPr lang="en-US" sz="1600" dirty="0" smtClean="0">
                <a:latin typeface="Nunito" panose="020B0604020202020204" charset="-94"/>
              </a:rPr>
              <a:t>The</a:t>
            </a:r>
            <a:r>
              <a:rPr lang="tr-TR" sz="1600" dirty="0" smtClean="0">
                <a:latin typeface="Nunito" panose="020B0604020202020204" charset="-94"/>
              </a:rPr>
              <a:t> </a:t>
            </a:r>
            <a:r>
              <a:rPr lang="en-US" sz="1600" dirty="0" smtClean="0">
                <a:latin typeface="Nunito" panose="020B0604020202020204" charset="-94"/>
              </a:rPr>
              <a:t>second </a:t>
            </a:r>
            <a:r>
              <a:rPr lang="en-US" sz="1600" dirty="0">
                <a:latin typeface="Nunito" panose="020B0604020202020204" charset="-94"/>
              </a:rPr>
              <a:t>derivatives at the other knots are obtained </a:t>
            </a:r>
            <a:r>
              <a:rPr lang="en-US" sz="1600" dirty="0" smtClean="0">
                <a:latin typeface="Nunito" panose="020B0604020202020204" charset="-94"/>
              </a:rPr>
              <a:t>from</a:t>
            </a:r>
            <a:r>
              <a:rPr lang="tr-TR" sz="1600" dirty="0" smtClean="0">
                <a:latin typeface="Nunito" panose="020B0604020202020204" charset="-94"/>
              </a:rPr>
              <a:t> </a:t>
            </a:r>
            <a:r>
              <a:rPr lang="en-US" sz="1600" dirty="0" smtClean="0">
                <a:latin typeface="Nunito" panose="020B0604020202020204" charset="-94"/>
              </a:rPr>
              <a:t>Eq</a:t>
            </a:r>
            <a:r>
              <a:rPr lang="en-US" sz="1600" dirty="0">
                <a:latin typeface="Nunito" panose="020B0604020202020204" charset="-94"/>
              </a:rPr>
              <a:t>. </a:t>
            </a:r>
            <a:r>
              <a:rPr lang="en-US" sz="1600" dirty="0" smtClean="0">
                <a:latin typeface="Nunito" panose="020B0604020202020204" charset="-94"/>
              </a:rPr>
              <a:t>(</a:t>
            </a:r>
            <a:r>
              <a:rPr lang="tr-TR" sz="1600" dirty="0" smtClean="0">
                <a:latin typeface="Nunito" panose="020B0604020202020204" charset="-94"/>
              </a:rPr>
              <a:t>8</a:t>
            </a:r>
            <a:r>
              <a:rPr lang="en-US" sz="1600" dirty="0" smtClean="0">
                <a:latin typeface="Nunito" panose="020B0604020202020204" charset="-94"/>
              </a:rPr>
              <a:t>).</a:t>
            </a:r>
            <a:r>
              <a:rPr lang="en-US" sz="1600" dirty="0">
                <a:latin typeface="Nunito" panose="020B0604020202020204" charset="-94"/>
              </a:rPr>
              <a:t>Using </a:t>
            </a:r>
            <a:r>
              <a:rPr lang="en-US" sz="1600" i="1" dirty="0" err="1">
                <a:latin typeface="Nunito" panose="020B0604020202020204" charset="-94"/>
              </a:rPr>
              <a:t>i</a:t>
            </a:r>
            <a:r>
              <a:rPr lang="en-US" sz="1600" i="1" dirty="0">
                <a:latin typeface="Nunito" panose="020B0604020202020204" charset="-94"/>
              </a:rPr>
              <a:t> </a:t>
            </a:r>
            <a:r>
              <a:rPr lang="en-US" sz="1600" dirty="0">
                <a:latin typeface="Nunito" panose="020B0604020202020204" charset="-94"/>
              </a:rPr>
              <a:t>= 1, 2, 3 </a:t>
            </a:r>
            <a:r>
              <a:rPr lang="en-US" sz="1600" dirty="0" smtClean="0">
                <a:latin typeface="Nunito" panose="020B0604020202020204" charset="-94"/>
              </a:rPr>
              <a:t>results</a:t>
            </a:r>
            <a:r>
              <a:rPr lang="tr-TR" sz="1600" dirty="0" smtClean="0">
                <a:latin typeface="Nunito" panose="020B0604020202020204" charset="-94"/>
              </a:rPr>
              <a:t> in </a:t>
            </a:r>
            <a:r>
              <a:rPr lang="tr-TR" sz="1600" dirty="0">
                <a:latin typeface="Nunito" panose="020B0604020202020204" charset="-94"/>
              </a:rPr>
              <a:t>the simultaneous </a:t>
            </a:r>
            <a:r>
              <a:rPr lang="tr-TR" sz="1600" dirty="0" smtClean="0">
                <a:latin typeface="Nunito" panose="020B0604020202020204" charset="-94"/>
              </a:rPr>
              <a:t>equations</a:t>
            </a:r>
          </a:p>
          <a:p>
            <a:pPr algn="just"/>
            <a:endParaRPr lang="tr-TR" sz="1600" dirty="0">
              <a:solidFill>
                <a:srgbClr val="FFFF00"/>
              </a:solidFill>
              <a:latin typeface="Nunito" panose="020B0604020202020204" charset="-94"/>
            </a:endParaRPr>
          </a:p>
          <a:p>
            <a:pPr algn="just"/>
            <a:endParaRPr lang="tr-TR" sz="1600" dirty="0" smtClean="0">
              <a:solidFill>
                <a:srgbClr val="FFFF00"/>
              </a:solidFill>
              <a:latin typeface="Nunito" panose="020B0604020202020204" charset="-94"/>
            </a:endParaRPr>
          </a:p>
          <a:p>
            <a:pPr algn="just"/>
            <a:endParaRPr lang="tr-TR" sz="1600" dirty="0">
              <a:solidFill>
                <a:srgbClr val="FFFF00"/>
              </a:solidFill>
              <a:latin typeface="Nunito" panose="020B0604020202020204" charset="-94"/>
            </a:endParaRPr>
          </a:p>
          <a:p>
            <a:pPr algn="just"/>
            <a:endParaRPr lang="tr-TR" sz="1600" dirty="0" smtClean="0">
              <a:solidFill>
                <a:srgbClr val="FFFF00"/>
              </a:solidFill>
              <a:latin typeface="Nunito" panose="020B0604020202020204" charset="-94"/>
            </a:endParaRPr>
          </a:p>
          <a:p>
            <a:pPr algn="just"/>
            <a:endParaRPr lang="tr-TR" sz="1600" dirty="0">
              <a:solidFill>
                <a:srgbClr val="FFFF00"/>
              </a:solidFill>
              <a:latin typeface="Nunito" panose="020B0604020202020204" charset="-94"/>
            </a:endParaRPr>
          </a:p>
          <a:p>
            <a:pPr algn="just"/>
            <a:endParaRPr lang="tr-TR" sz="1600" dirty="0" smtClean="0">
              <a:solidFill>
                <a:srgbClr val="FFFF00"/>
              </a:solidFill>
              <a:latin typeface="Nunito" panose="020B0604020202020204" charset="-94"/>
            </a:endParaRPr>
          </a:p>
          <a:p>
            <a:pPr algn="just"/>
            <a:r>
              <a:rPr lang="en-US" sz="1600" dirty="0">
                <a:latin typeface="Nunito" panose="020B0604020202020204" charset="-94"/>
              </a:rPr>
              <a:t>The solution is </a:t>
            </a:r>
            <a:r>
              <a:rPr lang="en-US" sz="1600" i="1" dirty="0">
                <a:latin typeface="Nunito" panose="020B0604020202020204" charset="-94"/>
              </a:rPr>
              <a:t>k</a:t>
            </a:r>
            <a:r>
              <a:rPr lang="en-US" sz="1600" baseline="-25000" dirty="0">
                <a:latin typeface="Nunito" panose="020B0604020202020204" charset="-94"/>
              </a:rPr>
              <a:t>1</a:t>
            </a:r>
            <a:r>
              <a:rPr lang="en-US" sz="1600" dirty="0">
                <a:latin typeface="Nunito" panose="020B0604020202020204" charset="-94"/>
              </a:rPr>
              <a:t> = </a:t>
            </a:r>
            <a:r>
              <a:rPr lang="en-US" sz="1600" i="1" dirty="0">
                <a:latin typeface="Nunito" panose="020B0604020202020204" charset="-94"/>
              </a:rPr>
              <a:t>k</a:t>
            </a:r>
            <a:r>
              <a:rPr lang="en-US" sz="1600" baseline="-25000" dirty="0">
                <a:latin typeface="Nunito" panose="020B0604020202020204" charset="-94"/>
              </a:rPr>
              <a:t>3</a:t>
            </a:r>
            <a:r>
              <a:rPr lang="en-US" sz="1600" dirty="0">
                <a:latin typeface="Nunito" panose="020B0604020202020204" charset="-94"/>
              </a:rPr>
              <a:t> = −30</a:t>
            </a:r>
            <a:r>
              <a:rPr lang="en-US" sz="1600" i="1" dirty="0">
                <a:latin typeface="Nunito" panose="020B0604020202020204" charset="-94"/>
              </a:rPr>
              <a:t>/</a:t>
            </a:r>
            <a:r>
              <a:rPr lang="en-US" sz="1600" dirty="0">
                <a:latin typeface="Nunito" panose="020B0604020202020204" charset="-94"/>
              </a:rPr>
              <a:t>7, </a:t>
            </a:r>
            <a:r>
              <a:rPr lang="en-US" sz="1600" i="1" dirty="0">
                <a:latin typeface="Nunito" panose="020B0604020202020204" charset="-94"/>
              </a:rPr>
              <a:t>k</a:t>
            </a:r>
            <a:r>
              <a:rPr lang="en-US" sz="1600" dirty="0">
                <a:latin typeface="Nunito" panose="020B0604020202020204" charset="-94"/>
              </a:rPr>
              <a:t>2 = 36</a:t>
            </a:r>
            <a:r>
              <a:rPr lang="en-US" sz="1600" i="1" dirty="0">
                <a:latin typeface="Nunito" panose="020B0604020202020204" charset="-94"/>
              </a:rPr>
              <a:t>/</a:t>
            </a:r>
            <a:r>
              <a:rPr lang="en-US" sz="1600" dirty="0">
                <a:latin typeface="Nunito" panose="020B0604020202020204" charset="-94"/>
              </a:rPr>
              <a:t>7.</a:t>
            </a:r>
          </a:p>
          <a:p>
            <a:pPr algn="just"/>
            <a:r>
              <a:rPr lang="en-US" sz="1600" dirty="0">
                <a:latin typeface="Nunito" panose="020B0604020202020204" charset="-94"/>
              </a:rPr>
              <a:t>The point </a:t>
            </a:r>
            <a:r>
              <a:rPr lang="en-US" sz="1600" i="1" dirty="0">
                <a:latin typeface="Nunito" panose="020B0604020202020204" charset="-94"/>
              </a:rPr>
              <a:t>x </a:t>
            </a:r>
            <a:r>
              <a:rPr lang="en-US" sz="1600" dirty="0">
                <a:latin typeface="Nunito" panose="020B0604020202020204" charset="-94"/>
              </a:rPr>
              <a:t>= 1</a:t>
            </a:r>
            <a:r>
              <a:rPr lang="en-US" sz="1600" i="1" dirty="0">
                <a:latin typeface="Nunito" panose="020B0604020202020204" charset="-94"/>
              </a:rPr>
              <a:t>.</a:t>
            </a:r>
            <a:r>
              <a:rPr lang="en-US" sz="1600" dirty="0">
                <a:latin typeface="Nunito" panose="020B0604020202020204" charset="-94"/>
              </a:rPr>
              <a:t>5 lies in the segment between knots 0 and 1. The </a:t>
            </a:r>
            <a:r>
              <a:rPr lang="en-US" sz="1600" dirty="0" smtClean="0">
                <a:latin typeface="Nunito" panose="020B0604020202020204" charset="-94"/>
              </a:rPr>
              <a:t>corresponding</a:t>
            </a:r>
            <a:r>
              <a:rPr lang="tr-TR" sz="1600" dirty="0" smtClean="0">
                <a:latin typeface="Nunito" panose="020B0604020202020204" charset="-94"/>
              </a:rPr>
              <a:t> </a:t>
            </a:r>
            <a:r>
              <a:rPr lang="en-US" sz="1600" dirty="0" smtClean="0">
                <a:latin typeface="Nunito" panose="020B0604020202020204" charset="-94"/>
              </a:rPr>
              <a:t>interpolant </a:t>
            </a:r>
            <a:r>
              <a:rPr lang="en-US" sz="1600" dirty="0">
                <a:latin typeface="Nunito" panose="020B0604020202020204" charset="-94"/>
              </a:rPr>
              <a:t>is obtained from Eq. </a:t>
            </a:r>
            <a:r>
              <a:rPr lang="en-US" sz="1600" dirty="0" smtClean="0">
                <a:latin typeface="Nunito" panose="020B0604020202020204" charset="-94"/>
              </a:rPr>
              <a:t>(</a:t>
            </a:r>
            <a:r>
              <a:rPr lang="tr-TR" sz="1600" dirty="0" smtClean="0">
                <a:latin typeface="Nunito" panose="020B0604020202020204" charset="-94"/>
              </a:rPr>
              <a:t>6.a</a:t>
            </a:r>
            <a:r>
              <a:rPr lang="en-US" sz="1600" dirty="0" smtClean="0">
                <a:latin typeface="Nunito" panose="020B0604020202020204" charset="-94"/>
              </a:rPr>
              <a:t>) </a:t>
            </a:r>
            <a:r>
              <a:rPr lang="en-US" sz="1600" dirty="0">
                <a:latin typeface="Nunito" panose="020B0604020202020204" charset="-94"/>
              </a:rPr>
              <a:t>by setting </a:t>
            </a:r>
            <a:r>
              <a:rPr lang="en-US" sz="1600" i="1" dirty="0" err="1">
                <a:latin typeface="Nunito" panose="020B0604020202020204" charset="-94"/>
              </a:rPr>
              <a:t>i</a:t>
            </a:r>
            <a:r>
              <a:rPr lang="en-US" sz="1600" i="1" dirty="0">
                <a:latin typeface="Nunito" panose="020B0604020202020204" charset="-94"/>
              </a:rPr>
              <a:t> </a:t>
            </a:r>
            <a:r>
              <a:rPr lang="en-US" sz="1600" dirty="0">
                <a:latin typeface="Nunito" panose="020B0604020202020204" charset="-94"/>
              </a:rPr>
              <a:t>= 0</a:t>
            </a:r>
            <a:r>
              <a:rPr lang="en-US" sz="1600" dirty="0" smtClean="0">
                <a:latin typeface="Nunito" panose="020B0604020202020204" charset="-94"/>
              </a:rPr>
              <a:t>.</a:t>
            </a:r>
            <a:r>
              <a:rPr lang="tr-TR" sz="1600" dirty="0" smtClean="0">
                <a:latin typeface="Nunito" panose="020B0604020202020204" charset="-94"/>
              </a:rPr>
              <a:t> </a:t>
            </a:r>
            <a:r>
              <a:rPr lang="en-US" sz="1600" dirty="0" smtClean="0">
                <a:latin typeface="Nunito" panose="020B0604020202020204" charset="-94"/>
              </a:rPr>
              <a:t>With </a:t>
            </a:r>
            <a:r>
              <a:rPr lang="en-US" sz="1600" i="1" dirty="0">
                <a:latin typeface="Nunito" panose="020B0604020202020204" charset="-94"/>
              </a:rPr>
              <a:t>x</a:t>
            </a:r>
            <a:r>
              <a:rPr lang="en-US" sz="1600" i="1" baseline="-25000" dirty="0">
                <a:latin typeface="Nunito" panose="020B0604020202020204" charset="-94"/>
              </a:rPr>
              <a:t>i</a:t>
            </a:r>
            <a:r>
              <a:rPr lang="en-US" sz="1600" i="1" dirty="0">
                <a:latin typeface="Nunito" panose="020B0604020202020204" charset="-94"/>
              </a:rPr>
              <a:t> </a:t>
            </a:r>
            <a:r>
              <a:rPr lang="en-US" sz="1600" dirty="0">
                <a:latin typeface="Nunito" panose="020B0604020202020204" charset="-94"/>
              </a:rPr>
              <a:t>− </a:t>
            </a:r>
            <a:r>
              <a:rPr lang="en-US" sz="1600" i="1" dirty="0">
                <a:latin typeface="Nunito" panose="020B0604020202020204" charset="-94"/>
              </a:rPr>
              <a:t>x</a:t>
            </a:r>
            <a:r>
              <a:rPr lang="en-US" sz="1600" i="1" baseline="-25000" dirty="0">
                <a:latin typeface="Nunito" panose="020B0604020202020204" charset="-94"/>
              </a:rPr>
              <a:t>i</a:t>
            </a:r>
            <a:r>
              <a:rPr lang="en-US" sz="1600" baseline="-25000" dirty="0">
                <a:latin typeface="Nunito" panose="020B0604020202020204" charset="-94"/>
              </a:rPr>
              <a:t>+1</a:t>
            </a:r>
            <a:r>
              <a:rPr lang="en-US" sz="1600" dirty="0">
                <a:latin typeface="Nunito" panose="020B0604020202020204" charset="-94"/>
              </a:rPr>
              <a:t> = −</a:t>
            </a:r>
            <a:r>
              <a:rPr lang="en-US" sz="1600" i="1" dirty="0">
                <a:latin typeface="Nunito" panose="020B0604020202020204" charset="-94"/>
              </a:rPr>
              <a:t>h</a:t>
            </a:r>
            <a:r>
              <a:rPr lang="en-US" sz="1600" dirty="0">
                <a:latin typeface="Nunito" panose="020B0604020202020204" charset="-94"/>
              </a:rPr>
              <a:t>= −1, </a:t>
            </a:r>
            <a:r>
              <a:rPr lang="en-US" sz="1600" dirty="0" smtClean="0">
                <a:latin typeface="Nunito" panose="020B0604020202020204" charset="-94"/>
              </a:rPr>
              <a:t>we</a:t>
            </a:r>
            <a:r>
              <a:rPr lang="tr-TR" sz="1600" dirty="0" smtClean="0">
                <a:latin typeface="Nunito" panose="020B0604020202020204" charset="-94"/>
              </a:rPr>
              <a:t> obtain </a:t>
            </a:r>
            <a:r>
              <a:rPr lang="tr-TR" sz="1600" dirty="0">
                <a:latin typeface="Nunito" panose="020B0604020202020204" charset="-94"/>
              </a:rPr>
              <a:t>from Eq. </a:t>
            </a:r>
            <a:r>
              <a:rPr lang="tr-TR" sz="1600" dirty="0" smtClean="0">
                <a:latin typeface="Nunito" panose="020B0604020202020204" charset="-94"/>
              </a:rPr>
              <a:t>(6.a)</a:t>
            </a:r>
            <a:endParaRPr lang="tr-TR" sz="1600" dirty="0">
              <a:solidFill>
                <a:srgbClr val="FFFF00"/>
              </a:solidFill>
              <a:latin typeface="Nunito" panose="020B0604020202020204" charset="-94"/>
            </a:endParaRPr>
          </a:p>
          <a:p>
            <a:pPr algn="just"/>
            <a:endParaRPr lang="tr-TR" sz="1600" dirty="0" smtClean="0">
              <a:latin typeface="Nunito" panose="020B0604020202020204" charset="-94"/>
            </a:endParaRPr>
          </a:p>
          <a:p>
            <a:pPr algn="just"/>
            <a:endParaRPr lang="tr-TR" sz="1600" dirty="0">
              <a:latin typeface="Nunito" panose="020B0604020202020204" charset="-94"/>
            </a:endParaRPr>
          </a:p>
          <a:p>
            <a:pPr algn="just"/>
            <a:r>
              <a:rPr lang="tr-TR" sz="1600" dirty="0" smtClean="0">
                <a:latin typeface="Nunito" panose="020B0604020202020204" charset="-94"/>
              </a:rPr>
              <a:t>										</a:t>
            </a:r>
          </a:p>
          <a:p>
            <a:pPr algn="just"/>
            <a:endParaRPr lang="tr-TR" sz="1600" dirty="0">
              <a:latin typeface="Nunito" panose="020B0604020202020204" charset="-94"/>
            </a:endParaRPr>
          </a:p>
          <a:p>
            <a:pPr algn="just"/>
            <a:endParaRPr lang="tr-TR" sz="1600" dirty="0" smtClean="0">
              <a:latin typeface="Nunito" panose="020B0604020202020204" charset="-94"/>
            </a:endParaRPr>
          </a:p>
        </p:txBody>
      </p:sp>
      <p:pic>
        <p:nvPicPr>
          <p:cNvPr id="5" name="Picture 4"/>
          <p:cNvPicPr>
            <a:picLocks noChangeAspect="1"/>
          </p:cNvPicPr>
          <p:nvPr/>
        </p:nvPicPr>
        <p:blipFill>
          <a:blip r:embed="rId3"/>
          <a:stretch>
            <a:fillRect/>
          </a:stretch>
        </p:blipFill>
        <p:spPr>
          <a:xfrm>
            <a:off x="4861714" y="863025"/>
            <a:ext cx="1930296" cy="625307"/>
          </a:xfrm>
          <a:prstGeom prst="rect">
            <a:avLst/>
          </a:prstGeom>
        </p:spPr>
      </p:pic>
      <p:pic>
        <p:nvPicPr>
          <p:cNvPr id="6" name="Picture 5"/>
          <p:cNvPicPr>
            <a:picLocks noChangeAspect="1"/>
          </p:cNvPicPr>
          <p:nvPr/>
        </p:nvPicPr>
        <p:blipFill>
          <a:blip r:embed="rId4"/>
          <a:stretch>
            <a:fillRect/>
          </a:stretch>
        </p:blipFill>
        <p:spPr>
          <a:xfrm>
            <a:off x="4231424" y="2637310"/>
            <a:ext cx="3190875" cy="1019175"/>
          </a:xfrm>
          <a:prstGeom prst="rect">
            <a:avLst/>
          </a:prstGeom>
        </p:spPr>
      </p:pic>
      <p:pic>
        <p:nvPicPr>
          <p:cNvPr id="7" name="Picture 6"/>
          <p:cNvPicPr>
            <a:picLocks noChangeAspect="1"/>
          </p:cNvPicPr>
          <p:nvPr/>
        </p:nvPicPr>
        <p:blipFill>
          <a:blip r:embed="rId5"/>
          <a:stretch>
            <a:fillRect/>
          </a:stretch>
        </p:blipFill>
        <p:spPr>
          <a:xfrm>
            <a:off x="3293211" y="5125334"/>
            <a:ext cx="5067300" cy="962025"/>
          </a:xfrm>
          <a:prstGeom prst="rect">
            <a:avLst/>
          </a:prstGeom>
        </p:spPr>
      </p:pic>
    </p:spTree>
    <p:extLst>
      <p:ext uri="{BB962C8B-B14F-4D97-AF65-F5344CB8AC3E}">
        <p14:creationId xmlns:p14="http://schemas.microsoft.com/office/powerpoint/2010/main" val="71789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 name="TextBox 1"/>
          <p:cNvSpPr txBox="1"/>
          <p:nvPr/>
        </p:nvSpPr>
        <p:spPr>
          <a:xfrm>
            <a:off x="544742" y="484231"/>
            <a:ext cx="10447507" cy="2308324"/>
          </a:xfrm>
          <a:prstGeom prst="rect">
            <a:avLst/>
          </a:prstGeom>
          <a:noFill/>
        </p:spPr>
        <p:txBody>
          <a:bodyPr wrap="square" rtlCol="0">
            <a:spAutoFit/>
          </a:bodyPr>
          <a:lstStyle/>
          <a:p>
            <a:pPr algn="just"/>
            <a:r>
              <a:rPr lang="en-US" sz="1600" dirty="0" err="1" smtClean="0">
                <a:latin typeface="Nunito" panose="020B0604020202020204" charset="-94"/>
              </a:rPr>
              <a:t>Th</a:t>
            </a:r>
            <a:r>
              <a:rPr lang="tr-TR" sz="1600" dirty="0" smtClean="0">
                <a:latin typeface="Nunito" panose="020B0604020202020204" charset="-94"/>
              </a:rPr>
              <a:t>erefore,</a:t>
            </a:r>
          </a:p>
          <a:p>
            <a:pPr algn="just"/>
            <a:endParaRPr lang="tr-TR" sz="1600" dirty="0">
              <a:latin typeface="Nunito" panose="020B0604020202020204" charset="-94"/>
            </a:endParaRPr>
          </a:p>
          <a:p>
            <a:pPr algn="just"/>
            <a:endParaRPr lang="tr-TR" sz="1600" dirty="0" smtClean="0">
              <a:latin typeface="Nunito" panose="020B0604020202020204" charset="-94"/>
            </a:endParaRPr>
          </a:p>
          <a:p>
            <a:pPr algn="just"/>
            <a:endParaRPr lang="tr-TR" sz="1600" dirty="0">
              <a:latin typeface="Nunito" panose="020B0604020202020204" charset="-94"/>
            </a:endParaRPr>
          </a:p>
          <a:p>
            <a:pPr algn="just"/>
            <a:endParaRPr lang="tr-TR" sz="1600" dirty="0" smtClean="0">
              <a:latin typeface="Nunito" panose="020B0604020202020204" charset="-94"/>
            </a:endParaRPr>
          </a:p>
          <a:p>
            <a:pPr algn="just"/>
            <a:endParaRPr lang="tr-TR" sz="1600" dirty="0">
              <a:latin typeface="Nunito" panose="020B0604020202020204" charset="-94"/>
            </a:endParaRPr>
          </a:p>
          <a:p>
            <a:pPr algn="just"/>
            <a:endParaRPr lang="tr-TR" sz="1600" dirty="0" smtClean="0">
              <a:latin typeface="Nunito" panose="020B0604020202020204" charset="-94"/>
            </a:endParaRPr>
          </a:p>
          <a:p>
            <a:pPr algn="just"/>
            <a:endParaRPr lang="tr-TR" sz="1600" dirty="0">
              <a:latin typeface="Nunito" panose="020B0604020202020204" charset="-94"/>
            </a:endParaRPr>
          </a:p>
          <a:p>
            <a:r>
              <a:rPr lang="en-US" sz="1600" dirty="0">
                <a:latin typeface="Nunito" panose="020B0604020202020204" charset="-94"/>
              </a:rPr>
              <a:t>The plot of the interpolant, which in this case </a:t>
            </a:r>
            <a:r>
              <a:rPr lang="en-US" sz="1600" dirty="0" smtClean="0">
                <a:latin typeface="Nunito" panose="020B0604020202020204" charset="-94"/>
              </a:rPr>
              <a:t>is</a:t>
            </a:r>
            <a:r>
              <a:rPr lang="tr-TR" sz="1600" dirty="0" smtClean="0">
                <a:latin typeface="Nunito" panose="020B0604020202020204" charset="-94"/>
              </a:rPr>
              <a:t> </a:t>
            </a:r>
            <a:r>
              <a:rPr lang="en-US" sz="1600" dirty="0" smtClean="0">
                <a:latin typeface="Nunito" panose="020B0604020202020204" charset="-94"/>
              </a:rPr>
              <a:t>made </a:t>
            </a:r>
            <a:r>
              <a:rPr lang="en-US" sz="1600" dirty="0">
                <a:latin typeface="Nunito" panose="020B0604020202020204" charset="-94"/>
              </a:rPr>
              <a:t>up of four cubic </a:t>
            </a:r>
            <a:r>
              <a:rPr lang="en-US" sz="1600" dirty="0" smtClean="0">
                <a:latin typeface="Nunito" panose="020B0604020202020204" charset="-94"/>
              </a:rPr>
              <a:t>segments,</a:t>
            </a:r>
            <a:r>
              <a:rPr lang="tr-TR" sz="1600" dirty="0" smtClean="0">
                <a:latin typeface="Nunito" panose="020B0604020202020204" charset="-94"/>
              </a:rPr>
              <a:t> </a:t>
            </a:r>
            <a:r>
              <a:rPr lang="en-US" sz="1600" dirty="0" smtClean="0">
                <a:latin typeface="Nunito" panose="020B0604020202020204" charset="-94"/>
              </a:rPr>
              <a:t>is </a:t>
            </a:r>
            <a:r>
              <a:rPr lang="en-US" sz="1600" dirty="0">
                <a:latin typeface="Nunito" panose="020B0604020202020204" charset="-94"/>
              </a:rPr>
              <a:t>shown in the figure</a:t>
            </a:r>
            <a:r>
              <a:rPr lang="en-US" dirty="0"/>
              <a:t>.</a:t>
            </a:r>
            <a:endParaRPr lang="tr-TR" sz="1600" dirty="0">
              <a:latin typeface="Nunito" panose="020B0604020202020204" charset="-94"/>
            </a:endParaRPr>
          </a:p>
        </p:txBody>
      </p:sp>
      <p:pic>
        <p:nvPicPr>
          <p:cNvPr id="5" name="Picture 4"/>
          <p:cNvPicPr>
            <a:picLocks noChangeAspect="1"/>
          </p:cNvPicPr>
          <p:nvPr/>
        </p:nvPicPr>
        <p:blipFill>
          <a:blip r:embed="rId3"/>
          <a:stretch>
            <a:fillRect/>
          </a:stretch>
        </p:blipFill>
        <p:spPr>
          <a:xfrm>
            <a:off x="3659558" y="908740"/>
            <a:ext cx="4664819" cy="1115865"/>
          </a:xfrm>
          <a:prstGeom prst="rect">
            <a:avLst/>
          </a:prstGeom>
        </p:spPr>
      </p:pic>
      <p:pic>
        <p:nvPicPr>
          <p:cNvPr id="6" name="Picture 5"/>
          <p:cNvPicPr>
            <a:picLocks noChangeAspect="1"/>
          </p:cNvPicPr>
          <p:nvPr/>
        </p:nvPicPr>
        <p:blipFill>
          <a:blip r:embed="rId4"/>
          <a:stretch>
            <a:fillRect/>
          </a:stretch>
        </p:blipFill>
        <p:spPr>
          <a:xfrm>
            <a:off x="3883032" y="3658613"/>
            <a:ext cx="4217872" cy="2722731"/>
          </a:xfrm>
          <a:prstGeom prst="rect">
            <a:avLst/>
          </a:prstGeom>
        </p:spPr>
      </p:pic>
    </p:spTree>
    <p:extLst>
      <p:ext uri="{BB962C8B-B14F-4D97-AF65-F5344CB8AC3E}">
        <p14:creationId xmlns:p14="http://schemas.microsoft.com/office/powerpoint/2010/main" val="4269237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
          <p:cNvSpPr txBox="1">
            <a:spLocks noGrp="1"/>
          </p:cNvSpPr>
          <p:nvPr>
            <p:ph type="subTitle" idx="1"/>
          </p:nvPr>
        </p:nvSpPr>
        <p:spPr>
          <a:xfrm>
            <a:off x="865864" y="1637163"/>
            <a:ext cx="9692100" cy="4050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tr-TR" sz="1600" b="1" dirty="0">
                <a:solidFill>
                  <a:srgbClr val="000000"/>
                </a:solidFill>
                <a:latin typeface="Nunito" panose="020B0604020202020204" charset="-94"/>
                <a:ea typeface="Nunito"/>
                <a:cs typeface="Nunito"/>
                <a:sym typeface="Nunito"/>
              </a:rPr>
              <a:t>CONTENTS</a:t>
            </a:r>
            <a:endParaRPr sz="1600" dirty="0">
              <a:solidFill>
                <a:srgbClr val="000000"/>
              </a:solidFill>
              <a:latin typeface="Nunito" panose="020B0604020202020204" charset="-94"/>
              <a:ea typeface="Nunito"/>
              <a:cs typeface="Nunito"/>
              <a:sym typeface="Nunito"/>
            </a:endParaRPr>
          </a:p>
          <a:p>
            <a:pPr marL="457200" lvl="0" indent="-342900" algn="l" rtl="0">
              <a:lnSpc>
                <a:spcPct val="120000"/>
              </a:lnSpc>
              <a:spcBef>
                <a:spcPts val="0"/>
              </a:spcBef>
              <a:spcAft>
                <a:spcPts val="0"/>
              </a:spcAft>
              <a:buClr>
                <a:srgbClr val="000000"/>
              </a:buClr>
              <a:buSzPts val="1800"/>
              <a:buFont typeface="Nunito"/>
              <a:buChar char="➢"/>
            </a:pPr>
            <a:r>
              <a:rPr lang="tr-TR" sz="1600" dirty="0">
                <a:solidFill>
                  <a:srgbClr val="000000"/>
                </a:solidFill>
                <a:latin typeface="Nunito" panose="020B0604020202020204" charset="-94"/>
                <a:ea typeface="Nunito"/>
                <a:cs typeface="Nunito"/>
                <a:sym typeface="Nunito"/>
              </a:rPr>
              <a:t>Interpolations and </a:t>
            </a:r>
            <a:r>
              <a:rPr lang="tr-TR" sz="1600" dirty="0" smtClean="0">
                <a:solidFill>
                  <a:srgbClr val="000000"/>
                </a:solidFill>
                <a:latin typeface="Nunito" panose="020B0604020202020204" charset="-94"/>
                <a:ea typeface="Nunito"/>
                <a:cs typeface="Nunito"/>
                <a:sym typeface="Nunito"/>
              </a:rPr>
              <a:t>Cubic Spline</a:t>
            </a:r>
            <a:endParaRPr sz="1600" dirty="0">
              <a:solidFill>
                <a:srgbClr val="000000"/>
              </a:solidFill>
              <a:latin typeface="Nunito" panose="020B0604020202020204" charset="-94"/>
              <a:ea typeface="Nunito"/>
              <a:cs typeface="Nunito"/>
              <a:sym typeface="Nunito"/>
            </a:endParaRPr>
          </a:p>
          <a:p>
            <a:pPr marL="457200" lvl="1" indent="0" algn="l">
              <a:spcBef>
                <a:spcPts val="0"/>
              </a:spcBef>
              <a:buClr>
                <a:schemeClr val="dk1"/>
              </a:buClr>
              <a:buSzPts val="1100"/>
            </a:pPr>
            <a:r>
              <a:rPr lang="tr-TR" sz="1600" dirty="0" smtClean="0">
                <a:solidFill>
                  <a:srgbClr val="000000"/>
                </a:solidFill>
                <a:latin typeface="Nunito" panose="020B0604020202020204" charset="-94"/>
                <a:ea typeface="Nunito"/>
                <a:cs typeface="Nunito"/>
                <a:sym typeface="Nunito"/>
              </a:rPr>
              <a:t>a)  Neville Method</a:t>
            </a:r>
          </a:p>
          <a:p>
            <a:pPr marL="457200" lvl="1" indent="0" algn="l">
              <a:spcBef>
                <a:spcPts val="0"/>
              </a:spcBef>
              <a:buClr>
                <a:schemeClr val="dk1"/>
              </a:buClr>
              <a:buSzPts val="1100"/>
            </a:pPr>
            <a:r>
              <a:rPr lang="tr-TR" sz="1600" dirty="0" smtClean="0">
                <a:solidFill>
                  <a:srgbClr val="000000"/>
                </a:solidFill>
                <a:latin typeface="Nunito" panose="020B0604020202020204" charset="-94"/>
                <a:ea typeface="Nunito"/>
                <a:cs typeface="Nunito"/>
                <a:sym typeface="Nunito"/>
              </a:rPr>
              <a:t>b)  Interpolations with Cubic Spline</a:t>
            </a:r>
            <a:endParaRPr sz="1600" dirty="0">
              <a:solidFill>
                <a:srgbClr val="000000"/>
              </a:solidFill>
              <a:latin typeface="Nunito" panose="020B0604020202020204" charset="-94"/>
              <a:ea typeface="Nunito"/>
              <a:cs typeface="Nunito"/>
              <a:sym typeface="Nunito"/>
            </a:endParaRPr>
          </a:p>
          <a:p>
            <a:pPr marL="0" lvl="0" indent="0" algn="ctr" rtl="0">
              <a:lnSpc>
                <a:spcPct val="120000"/>
              </a:lnSpc>
              <a:spcBef>
                <a:spcPts val="0"/>
              </a:spcBef>
              <a:spcAft>
                <a:spcPts val="0"/>
              </a:spcAft>
              <a:buClr>
                <a:schemeClr val="lt1"/>
              </a:buClr>
              <a:buSzPts val="2400"/>
              <a:buNone/>
            </a:pP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 name="TextBox 1"/>
          <p:cNvSpPr txBox="1"/>
          <p:nvPr/>
        </p:nvSpPr>
        <p:spPr>
          <a:xfrm>
            <a:off x="486383" y="389106"/>
            <a:ext cx="11410545" cy="5755422"/>
          </a:xfrm>
          <a:prstGeom prst="rect">
            <a:avLst/>
          </a:prstGeom>
          <a:noFill/>
        </p:spPr>
        <p:txBody>
          <a:bodyPr wrap="square" rtlCol="0">
            <a:spAutoFit/>
          </a:bodyPr>
          <a:lstStyle/>
          <a:p>
            <a:pPr algn="just"/>
            <a:r>
              <a:rPr lang="tr-TR" sz="1600" dirty="0" smtClean="0">
                <a:solidFill>
                  <a:srgbClr val="FFFF00"/>
                </a:solidFill>
                <a:latin typeface="Nunito" panose="020B0604020202020204" charset="-94"/>
              </a:rPr>
              <a:t>Example 4 : </a:t>
            </a:r>
            <a:r>
              <a:rPr lang="en-US" dirty="0">
                <a:latin typeface="Nunito" panose="020B0604020202020204" charset="-94"/>
              </a:rPr>
              <a:t>Sometimes it is preferable to replace one or both of the end conditions of the </a:t>
            </a:r>
            <a:r>
              <a:rPr lang="en-US" dirty="0" smtClean="0">
                <a:latin typeface="Nunito" panose="020B0604020202020204" charset="-94"/>
              </a:rPr>
              <a:t>cubic</a:t>
            </a:r>
            <a:r>
              <a:rPr lang="tr-TR" dirty="0" smtClean="0">
                <a:latin typeface="Nunito" panose="020B0604020202020204" charset="-94"/>
              </a:rPr>
              <a:t> </a:t>
            </a:r>
            <a:r>
              <a:rPr lang="en-US" dirty="0" smtClean="0">
                <a:latin typeface="Nunito" panose="020B0604020202020204" charset="-94"/>
              </a:rPr>
              <a:t>spline </a:t>
            </a:r>
            <a:r>
              <a:rPr lang="en-US" dirty="0">
                <a:latin typeface="Nunito" panose="020B0604020202020204" charset="-94"/>
              </a:rPr>
              <a:t>with something other than the natural conditions. Use the end </a:t>
            </a:r>
            <a:r>
              <a:rPr lang="en-US" dirty="0" smtClean="0">
                <a:latin typeface="Nunito" panose="020B0604020202020204" charset="-94"/>
              </a:rPr>
              <a:t>condition</a:t>
            </a:r>
            <a:r>
              <a:rPr lang="tr-TR" dirty="0" smtClean="0">
                <a:latin typeface="Nunito" panose="020B0604020202020204" charset="-94"/>
              </a:rPr>
              <a:t> </a:t>
            </a:r>
            <a:r>
              <a:rPr lang="tr-TR" i="1" dirty="0" smtClean="0">
                <a:latin typeface="Nunito" panose="020B0604020202020204" charset="-94"/>
              </a:rPr>
              <a:t>f </a:t>
            </a:r>
            <a:r>
              <a:rPr lang="tr-TR" dirty="0">
                <a:latin typeface="Nunito" panose="020B0604020202020204" charset="-94"/>
              </a:rPr>
              <a:t> </a:t>
            </a:r>
            <a:r>
              <a:rPr lang="en-US" baseline="-25000" dirty="0" smtClean="0">
                <a:latin typeface="Nunito" panose="020B0604020202020204" charset="-94"/>
              </a:rPr>
              <a:t>0,1</a:t>
            </a:r>
            <a:r>
              <a:rPr lang="en-US" dirty="0" smtClean="0">
                <a:latin typeface="Nunito" panose="020B0604020202020204" charset="-94"/>
              </a:rPr>
              <a:t>(0</a:t>
            </a:r>
            <a:r>
              <a:rPr lang="en-US" dirty="0">
                <a:latin typeface="Nunito" panose="020B0604020202020204" charset="-94"/>
              </a:rPr>
              <a:t>) = 0 (zero slope), rather than </a:t>
            </a:r>
            <a:r>
              <a:rPr lang="en-US" i="1" dirty="0">
                <a:latin typeface="Nunito" panose="020B0604020202020204" charset="-94"/>
              </a:rPr>
              <a:t>f </a:t>
            </a:r>
            <a:r>
              <a:rPr lang="tr-TR" dirty="0">
                <a:latin typeface="Nunito" panose="020B0604020202020204" charset="-94"/>
              </a:rPr>
              <a:t> </a:t>
            </a:r>
            <a:r>
              <a:rPr lang="en-US" baseline="-25000" dirty="0" smtClean="0">
                <a:latin typeface="Nunito" panose="020B0604020202020204" charset="-94"/>
              </a:rPr>
              <a:t>0,1</a:t>
            </a:r>
            <a:r>
              <a:rPr lang="en-US" dirty="0" smtClean="0">
                <a:latin typeface="Nunito" panose="020B0604020202020204" charset="-94"/>
              </a:rPr>
              <a:t>(0</a:t>
            </a:r>
            <a:r>
              <a:rPr lang="en-US" dirty="0">
                <a:latin typeface="Nunito" panose="020B0604020202020204" charset="-94"/>
              </a:rPr>
              <a:t>) = 0 (zero curvature), to determine the </a:t>
            </a:r>
            <a:r>
              <a:rPr lang="en-US" dirty="0" smtClean="0">
                <a:latin typeface="Nunito" panose="020B0604020202020204" charset="-94"/>
              </a:rPr>
              <a:t>cubic</a:t>
            </a:r>
            <a:r>
              <a:rPr lang="tr-TR" dirty="0" smtClean="0">
                <a:latin typeface="Nunito" panose="020B0604020202020204" charset="-94"/>
              </a:rPr>
              <a:t> </a:t>
            </a:r>
            <a:r>
              <a:rPr lang="en-US" dirty="0" smtClean="0">
                <a:latin typeface="Nunito" panose="020B0604020202020204" charset="-94"/>
              </a:rPr>
              <a:t>spline </a:t>
            </a:r>
            <a:r>
              <a:rPr lang="en-US" dirty="0">
                <a:latin typeface="Nunito" panose="020B0604020202020204" charset="-94"/>
              </a:rPr>
              <a:t>interpolant at </a:t>
            </a:r>
            <a:r>
              <a:rPr lang="en-US" i="1" dirty="0">
                <a:latin typeface="Nunito" panose="020B0604020202020204" charset="-94"/>
              </a:rPr>
              <a:t>x </a:t>
            </a:r>
            <a:r>
              <a:rPr lang="en-US" dirty="0">
                <a:latin typeface="Nunito" panose="020B0604020202020204" charset="-94"/>
              </a:rPr>
              <a:t>= 2</a:t>
            </a:r>
            <a:r>
              <a:rPr lang="en-US" i="1" dirty="0">
                <a:latin typeface="Nunito" panose="020B0604020202020204" charset="-94"/>
              </a:rPr>
              <a:t>.</a:t>
            </a:r>
            <a:r>
              <a:rPr lang="en-US" dirty="0">
                <a:latin typeface="Nunito" panose="020B0604020202020204" charset="-94"/>
              </a:rPr>
              <a:t>6, given the data </a:t>
            </a:r>
            <a:r>
              <a:rPr lang="en-US" dirty="0" smtClean="0">
                <a:latin typeface="Nunito" panose="020B0604020202020204" charset="-94"/>
              </a:rPr>
              <a:t>points</a:t>
            </a:r>
            <a:r>
              <a:rPr lang="tr-TR" dirty="0" smtClean="0">
                <a:latin typeface="Nunito" panose="020B0604020202020204" charset="-94"/>
              </a:rPr>
              <a:t>.</a:t>
            </a:r>
          </a:p>
          <a:p>
            <a:endParaRPr lang="tr-TR" dirty="0" smtClean="0">
              <a:solidFill>
                <a:srgbClr val="FFFF00"/>
              </a:solidFill>
              <a:latin typeface="Nunito" panose="020B0604020202020204" charset="-94"/>
            </a:endParaRPr>
          </a:p>
          <a:p>
            <a:endParaRPr lang="tr-TR" dirty="0">
              <a:solidFill>
                <a:srgbClr val="FFFF00"/>
              </a:solidFill>
              <a:latin typeface="Nunito" panose="020B0604020202020204" charset="-94"/>
            </a:endParaRPr>
          </a:p>
          <a:p>
            <a:endParaRPr lang="tr-TR" dirty="0">
              <a:solidFill>
                <a:srgbClr val="FFFF00"/>
              </a:solidFill>
              <a:latin typeface="Nunito" panose="020B0604020202020204" charset="-94"/>
            </a:endParaRPr>
          </a:p>
          <a:p>
            <a:r>
              <a:rPr lang="tr-TR" sz="1600" dirty="0" smtClean="0">
                <a:solidFill>
                  <a:srgbClr val="FFFF00"/>
                </a:solidFill>
                <a:latin typeface="Nunito" panose="020B0604020202020204" charset="-94"/>
              </a:rPr>
              <a:t>Solution:  </a:t>
            </a:r>
            <a:r>
              <a:rPr lang="en-US" dirty="0">
                <a:latin typeface="Nunito" panose="020B0604020202020204" charset="-94"/>
              </a:rPr>
              <a:t>We must first modify </a:t>
            </a:r>
            <a:r>
              <a:rPr lang="en-US" dirty="0" err="1">
                <a:latin typeface="Nunito" panose="020B0604020202020204" charset="-94"/>
              </a:rPr>
              <a:t>Eqs</a:t>
            </a:r>
            <a:r>
              <a:rPr lang="en-US" dirty="0">
                <a:latin typeface="Nunito" panose="020B0604020202020204" charset="-94"/>
              </a:rPr>
              <a:t>. </a:t>
            </a:r>
            <a:r>
              <a:rPr lang="en-US" dirty="0" smtClean="0">
                <a:latin typeface="Nunito" panose="020B0604020202020204" charset="-94"/>
              </a:rPr>
              <a:t>(</a:t>
            </a:r>
            <a:r>
              <a:rPr lang="tr-TR" dirty="0" smtClean="0">
                <a:latin typeface="Nunito" panose="020B0604020202020204" charset="-94"/>
              </a:rPr>
              <a:t>a</a:t>
            </a:r>
            <a:r>
              <a:rPr lang="en-US" dirty="0" smtClean="0">
                <a:latin typeface="Nunito" panose="020B0604020202020204" charset="-94"/>
              </a:rPr>
              <a:t>) </a:t>
            </a:r>
            <a:r>
              <a:rPr lang="en-US" dirty="0">
                <a:latin typeface="Nunito" panose="020B0604020202020204" charset="-94"/>
              </a:rPr>
              <a:t>to account for the new end condition. </a:t>
            </a:r>
            <a:r>
              <a:rPr lang="en-US" dirty="0" smtClean="0">
                <a:latin typeface="Nunito" panose="020B0604020202020204" charset="-94"/>
              </a:rPr>
              <a:t>Setting</a:t>
            </a:r>
            <a:r>
              <a:rPr lang="tr-TR" dirty="0" smtClean="0">
                <a:latin typeface="Nunito" panose="020B0604020202020204" charset="-94"/>
              </a:rPr>
              <a:t> </a:t>
            </a:r>
            <a:r>
              <a:rPr lang="en-US" i="1" dirty="0" err="1" smtClean="0">
                <a:latin typeface="Nunito" panose="020B0604020202020204" charset="-94"/>
              </a:rPr>
              <a:t>i</a:t>
            </a:r>
            <a:r>
              <a:rPr lang="en-US" i="1" dirty="0" smtClean="0">
                <a:latin typeface="Nunito" panose="020B0604020202020204" charset="-94"/>
              </a:rPr>
              <a:t> </a:t>
            </a:r>
            <a:r>
              <a:rPr lang="en-US" dirty="0">
                <a:latin typeface="Nunito" panose="020B0604020202020204" charset="-94"/>
              </a:rPr>
              <a:t>= 0 in Eq. </a:t>
            </a:r>
            <a:r>
              <a:rPr lang="en-US" dirty="0" smtClean="0">
                <a:latin typeface="Nunito" panose="020B0604020202020204" charset="-94"/>
              </a:rPr>
              <a:t>(</a:t>
            </a:r>
            <a:r>
              <a:rPr lang="tr-TR" dirty="0" smtClean="0">
                <a:latin typeface="Nunito" panose="020B0604020202020204" charset="-94"/>
              </a:rPr>
              <a:t>b</a:t>
            </a:r>
            <a:r>
              <a:rPr lang="en-US" dirty="0" smtClean="0">
                <a:latin typeface="Nunito" panose="020B0604020202020204" charset="-94"/>
              </a:rPr>
              <a:t>) </a:t>
            </a:r>
            <a:r>
              <a:rPr lang="en-US" dirty="0">
                <a:latin typeface="Nunito" panose="020B0604020202020204" charset="-94"/>
              </a:rPr>
              <a:t>and differentiating, we </a:t>
            </a:r>
            <a:r>
              <a:rPr lang="en-US" dirty="0" smtClean="0">
                <a:latin typeface="Nunito" panose="020B0604020202020204" charset="-94"/>
              </a:rPr>
              <a:t>get</a:t>
            </a:r>
            <a:endParaRPr lang="tr-TR" dirty="0" smtClean="0">
              <a:latin typeface="Nunito" panose="020B0604020202020204" charset="-94"/>
            </a:endParaRPr>
          </a:p>
          <a:p>
            <a:endParaRPr lang="tr-TR" dirty="0">
              <a:solidFill>
                <a:srgbClr val="FFFF00"/>
              </a:solidFill>
              <a:latin typeface="Nunito" panose="020B0604020202020204" charset="-94"/>
            </a:endParaRPr>
          </a:p>
          <a:p>
            <a:r>
              <a:rPr lang="en-US" dirty="0" err="1">
                <a:latin typeface="Nunito" panose="020B0604020202020204" charset="-94"/>
              </a:rPr>
              <a:t>Eqs</a:t>
            </a:r>
            <a:r>
              <a:rPr lang="en-US">
                <a:latin typeface="Nunito" panose="020B0604020202020204" charset="-94"/>
              </a:rPr>
              <a:t>. </a:t>
            </a:r>
            <a:r>
              <a:rPr lang="en-US" smtClean="0">
                <a:latin typeface="Nunito" panose="020B0604020202020204" charset="-94"/>
              </a:rPr>
              <a:t>(</a:t>
            </a:r>
            <a:r>
              <a:rPr lang="tr-TR" smtClean="0">
                <a:latin typeface="Nunito" panose="020B0604020202020204" charset="-94"/>
              </a:rPr>
              <a:t>a</a:t>
            </a:r>
            <a:r>
              <a:rPr lang="en-US" smtClean="0">
                <a:latin typeface="Nunito" panose="020B0604020202020204" charset="-94"/>
              </a:rPr>
              <a:t>)</a:t>
            </a:r>
            <a:r>
              <a:rPr lang="tr-TR" dirty="0" smtClean="0">
                <a:latin typeface="Nunito" panose="020B0604020202020204" charset="-94"/>
              </a:rPr>
              <a:t>						</a:t>
            </a:r>
            <a:r>
              <a:rPr lang="en-US" dirty="0" smtClean="0">
                <a:latin typeface="Nunito" panose="020B0604020202020204" charset="-94"/>
              </a:rPr>
              <a:t>Eq</a:t>
            </a:r>
            <a:r>
              <a:rPr lang="en-US" dirty="0">
                <a:latin typeface="Nunito" panose="020B0604020202020204" charset="-94"/>
              </a:rPr>
              <a:t>. (</a:t>
            </a:r>
            <a:r>
              <a:rPr lang="tr-TR" dirty="0">
                <a:latin typeface="Nunito" panose="020B0604020202020204" charset="-94"/>
              </a:rPr>
              <a:t>b</a:t>
            </a:r>
            <a:r>
              <a:rPr lang="en-US" dirty="0" smtClean="0">
                <a:latin typeface="Nunito" panose="020B0604020202020204" charset="-94"/>
              </a:rPr>
              <a:t>)</a:t>
            </a:r>
            <a:endParaRPr lang="tr-TR" dirty="0" smtClean="0">
              <a:latin typeface="Nunito" panose="020B0604020202020204" charset="-94"/>
            </a:endParaRPr>
          </a:p>
          <a:p>
            <a:endParaRPr lang="tr-TR" dirty="0">
              <a:latin typeface="Nunito" panose="020B0604020202020204" charset="-94"/>
            </a:endParaRPr>
          </a:p>
          <a:p>
            <a:endParaRPr lang="tr-TR" dirty="0" smtClean="0">
              <a:latin typeface="Nunito" panose="020B0604020202020204" charset="-94"/>
            </a:endParaRPr>
          </a:p>
          <a:p>
            <a:endParaRPr lang="tr-TR" dirty="0">
              <a:latin typeface="Nunito" panose="020B0604020202020204" charset="-94"/>
            </a:endParaRPr>
          </a:p>
          <a:p>
            <a:endParaRPr lang="tr-TR" dirty="0" smtClean="0">
              <a:latin typeface="Nunito" panose="020B0604020202020204" charset="-94"/>
            </a:endParaRPr>
          </a:p>
          <a:p>
            <a:endParaRPr lang="tr-TR" dirty="0">
              <a:latin typeface="Nunito" panose="020B0604020202020204" charset="-94"/>
            </a:endParaRPr>
          </a:p>
          <a:p>
            <a:endParaRPr lang="tr-TR" dirty="0" smtClean="0">
              <a:latin typeface="Nunito" panose="020B0604020202020204" charset="-94"/>
            </a:endParaRPr>
          </a:p>
          <a:p>
            <a:endParaRPr lang="tr-TR" dirty="0">
              <a:latin typeface="Nunito" panose="020B0604020202020204" charset="-94"/>
            </a:endParaRPr>
          </a:p>
          <a:p>
            <a:endParaRPr lang="tr-TR" dirty="0" smtClean="0">
              <a:latin typeface="Nunito" panose="020B0604020202020204" charset="-94"/>
            </a:endParaRPr>
          </a:p>
          <a:p>
            <a:endParaRPr lang="tr-TR" dirty="0" smtClean="0">
              <a:latin typeface="Nunito" panose="020B0604020202020204" charset="-94"/>
            </a:endParaRPr>
          </a:p>
          <a:p>
            <a:endParaRPr lang="tr-TR" dirty="0">
              <a:latin typeface="Nunito" panose="020B0604020202020204" charset="-94"/>
            </a:endParaRPr>
          </a:p>
          <a:p>
            <a:r>
              <a:rPr lang="en-US" dirty="0">
                <a:latin typeface="Nunito" panose="020B0604020202020204" charset="-94"/>
              </a:rPr>
              <a:t>Thus the end condition </a:t>
            </a:r>
            <a:r>
              <a:rPr lang="en-US" i="1" dirty="0">
                <a:latin typeface="Nunito" panose="020B0604020202020204" charset="-94"/>
              </a:rPr>
              <a:t>f </a:t>
            </a:r>
            <a:r>
              <a:rPr lang="tr-TR" dirty="0">
                <a:latin typeface="Nunito" panose="020B0604020202020204" charset="-94"/>
              </a:rPr>
              <a:t> </a:t>
            </a:r>
            <a:r>
              <a:rPr lang="tr-TR" baseline="-25000" dirty="0" smtClean="0">
                <a:latin typeface="Nunito" panose="020B0604020202020204" charset="-94"/>
              </a:rPr>
              <a:t>0,1</a:t>
            </a:r>
            <a:r>
              <a:rPr lang="tr-TR" dirty="0" smtClean="0">
                <a:latin typeface="Nunito" panose="020B0604020202020204" charset="-94"/>
              </a:rPr>
              <a:t>(</a:t>
            </a:r>
            <a:r>
              <a:rPr lang="tr-TR" i="1" dirty="0" smtClean="0">
                <a:latin typeface="Nunito" panose="020B0604020202020204" charset="-94"/>
              </a:rPr>
              <a:t>x</a:t>
            </a:r>
            <a:r>
              <a:rPr lang="tr-TR" baseline="-25000" dirty="0" smtClean="0">
                <a:latin typeface="Nunito" panose="020B0604020202020204" charset="-94"/>
              </a:rPr>
              <a:t>0</a:t>
            </a:r>
            <a:r>
              <a:rPr lang="tr-TR" dirty="0">
                <a:latin typeface="Nunito" panose="020B0604020202020204" charset="-94"/>
              </a:rPr>
              <a:t>) = 0 </a:t>
            </a:r>
            <a:r>
              <a:rPr lang="tr-TR" dirty="0" smtClean="0">
                <a:latin typeface="Nunito" panose="020B0604020202020204" charset="-94"/>
              </a:rPr>
              <a:t>yields</a:t>
            </a:r>
          </a:p>
          <a:p>
            <a:endParaRPr lang="tr-TR" dirty="0">
              <a:latin typeface="Nunito" panose="020B0604020202020204" charset="-94"/>
            </a:endParaRPr>
          </a:p>
          <a:p>
            <a:endParaRPr lang="tr-TR" dirty="0" smtClean="0">
              <a:latin typeface="Nunito" panose="020B0604020202020204" charset="-94"/>
            </a:endParaRPr>
          </a:p>
          <a:p>
            <a:endParaRPr lang="tr-TR" dirty="0">
              <a:latin typeface="Nunito" panose="020B0604020202020204" charset="-94"/>
            </a:endParaRPr>
          </a:p>
          <a:p>
            <a:endParaRPr lang="tr-TR" dirty="0" smtClean="0">
              <a:latin typeface="Nunito" panose="020B0604020202020204" charset="-94"/>
            </a:endParaRPr>
          </a:p>
          <a:p>
            <a:endParaRPr lang="tr-TR" dirty="0">
              <a:latin typeface="Nunito" panose="020B0604020202020204" charset="-94"/>
            </a:endParaRPr>
          </a:p>
          <a:p>
            <a:pPr algn="ctr"/>
            <a:r>
              <a:rPr lang="tr-TR" dirty="0" smtClean="0">
                <a:latin typeface="Nunito" panose="020B0604020202020204" charset="-94"/>
              </a:rPr>
              <a:t>or</a:t>
            </a:r>
            <a:r>
              <a:rPr lang="en-US" dirty="0" smtClean="0">
                <a:latin typeface="Nunito" panose="020B0604020202020204" charset="-94"/>
              </a:rPr>
              <a:t> </a:t>
            </a:r>
            <a:endParaRPr lang="tr-TR" dirty="0">
              <a:solidFill>
                <a:srgbClr val="FFFF00"/>
              </a:solidFill>
              <a:latin typeface="Nunito" panose="020B0604020202020204" charset="-94"/>
            </a:endParaRPr>
          </a:p>
        </p:txBody>
      </p:sp>
      <p:pic>
        <p:nvPicPr>
          <p:cNvPr id="3" name="Picture 2"/>
          <p:cNvPicPr>
            <a:picLocks noChangeAspect="1"/>
          </p:cNvPicPr>
          <p:nvPr/>
        </p:nvPicPr>
        <p:blipFill>
          <a:blip r:embed="rId3"/>
          <a:stretch>
            <a:fillRect/>
          </a:stretch>
        </p:blipFill>
        <p:spPr>
          <a:xfrm>
            <a:off x="2055603" y="2092248"/>
            <a:ext cx="3956962" cy="475854"/>
          </a:xfrm>
          <a:prstGeom prst="rect">
            <a:avLst/>
          </a:prstGeom>
        </p:spPr>
      </p:pic>
      <p:pic>
        <p:nvPicPr>
          <p:cNvPr id="4" name="Picture 3"/>
          <p:cNvPicPr>
            <a:picLocks noChangeAspect="1"/>
          </p:cNvPicPr>
          <p:nvPr/>
        </p:nvPicPr>
        <p:blipFill>
          <a:blip r:embed="rId4"/>
          <a:stretch>
            <a:fillRect/>
          </a:stretch>
        </p:blipFill>
        <p:spPr>
          <a:xfrm>
            <a:off x="7372301" y="2066892"/>
            <a:ext cx="3170406" cy="1323035"/>
          </a:xfrm>
          <a:prstGeom prst="rect">
            <a:avLst/>
          </a:prstGeom>
        </p:spPr>
      </p:pic>
      <p:sp>
        <p:nvSpPr>
          <p:cNvPr id="5" name="Right Arrow 4"/>
          <p:cNvSpPr/>
          <p:nvPr/>
        </p:nvSpPr>
        <p:spPr>
          <a:xfrm>
            <a:off x="1535099" y="2164494"/>
            <a:ext cx="418290" cy="220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Right Arrow 5"/>
          <p:cNvSpPr/>
          <p:nvPr/>
        </p:nvSpPr>
        <p:spPr>
          <a:xfrm>
            <a:off x="6757481" y="2174222"/>
            <a:ext cx="418290" cy="220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Picture 6"/>
          <p:cNvPicPr>
            <a:picLocks noChangeAspect="1"/>
          </p:cNvPicPr>
          <p:nvPr/>
        </p:nvPicPr>
        <p:blipFill>
          <a:blip r:embed="rId5"/>
          <a:stretch>
            <a:fillRect/>
          </a:stretch>
        </p:blipFill>
        <p:spPr>
          <a:xfrm>
            <a:off x="2981463" y="3593567"/>
            <a:ext cx="6062203" cy="721691"/>
          </a:xfrm>
          <a:prstGeom prst="rect">
            <a:avLst/>
          </a:prstGeom>
        </p:spPr>
      </p:pic>
      <p:pic>
        <p:nvPicPr>
          <p:cNvPr id="8" name="Picture 7"/>
          <p:cNvPicPr>
            <a:picLocks noChangeAspect="1"/>
          </p:cNvPicPr>
          <p:nvPr/>
        </p:nvPicPr>
        <p:blipFill>
          <a:blip r:embed="rId6"/>
          <a:stretch>
            <a:fillRect/>
          </a:stretch>
        </p:blipFill>
        <p:spPr>
          <a:xfrm>
            <a:off x="4516115" y="4967120"/>
            <a:ext cx="3351078" cy="650929"/>
          </a:xfrm>
          <a:prstGeom prst="rect">
            <a:avLst/>
          </a:prstGeom>
        </p:spPr>
      </p:pic>
      <p:pic>
        <p:nvPicPr>
          <p:cNvPr id="9" name="Picture 8"/>
          <p:cNvPicPr>
            <a:picLocks noChangeAspect="1"/>
          </p:cNvPicPr>
          <p:nvPr/>
        </p:nvPicPr>
        <p:blipFill>
          <a:blip r:embed="rId7"/>
          <a:stretch>
            <a:fillRect/>
          </a:stretch>
        </p:blipFill>
        <p:spPr>
          <a:xfrm>
            <a:off x="5107071" y="6118349"/>
            <a:ext cx="2169167" cy="548251"/>
          </a:xfrm>
          <a:prstGeom prst="rect">
            <a:avLst/>
          </a:prstGeom>
        </p:spPr>
      </p:pic>
      <p:pic>
        <p:nvPicPr>
          <p:cNvPr id="10" name="Picture 9"/>
          <p:cNvPicPr>
            <a:picLocks noChangeAspect="1"/>
          </p:cNvPicPr>
          <p:nvPr/>
        </p:nvPicPr>
        <p:blipFill>
          <a:blip r:embed="rId8"/>
          <a:stretch>
            <a:fillRect/>
          </a:stretch>
        </p:blipFill>
        <p:spPr>
          <a:xfrm>
            <a:off x="4605337" y="976475"/>
            <a:ext cx="1853022" cy="667088"/>
          </a:xfrm>
          <a:prstGeom prst="rect">
            <a:avLst/>
          </a:prstGeom>
        </p:spPr>
      </p:pic>
    </p:spTree>
    <p:extLst>
      <p:ext uri="{BB962C8B-B14F-4D97-AF65-F5344CB8AC3E}">
        <p14:creationId xmlns:p14="http://schemas.microsoft.com/office/powerpoint/2010/main" val="2037135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 name="TextBox 1"/>
          <p:cNvSpPr txBox="1"/>
          <p:nvPr/>
        </p:nvSpPr>
        <p:spPr>
          <a:xfrm>
            <a:off x="447472" y="408562"/>
            <a:ext cx="11410545" cy="4770537"/>
          </a:xfrm>
          <a:prstGeom prst="rect">
            <a:avLst/>
          </a:prstGeom>
          <a:noFill/>
        </p:spPr>
        <p:txBody>
          <a:bodyPr wrap="square" rtlCol="0">
            <a:spAutoFit/>
          </a:bodyPr>
          <a:lstStyle/>
          <a:p>
            <a:r>
              <a:rPr lang="en-US" sz="1600" dirty="0">
                <a:latin typeface="Nunito" panose="020B0604020202020204" charset="-94"/>
              </a:rPr>
              <a:t>From the given data we see that </a:t>
            </a:r>
            <a:r>
              <a:rPr lang="en-US" sz="1600" i="1" dirty="0">
                <a:latin typeface="Nunito" panose="020B0604020202020204" charset="-94"/>
              </a:rPr>
              <a:t>y</a:t>
            </a:r>
            <a:r>
              <a:rPr lang="en-US" sz="1600" baseline="-25000" dirty="0">
                <a:latin typeface="Nunito" panose="020B0604020202020204" charset="-94"/>
              </a:rPr>
              <a:t>0</a:t>
            </a:r>
            <a:r>
              <a:rPr lang="en-US" sz="1600" dirty="0">
                <a:latin typeface="Nunito" panose="020B0604020202020204" charset="-94"/>
              </a:rPr>
              <a:t> = </a:t>
            </a:r>
            <a:r>
              <a:rPr lang="en-US" sz="1600" i="1" dirty="0">
                <a:latin typeface="Nunito" panose="020B0604020202020204" charset="-94"/>
              </a:rPr>
              <a:t>y</a:t>
            </a:r>
            <a:r>
              <a:rPr lang="en-US" sz="1600" baseline="-25000" dirty="0">
                <a:latin typeface="Nunito" panose="020B0604020202020204" charset="-94"/>
              </a:rPr>
              <a:t>1</a:t>
            </a:r>
            <a:r>
              <a:rPr lang="en-US" sz="1600" dirty="0">
                <a:latin typeface="Nunito" panose="020B0604020202020204" charset="-94"/>
              </a:rPr>
              <a:t> = 1, so that the last equation </a:t>
            </a:r>
            <a:r>
              <a:rPr lang="en-US" sz="1600" dirty="0" smtClean="0">
                <a:latin typeface="Nunito" panose="020B0604020202020204" charset="-94"/>
              </a:rPr>
              <a:t>becomes</a:t>
            </a:r>
            <a:endParaRPr lang="tr-TR" sz="1600" dirty="0" smtClean="0">
              <a:latin typeface="Nunito" panose="020B0604020202020204" charset="-94"/>
            </a:endParaRPr>
          </a:p>
          <a:p>
            <a:endParaRPr lang="tr-TR" sz="1600" dirty="0">
              <a:latin typeface="Nunito" panose="020B0604020202020204" charset="-94"/>
            </a:endParaRPr>
          </a:p>
          <a:p>
            <a:r>
              <a:rPr lang="tr-TR" sz="1600" dirty="0" smtClean="0">
                <a:latin typeface="Nunito" panose="020B0604020202020204" charset="-94"/>
              </a:rPr>
              <a:t>										(c)</a:t>
            </a:r>
          </a:p>
          <a:p>
            <a:endParaRPr lang="tr-TR" sz="1600" dirty="0">
              <a:latin typeface="Nunito" panose="020B0604020202020204" charset="-94"/>
            </a:endParaRPr>
          </a:p>
          <a:p>
            <a:r>
              <a:rPr lang="en-US" sz="1600" dirty="0">
                <a:latin typeface="Nunito" panose="020B0604020202020204" charset="-94"/>
              </a:rPr>
              <a:t>The other equations in Eq. </a:t>
            </a:r>
            <a:r>
              <a:rPr lang="en-US" sz="1600" dirty="0" smtClean="0">
                <a:latin typeface="Nunito" panose="020B0604020202020204" charset="-94"/>
              </a:rPr>
              <a:t>(</a:t>
            </a:r>
            <a:r>
              <a:rPr lang="tr-TR" sz="1600" dirty="0" smtClean="0">
                <a:latin typeface="Nunito" panose="020B0604020202020204" charset="-94"/>
              </a:rPr>
              <a:t>a</a:t>
            </a:r>
            <a:r>
              <a:rPr lang="en-US" sz="1600" dirty="0" smtClean="0">
                <a:latin typeface="Nunito" panose="020B0604020202020204" charset="-94"/>
              </a:rPr>
              <a:t>) </a:t>
            </a:r>
            <a:r>
              <a:rPr lang="en-US" sz="1600" dirty="0">
                <a:latin typeface="Nunito" panose="020B0604020202020204" charset="-94"/>
              </a:rPr>
              <a:t>are unchanged. Knowing that </a:t>
            </a:r>
            <a:r>
              <a:rPr lang="en-US" sz="1600" i="1" dirty="0">
                <a:latin typeface="Nunito" panose="020B0604020202020204" charset="-94"/>
              </a:rPr>
              <a:t>k</a:t>
            </a:r>
            <a:r>
              <a:rPr lang="en-US" sz="1600" baseline="-25000" dirty="0">
                <a:latin typeface="Nunito" panose="020B0604020202020204" charset="-94"/>
              </a:rPr>
              <a:t>3</a:t>
            </a:r>
            <a:r>
              <a:rPr lang="en-US" sz="1600" dirty="0">
                <a:latin typeface="Nunito" panose="020B0604020202020204" charset="-94"/>
              </a:rPr>
              <a:t> = 0, they </a:t>
            </a:r>
            <a:r>
              <a:rPr lang="en-US" sz="1600" dirty="0" smtClean="0">
                <a:latin typeface="Nunito" panose="020B0604020202020204" charset="-94"/>
              </a:rPr>
              <a:t>are</a:t>
            </a:r>
            <a:endParaRPr lang="tr-TR" sz="1600" dirty="0" smtClean="0">
              <a:latin typeface="Nunito" panose="020B0604020202020204" charset="-94"/>
            </a:endParaRPr>
          </a:p>
          <a:p>
            <a:endParaRPr lang="tr-TR" sz="1600" dirty="0">
              <a:latin typeface="Nunito" panose="020B0604020202020204" charset="-94"/>
            </a:endParaRPr>
          </a:p>
          <a:p>
            <a:r>
              <a:rPr lang="tr-TR" sz="1600" dirty="0" smtClean="0">
                <a:latin typeface="Nunito" panose="020B0604020202020204" charset="-94"/>
              </a:rPr>
              <a:t>										(d)</a:t>
            </a:r>
          </a:p>
          <a:p>
            <a:endParaRPr lang="tr-TR" sz="1600" dirty="0" smtClean="0">
              <a:latin typeface="Nunito" panose="020B0604020202020204" charset="-94"/>
            </a:endParaRPr>
          </a:p>
          <a:p>
            <a:r>
              <a:rPr lang="tr-TR" sz="1600" dirty="0">
                <a:latin typeface="Nunito" panose="020B0604020202020204" charset="-94"/>
              </a:rPr>
              <a:t>	</a:t>
            </a:r>
            <a:r>
              <a:rPr lang="tr-TR" sz="1600" dirty="0" smtClean="0">
                <a:latin typeface="Nunito" panose="020B0604020202020204" charset="-94"/>
              </a:rPr>
              <a:t>									(e)</a:t>
            </a:r>
          </a:p>
          <a:p>
            <a:endParaRPr lang="tr-TR" sz="1600" dirty="0" smtClean="0">
              <a:latin typeface="Nunito" panose="020B0604020202020204" charset="-94"/>
            </a:endParaRPr>
          </a:p>
          <a:p>
            <a:r>
              <a:rPr lang="en-US" sz="1600" dirty="0">
                <a:latin typeface="Nunito" panose="020B0604020202020204" charset="-94"/>
              </a:rPr>
              <a:t>The solution of </a:t>
            </a:r>
            <a:r>
              <a:rPr lang="en-US" sz="1600" dirty="0" err="1">
                <a:latin typeface="Nunito" panose="020B0604020202020204" charset="-94"/>
              </a:rPr>
              <a:t>Eqs</a:t>
            </a:r>
            <a:r>
              <a:rPr lang="en-US" sz="1600" dirty="0">
                <a:latin typeface="Nunito" panose="020B0604020202020204" charset="-94"/>
              </a:rPr>
              <a:t>. </a:t>
            </a:r>
            <a:r>
              <a:rPr lang="en-US" sz="1600" dirty="0" smtClean="0">
                <a:latin typeface="Nunito" panose="020B0604020202020204" charset="-94"/>
              </a:rPr>
              <a:t>(</a:t>
            </a:r>
            <a:r>
              <a:rPr lang="tr-TR" sz="1600" dirty="0" smtClean="0">
                <a:latin typeface="Nunito" panose="020B0604020202020204" charset="-94"/>
              </a:rPr>
              <a:t>c</a:t>
            </a:r>
            <a:r>
              <a:rPr lang="en-US" sz="1600" dirty="0" smtClean="0">
                <a:latin typeface="Nunito" panose="020B0604020202020204" charset="-94"/>
              </a:rPr>
              <a:t>)–(</a:t>
            </a:r>
            <a:r>
              <a:rPr lang="tr-TR" sz="1600" dirty="0" smtClean="0">
                <a:latin typeface="Nunito" panose="020B0604020202020204" charset="-94"/>
              </a:rPr>
              <a:t>e</a:t>
            </a:r>
            <a:r>
              <a:rPr lang="en-US" sz="1600" dirty="0" smtClean="0">
                <a:latin typeface="Nunito" panose="020B0604020202020204" charset="-94"/>
              </a:rPr>
              <a:t>) </a:t>
            </a:r>
            <a:r>
              <a:rPr lang="en-US" sz="1600" dirty="0">
                <a:latin typeface="Nunito" panose="020B0604020202020204" charset="-94"/>
              </a:rPr>
              <a:t>is </a:t>
            </a:r>
            <a:r>
              <a:rPr lang="en-US" sz="1600" i="1" dirty="0">
                <a:latin typeface="Nunito" panose="020B0604020202020204" charset="-94"/>
              </a:rPr>
              <a:t>k</a:t>
            </a:r>
            <a:r>
              <a:rPr lang="en-US" sz="1600" baseline="-25000" dirty="0">
                <a:latin typeface="Nunito" panose="020B0604020202020204" charset="-94"/>
              </a:rPr>
              <a:t>0</a:t>
            </a:r>
            <a:r>
              <a:rPr lang="en-US" sz="1600" dirty="0">
                <a:latin typeface="Nunito" panose="020B0604020202020204" charset="-94"/>
              </a:rPr>
              <a:t> = 0</a:t>
            </a:r>
            <a:r>
              <a:rPr lang="en-US" sz="1600" i="1" dirty="0">
                <a:latin typeface="Nunito" panose="020B0604020202020204" charset="-94"/>
              </a:rPr>
              <a:t>.</a:t>
            </a:r>
            <a:r>
              <a:rPr lang="en-US" sz="1600" dirty="0">
                <a:latin typeface="Nunito" panose="020B0604020202020204" charset="-94"/>
              </a:rPr>
              <a:t>4615, </a:t>
            </a:r>
            <a:r>
              <a:rPr lang="en-US" sz="1600" i="1" dirty="0">
                <a:latin typeface="Nunito" panose="020B0604020202020204" charset="-94"/>
              </a:rPr>
              <a:t>k</a:t>
            </a:r>
            <a:r>
              <a:rPr lang="en-US" sz="1600" baseline="-25000" dirty="0">
                <a:latin typeface="Nunito" panose="020B0604020202020204" charset="-94"/>
              </a:rPr>
              <a:t>1</a:t>
            </a:r>
            <a:r>
              <a:rPr lang="en-US" sz="1600" dirty="0">
                <a:latin typeface="Nunito" panose="020B0604020202020204" charset="-94"/>
              </a:rPr>
              <a:t> = −0</a:t>
            </a:r>
            <a:r>
              <a:rPr lang="en-US" sz="1600" i="1" dirty="0">
                <a:latin typeface="Nunito" panose="020B0604020202020204" charset="-94"/>
              </a:rPr>
              <a:t>.</a:t>
            </a:r>
            <a:r>
              <a:rPr lang="en-US" sz="1600" dirty="0">
                <a:latin typeface="Nunito" panose="020B0604020202020204" charset="-94"/>
              </a:rPr>
              <a:t>9231, </a:t>
            </a:r>
            <a:r>
              <a:rPr lang="en-US" sz="1600" i="1" dirty="0">
                <a:latin typeface="Nunito" panose="020B0604020202020204" charset="-94"/>
              </a:rPr>
              <a:t>k</a:t>
            </a:r>
            <a:r>
              <a:rPr lang="en-US" sz="1600" baseline="-25000" dirty="0">
                <a:latin typeface="Nunito" panose="020B0604020202020204" charset="-94"/>
              </a:rPr>
              <a:t>2</a:t>
            </a:r>
            <a:r>
              <a:rPr lang="en-US" sz="1600" dirty="0">
                <a:latin typeface="Nunito" panose="020B0604020202020204" charset="-94"/>
              </a:rPr>
              <a:t> = 0</a:t>
            </a:r>
            <a:r>
              <a:rPr lang="en-US" sz="1600" i="1" dirty="0">
                <a:latin typeface="Nunito" panose="020B0604020202020204" charset="-94"/>
              </a:rPr>
              <a:t>.</a:t>
            </a:r>
            <a:r>
              <a:rPr lang="en-US" sz="1600" dirty="0">
                <a:latin typeface="Nunito" panose="020B0604020202020204" charset="-94"/>
              </a:rPr>
              <a:t>2308</a:t>
            </a:r>
            <a:r>
              <a:rPr lang="en-US" sz="1600" dirty="0" smtClean="0">
                <a:latin typeface="Nunito" panose="020B0604020202020204" charset="-94"/>
              </a:rPr>
              <a:t>.</a:t>
            </a:r>
            <a:endParaRPr lang="tr-TR" sz="1600" dirty="0" smtClean="0">
              <a:latin typeface="Nunito" panose="020B0604020202020204" charset="-94"/>
            </a:endParaRPr>
          </a:p>
          <a:p>
            <a:endParaRPr lang="tr-TR" sz="1600" dirty="0" smtClean="0">
              <a:latin typeface="Nunito" panose="020B0604020202020204" charset="-94"/>
            </a:endParaRPr>
          </a:p>
          <a:p>
            <a:r>
              <a:rPr lang="en-US" sz="1600" dirty="0">
                <a:latin typeface="Nunito" panose="020B0604020202020204" charset="-94"/>
              </a:rPr>
              <a:t>The interpolant can now be evaluated </a:t>
            </a:r>
            <a:r>
              <a:rPr lang="en-US" sz="1600" dirty="0" smtClean="0">
                <a:latin typeface="Nunito" panose="020B0604020202020204" charset="-94"/>
              </a:rPr>
              <a:t>from</a:t>
            </a:r>
            <a:r>
              <a:rPr lang="tr-TR" sz="1600" dirty="0" smtClean="0">
                <a:latin typeface="Nunito" panose="020B0604020202020204" charset="-94"/>
              </a:rPr>
              <a:t> </a:t>
            </a:r>
            <a:r>
              <a:rPr lang="en-US" sz="1600" dirty="0" smtClean="0">
                <a:latin typeface="Nunito" panose="020B0604020202020204" charset="-94"/>
              </a:rPr>
              <a:t>Eq</a:t>
            </a:r>
            <a:r>
              <a:rPr lang="en-US" sz="1600" dirty="0">
                <a:latin typeface="Nunito" panose="020B0604020202020204" charset="-94"/>
              </a:rPr>
              <a:t>. </a:t>
            </a:r>
            <a:r>
              <a:rPr lang="en-US" sz="1600" dirty="0" smtClean="0">
                <a:latin typeface="Nunito" panose="020B0604020202020204" charset="-94"/>
              </a:rPr>
              <a:t>(</a:t>
            </a:r>
            <a:r>
              <a:rPr lang="tr-TR" sz="1600" dirty="0" smtClean="0">
                <a:latin typeface="Nunito" panose="020B0604020202020204" charset="-94"/>
              </a:rPr>
              <a:t>b</a:t>
            </a:r>
            <a:r>
              <a:rPr lang="en-US" sz="1600" dirty="0" smtClean="0">
                <a:latin typeface="Nunito" panose="020B0604020202020204" charset="-94"/>
              </a:rPr>
              <a:t>). </a:t>
            </a:r>
            <a:r>
              <a:rPr lang="en-US" sz="1600" dirty="0">
                <a:latin typeface="Nunito" panose="020B0604020202020204" charset="-94"/>
              </a:rPr>
              <a:t>Substituting </a:t>
            </a:r>
            <a:r>
              <a:rPr lang="en-US" sz="1600" i="1" dirty="0" err="1">
                <a:latin typeface="Nunito" panose="020B0604020202020204" charset="-94"/>
              </a:rPr>
              <a:t>i</a:t>
            </a:r>
            <a:r>
              <a:rPr lang="en-US" sz="1600" i="1" dirty="0">
                <a:latin typeface="Nunito" panose="020B0604020202020204" charset="-94"/>
              </a:rPr>
              <a:t> </a:t>
            </a:r>
            <a:r>
              <a:rPr lang="en-US" sz="1600" dirty="0">
                <a:latin typeface="Nunito" panose="020B0604020202020204" charset="-94"/>
              </a:rPr>
              <a:t>= 2 and </a:t>
            </a:r>
            <a:r>
              <a:rPr lang="en-US" sz="1600" i="1" dirty="0">
                <a:latin typeface="Nunito" panose="020B0604020202020204" charset="-94"/>
              </a:rPr>
              <a:t>x</a:t>
            </a:r>
            <a:r>
              <a:rPr lang="en-US" sz="1600" i="1" baseline="-25000" dirty="0">
                <a:latin typeface="Nunito" panose="020B0604020202020204" charset="-94"/>
              </a:rPr>
              <a:t>i</a:t>
            </a:r>
            <a:r>
              <a:rPr lang="en-US" sz="1600" i="1" dirty="0">
                <a:latin typeface="Nunito" panose="020B0604020202020204" charset="-94"/>
              </a:rPr>
              <a:t> </a:t>
            </a:r>
            <a:r>
              <a:rPr lang="en-US" sz="1600" dirty="0" smtClean="0">
                <a:latin typeface="Nunito" panose="020B0604020202020204" charset="-94"/>
              </a:rPr>
              <a:t>−</a:t>
            </a:r>
            <a:r>
              <a:rPr lang="tr-TR" sz="1600" dirty="0" smtClean="0">
                <a:latin typeface="Nunito" panose="020B0604020202020204" charset="-94"/>
              </a:rPr>
              <a:t> </a:t>
            </a:r>
            <a:r>
              <a:rPr lang="tr-TR" sz="1600" i="1" dirty="0" smtClean="0">
                <a:latin typeface="Nunito" panose="020B0604020202020204" charset="-94"/>
              </a:rPr>
              <a:t>x</a:t>
            </a:r>
            <a:r>
              <a:rPr lang="tr-TR" sz="1600" i="1" baseline="-25000" dirty="0" smtClean="0">
                <a:latin typeface="Nunito" panose="020B0604020202020204" charset="-94"/>
              </a:rPr>
              <a:t>i</a:t>
            </a:r>
            <a:r>
              <a:rPr lang="tr-TR" sz="1600" baseline="-25000" dirty="0" smtClean="0">
                <a:latin typeface="Nunito" panose="020B0604020202020204" charset="-94"/>
              </a:rPr>
              <a:t>+1</a:t>
            </a:r>
            <a:r>
              <a:rPr lang="tr-TR" sz="1600" dirty="0" smtClean="0">
                <a:latin typeface="Nunito" panose="020B0604020202020204" charset="-94"/>
              </a:rPr>
              <a:t> </a:t>
            </a:r>
            <a:r>
              <a:rPr lang="tr-TR" sz="1600" dirty="0">
                <a:latin typeface="Nunito" panose="020B0604020202020204" charset="-94"/>
              </a:rPr>
              <a:t>= −1, we </a:t>
            </a:r>
            <a:r>
              <a:rPr lang="tr-TR" sz="1600" dirty="0" smtClean="0">
                <a:latin typeface="Nunito" panose="020B0604020202020204" charset="-94"/>
              </a:rPr>
              <a:t>obtain</a:t>
            </a:r>
          </a:p>
          <a:p>
            <a:endParaRPr lang="tr-TR" sz="1600" dirty="0">
              <a:latin typeface="Nunito" panose="020B0604020202020204" charset="-94"/>
            </a:endParaRPr>
          </a:p>
          <a:p>
            <a:endParaRPr lang="tr-TR" sz="1600" dirty="0" smtClean="0">
              <a:latin typeface="Nunito" panose="020B0604020202020204" charset="-94"/>
            </a:endParaRPr>
          </a:p>
          <a:p>
            <a:endParaRPr lang="tr-TR" sz="1600" dirty="0">
              <a:latin typeface="Nunito" panose="020B0604020202020204" charset="-94"/>
            </a:endParaRPr>
          </a:p>
          <a:p>
            <a:endParaRPr lang="tr-TR" sz="1600" dirty="0" smtClean="0">
              <a:latin typeface="Nunito" panose="020B0604020202020204" charset="-94"/>
            </a:endParaRPr>
          </a:p>
          <a:p>
            <a:endParaRPr lang="tr-TR" sz="1600" dirty="0">
              <a:latin typeface="Nunito" panose="020B0604020202020204" charset="-94"/>
            </a:endParaRPr>
          </a:p>
          <a:p>
            <a:r>
              <a:rPr lang="tr-TR" sz="1600" dirty="0">
                <a:latin typeface="Nunito" panose="020B0604020202020204" charset="-94"/>
              </a:rPr>
              <a:t>Therefore,</a:t>
            </a:r>
          </a:p>
        </p:txBody>
      </p:sp>
      <p:pic>
        <p:nvPicPr>
          <p:cNvPr id="3" name="Picture 2"/>
          <p:cNvPicPr>
            <a:picLocks noChangeAspect="1"/>
          </p:cNvPicPr>
          <p:nvPr/>
        </p:nvPicPr>
        <p:blipFill>
          <a:blip r:embed="rId3"/>
          <a:stretch>
            <a:fillRect/>
          </a:stretch>
        </p:blipFill>
        <p:spPr>
          <a:xfrm>
            <a:off x="5443131" y="908826"/>
            <a:ext cx="1419225" cy="390525"/>
          </a:xfrm>
          <a:prstGeom prst="rect">
            <a:avLst/>
          </a:prstGeom>
        </p:spPr>
      </p:pic>
      <p:pic>
        <p:nvPicPr>
          <p:cNvPr id="4" name="Picture 3"/>
          <p:cNvPicPr>
            <a:picLocks noChangeAspect="1"/>
          </p:cNvPicPr>
          <p:nvPr/>
        </p:nvPicPr>
        <p:blipFill>
          <a:blip r:embed="rId4"/>
          <a:stretch>
            <a:fillRect/>
          </a:stretch>
        </p:blipFill>
        <p:spPr>
          <a:xfrm>
            <a:off x="4467373" y="1896891"/>
            <a:ext cx="3370735" cy="779736"/>
          </a:xfrm>
          <a:prstGeom prst="rect">
            <a:avLst/>
          </a:prstGeom>
        </p:spPr>
      </p:pic>
      <p:pic>
        <p:nvPicPr>
          <p:cNvPr id="5" name="Picture 4"/>
          <p:cNvPicPr>
            <a:picLocks noChangeAspect="1"/>
          </p:cNvPicPr>
          <p:nvPr/>
        </p:nvPicPr>
        <p:blipFill>
          <a:blip r:embed="rId5"/>
          <a:stretch>
            <a:fillRect/>
          </a:stretch>
        </p:blipFill>
        <p:spPr>
          <a:xfrm>
            <a:off x="3521458" y="3836588"/>
            <a:ext cx="5262563" cy="865079"/>
          </a:xfrm>
          <a:prstGeom prst="rect">
            <a:avLst/>
          </a:prstGeom>
        </p:spPr>
      </p:pic>
      <p:pic>
        <p:nvPicPr>
          <p:cNvPr id="6" name="Picture 5"/>
          <p:cNvPicPr>
            <a:picLocks noChangeAspect="1"/>
          </p:cNvPicPr>
          <p:nvPr/>
        </p:nvPicPr>
        <p:blipFill>
          <a:blip r:embed="rId6"/>
          <a:stretch>
            <a:fillRect/>
          </a:stretch>
        </p:blipFill>
        <p:spPr>
          <a:xfrm>
            <a:off x="3365362" y="5265505"/>
            <a:ext cx="5574760" cy="849030"/>
          </a:xfrm>
          <a:prstGeom prst="rect">
            <a:avLst/>
          </a:prstGeom>
        </p:spPr>
      </p:pic>
    </p:spTree>
    <p:extLst>
      <p:ext uri="{BB962C8B-B14F-4D97-AF65-F5344CB8AC3E}">
        <p14:creationId xmlns:p14="http://schemas.microsoft.com/office/powerpoint/2010/main" val="3609414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6" name="Rounded Rectangle 5"/>
          <p:cNvSpPr/>
          <p:nvPr/>
        </p:nvSpPr>
        <p:spPr>
          <a:xfrm>
            <a:off x="1882295" y="4603256"/>
            <a:ext cx="7772400" cy="632298"/>
          </a:xfrm>
          <a:prstGeom prst="roundRect">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2" name="TextBox 1"/>
              <p:cNvSpPr txBox="1"/>
              <p:nvPr/>
            </p:nvSpPr>
            <p:spPr>
              <a:xfrm>
                <a:off x="544742" y="484231"/>
                <a:ext cx="10447507" cy="5120248"/>
              </a:xfrm>
              <a:prstGeom prst="rect">
                <a:avLst/>
              </a:prstGeom>
              <a:noFill/>
            </p:spPr>
            <p:txBody>
              <a:bodyPr wrap="square" rtlCol="0">
                <a:spAutoFit/>
              </a:bodyPr>
              <a:lstStyle/>
              <a:p>
                <a:pPr algn="just"/>
                <a:r>
                  <a:rPr lang="tr-TR" sz="1600" dirty="0" smtClean="0">
                    <a:solidFill>
                      <a:srgbClr val="FFFF00"/>
                    </a:solidFill>
                    <a:latin typeface="Nunito" panose="020B0604020202020204" charset="-94"/>
                  </a:rPr>
                  <a:t>Example 5:  </a:t>
                </a:r>
                <a:r>
                  <a:rPr lang="en-US" sz="1600" dirty="0" smtClean="0">
                    <a:latin typeface="Nunito" panose="020B0604020202020204" charset="-94"/>
                  </a:rPr>
                  <a:t>Fit </a:t>
                </a:r>
                <a:r>
                  <a:rPr lang="en-US" sz="1600" dirty="0">
                    <a:latin typeface="Nunito" panose="020B0604020202020204" charset="-94"/>
                  </a:rPr>
                  <a:t>cubic splines using the data in the table. Utilize the results to estimate the value at x = 5</a:t>
                </a:r>
                <a:r>
                  <a:rPr lang="en-US" sz="1600" dirty="0" smtClean="0">
                    <a:latin typeface="Nunito" panose="020B0604020202020204" charset="-94"/>
                  </a:rPr>
                  <a:t>.</a:t>
                </a:r>
                <a:endParaRPr lang="tr-TR" sz="1600" dirty="0" smtClean="0">
                  <a:latin typeface="Nunito" panose="020B0604020202020204" charset="-94"/>
                </a:endParaRPr>
              </a:p>
              <a:p>
                <a:pPr algn="just"/>
                <a:endParaRPr lang="tr-TR" sz="1600" dirty="0">
                  <a:latin typeface="Nunito" panose="020B0604020202020204" charset="-94"/>
                </a:endParaRPr>
              </a:p>
              <a:p>
                <a:pPr algn="just"/>
                <a:endParaRPr lang="tr-TR" sz="1600" dirty="0" smtClean="0">
                  <a:latin typeface="Nunito" panose="020B0604020202020204" charset="-94"/>
                </a:endParaRPr>
              </a:p>
              <a:p>
                <a:pPr algn="just"/>
                <a:endParaRPr lang="tr-TR" sz="1600" dirty="0">
                  <a:latin typeface="Nunito" panose="020B0604020202020204" charset="-94"/>
                </a:endParaRPr>
              </a:p>
              <a:p>
                <a:pPr algn="just"/>
                <a:endParaRPr lang="tr-TR" sz="1600" dirty="0" smtClean="0">
                  <a:latin typeface="Nunito" panose="020B0604020202020204" charset="-94"/>
                </a:endParaRPr>
              </a:p>
              <a:p>
                <a:pPr algn="just"/>
                <a:endParaRPr lang="tr-TR" sz="1600" dirty="0" smtClean="0">
                  <a:latin typeface="Nunito" panose="020B0604020202020204" charset="-94"/>
                </a:endParaRPr>
              </a:p>
              <a:p>
                <a:pPr algn="just"/>
                <a:endParaRPr lang="tr-TR" sz="1600" dirty="0">
                  <a:latin typeface="Nunito" panose="020B0604020202020204" charset="-94"/>
                </a:endParaRPr>
              </a:p>
              <a:p>
                <a:pPr algn="just"/>
                <a:r>
                  <a:rPr lang="tr-TR" sz="1600" dirty="0" smtClean="0">
                    <a:solidFill>
                      <a:srgbClr val="FFFF00"/>
                    </a:solidFill>
                    <a:latin typeface="Nunito" panose="020B0604020202020204" charset="-94"/>
                  </a:rPr>
                  <a:t>Solution:  </a:t>
                </a:r>
                <a:r>
                  <a:rPr lang="en-US" sz="1600" dirty="0">
                    <a:latin typeface="Nunito" panose="020B0604020202020204" charset="-94"/>
                  </a:rPr>
                  <a:t>The first step is to employ  to generate the set of simultaneous equations that will be utilized to determine the second derivatives at the knots. For example, for the interior knot, the following data is used</a:t>
                </a:r>
                <a:r>
                  <a:rPr lang="en-US" sz="1600" dirty="0" smtClean="0">
                    <a:latin typeface="Nunito" panose="020B0604020202020204" charset="-94"/>
                  </a:rPr>
                  <a:t>:</a:t>
                </a:r>
                <a:endParaRPr lang="tr-TR" sz="1600" dirty="0" smtClean="0">
                  <a:latin typeface="Nunito" panose="020B0604020202020204" charset="-94"/>
                </a:endParaRPr>
              </a:p>
              <a:p>
                <a:pPr algn="just"/>
                <a:endParaRPr lang="tr-TR" sz="1600" dirty="0">
                  <a:latin typeface="Nunito" panose="020B0604020202020204" charset="-94"/>
                </a:endParaRPr>
              </a:p>
              <a:p>
                <a:pPr algn="just"/>
                <a:endParaRPr lang="tr-TR" sz="1600" dirty="0" smtClean="0">
                  <a:latin typeface="Nunito" panose="020B0604020202020204" charset="-94"/>
                </a:endParaRPr>
              </a:p>
              <a:p>
                <a:pPr algn="just"/>
                <a:endParaRPr lang="tr-TR" sz="1600" dirty="0">
                  <a:latin typeface="Nunito" panose="020B0604020202020204" charset="-94"/>
                </a:endParaRPr>
              </a:p>
              <a:p>
                <a:pPr algn="just"/>
                <a:endParaRPr lang="tr-TR" sz="1600" dirty="0" smtClean="0">
                  <a:latin typeface="Nunito" panose="020B0604020202020204" charset="-94"/>
                </a:endParaRPr>
              </a:p>
              <a:p>
                <a:pPr algn="just"/>
                <a:endParaRPr lang="tr-TR" sz="1600" dirty="0">
                  <a:latin typeface="Nunito" panose="020B0604020202020204" charset="-94"/>
                </a:endParaRPr>
              </a:p>
              <a:p>
                <a:pPr algn="just"/>
                <a:endParaRPr lang="tr-TR" sz="1600" dirty="0" smtClean="0">
                  <a:latin typeface="Nunito" panose="020B0604020202020204" charset="-94"/>
                </a:endParaRPr>
              </a:p>
              <a:p>
                <a:pPr algn="just"/>
                <a:r>
                  <a:rPr lang="en-US" sz="1600" dirty="0"/>
                  <a:t>These values can be substituted into Eq</a:t>
                </a:r>
                <a:r>
                  <a:rPr lang="en-US" sz="1600" dirty="0" smtClean="0"/>
                  <a:t>.</a:t>
                </a:r>
                <a:r>
                  <a:rPr lang="tr-TR" sz="1600" dirty="0" smtClean="0"/>
                  <a:t> 7 </a:t>
                </a:r>
                <a:r>
                  <a:rPr lang="en-US" sz="1600" dirty="0" smtClean="0"/>
                  <a:t> to yield</a:t>
                </a:r>
                <a:r>
                  <a:rPr lang="tr-TR" sz="1600" dirty="0" smtClean="0"/>
                  <a:t> ( f’’ =k... )</a:t>
                </a:r>
              </a:p>
              <a:p>
                <a:pPr algn="just"/>
                <a:endParaRPr lang="tr-TR" sz="1600" dirty="0" smtClean="0"/>
              </a:p>
              <a:p>
                <a:pPr algn="ctr"/>
                <a:r>
                  <a:rPr lang="tr-TR" sz="1600" dirty="0" smtClean="0"/>
                  <a:t>(x</a:t>
                </a:r>
                <a:r>
                  <a:rPr lang="tr-TR" sz="1600" baseline="-25000" dirty="0" smtClean="0"/>
                  <a:t>1 </a:t>
                </a:r>
                <a:r>
                  <a:rPr lang="tr-TR" sz="1600" dirty="0" smtClean="0"/>
                  <a:t>- x</a:t>
                </a:r>
                <a:r>
                  <a:rPr lang="tr-TR" sz="1600" baseline="-25000" dirty="0" smtClean="0"/>
                  <a:t>0</a:t>
                </a:r>
                <a:r>
                  <a:rPr lang="tr-TR" sz="1600" dirty="0" smtClean="0"/>
                  <a:t>)f ’’(x</a:t>
                </a:r>
                <a:r>
                  <a:rPr lang="tr-TR" sz="1600" baseline="-25000" dirty="0" smtClean="0"/>
                  <a:t>0</a:t>
                </a:r>
                <a:r>
                  <a:rPr lang="tr-TR" sz="1600" dirty="0" smtClean="0"/>
                  <a:t>) + 2 (x</a:t>
                </a:r>
                <a:r>
                  <a:rPr lang="tr-TR" sz="1600" baseline="-25000" dirty="0" smtClean="0"/>
                  <a:t>2 </a:t>
                </a:r>
                <a:r>
                  <a:rPr lang="tr-TR" sz="1600" dirty="0" smtClean="0"/>
                  <a:t>- x</a:t>
                </a:r>
                <a:r>
                  <a:rPr lang="tr-TR" sz="1600" baseline="-25000" dirty="0" smtClean="0"/>
                  <a:t>0</a:t>
                </a:r>
                <a:r>
                  <a:rPr lang="tr-TR" sz="1600" dirty="0" smtClean="0"/>
                  <a:t>)f ’’(x</a:t>
                </a:r>
                <a:r>
                  <a:rPr lang="tr-TR" sz="1600" baseline="-25000" dirty="0" smtClean="0"/>
                  <a:t>1</a:t>
                </a:r>
                <a:r>
                  <a:rPr lang="tr-TR" sz="1600" dirty="0" smtClean="0"/>
                  <a:t>)+(x</a:t>
                </a:r>
                <a:r>
                  <a:rPr lang="tr-TR" sz="1600" baseline="-25000" dirty="0" smtClean="0"/>
                  <a:t>2 </a:t>
                </a:r>
                <a:r>
                  <a:rPr lang="tr-TR" sz="1600" dirty="0" smtClean="0"/>
                  <a:t>- x</a:t>
                </a:r>
                <a:r>
                  <a:rPr lang="tr-TR" sz="1600" baseline="-25000" dirty="0" smtClean="0"/>
                  <a:t>1</a:t>
                </a:r>
                <a:r>
                  <a:rPr lang="tr-TR" sz="1600" dirty="0" smtClean="0"/>
                  <a:t>)f ’’(x</a:t>
                </a:r>
                <a:r>
                  <a:rPr lang="tr-TR" sz="1600" baseline="-25000" dirty="0" smtClean="0"/>
                  <a:t>2</a:t>
                </a:r>
                <a:r>
                  <a:rPr lang="tr-TR" sz="1600" dirty="0" smtClean="0"/>
                  <a:t>)=</a:t>
                </a:r>
                <a14:m>
                  <m:oMath xmlns:m="http://schemas.openxmlformats.org/officeDocument/2006/math">
                    <m:f>
                      <m:fPr>
                        <m:ctrlPr>
                          <a:rPr lang="tr-TR" sz="1600" i="1" smtClean="0">
                            <a:latin typeface="Cambria Math" panose="02040503050406030204" pitchFamily="18" charset="0"/>
                          </a:rPr>
                        </m:ctrlPr>
                      </m:fPr>
                      <m:num>
                        <m:r>
                          <a:rPr lang="tr-TR" sz="1600" b="0" i="0" smtClean="0">
                            <a:latin typeface="Cambria Math" panose="02040503050406030204" pitchFamily="18" charset="0"/>
                          </a:rPr>
                          <m:t>6</m:t>
                        </m:r>
                      </m:num>
                      <m:den>
                        <m:r>
                          <m:rPr>
                            <m:sty m:val="p"/>
                          </m:rPr>
                          <a:rPr lang="tr-TR" sz="1600" b="0" i="0" smtClean="0">
                            <a:latin typeface="Cambria Math" panose="02040503050406030204" pitchFamily="18" charset="0"/>
                          </a:rPr>
                          <m:t>x</m:t>
                        </m:r>
                        <m:r>
                          <a:rPr lang="tr-TR" sz="1600" b="0" i="0" smtClean="0">
                            <a:latin typeface="Cambria Math" panose="02040503050406030204" pitchFamily="18" charset="0"/>
                          </a:rPr>
                          <m:t>2−</m:t>
                        </m:r>
                        <m:r>
                          <m:rPr>
                            <m:sty m:val="p"/>
                          </m:rPr>
                          <a:rPr lang="tr-TR" sz="1600" b="0" i="0" smtClean="0">
                            <a:latin typeface="Cambria Math" panose="02040503050406030204" pitchFamily="18" charset="0"/>
                          </a:rPr>
                          <m:t>x</m:t>
                        </m:r>
                        <m:r>
                          <a:rPr lang="tr-TR" sz="1600" b="0" i="0" smtClean="0">
                            <a:latin typeface="Cambria Math" panose="02040503050406030204" pitchFamily="18" charset="0"/>
                          </a:rPr>
                          <m:t>1</m:t>
                        </m:r>
                      </m:den>
                    </m:f>
                  </m:oMath>
                </a14:m>
                <a:r>
                  <a:rPr lang="tr-TR" sz="1600" dirty="0" smtClean="0"/>
                  <a:t>(f(x</a:t>
                </a:r>
                <a:r>
                  <a:rPr lang="tr-TR" sz="1600" baseline="-25000" dirty="0" smtClean="0"/>
                  <a:t>0</a:t>
                </a:r>
                <a:r>
                  <a:rPr lang="tr-TR" sz="1600" dirty="0" smtClean="0"/>
                  <a:t>) - f(x</a:t>
                </a:r>
                <a:r>
                  <a:rPr lang="tr-TR" sz="1600" baseline="-25000" dirty="0" smtClean="0"/>
                  <a:t>1</a:t>
                </a:r>
                <a:r>
                  <a:rPr lang="tr-TR" sz="1600" dirty="0" smtClean="0"/>
                  <a:t>)) + </a:t>
                </a:r>
                <a14:m>
                  <m:oMath xmlns:m="http://schemas.openxmlformats.org/officeDocument/2006/math">
                    <m:f>
                      <m:fPr>
                        <m:ctrlPr>
                          <a:rPr lang="tr-TR" sz="1600" i="1">
                            <a:latin typeface="Cambria Math" panose="02040503050406030204" pitchFamily="18" charset="0"/>
                          </a:rPr>
                        </m:ctrlPr>
                      </m:fPr>
                      <m:num>
                        <m:r>
                          <a:rPr lang="tr-TR" sz="1600">
                            <a:latin typeface="Cambria Math" panose="02040503050406030204" pitchFamily="18" charset="0"/>
                          </a:rPr>
                          <m:t>6</m:t>
                        </m:r>
                      </m:num>
                      <m:den>
                        <m:r>
                          <m:rPr>
                            <m:sty m:val="p"/>
                          </m:rPr>
                          <a:rPr lang="tr-TR" sz="1600">
                            <a:latin typeface="Cambria Math" panose="02040503050406030204" pitchFamily="18" charset="0"/>
                          </a:rPr>
                          <m:t>x</m:t>
                        </m:r>
                        <m:r>
                          <a:rPr lang="tr-TR" sz="1600" b="0" i="0" smtClean="0">
                            <a:latin typeface="Cambria Math" panose="02040503050406030204" pitchFamily="18" charset="0"/>
                          </a:rPr>
                          <m:t>1</m:t>
                        </m:r>
                        <m:r>
                          <a:rPr lang="tr-TR" sz="1600">
                            <a:latin typeface="Cambria Math" panose="02040503050406030204" pitchFamily="18" charset="0"/>
                          </a:rPr>
                          <m:t>−</m:t>
                        </m:r>
                        <m:r>
                          <m:rPr>
                            <m:sty m:val="p"/>
                          </m:rPr>
                          <a:rPr lang="tr-TR" sz="1600">
                            <a:latin typeface="Cambria Math" panose="02040503050406030204" pitchFamily="18" charset="0"/>
                          </a:rPr>
                          <m:t>x</m:t>
                        </m:r>
                        <m:r>
                          <a:rPr lang="tr-TR" sz="1600" b="0" i="1" smtClean="0">
                            <a:latin typeface="Cambria Math" panose="02040503050406030204" pitchFamily="18" charset="0"/>
                          </a:rPr>
                          <m:t>0</m:t>
                        </m:r>
                      </m:den>
                    </m:f>
                  </m:oMath>
                </a14:m>
                <a:r>
                  <a:rPr lang="tr-TR" sz="1600" dirty="0" smtClean="0"/>
                  <a:t> (f(x</a:t>
                </a:r>
                <a:r>
                  <a:rPr lang="tr-TR" sz="1600" baseline="-25000" dirty="0" smtClean="0"/>
                  <a:t>0</a:t>
                </a:r>
                <a:r>
                  <a:rPr lang="tr-TR" sz="1600" dirty="0" smtClean="0"/>
                  <a:t>) - f(x</a:t>
                </a:r>
                <a:r>
                  <a:rPr lang="tr-TR" sz="1600" baseline="-25000" dirty="0" smtClean="0"/>
                  <a:t>1</a:t>
                </a:r>
                <a:r>
                  <a:rPr lang="tr-TR" sz="1600" dirty="0" smtClean="0"/>
                  <a:t>))</a:t>
                </a:r>
              </a:p>
              <a:p>
                <a:pPr algn="just"/>
                <a:endParaRPr lang="tr-TR" sz="1600" dirty="0">
                  <a:latin typeface="Nunito" panose="020B0604020202020204" charset="-94"/>
                </a:endParaRPr>
              </a:p>
              <a:p>
                <a:pPr algn="just"/>
                <a:endParaRPr lang="tr-TR" sz="1600" dirty="0">
                  <a:latin typeface="Nunito" panose="020B0604020202020204" charset="-94"/>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44742" y="484231"/>
                <a:ext cx="10447507" cy="5120248"/>
              </a:xfrm>
              <a:prstGeom prst="rect">
                <a:avLst/>
              </a:prstGeom>
              <a:blipFill>
                <a:blip r:embed="rId3"/>
                <a:stretch>
                  <a:fillRect l="-292" t="-238" r="-350"/>
                </a:stretch>
              </a:blipFill>
            </p:spPr>
            <p:txBody>
              <a:bodyPr/>
              <a:lstStyle/>
              <a:p>
                <a:r>
                  <a:rPr lang="tr-TR">
                    <a:noFill/>
                  </a:rPr>
                  <a:t> </a:t>
                </a:r>
              </a:p>
            </p:txBody>
          </p:sp>
        </mc:Fallback>
      </mc:AlternateContent>
      <p:pic>
        <p:nvPicPr>
          <p:cNvPr id="3" name="Picture 2"/>
          <p:cNvPicPr>
            <a:picLocks noChangeAspect="1"/>
          </p:cNvPicPr>
          <p:nvPr/>
        </p:nvPicPr>
        <p:blipFill rotWithShape="1">
          <a:blip r:embed="rId4"/>
          <a:srcRect b="19362"/>
          <a:stretch/>
        </p:blipFill>
        <p:spPr>
          <a:xfrm>
            <a:off x="5127583" y="1035068"/>
            <a:ext cx="1476375" cy="883292"/>
          </a:xfrm>
          <a:prstGeom prst="rect">
            <a:avLst/>
          </a:prstGeom>
        </p:spPr>
      </p:pic>
      <p:pic>
        <p:nvPicPr>
          <p:cNvPr id="4" name="Picture 3"/>
          <p:cNvPicPr>
            <a:picLocks noChangeAspect="1"/>
          </p:cNvPicPr>
          <p:nvPr/>
        </p:nvPicPr>
        <p:blipFill>
          <a:blip r:embed="rId5"/>
          <a:stretch>
            <a:fillRect/>
          </a:stretch>
        </p:blipFill>
        <p:spPr>
          <a:xfrm>
            <a:off x="4827546" y="2918820"/>
            <a:ext cx="2076450" cy="1000125"/>
          </a:xfrm>
          <a:prstGeom prst="rect">
            <a:avLst/>
          </a:prstGeom>
        </p:spPr>
      </p:pic>
      <p:pic>
        <p:nvPicPr>
          <p:cNvPr id="5" name="Picture 4"/>
          <p:cNvPicPr>
            <a:picLocks noChangeAspect="1"/>
          </p:cNvPicPr>
          <p:nvPr/>
        </p:nvPicPr>
        <p:blipFill>
          <a:blip r:embed="rId6"/>
          <a:stretch>
            <a:fillRect/>
          </a:stretch>
        </p:blipFill>
        <p:spPr>
          <a:xfrm>
            <a:off x="3917907" y="5584947"/>
            <a:ext cx="3895725" cy="904875"/>
          </a:xfrm>
          <a:prstGeom prst="rect">
            <a:avLst/>
          </a:prstGeom>
        </p:spPr>
      </p:pic>
    </p:spTree>
    <p:extLst>
      <p:ext uri="{BB962C8B-B14F-4D97-AF65-F5344CB8AC3E}">
        <p14:creationId xmlns:p14="http://schemas.microsoft.com/office/powerpoint/2010/main" val="3821093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 name="TextBox 1"/>
          <p:cNvSpPr txBox="1"/>
          <p:nvPr/>
        </p:nvSpPr>
        <p:spPr>
          <a:xfrm>
            <a:off x="345763" y="468652"/>
            <a:ext cx="11564586" cy="5016758"/>
          </a:xfrm>
          <a:prstGeom prst="rect">
            <a:avLst/>
          </a:prstGeom>
          <a:noFill/>
        </p:spPr>
        <p:txBody>
          <a:bodyPr wrap="square" rtlCol="0">
            <a:spAutoFit/>
          </a:bodyPr>
          <a:lstStyle/>
          <a:p>
            <a:pPr lvl="0"/>
            <a:r>
              <a:rPr lang="en-US" sz="1600" dirty="0">
                <a:latin typeface="Cambria Math" panose="02040503050406030204" pitchFamily="18" charset="0"/>
                <a:ea typeface="Cambria Math" panose="02040503050406030204" pitchFamily="18" charset="0"/>
              </a:rPr>
              <a:t>Because of the natural spline condition, f (3) = 0, and the equation reduces </a:t>
            </a:r>
            <a:r>
              <a:rPr lang="en-US" sz="1600" dirty="0" smtClean="0">
                <a:latin typeface="Cambria Math" panose="02040503050406030204" pitchFamily="18" charset="0"/>
                <a:ea typeface="Cambria Math" panose="02040503050406030204" pitchFamily="18" charset="0"/>
              </a:rPr>
              <a:t>to</a:t>
            </a:r>
            <a:endParaRPr lang="tr-TR" sz="1600" dirty="0" smtClean="0">
              <a:latin typeface="Cambria Math" panose="02040503050406030204" pitchFamily="18" charset="0"/>
              <a:ea typeface="Cambria Math" panose="02040503050406030204" pitchFamily="18" charset="0"/>
            </a:endParaRPr>
          </a:p>
          <a:p>
            <a:pPr lvl="0"/>
            <a:endParaRPr lang="tr-TR" sz="1600" dirty="0">
              <a:latin typeface="Cambria Math" panose="02040503050406030204" pitchFamily="18" charset="0"/>
              <a:ea typeface="Cambria Math" panose="02040503050406030204" pitchFamily="18" charset="0"/>
            </a:endParaRPr>
          </a:p>
          <a:p>
            <a:pPr lvl="0"/>
            <a:endParaRPr lang="tr-TR" sz="1600" dirty="0" smtClean="0">
              <a:latin typeface="Cambria Math" panose="02040503050406030204" pitchFamily="18" charset="0"/>
              <a:ea typeface="Cambria Math" panose="02040503050406030204" pitchFamily="18" charset="0"/>
            </a:endParaRPr>
          </a:p>
          <a:p>
            <a:pPr lvl="0"/>
            <a:endParaRPr lang="tr-TR" sz="1600" dirty="0">
              <a:latin typeface="Cambria Math" panose="02040503050406030204" pitchFamily="18" charset="0"/>
              <a:ea typeface="Cambria Math" panose="02040503050406030204" pitchFamily="18" charset="0"/>
            </a:endParaRPr>
          </a:p>
          <a:p>
            <a:pPr lvl="0"/>
            <a:r>
              <a:rPr lang="en-US" sz="1600" dirty="0">
                <a:latin typeface="Cambria Math" panose="02040503050406030204" pitchFamily="18" charset="0"/>
                <a:ea typeface="Cambria Math" panose="02040503050406030204" pitchFamily="18" charset="0"/>
              </a:rPr>
              <a:t>In a similar fashion, Eq. </a:t>
            </a:r>
            <a:r>
              <a:rPr lang="en-US" sz="1600" dirty="0" smtClean="0">
                <a:latin typeface="Cambria Math" panose="02040503050406030204" pitchFamily="18" charset="0"/>
                <a:ea typeface="Cambria Math" panose="02040503050406030204" pitchFamily="18" charset="0"/>
              </a:rPr>
              <a:t>(</a:t>
            </a:r>
            <a:r>
              <a:rPr lang="tr-TR" sz="1600" dirty="0" smtClean="0">
                <a:latin typeface="Cambria Math" panose="02040503050406030204" pitchFamily="18" charset="0"/>
                <a:ea typeface="Cambria Math" panose="02040503050406030204" pitchFamily="18" charset="0"/>
              </a:rPr>
              <a:t>7</a:t>
            </a:r>
            <a:r>
              <a:rPr lang="en-US" sz="1600" dirty="0" smtClean="0">
                <a:latin typeface="Cambria Math" panose="02040503050406030204" pitchFamily="18" charset="0"/>
                <a:ea typeface="Cambria Math" panose="02040503050406030204" pitchFamily="18" charset="0"/>
              </a:rPr>
              <a:t>) </a:t>
            </a:r>
            <a:r>
              <a:rPr lang="en-US" sz="1600" dirty="0">
                <a:latin typeface="Cambria Math" panose="02040503050406030204" pitchFamily="18" charset="0"/>
                <a:ea typeface="Cambria Math" panose="02040503050406030204" pitchFamily="18" charset="0"/>
              </a:rPr>
              <a:t>can be applied to the second interior point to </a:t>
            </a:r>
            <a:r>
              <a:rPr lang="en-US" sz="1600" dirty="0" smtClean="0">
                <a:latin typeface="Cambria Math" panose="02040503050406030204" pitchFamily="18" charset="0"/>
                <a:ea typeface="Cambria Math" panose="02040503050406030204" pitchFamily="18" charset="0"/>
              </a:rPr>
              <a:t>give</a:t>
            </a:r>
            <a:endParaRPr lang="tr-TR" sz="1600" dirty="0" smtClean="0">
              <a:latin typeface="Cambria Math" panose="02040503050406030204" pitchFamily="18" charset="0"/>
              <a:ea typeface="Cambria Math" panose="02040503050406030204" pitchFamily="18" charset="0"/>
            </a:endParaRPr>
          </a:p>
          <a:p>
            <a:pPr lvl="0"/>
            <a:endParaRPr lang="tr-TR" sz="1600" dirty="0">
              <a:latin typeface="Cambria Math" panose="02040503050406030204" pitchFamily="18" charset="0"/>
              <a:ea typeface="Cambria Math" panose="02040503050406030204" pitchFamily="18" charset="0"/>
            </a:endParaRPr>
          </a:p>
          <a:p>
            <a:pPr lvl="0"/>
            <a:endParaRPr lang="tr-TR" sz="1600" dirty="0">
              <a:latin typeface="Cambria Math" panose="02040503050406030204" pitchFamily="18" charset="0"/>
              <a:ea typeface="Cambria Math" panose="02040503050406030204" pitchFamily="18" charset="0"/>
            </a:endParaRPr>
          </a:p>
          <a:p>
            <a:pPr lvl="0"/>
            <a:endParaRPr lang="tr-TR" sz="1600" dirty="0" smtClean="0">
              <a:latin typeface="Cambria Math" panose="02040503050406030204" pitchFamily="18" charset="0"/>
              <a:ea typeface="Cambria Math" panose="02040503050406030204" pitchFamily="18" charset="0"/>
            </a:endParaRPr>
          </a:p>
          <a:p>
            <a:pPr lvl="0"/>
            <a:r>
              <a:rPr lang="en-US" sz="1600" dirty="0">
                <a:latin typeface="Cambria Math" panose="02040503050406030204" pitchFamily="18" charset="0"/>
                <a:ea typeface="Cambria Math" panose="02040503050406030204" pitchFamily="18" charset="0"/>
              </a:rPr>
              <a:t>These two equations can be solved simultaneously </a:t>
            </a:r>
            <a:r>
              <a:rPr lang="en-US" sz="1600" dirty="0" smtClean="0">
                <a:latin typeface="Cambria Math" panose="02040503050406030204" pitchFamily="18" charset="0"/>
                <a:ea typeface="Cambria Math" panose="02040503050406030204" pitchFamily="18" charset="0"/>
              </a:rPr>
              <a:t>for</a:t>
            </a:r>
            <a:endParaRPr lang="tr-TR" sz="1600" dirty="0" smtClean="0">
              <a:latin typeface="Cambria Math" panose="02040503050406030204" pitchFamily="18" charset="0"/>
              <a:ea typeface="Cambria Math" panose="02040503050406030204" pitchFamily="18" charset="0"/>
            </a:endParaRPr>
          </a:p>
          <a:p>
            <a:pPr lvl="0"/>
            <a:endParaRPr lang="tr-TR" sz="1600" dirty="0">
              <a:latin typeface="Cambria Math" panose="02040503050406030204" pitchFamily="18" charset="0"/>
              <a:ea typeface="Cambria Math" panose="02040503050406030204" pitchFamily="18" charset="0"/>
            </a:endParaRPr>
          </a:p>
          <a:p>
            <a:pPr lvl="0"/>
            <a:endParaRPr lang="tr-TR" sz="1600" dirty="0" smtClean="0">
              <a:latin typeface="Cambria Math" panose="02040503050406030204" pitchFamily="18" charset="0"/>
              <a:ea typeface="Cambria Math" panose="02040503050406030204" pitchFamily="18" charset="0"/>
            </a:endParaRPr>
          </a:p>
          <a:p>
            <a:pPr lvl="0"/>
            <a:endParaRPr lang="tr-TR" sz="1600" dirty="0">
              <a:latin typeface="Cambria Math" panose="02040503050406030204" pitchFamily="18" charset="0"/>
              <a:ea typeface="Cambria Math" panose="02040503050406030204" pitchFamily="18" charset="0"/>
            </a:endParaRPr>
          </a:p>
          <a:p>
            <a:r>
              <a:rPr lang="en-US" sz="1600" dirty="0">
                <a:latin typeface="Cambria Math" panose="02040503050406030204" pitchFamily="18" charset="0"/>
                <a:ea typeface="Cambria Math" panose="02040503050406030204" pitchFamily="18" charset="0"/>
              </a:rPr>
              <a:t>These values can then be substituted into Eq. </a:t>
            </a:r>
            <a:r>
              <a:rPr lang="en-US" sz="1600" dirty="0" smtClean="0">
                <a:latin typeface="Cambria Math" panose="02040503050406030204" pitchFamily="18" charset="0"/>
                <a:ea typeface="Cambria Math" panose="02040503050406030204" pitchFamily="18" charset="0"/>
              </a:rPr>
              <a:t>(</a:t>
            </a:r>
            <a:r>
              <a:rPr lang="tr-TR" sz="1600" dirty="0" smtClean="0">
                <a:latin typeface="Cambria Math" panose="02040503050406030204" pitchFamily="18" charset="0"/>
                <a:ea typeface="Cambria Math" panose="02040503050406030204" pitchFamily="18" charset="0"/>
              </a:rPr>
              <a:t>6.a</a:t>
            </a:r>
            <a:r>
              <a:rPr lang="en-US" sz="1600" dirty="0" smtClean="0">
                <a:latin typeface="Cambria Math" panose="02040503050406030204" pitchFamily="18" charset="0"/>
                <a:ea typeface="Cambria Math" panose="02040503050406030204" pitchFamily="18" charset="0"/>
              </a:rPr>
              <a:t>), </a:t>
            </a:r>
            <a:r>
              <a:rPr lang="en-US" sz="1600" dirty="0">
                <a:latin typeface="Cambria Math" panose="02040503050406030204" pitchFamily="18" charset="0"/>
                <a:ea typeface="Cambria Math" panose="02040503050406030204" pitchFamily="18" charset="0"/>
              </a:rPr>
              <a:t>along with values for the x’s </a:t>
            </a:r>
            <a:r>
              <a:rPr lang="en-US" sz="1600" dirty="0" smtClean="0">
                <a:latin typeface="Cambria Math" panose="02040503050406030204" pitchFamily="18" charset="0"/>
                <a:ea typeface="Cambria Math" panose="02040503050406030204" pitchFamily="18" charset="0"/>
              </a:rPr>
              <a:t>and</a:t>
            </a:r>
            <a:r>
              <a:rPr lang="tr-TR" sz="1600" dirty="0" smtClean="0">
                <a:latin typeface="Cambria Math" panose="02040503050406030204" pitchFamily="18" charset="0"/>
                <a:ea typeface="Cambria Math" panose="02040503050406030204" pitchFamily="18" charset="0"/>
              </a:rPr>
              <a:t> </a:t>
            </a:r>
            <a:r>
              <a:rPr lang="en-US" sz="1600" dirty="0" smtClean="0">
                <a:latin typeface="Cambria Math" panose="02040503050406030204" pitchFamily="18" charset="0"/>
                <a:ea typeface="Cambria Math" panose="02040503050406030204" pitchFamily="18" charset="0"/>
              </a:rPr>
              <a:t>the </a:t>
            </a:r>
            <a:r>
              <a:rPr lang="en-US" sz="1600" dirty="0">
                <a:latin typeface="Cambria Math" panose="02040503050406030204" pitchFamily="18" charset="0"/>
                <a:ea typeface="Cambria Math" panose="02040503050406030204" pitchFamily="18" charset="0"/>
              </a:rPr>
              <a:t>f (x)’s, to </a:t>
            </a:r>
            <a:r>
              <a:rPr lang="en-US" sz="1600" dirty="0" smtClean="0">
                <a:latin typeface="Cambria Math" panose="02040503050406030204" pitchFamily="18" charset="0"/>
                <a:ea typeface="Cambria Math" panose="02040503050406030204" pitchFamily="18" charset="0"/>
              </a:rPr>
              <a:t>yield</a:t>
            </a:r>
            <a:endParaRPr lang="tr-TR" sz="1600" dirty="0" smtClean="0">
              <a:latin typeface="Cambria Math" panose="02040503050406030204" pitchFamily="18" charset="0"/>
              <a:ea typeface="Cambria Math" panose="02040503050406030204" pitchFamily="18" charset="0"/>
            </a:endParaRPr>
          </a:p>
          <a:p>
            <a:endParaRPr lang="tr-TR" sz="1600" dirty="0">
              <a:latin typeface="Cambria Math" panose="02040503050406030204" pitchFamily="18" charset="0"/>
              <a:ea typeface="Cambria Math" panose="02040503050406030204" pitchFamily="18" charset="0"/>
            </a:endParaRPr>
          </a:p>
          <a:p>
            <a:endParaRPr lang="tr-TR" sz="1600" dirty="0" smtClean="0">
              <a:latin typeface="Cambria Math" panose="02040503050406030204" pitchFamily="18" charset="0"/>
              <a:ea typeface="Cambria Math" panose="02040503050406030204" pitchFamily="18" charset="0"/>
            </a:endParaRPr>
          </a:p>
          <a:p>
            <a:endParaRPr lang="tr-TR" sz="1600" dirty="0">
              <a:latin typeface="Cambria Math" panose="02040503050406030204" pitchFamily="18" charset="0"/>
              <a:ea typeface="Cambria Math" panose="02040503050406030204" pitchFamily="18" charset="0"/>
            </a:endParaRPr>
          </a:p>
          <a:p>
            <a:endParaRPr lang="tr-TR" sz="1600" dirty="0" smtClean="0">
              <a:latin typeface="Cambria Math" panose="02040503050406030204" pitchFamily="18" charset="0"/>
              <a:ea typeface="Cambria Math" panose="02040503050406030204" pitchFamily="18" charset="0"/>
            </a:endParaRPr>
          </a:p>
          <a:p>
            <a:endParaRPr lang="tr-TR" sz="1600" dirty="0">
              <a:latin typeface="Cambria Math" panose="02040503050406030204" pitchFamily="18" charset="0"/>
              <a:ea typeface="Cambria Math" panose="02040503050406030204" pitchFamily="18" charset="0"/>
            </a:endParaRPr>
          </a:p>
          <a:p>
            <a:endParaRPr lang="tr-TR" sz="1600" dirty="0" smtClean="0">
              <a:latin typeface="Cambria Math" panose="02040503050406030204" pitchFamily="18" charset="0"/>
              <a:ea typeface="Cambria Math" panose="02040503050406030204" pitchFamily="18" charset="0"/>
            </a:endParaRPr>
          </a:p>
          <a:p>
            <a:pPr algn="ctr"/>
            <a:r>
              <a:rPr lang="tr-TR" sz="1600" dirty="0" smtClean="0">
                <a:latin typeface="Cambria Math" panose="02040503050406030204" pitchFamily="18" charset="0"/>
                <a:ea typeface="Cambria Math" panose="02040503050406030204" pitchFamily="18" charset="0"/>
              </a:rPr>
              <a:t>or</a:t>
            </a:r>
            <a:endParaRPr lang="tr-TR" sz="1600" dirty="0">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3"/>
          <a:stretch>
            <a:fillRect/>
          </a:stretch>
        </p:blipFill>
        <p:spPr>
          <a:xfrm>
            <a:off x="4969464" y="901031"/>
            <a:ext cx="1922582" cy="336673"/>
          </a:xfrm>
          <a:prstGeom prst="rect">
            <a:avLst/>
          </a:prstGeom>
        </p:spPr>
      </p:pic>
      <p:pic>
        <p:nvPicPr>
          <p:cNvPr id="4" name="Picture 3"/>
          <p:cNvPicPr>
            <a:picLocks noChangeAspect="1"/>
          </p:cNvPicPr>
          <p:nvPr/>
        </p:nvPicPr>
        <p:blipFill>
          <a:blip r:embed="rId4"/>
          <a:stretch>
            <a:fillRect/>
          </a:stretch>
        </p:blipFill>
        <p:spPr>
          <a:xfrm>
            <a:off x="4760319" y="1860996"/>
            <a:ext cx="2340873" cy="346042"/>
          </a:xfrm>
          <a:prstGeom prst="rect">
            <a:avLst/>
          </a:prstGeom>
        </p:spPr>
      </p:pic>
      <p:pic>
        <p:nvPicPr>
          <p:cNvPr id="5" name="Picture 4"/>
          <p:cNvPicPr>
            <a:picLocks noChangeAspect="1"/>
          </p:cNvPicPr>
          <p:nvPr/>
        </p:nvPicPr>
        <p:blipFill>
          <a:blip r:embed="rId5"/>
          <a:stretch>
            <a:fillRect/>
          </a:stretch>
        </p:blipFill>
        <p:spPr>
          <a:xfrm>
            <a:off x="5276040" y="2753611"/>
            <a:ext cx="1543050" cy="619125"/>
          </a:xfrm>
          <a:prstGeom prst="rect">
            <a:avLst/>
          </a:prstGeom>
        </p:spPr>
      </p:pic>
      <p:pic>
        <p:nvPicPr>
          <p:cNvPr id="6" name="Picture 5"/>
          <p:cNvPicPr>
            <a:picLocks noChangeAspect="1"/>
          </p:cNvPicPr>
          <p:nvPr/>
        </p:nvPicPr>
        <p:blipFill>
          <a:blip r:embed="rId6"/>
          <a:stretch>
            <a:fillRect/>
          </a:stretch>
        </p:blipFill>
        <p:spPr>
          <a:xfrm>
            <a:off x="4073994" y="3919309"/>
            <a:ext cx="4108123" cy="1183868"/>
          </a:xfrm>
          <a:prstGeom prst="rect">
            <a:avLst/>
          </a:prstGeom>
        </p:spPr>
      </p:pic>
      <p:pic>
        <p:nvPicPr>
          <p:cNvPr id="7" name="Picture 6"/>
          <p:cNvPicPr>
            <a:picLocks noChangeAspect="1"/>
          </p:cNvPicPr>
          <p:nvPr/>
        </p:nvPicPr>
        <p:blipFill>
          <a:blip r:embed="rId7"/>
          <a:stretch>
            <a:fillRect/>
          </a:stretch>
        </p:blipFill>
        <p:spPr>
          <a:xfrm>
            <a:off x="3583671" y="5720823"/>
            <a:ext cx="5257414" cy="386425"/>
          </a:xfrm>
          <a:prstGeom prst="rect">
            <a:avLst/>
          </a:prstGeom>
        </p:spPr>
      </p:pic>
    </p:spTree>
    <p:extLst>
      <p:ext uri="{BB962C8B-B14F-4D97-AF65-F5344CB8AC3E}">
        <p14:creationId xmlns:p14="http://schemas.microsoft.com/office/powerpoint/2010/main" val="21869768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 name="TextBox 1"/>
          <p:cNvSpPr txBox="1"/>
          <p:nvPr/>
        </p:nvSpPr>
        <p:spPr>
          <a:xfrm>
            <a:off x="312516" y="410779"/>
            <a:ext cx="11447362" cy="4524315"/>
          </a:xfrm>
          <a:prstGeom prst="rect">
            <a:avLst/>
          </a:prstGeom>
          <a:noFill/>
        </p:spPr>
        <p:txBody>
          <a:bodyPr wrap="square" rtlCol="0">
            <a:spAutoFit/>
          </a:bodyPr>
          <a:lstStyle/>
          <a:p>
            <a:pPr lvl="0"/>
            <a:r>
              <a:rPr lang="en-US" sz="1600" dirty="0">
                <a:solidFill>
                  <a:schemeClr val="tx1"/>
                </a:solidFill>
                <a:latin typeface="Cambria Math" panose="02040503050406030204" pitchFamily="18" charset="0"/>
                <a:ea typeface="Cambria Math" panose="02040503050406030204" pitchFamily="18" charset="0"/>
                <a:cs typeface="Nunito"/>
                <a:sym typeface="Nunito"/>
              </a:rPr>
              <a:t>This equation is the cubic spline for the first interval. Similar substitutions can be made to develop the equations for the second and third intervals</a:t>
            </a:r>
            <a:r>
              <a:rPr lang="en-US" sz="1600" dirty="0" smtClean="0">
                <a:solidFill>
                  <a:schemeClr val="tx1"/>
                </a:solidFill>
                <a:latin typeface="Cambria Math" panose="02040503050406030204" pitchFamily="18" charset="0"/>
                <a:ea typeface="Cambria Math" panose="02040503050406030204" pitchFamily="18" charset="0"/>
                <a:cs typeface="Nunito"/>
                <a:sym typeface="Nunito"/>
              </a:rPr>
              <a:t>:</a:t>
            </a:r>
            <a:endParaRPr lang="tr-TR" sz="1600" dirty="0" smtClean="0">
              <a:solidFill>
                <a:schemeClr val="tx1"/>
              </a:solidFill>
              <a:latin typeface="Cambria Math" panose="02040503050406030204" pitchFamily="18" charset="0"/>
              <a:ea typeface="Cambria Math" panose="02040503050406030204" pitchFamily="18" charset="0"/>
              <a:cs typeface="Nunito"/>
              <a:sym typeface="Nunito"/>
            </a:endParaRPr>
          </a:p>
          <a:p>
            <a:pPr lvl="0"/>
            <a:endParaRPr lang="tr-TR" sz="1600" dirty="0">
              <a:solidFill>
                <a:schemeClr val="tx1"/>
              </a:solidFill>
              <a:latin typeface="Cambria Math" panose="02040503050406030204" pitchFamily="18" charset="0"/>
              <a:ea typeface="Cambria Math" panose="02040503050406030204" pitchFamily="18" charset="0"/>
              <a:sym typeface="Nunito"/>
            </a:endParaRPr>
          </a:p>
          <a:p>
            <a:pPr lvl="0"/>
            <a:endParaRPr lang="tr-TR" sz="1600" dirty="0" smtClean="0">
              <a:solidFill>
                <a:schemeClr val="tx1"/>
              </a:solidFill>
              <a:latin typeface="Cambria Math" panose="02040503050406030204" pitchFamily="18" charset="0"/>
              <a:ea typeface="Cambria Math" panose="02040503050406030204" pitchFamily="18" charset="0"/>
              <a:sym typeface="Nunito"/>
            </a:endParaRPr>
          </a:p>
          <a:p>
            <a:pPr lvl="0"/>
            <a:endParaRPr lang="tr-TR" sz="1600" dirty="0">
              <a:solidFill>
                <a:schemeClr val="tx1"/>
              </a:solidFill>
              <a:latin typeface="Cambria Math" panose="02040503050406030204" pitchFamily="18" charset="0"/>
              <a:ea typeface="Cambria Math" panose="02040503050406030204" pitchFamily="18" charset="0"/>
              <a:sym typeface="Nunito"/>
            </a:endParaRPr>
          </a:p>
          <a:p>
            <a:pPr lvl="0"/>
            <a:endParaRPr lang="tr-TR" sz="1600" dirty="0">
              <a:solidFill>
                <a:schemeClr val="tx1"/>
              </a:solidFill>
              <a:latin typeface="Cambria Math" panose="02040503050406030204" pitchFamily="18" charset="0"/>
              <a:ea typeface="Cambria Math" panose="02040503050406030204" pitchFamily="18" charset="0"/>
              <a:sym typeface="Nunito"/>
            </a:endParaRPr>
          </a:p>
          <a:p>
            <a:pPr lvl="0"/>
            <a:endParaRPr lang="tr-TR" sz="1600" dirty="0" smtClean="0">
              <a:solidFill>
                <a:schemeClr val="tx1"/>
              </a:solidFill>
              <a:latin typeface="Cambria Math" panose="02040503050406030204" pitchFamily="18" charset="0"/>
              <a:ea typeface="Cambria Math" panose="02040503050406030204" pitchFamily="18" charset="0"/>
              <a:sym typeface="Nunito"/>
            </a:endParaRPr>
          </a:p>
          <a:p>
            <a:pPr lvl="0"/>
            <a:r>
              <a:rPr lang="tr-TR" sz="1600" dirty="0" smtClean="0">
                <a:solidFill>
                  <a:schemeClr val="tx1"/>
                </a:solidFill>
                <a:latin typeface="Cambria Math" panose="02040503050406030204" pitchFamily="18" charset="0"/>
                <a:ea typeface="Cambria Math" panose="02040503050406030204" pitchFamily="18" charset="0"/>
                <a:sym typeface="Nunito"/>
              </a:rPr>
              <a:t>And</a:t>
            </a:r>
          </a:p>
          <a:p>
            <a:pPr lvl="0"/>
            <a:endParaRPr lang="tr-TR" sz="1600" dirty="0">
              <a:solidFill>
                <a:schemeClr val="tx1"/>
              </a:solidFill>
              <a:latin typeface="Cambria Math" panose="02040503050406030204" pitchFamily="18" charset="0"/>
              <a:ea typeface="Cambria Math" panose="02040503050406030204" pitchFamily="18" charset="0"/>
              <a:sym typeface="Nunito"/>
            </a:endParaRPr>
          </a:p>
          <a:p>
            <a:pPr lvl="0"/>
            <a:endParaRPr lang="tr-TR" sz="1600" dirty="0" smtClean="0">
              <a:solidFill>
                <a:schemeClr val="tx1"/>
              </a:solidFill>
              <a:latin typeface="Cambria Math" panose="02040503050406030204" pitchFamily="18" charset="0"/>
              <a:ea typeface="Cambria Math" panose="02040503050406030204" pitchFamily="18" charset="0"/>
              <a:sym typeface="Nunito"/>
            </a:endParaRPr>
          </a:p>
          <a:p>
            <a:pPr lvl="0"/>
            <a:endParaRPr lang="tr-TR" sz="1600" dirty="0">
              <a:solidFill>
                <a:schemeClr val="tx1"/>
              </a:solidFill>
              <a:latin typeface="Cambria Math" panose="02040503050406030204" pitchFamily="18" charset="0"/>
              <a:ea typeface="Cambria Math" panose="02040503050406030204" pitchFamily="18" charset="0"/>
              <a:sym typeface="Nunito"/>
            </a:endParaRPr>
          </a:p>
          <a:p>
            <a:pPr lvl="0"/>
            <a:r>
              <a:rPr lang="en-US" sz="1600" dirty="0">
                <a:latin typeface="Cambria Math" panose="02040503050406030204" pitchFamily="18" charset="0"/>
                <a:ea typeface="Cambria Math" panose="02040503050406030204" pitchFamily="18" charset="0"/>
              </a:rPr>
              <a:t>The three equations can then be employed to compute values within each interval. For example, the value at x = 5, which falls within the second interval, is calculated </a:t>
            </a:r>
            <a:r>
              <a:rPr lang="en-US" sz="1600" dirty="0" smtClean="0">
                <a:latin typeface="Cambria Math" panose="02040503050406030204" pitchFamily="18" charset="0"/>
                <a:ea typeface="Cambria Math" panose="02040503050406030204" pitchFamily="18" charset="0"/>
              </a:rPr>
              <a:t>as</a:t>
            </a:r>
            <a:endParaRPr lang="tr-TR" sz="1600" dirty="0" smtClean="0">
              <a:latin typeface="Cambria Math" panose="02040503050406030204" pitchFamily="18" charset="0"/>
              <a:ea typeface="Cambria Math" panose="02040503050406030204" pitchFamily="18" charset="0"/>
            </a:endParaRPr>
          </a:p>
          <a:p>
            <a:pPr lvl="0"/>
            <a:endParaRPr lang="tr-TR" sz="1600" dirty="0">
              <a:latin typeface="Cambria Math" panose="02040503050406030204" pitchFamily="18" charset="0"/>
              <a:ea typeface="Cambria Math" panose="02040503050406030204" pitchFamily="18" charset="0"/>
            </a:endParaRPr>
          </a:p>
          <a:p>
            <a:pPr lvl="0"/>
            <a:endParaRPr lang="tr-TR" sz="1600" dirty="0" smtClean="0">
              <a:latin typeface="Cambria Math" panose="02040503050406030204" pitchFamily="18" charset="0"/>
              <a:ea typeface="Cambria Math" panose="02040503050406030204" pitchFamily="18" charset="0"/>
            </a:endParaRPr>
          </a:p>
          <a:p>
            <a:pPr lvl="0"/>
            <a:endParaRPr lang="tr-TR" sz="1600" dirty="0">
              <a:latin typeface="Cambria Math" panose="02040503050406030204" pitchFamily="18" charset="0"/>
              <a:ea typeface="Cambria Math" panose="02040503050406030204" pitchFamily="18" charset="0"/>
            </a:endParaRPr>
          </a:p>
          <a:p>
            <a:pPr lvl="0"/>
            <a:endParaRPr lang="tr-TR" sz="1600" dirty="0" smtClean="0">
              <a:latin typeface="Cambria Math" panose="02040503050406030204" pitchFamily="18" charset="0"/>
              <a:ea typeface="Cambria Math" panose="02040503050406030204" pitchFamily="18" charset="0"/>
            </a:endParaRPr>
          </a:p>
          <a:p>
            <a:pPr lvl="0"/>
            <a:r>
              <a:rPr lang="en-US" sz="1600" dirty="0">
                <a:latin typeface="Cambria Math" panose="02040503050406030204" pitchFamily="18" charset="0"/>
                <a:ea typeface="Cambria Math" panose="02040503050406030204" pitchFamily="18" charset="0"/>
              </a:rPr>
              <a:t>The graphic to be obtained when all values are calculated is as in the figure.</a:t>
            </a:r>
            <a:endParaRPr lang="tr-TR" sz="1600" dirty="0">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3"/>
          <a:stretch>
            <a:fillRect/>
          </a:stretch>
        </p:blipFill>
        <p:spPr>
          <a:xfrm>
            <a:off x="3343052" y="1006747"/>
            <a:ext cx="5641722" cy="693396"/>
          </a:xfrm>
          <a:prstGeom prst="rect">
            <a:avLst/>
          </a:prstGeom>
        </p:spPr>
      </p:pic>
      <p:pic>
        <p:nvPicPr>
          <p:cNvPr id="4" name="Picture 3"/>
          <p:cNvPicPr>
            <a:picLocks noChangeAspect="1"/>
          </p:cNvPicPr>
          <p:nvPr/>
        </p:nvPicPr>
        <p:blipFill>
          <a:blip r:embed="rId4"/>
          <a:stretch>
            <a:fillRect/>
          </a:stretch>
        </p:blipFill>
        <p:spPr>
          <a:xfrm>
            <a:off x="3470771" y="2485386"/>
            <a:ext cx="5386287" cy="421150"/>
          </a:xfrm>
          <a:prstGeom prst="rect">
            <a:avLst/>
          </a:prstGeom>
        </p:spPr>
      </p:pic>
      <p:pic>
        <p:nvPicPr>
          <p:cNvPr id="5" name="Picture 4"/>
          <p:cNvPicPr>
            <a:picLocks noChangeAspect="1"/>
          </p:cNvPicPr>
          <p:nvPr/>
        </p:nvPicPr>
        <p:blipFill>
          <a:blip r:embed="rId5"/>
          <a:stretch>
            <a:fillRect/>
          </a:stretch>
        </p:blipFill>
        <p:spPr>
          <a:xfrm>
            <a:off x="3654076" y="3783626"/>
            <a:ext cx="5019675" cy="638175"/>
          </a:xfrm>
          <a:prstGeom prst="rect">
            <a:avLst/>
          </a:prstGeom>
        </p:spPr>
      </p:pic>
      <p:pic>
        <p:nvPicPr>
          <p:cNvPr id="8" name="Picture 7"/>
          <p:cNvPicPr>
            <a:picLocks noChangeAspect="1"/>
          </p:cNvPicPr>
          <p:nvPr/>
        </p:nvPicPr>
        <p:blipFill>
          <a:blip r:embed="rId6"/>
          <a:stretch>
            <a:fillRect/>
          </a:stretch>
        </p:blipFill>
        <p:spPr>
          <a:xfrm>
            <a:off x="4616990" y="5002754"/>
            <a:ext cx="3619500" cy="1733550"/>
          </a:xfrm>
          <a:prstGeom prst="rect">
            <a:avLst/>
          </a:prstGeom>
        </p:spPr>
      </p:pic>
    </p:spTree>
    <p:extLst>
      <p:ext uri="{BB962C8B-B14F-4D97-AF65-F5344CB8AC3E}">
        <p14:creationId xmlns:p14="http://schemas.microsoft.com/office/powerpoint/2010/main" val="1635758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 name="TextBox 1"/>
          <p:cNvSpPr txBox="1"/>
          <p:nvPr/>
        </p:nvSpPr>
        <p:spPr>
          <a:xfrm>
            <a:off x="739302" y="1128409"/>
            <a:ext cx="10817158" cy="1692771"/>
          </a:xfrm>
          <a:prstGeom prst="rect">
            <a:avLst/>
          </a:prstGeom>
          <a:noFill/>
        </p:spPr>
        <p:txBody>
          <a:bodyPr wrap="square" rtlCol="0">
            <a:spAutoFit/>
          </a:bodyPr>
          <a:lstStyle/>
          <a:p>
            <a:pPr lvl="0"/>
            <a:r>
              <a:rPr lang="tr-TR" sz="1800" b="1" dirty="0">
                <a:solidFill>
                  <a:schemeClr val="tx1"/>
                </a:solidFill>
                <a:latin typeface="Cambria Math" panose="02040503050406030204" pitchFamily="18" charset="0"/>
                <a:ea typeface="Cambria Math" panose="02040503050406030204" pitchFamily="18" charset="0"/>
                <a:cs typeface="Nunito"/>
                <a:sym typeface="Nunito"/>
              </a:rPr>
              <a:t>REFERENCES</a:t>
            </a:r>
          </a:p>
          <a:p>
            <a:pPr lvl="0"/>
            <a:endParaRPr lang="tr-TR" sz="1800" dirty="0">
              <a:solidFill>
                <a:schemeClr val="tx1"/>
              </a:solidFill>
              <a:latin typeface="Cambria Math" panose="02040503050406030204" pitchFamily="18" charset="0"/>
              <a:ea typeface="Cambria Math" panose="02040503050406030204" pitchFamily="18" charset="0"/>
            </a:endParaRPr>
          </a:p>
          <a:p>
            <a:endParaRPr lang="tr-TR" sz="1800" dirty="0">
              <a:solidFill>
                <a:schemeClr val="tx1"/>
              </a:solidFill>
              <a:latin typeface="Cambria Math" panose="02040503050406030204" pitchFamily="18" charset="0"/>
              <a:ea typeface="Cambria Math" panose="02040503050406030204" pitchFamily="18" charset="0"/>
            </a:endParaRPr>
          </a:p>
          <a:p>
            <a:pPr marL="285750" lvl="0" indent="-285750">
              <a:buFont typeface="Arial" panose="020B0604020202020204" pitchFamily="34" charset="0"/>
              <a:buChar char="•"/>
            </a:pPr>
            <a:r>
              <a:rPr lang="en-US" sz="1800" dirty="0" err="1">
                <a:solidFill>
                  <a:schemeClr val="tx1"/>
                </a:solidFill>
                <a:latin typeface="Cambria Math" panose="02040503050406030204" pitchFamily="18" charset="0"/>
                <a:ea typeface="Cambria Math" panose="02040503050406030204" pitchFamily="18" charset="0"/>
              </a:rPr>
              <a:t>Jaan</a:t>
            </a:r>
            <a:r>
              <a:rPr lang="en-US" sz="1800" dirty="0">
                <a:solidFill>
                  <a:schemeClr val="tx1"/>
                </a:solidFill>
                <a:latin typeface="Cambria Math" panose="02040503050406030204" pitchFamily="18" charset="0"/>
                <a:ea typeface="Cambria Math" panose="02040503050406030204" pitchFamily="18" charset="0"/>
              </a:rPr>
              <a:t> </a:t>
            </a:r>
            <a:r>
              <a:rPr lang="en-US" sz="1800" dirty="0" err="1">
                <a:solidFill>
                  <a:schemeClr val="tx1"/>
                </a:solidFill>
                <a:latin typeface="Cambria Math" panose="02040503050406030204" pitchFamily="18" charset="0"/>
                <a:ea typeface="Cambria Math" panose="02040503050406030204" pitchFamily="18" charset="0"/>
              </a:rPr>
              <a:t>Kiusalaas</a:t>
            </a:r>
            <a:r>
              <a:rPr lang="en-US" sz="1800" dirty="0">
                <a:solidFill>
                  <a:schemeClr val="tx1"/>
                </a:solidFill>
                <a:latin typeface="Cambria Math" panose="02040503050406030204" pitchFamily="18" charset="0"/>
                <a:ea typeface="Cambria Math" panose="02040503050406030204" pitchFamily="18" charset="0"/>
              </a:rPr>
              <a:t>, “Numerical Methods in Engineering with Python 3”,3rd Edition, Cambridge, NY, 2013</a:t>
            </a:r>
            <a:endParaRPr lang="tr-TR" sz="1800" dirty="0">
              <a:solidFill>
                <a:schemeClr val="tx1"/>
              </a:solidFill>
              <a:latin typeface="Cambria Math" panose="02040503050406030204" pitchFamily="18" charset="0"/>
              <a:ea typeface="Cambria Math" panose="02040503050406030204" pitchFamily="18" charset="0"/>
            </a:endParaRPr>
          </a:p>
          <a:p>
            <a:pPr marL="285750" indent="-285750">
              <a:buFont typeface="Arial" panose="020B0604020202020204" pitchFamily="34" charset="0"/>
              <a:buChar char="•"/>
            </a:pPr>
            <a:r>
              <a:rPr lang="en-US" sz="1800" dirty="0">
                <a:solidFill>
                  <a:schemeClr val="tx1"/>
                </a:solidFill>
                <a:latin typeface="Cambria Math" panose="02040503050406030204" pitchFamily="18" charset="0"/>
                <a:ea typeface="Cambria Math" panose="02040503050406030204" pitchFamily="18" charset="0"/>
              </a:rPr>
              <a:t>S.C. </a:t>
            </a:r>
            <a:r>
              <a:rPr lang="en-US" sz="1800" dirty="0" err="1">
                <a:solidFill>
                  <a:schemeClr val="tx1"/>
                </a:solidFill>
                <a:latin typeface="Cambria Math" panose="02040503050406030204" pitchFamily="18" charset="0"/>
                <a:ea typeface="Cambria Math" panose="02040503050406030204" pitchFamily="18" charset="0"/>
              </a:rPr>
              <a:t>Chapra</a:t>
            </a:r>
            <a:r>
              <a:rPr lang="en-US" sz="1800" dirty="0">
                <a:solidFill>
                  <a:schemeClr val="tx1"/>
                </a:solidFill>
                <a:latin typeface="Cambria Math" panose="02040503050406030204" pitchFamily="18" charset="0"/>
                <a:ea typeface="Cambria Math" panose="02040503050406030204" pitchFamily="18" charset="0"/>
              </a:rPr>
              <a:t> and R.P. </a:t>
            </a:r>
            <a:r>
              <a:rPr lang="en-US" sz="1800" dirty="0" err="1">
                <a:solidFill>
                  <a:schemeClr val="tx1"/>
                </a:solidFill>
                <a:latin typeface="Cambria Math" panose="02040503050406030204" pitchFamily="18" charset="0"/>
                <a:ea typeface="Cambria Math" panose="02040503050406030204" pitchFamily="18" charset="0"/>
              </a:rPr>
              <a:t>Canale</a:t>
            </a:r>
            <a:r>
              <a:rPr lang="en-US" sz="1800" dirty="0">
                <a:solidFill>
                  <a:schemeClr val="tx1"/>
                </a:solidFill>
                <a:latin typeface="Cambria Math" panose="02040503050406030204" pitchFamily="18" charset="0"/>
                <a:ea typeface="Cambria Math" panose="02040503050406030204" pitchFamily="18" charset="0"/>
              </a:rPr>
              <a:t>, “Numerical Methods for Engineers”, 6th ed., McGraw-Hill,, NY, </a:t>
            </a:r>
            <a:r>
              <a:rPr lang="tr-TR" sz="1800" dirty="0" smtClean="0">
                <a:solidFill>
                  <a:schemeClr val="tx1"/>
                </a:solidFill>
                <a:latin typeface="Cambria Math" panose="02040503050406030204" pitchFamily="18" charset="0"/>
                <a:ea typeface="Cambria Math" panose="02040503050406030204" pitchFamily="18" charset="0"/>
              </a:rPr>
              <a:t>2010</a:t>
            </a:r>
            <a:endParaRPr lang="tr-TR" sz="1800" dirty="0">
              <a:solidFill>
                <a:schemeClr val="tx1"/>
              </a:solidFill>
              <a:latin typeface="Cambria Math" panose="02040503050406030204" pitchFamily="18" charset="0"/>
              <a:ea typeface="Cambria Math" panose="02040503050406030204" pitchFamily="18" charset="0"/>
            </a:endParaRPr>
          </a:p>
          <a:p>
            <a:endParaRPr lang="tr-TR" dirty="0"/>
          </a:p>
        </p:txBody>
      </p:sp>
    </p:spTree>
    <p:extLst>
      <p:ext uri="{BB962C8B-B14F-4D97-AF65-F5344CB8AC3E}">
        <p14:creationId xmlns:p14="http://schemas.microsoft.com/office/powerpoint/2010/main" val="380348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 name="Rectangle 1"/>
          <p:cNvSpPr/>
          <p:nvPr/>
        </p:nvSpPr>
        <p:spPr>
          <a:xfrm>
            <a:off x="369649" y="373833"/>
            <a:ext cx="11566187" cy="389106"/>
          </a:xfrm>
          <a:prstGeom prst="rect">
            <a:avLst/>
          </a:prstGeom>
          <a:solidFill>
            <a:schemeClr val="tx2">
              <a:lumMod val="25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Picture 3"/>
          <p:cNvPicPr>
            <a:picLocks noChangeAspect="1"/>
          </p:cNvPicPr>
          <p:nvPr/>
        </p:nvPicPr>
        <p:blipFill>
          <a:blip r:embed="rId3"/>
          <a:stretch>
            <a:fillRect/>
          </a:stretch>
        </p:blipFill>
        <p:spPr>
          <a:xfrm>
            <a:off x="3942234" y="5875662"/>
            <a:ext cx="4914900" cy="666750"/>
          </a:xfrm>
          <a:prstGeom prst="rect">
            <a:avLst/>
          </a:prstGeom>
        </p:spPr>
      </p:pic>
      <p:sp>
        <p:nvSpPr>
          <p:cNvPr id="5" name="TextBox 4"/>
          <p:cNvSpPr txBox="1"/>
          <p:nvPr/>
        </p:nvSpPr>
        <p:spPr>
          <a:xfrm>
            <a:off x="369649" y="373833"/>
            <a:ext cx="11517549" cy="5724644"/>
          </a:xfrm>
          <a:prstGeom prst="rect">
            <a:avLst/>
          </a:prstGeom>
          <a:noFill/>
        </p:spPr>
        <p:txBody>
          <a:bodyPr wrap="square" rtlCol="0">
            <a:spAutoFit/>
          </a:bodyPr>
          <a:lstStyle/>
          <a:p>
            <a:pPr marL="285750" lvl="0" indent="-285750">
              <a:buClr>
                <a:schemeClr val="bg1"/>
              </a:buClr>
              <a:buFont typeface="Wingdings" panose="05000000000000000000" pitchFamily="2" charset="2"/>
              <a:buChar char="Ø"/>
            </a:pPr>
            <a:r>
              <a:rPr lang="en-US" sz="1800" b="1" dirty="0">
                <a:solidFill>
                  <a:schemeClr val="bg1"/>
                </a:solidFill>
                <a:latin typeface="Nunito" panose="020B0604020202020204" charset="-94"/>
              </a:rPr>
              <a:t>Neville’s Method</a:t>
            </a:r>
          </a:p>
          <a:p>
            <a:pPr marL="285750" lvl="0" indent="-285750">
              <a:buClr>
                <a:schemeClr val="tx1"/>
              </a:buClr>
              <a:buFont typeface="Wingdings" panose="05000000000000000000" pitchFamily="2" charset="2"/>
              <a:buChar char="Ø"/>
            </a:pPr>
            <a:endParaRPr lang="en-US" b="1" dirty="0">
              <a:solidFill>
                <a:schemeClr val="tx1"/>
              </a:solidFill>
              <a:latin typeface="Nunito" panose="020B0604020202020204" charset="-94"/>
            </a:endParaRPr>
          </a:p>
          <a:p>
            <a:pPr lvl="0" algn="just">
              <a:buClr>
                <a:schemeClr val="tx1"/>
              </a:buClr>
            </a:pPr>
            <a:r>
              <a:rPr lang="en-US" sz="1600" dirty="0">
                <a:solidFill>
                  <a:schemeClr val="tx1"/>
                </a:solidFill>
                <a:latin typeface="Nunito" panose="020B0604020202020204" charset="-94"/>
              </a:rPr>
              <a:t>Newton’s method of interpolation involved two steps: computation of the coefficients, followed by evaluation of the polynomial. It works well if the interpolation is carried out repeatedly at different values of x using the same polynomial. If only one point is to be interpolated, a method that calculates the interpolant in a single step like Neville's algorithm is a more appropriate choice</a:t>
            </a:r>
            <a:r>
              <a:rPr lang="en-US" sz="1600" dirty="0" smtClean="0">
                <a:solidFill>
                  <a:schemeClr val="tx1"/>
                </a:solidFill>
                <a:latin typeface="Nunito" panose="020B0604020202020204" charset="-94"/>
              </a:rPr>
              <a:t>.</a:t>
            </a:r>
            <a:endParaRPr lang="en-US" sz="1600" dirty="0">
              <a:solidFill>
                <a:schemeClr val="tx1"/>
              </a:solidFill>
              <a:latin typeface="Nunito" panose="020B0604020202020204" charset="-94"/>
            </a:endParaRPr>
          </a:p>
          <a:p>
            <a:pPr lvl="0">
              <a:buClr>
                <a:schemeClr val="tx1"/>
              </a:buClr>
            </a:pPr>
            <a:r>
              <a:rPr lang="en-US" sz="1600" i="1" dirty="0">
                <a:solidFill>
                  <a:schemeClr val="tx1"/>
                </a:solidFill>
                <a:latin typeface="Nunito" panose="020B0604020202020204" charset="-94"/>
              </a:rPr>
              <a:t>P </a:t>
            </a:r>
            <a:r>
              <a:rPr lang="en-US" sz="1600" i="1" baseline="-25000" dirty="0">
                <a:solidFill>
                  <a:schemeClr val="tx1"/>
                </a:solidFill>
                <a:latin typeface="Nunito" panose="020B0604020202020204" charset="-94"/>
              </a:rPr>
              <a:t>k</a:t>
            </a:r>
            <a:r>
              <a:rPr lang="en-US" sz="1600" i="1" dirty="0">
                <a:solidFill>
                  <a:schemeClr val="tx1"/>
                </a:solidFill>
                <a:latin typeface="Nunito" panose="020B0604020202020204" charset="-94"/>
              </a:rPr>
              <a:t> </a:t>
            </a:r>
            <a:r>
              <a:rPr lang="en-US" sz="1600" dirty="0">
                <a:solidFill>
                  <a:schemeClr val="tx1"/>
                </a:solidFill>
                <a:latin typeface="Nunito" panose="020B0604020202020204" charset="-94"/>
              </a:rPr>
              <a:t>[</a:t>
            </a:r>
            <a:r>
              <a:rPr lang="en-US" sz="1600" i="1" dirty="0">
                <a:solidFill>
                  <a:schemeClr val="tx1"/>
                </a:solidFill>
                <a:latin typeface="Nunito" panose="020B0604020202020204" charset="-94"/>
              </a:rPr>
              <a:t>x </a:t>
            </a:r>
            <a:r>
              <a:rPr lang="en-US" sz="1600" i="1" baseline="-25000" dirty="0" err="1">
                <a:solidFill>
                  <a:schemeClr val="tx1"/>
                </a:solidFill>
                <a:latin typeface="Nunito" panose="020B0604020202020204" charset="-94"/>
              </a:rPr>
              <a:t>i</a:t>
            </a:r>
            <a:r>
              <a:rPr lang="en-US" sz="1600" i="1" dirty="0">
                <a:solidFill>
                  <a:schemeClr val="tx1"/>
                </a:solidFill>
                <a:latin typeface="Nunito" panose="020B0604020202020204" charset="-94"/>
              </a:rPr>
              <a:t> </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x </a:t>
            </a:r>
            <a:r>
              <a:rPr lang="en-US" sz="1600" i="1" baseline="-25000" dirty="0">
                <a:solidFill>
                  <a:schemeClr val="tx1"/>
                </a:solidFill>
                <a:latin typeface="Nunito" panose="020B0604020202020204" charset="-94"/>
              </a:rPr>
              <a:t>i</a:t>
            </a:r>
            <a:r>
              <a:rPr lang="en-US" sz="1600" baseline="-25000" dirty="0">
                <a:solidFill>
                  <a:schemeClr val="tx1"/>
                </a:solidFill>
                <a:latin typeface="Nunito" panose="020B0604020202020204" charset="-94"/>
              </a:rPr>
              <a:t>+1</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 . . </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x </a:t>
            </a:r>
            <a:r>
              <a:rPr lang="en-US" sz="1600" i="1" baseline="-25000" dirty="0" err="1">
                <a:solidFill>
                  <a:schemeClr val="tx1"/>
                </a:solidFill>
                <a:latin typeface="Nunito" panose="020B0604020202020204" charset="-94"/>
              </a:rPr>
              <a:t>i</a:t>
            </a:r>
            <a:r>
              <a:rPr lang="en-US" sz="1600" baseline="-25000" dirty="0" err="1">
                <a:solidFill>
                  <a:schemeClr val="tx1"/>
                </a:solidFill>
                <a:latin typeface="Nunito" panose="020B0604020202020204" charset="-94"/>
              </a:rPr>
              <a:t>+</a:t>
            </a:r>
            <a:r>
              <a:rPr lang="en-US" sz="1600" i="1" baseline="-25000" dirty="0" err="1">
                <a:solidFill>
                  <a:schemeClr val="tx1"/>
                </a:solidFill>
                <a:latin typeface="Nunito" panose="020B0604020202020204" charset="-94"/>
              </a:rPr>
              <a:t>k</a:t>
            </a:r>
            <a:r>
              <a:rPr lang="en-US" sz="1600" i="1" dirty="0">
                <a:solidFill>
                  <a:schemeClr val="tx1"/>
                </a:solidFill>
                <a:latin typeface="Nunito" panose="020B0604020202020204" charset="-94"/>
              </a:rPr>
              <a:t> </a:t>
            </a:r>
            <a:r>
              <a:rPr lang="en-US" sz="1600" dirty="0">
                <a:solidFill>
                  <a:schemeClr val="tx1"/>
                </a:solidFill>
                <a:latin typeface="Nunito" panose="020B0604020202020204" charset="-94"/>
              </a:rPr>
              <a:t>] denote the polynomial of degree </a:t>
            </a:r>
            <a:r>
              <a:rPr lang="en-US" sz="1600" i="1" dirty="0">
                <a:solidFill>
                  <a:schemeClr val="tx1"/>
                </a:solidFill>
                <a:latin typeface="Nunito" panose="020B0604020202020204" charset="-94"/>
              </a:rPr>
              <a:t>k </a:t>
            </a:r>
            <a:r>
              <a:rPr lang="en-US" sz="1600" dirty="0">
                <a:solidFill>
                  <a:schemeClr val="tx1"/>
                </a:solidFill>
                <a:latin typeface="Nunito" panose="020B0604020202020204" charset="-94"/>
              </a:rPr>
              <a:t>that passes through the </a:t>
            </a:r>
            <a:r>
              <a:rPr lang="en-US" sz="1600" i="1" dirty="0">
                <a:solidFill>
                  <a:schemeClr val="tx1"/>
                </a:solidFill>
                <a:latin typeface="Nunito" panose="020B0604020202020204" charset="-94"/>
              </a:rPr>
              <a:t>k </a:t>
            </a:r>
            <a:r>
              <a:rPr lang="en-US" sz="1600" dirty="0">
                <a:solidFill>
                  <a:schemeClr val="tx1"/>
                </a:solidFill>
                <a:latin typeface="Nunito" panose="020B0604020202020204" charset="-94"/>
              </a:rPr>
              <a:t>+1 data points </a:t>
            </a:r>
          </a:p>
          <a:p>
            <a:pPr lvl="0">
              <a:buClr>
                <a:schemeClr val="tx1"/>
              </a:buClr>
            </a:pPr>
            <a:r>
              <a:rPr lang="en-US" sz="1600" dirty="0">
                <a:solidFill>
                  <a:schemeClr val="tx1"/>
                </a:solidFill>
                <a:latin typeface="Nunito" panose="020B0604020202020204" charset="-94"/>
              </a:rPr>
              <a:t>(</a:t>
            </a:r>
            <a:r>
              <a:rPr lang="en-US" sz="1600" i="1" dirty="0">
                <a:solidFill>
                  <a:schemeClr val="tx1"/>
                </a:solidFill>
                <a:latin typeface="Nunito" panose="020B0604020202020204" charset="-94"/>
              </a:rPr>
              <a:t>x </a:t>
            </a:r>
            <a:r>
              <a:rPr lang="en-US" sz="1600" i="1" baseline="-25000" dirty="0" err="1">
                <a:solidFill>
                  <a:schemeClr val="tx1"/>
                </a:solidFill>
                <a:latin typeface="Nunito" panose="020B0604020202020204" charset="-94"/>
              </a:rPr>
              <a:t>i</a:t>
            </a:r>
            <a:r>
              <a:rPr lang="en-US" sz="1600" i="1" dirty="0">
                <a:solidFill>
                  <a:schemeClr val="tx1"/>
                </a:solidFill>
                <a:latin typeface="Nunito" panose="020B0604020202020204" charset="-94"/>
              </a:rPr>
              <a:t> </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y </a:t>
            </a:r>
            <a:r>
              <a:rPr lang="en-US" sz="1600" i="1" baseline="-25000" dirty="0" err="1">
                <a:solidFill>
                  <a:schemeClr val="tx1"/>
                </a:solidFill>
                <a:latin typeface="Nunito" panose="020B0604020202020204" charset="-94"/>
              </a:rPr>
              <a:t>i</a:t>
            </a:r>
            <a:r>
              <a:rPr lang="en-US" sz="1600" i="1" dirty="0">
                <a:solidFill>
                  <a:schemeClr val="tx1"/>
                </a:solidFill>
                <a:latin typeface="Nunito" panose="020B0604020202020204" charset="-94"/>
              </a:rPr>
              <a:t> </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x </a:t>
            </a:r>
            <a:r>
              <a:rPr lang="en-US" sz="1600" i="1" baseline="-25000" dirty="0">
                <a:solidFill>
                  <a:schemeClr val="tx1"/>
                </a:solidFill>
                <a:latin typeface="Nunito" panose="020B0604020202020204" charset="-94"/>
              </a:rPr>
              <a:t>i</a:t>
            </a:r>
            <a:r>
              <a:rPr lang="en-US" sz="1600" baseline="-25000" dirty="0">
                <a:solidFill>
                  <a:schemeClr val="tx1"/>
                </a:solidFill>
                <a:latin typeface="Nunito" panose="020B0604020202020204" charset="-94"/>
              </a:rPr>
              <a:t>+1</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y </a:t>
            </a:r>
            <a:r>
              <a:rPr lang="en-US" sz="1600" i="1" baseline="-25000" dirty="0">
                <a:solidFill>
                  <a:schemeClr val="tx1"/>
                </a:solidFill>
                <a:latin typeface="Nunito" panose="020B0604020202020204" charset="-94"/>
              </a:rPr>
              <a:t>i</a:t>
            </a:r>
            <a:r>
              <a:rPr lang="en-US" sz="1600" baseline="-25000" dirty="0">
                <a:solidFill>
                  <a:schemeClr val="tx1"/>
                </a:solidFill>
                <a:latin typeface="Nunito" panose="020B0604020202020204" charset="-94"/>
              </a:rPr>
              <a:t>+1</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 . . </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x </a:t>
            </a:r>
            <a:r>
              <a:rPr lang="en-US" sz="1600" i="1" baseline="-25000" dirty="0" err="1">
                <a:solidFill>
                  <a:schemeClr val="tx1"/>
                </a:solidFill>
                <a:latin typeface="Nunito" panose="020B0604020202020204" charset="-94"/>
              </a:rPr>
              <a:t>i</a:t>
            </a:r>
            <a:r>
              <a:rPr lang="en-US" sz="1600" baseline="-25000" dirty="0" err="1">
                <a:solidFill>
                  <a:schemeClr val="tx1"/>
                </a:solidFill>
                <a:latin typeface="Nunito" panose="020B0604020202020204" charset="-94"/>
              </a:rPr>
              <a:t>+</a:t>
            </a:r>
            <a:r>
              <a:rPr lang="en-US" sz="1600" i="1" baseline="-25000" dirty="0" err="1">
                <a:solidFill>
                  <a:schemeClr val="tx1"/>
                </a:solidFill>
                <a:latin typeface="Nunito" panose="020B0604020202020204" charset="-94"/>
              </a:rPr>
              <a:t>k</a:t>
            </a:r>
            <a:r>
              <a:rPr lang="en-US" sz="1600" i="1" dirty="0">
                <a:solidFill>
                  <a:schemeClr val="tx1"/>
                </a:solidFill>
                <a:latin typeface="Nunito" panose="020B0604020202020204" charset="-94"/>
              </a:rPr>
              <a:t> </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y </a:t>
            </a:r>
            <a:r>
              <a:rPr lang="en-US" sz="1600" i="1" baseline="-25000" dirty="0" err="1">
                <a:solidFill>
                  <a:schemeClr val="tx1"/>
                </a:solidFill>
                <a:latin typeface="Nunito" panose="020B0604020202020204" charset="-94"/>
              </a:rPr>
              <a:t>i</a:t>
            </a:r>
            <a:r>
              <a:rPr lang="en-US" sz="1600" baseline="-25000" dirty="0" err="1">
                <a:solidFill>
                  <a:schemeClr val="tx1"/>
                </a:solidFill>
                <a:latin typeface="Nunito" panose="020B0604020202020204" charset="-94"/>
              </a:rPr>
              <a:t>+</a:t>
            </a:r>
            <a:r>
              <a:rPr lang="en-US" sz="1600" i="1" baseline="-25000" dirty="0" err="1">
                <a:solidFill>
                  <a:schemeClr val="tx1"/>
                </a:solidFill>
                <a:latin typeface="Nunito" panose="020B0604020202020204" charset="-94"/>
              </a:rPr>
              <a:t>k</a:t>
            </a:r>
            <a:r>
              <a:rPr lang="en-US" sz="1600" i="1" baseline="-25000" dirty="0">
                <a:solidFill>
                  <a:schemeClr val="tx1"/>
                </a:solidFill>
                <a:latin typeface="Nunito" panose="020B0604020202020204" charset="-94"/>
              </a:rPr>
              <a:t> </a:t>
            </a:r>
            <a:r>
              <a:rPr lang="en-US" sz="1600" dirty="0">
                <a:solidFill>
                  <a:schemeClr val="tx1"/>
                </a:solidFill>
                <a:latin typeface="Nunito" panose="020B0604020202020204" charset="-94"/>
              </a:rPr>
              <a:t>).  For a single data point, we have</a:t>
            </a:r>
          </a:p>
          <a:p>
            <a:pPr lvl="0">
              <a:buClr>
                <a:schemeClr val="tx1"/>
              </a:buClr>
            </a:pPr>
            <a:endParaRPr lang="tr-TR" sz="1600" dirty="0" smtClean="0">
              <a:solidFill>
                <a:schemeClr val="tx1"/>
              </a:solidFill>
              <a:latin typeface="Nunito" panose="020B0604020202020204" charset="-94"/>
            </a:endParaRPr>
          </a:p>
          <a:p>
            <a:pPr lvl="0">
              <a:buClr>
                <a:schemeClr val="tx1"/>
              </a:buClr>
            </a:pPr>
            <a:endParaRPr lang="tr-TR" sz="1600" dirty="0" smtClean="0">
              <a:solidFill>
                <a:schemeClr val="tx1"/>
              </a:solidFill>
              <a:latin typeface="Nunito" panose="020B0604020202020204" charset="-94"/>
            </a:endParaRPr>
          </a:p>
          <a:p>
            <a:pPr lvl="0">
              <a:buClr>
                <a:schemeClr val="tx1"/>
              </a:buClr>
            </a:pPr>
            <a:endParaRPr lang="en-US" sz="1600" dirty="0">
              <a:solidFill>
                <a:schemeClr val="tx1"/>
              </a:solidFill>
              <a:latin typeface="Nunito" panose="020B0604020202020204" charset="-94"/>
            </a:endParaRPr>
          </a:p>
          <a:p>
            <a:pPr lvl="0">
              <a:buClr>
                <a:schemeClr val="tx1"/>
              </a:buClr>
            </a:pPr>
            <a:endParaRPr lang="en-US" sz="1600" dirty="0">
              <a:solidFill>
                <a:schemeClr val="tx1"/>
              </a:solidFill>
              <a:latin typeface="Nunito" panose="020B0604020202020204" charset="-94"/>
            </a:endParaRPr>
          </a:p>
          <a:p>
            <a:pPr lvl="0" algn="just">
              <a:buClr>
                <a:schemeClr val="tx1"/>
              </a:buClr>
            </a:pPr>
            <a:r>
              <a:rPr lang="en-US" sz="1600" dirty="0">
                <a:solidFill>
                  <a:schemeClr val="tx1"/>
                </a:solidFill>
                <a:latin typeface="Nunito" panose="020B0604020202020204" charset="-94"/>
              </a:rPr>
              <a:t>The interpolant based on two data points is</a:t>
            </a:r>
          </a:p>
          <a:p>
            <a:pPr lvl="0" algn="just">
              <a:buClr>
                <a:schemeClr val="tx1"/>
              </a:buClr>
            </a:pPr>
            <a:endParaRPr lang="en-US" sz="1600" dirty="0">
              <a:solidFill>
                <a:schemeClr val="tx1"/>
              </a:solidFill>
              <a:latin typeface="Nunito" panose="020B0604020202020204" charset="-94"/>
            </a:endParaRPr>
          </a:p>
          <a:p>
            <a:pPr lvl="0" algn="just">
              <a:buClr>
                <a:schemeClr val="tx1"/>
              </a:buClr>
            </a:pPr>
            <a:endParaRPr lang="tr-TR" sz="1600" dirty="0" smtClean="0">
              <a:solidFill>
                <a:schemeClr val="tx1"/>
              </a:solidFill>
              <a:latin typeface="Nunito" panose="020B0604020202020204" charset="-94"/>
            </a:endParaRPr>
          </a:p>
          <a:p>
            <a:pPr lvl="0" algn="just">
              <a:buClr>
                <a:schemeClr val="tx1"/>
              </a:buClr>
            </a:pPr>
            <a:endParaRPr lang="tr-TR" sz="1600" dirty="0" smtClean="0">
              <a:solidFill>
                <a:schemeClr val="tx1"/>
              </a:solidFill>
              <a:latin typeface="Nunito" panose="020B0604020202020204" charset="-94"/>
            </a:endParaRPr>
          </a:p>
          <a:p>
            <a:pPr lvl="0" algn="just">
              <a:buClr>
                <a:schemeClr val="tx1"/>
              </a:buClr>
            </a:pPr>
            <a:endParaRPr lang="tr-TR" sz="1600" dirty="0">
              <a:solidFill>
                <a:schemeClr val="tx1"/>
              </a:solidFill>
              <a:latin typeface="Nunito" panose="020B0604020202020204" charset="-94"/>
            </a:endParaRPr>
          </a:p>
          <a:p>
            <a:pPr lvl="0" algn="just">
              <a:buClr>
                <a:schemeClr val="tx1"/>
              </a:buClr>
            </a:pPr>
            <a:endParaRPr lang="en-US" sz="1600" dirty="0">
              <a:solidFill>
                <a:schemeClr val="tx1"/>
              </a:solidFill>
              <a:latin typeface="Nunito" panose="020B0604020202020204" charset="-94"/>
            </a:endParaRPr>
          </a:p>
          <a:p>
            <a:pPr algn="just"/>
            <a:r>
              <a:rPr lang="en-US" sz="1600" dirty="0">
                <a:solidFill>
                  <a:schemeClr val="tx1"/>
                </a:solidFill>
                <a:latin typeface="Nunito" panose="020B0604020202020204" charset="-94"/>
              </a:rPr>
              <a:t>It is easily verified that  </a:t>
            </a:r>
            <a:r>
              <a:rPr lang="en-US" sz="1600" i="1" dirty="0">
                <a:solidFill>
                  <a:schemeClr val="tx1"/>
                </a:solidFill>
                <a:latin typeface="Nunito" panose="020B0604020202020204" charset="-94"/>
              </a:rPr>
              <a:t>P</a:t>
            </a:r>
            <a:r>
              <a:rPr lang="en-US" sz="1600" baseline="-25000" dirty="0">
                <a:solidFill>
                  <a:schemeClr val="tx1"/>
                </a:solidFill>
                <a:latin typeface="Nunito" panose="020B0604020202020204" charset="-94"/>
              </a:rPr>
              <a:t>1</a:t>
            </a:r>
            <a:r>
              <a:rPr lang="en-US" sz="1600" dirty="0">
                <a:solidFill>
                  <a:schemeClr val="tx1"/>
                </a:solidFill>
                <a:latin typeface="Nunito" panose="020B0604020202020204" charset="-94"/>
              </a:rPr>
              <a:t>[</a:t>
            </a:r>
            <a:r>
              <a:rPr lang="en-US" sz="1600" i="1" dirty="0">
                <a:solidFill>
                  <a:schemeClr val="tx1"/>
                </a:solidFill>
                <a:latin typeface="Nunito" panose="020B0604020202020204" charset="-94"/>
              </a:rPr>
              <a:t>x</a:t>
            </a:r>
            <a:r>
              <a:rPr lang="en-US" sz="1600" i="1" baseline="-25000" dirty="0">
                <a:solidFill>
                  <a:schemeClr val="tx1"/>
                </a:solidFill>
                <a:latin typeface="Nunito" panose="020B0604020202020204" charset="-94"/>
              </a:rPr>
              <a:t>i</a:t>
            </a:r>
            <a:r>
              <a:rPr lang="en-US" sz="1600" i="1" dirty="0">
                <a:solidFill>
                  <a:schemeClr val="tx1"/>
                </a:solidFill>
                <a:latin typeface="Nunito" panose="020B0604020202020204" charset="-94"/>
              </a:rPr>
              <a:t> </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x</a:t>
            </a:r>
            <a:r>
              <a:rPr lang="en-US" sz="1600" i="1" baseline="-25000" dirty="0">
                <a:solidFill>
                  <a:schemeClr val="tx1"/>
                </a:solidFill>
                <a:latin typeface="Nunito" panose="020B0604020202020204" charset="-94"/>
              </a:rPr>
              <a:t>i</a:t>
            </a:r>
            <a:r>
              <a:rPr lang="en-US" sz="1600" baseline="-25000" dirty="0">
                <a:solidFill>
                  <a:schemeClr val="tx1"/>
                </a:solidFill>
                <a:latin typeface="Nunito" panose="020B0604020202020204" charset="-94"/>
              </a:rPr>
              <a:t>+1</a:t>
            </a:r>
            <a:r>
              <a:rPr lang="en-US" sz="1600" dirty="0">
                <a:solidFill>
                  <a:schemeClr val="tx1"/>
                </a:solidFill>
                <a:latin typeface="Nunito" panose="020B0604020202020204" charset="-94"/>
              </a:rPr>
              <a:t>]  passes through the two data points; that is,  </a:t>
            </a:r>
            <a:r>
              <a:rPr lang="en-US" sz="1600" i="1" dirty="0">
                <a:solidFill>
                  <a:schemeClr val="tx1"/>
                </a:solidFill>
                <a:latin typeface="Nunito" panose="020B0604020202020204" charset="-94"/>
              </a:rPr>
              <a:t>P</a:t>
            </a:r>
            <a:r>
              <a:rPr lang="en-US" sz="1600" baseline="-25000" dirty="0">
                <a:solidFill>
                  <a:schemeClr val="tx1"/>
                </a:solidFill>
                <a:latin typeface="Nunito" panose="020B0604020202020204" charset="-94"/>
              </a:rPr>
              <a:t>1</a:t>
            </a:r>
            <a:r>
              <a:rPr lang="en-US" sz="1600" dirty="0">
                <a:solidFill>
                  <a:schemeClr val="tx1"/>
                </a:solidFill>
                <a:latin typeface="Nunito" panose="020B0604020202020204" charset="-94"/>
              </a:rPr>
              <a:t>[</a:t>
            </a:r>
            <a:r>
              <a:rPr lang="en-US" sz="1600" i="1" dirty="0">
                <a:solidFill>
                  <a:schemeClr val="tx1"/>
                </a:solidFill>
                <a:latin typeface="Nunito" panose="020B0604020202020204" charset="-94"/>
              </a:rPr>
              <a:t>x</a:t>
            </a:r>
            <a:r>
              <a:rPr lang="en-US" sz="1600" i="1" baseline="-25000" dirty="0">
                <a:solidFill>
                  <a:schemeClr val="tx1"/>
                </a:solidFill>
                <a:latin typeface="Nunito" panose="020B0604020202020204" charset="-94"/>
              </a:rPr>
              <a:t>i</a:t>
            </a:r>
            <a:r>
              <a:rPr lang="en-US" sz="1600" i="1" dirty="0">
                <a:solidFill>
                  <a:schemeClr val="tx1"/>
                </a:solidFill>
                <a:latin typeface="Nunito" panose="020B0604020202020204" charset="-94"/>
              </a:rPr>
              <a:t> </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x</a:t>
            </a:r>
            <a:r>
              <a:rPr lang="en-US" sz="1600" i="1" baseline="-25000" dirty="0">
                <a:solidFill>
                  <a:schemeClr val="tx1"/>
                </a:solidFill>
                <a:latin typeface="Nunito" panose="020B0604020202020204" charset="-94"/>
              </a:rPr>
              <a:t>i</a:t>
            </a:r>
            <a:r>
              <a:rPr lang="en-US" sz="1600" baseline="-25000" dirty="0">
                <a:solidFill>
                  <a:schemeClr val="tx1"/>
                </a:solidFill>
                <a:latin typeface="Nunito" panose="020B0604020202020204" charset="-94"/>
              </a:rPr>
              <a:t>+1</a:t>
            </a:r>
            <a:r>
              <a:rPr lang="en-US" sz="1600" dirty="0">
                <a:solidFill>
                  <a:schemeClr val="tx1"/>
                </a:solidFill>
                <a:latin typeface="Nunito" panose="020B0604020202020204" charset="-94"/>
              </a:rPr>
              <a:t>] = </a:t>
            </a:r>
            <a:r>
              <a:rPr lang="en-US" sz="1600" i="1" dirty="0" err="1">
                <a:solidFill>
                  <a:schemeClr val="tx1"/>
                </a:solidFill>
                <a:latin typeface="Nunito" panose="020B0604020202020204" charset="-94"/>
              </a:rPr>
              <a:t>y</a:t>
            </a:r>
            <a:r>
              <a:rPr lang="en-US" sz="1600" i="1" baseline="-25000" dirty="0" err="1">
                <a:solidFill>
                  <a:schemeClr val="tx1"/>
                </a:solidFill>
                <a:latin typeface="Nunito" panose="020B0604020202020204" charset="-94"/>
              </a:rPr>
              <a:t>i</a:t>
            </a:r>
            <a:r>
              <a:rPr lang="en-US" sz="1600" i="1" dirty="0">
                <a:solidFill>
                  <a:schemeClr val="tx1"/>
                </a:solidFill>
                <a:latin typeface="Nunito" panose="020B0604020202020204" charset="-94"/>
              </a:rPr>
              <a:t> </a:t>
            </a:r>
            <a:r>
              <a:rPr lang="en-US" sz="1600" dirty="0">
                <a:solidFill>
                  <a:schemeClr val="tx1"/>
                </a:solidFill>
                <a:latin typeface="Nunito" panose="020B0604020202020204" charset="-94"/>
              </a:rPr>
              <a:t>when </a:t>
            </a:r>
            <a:r>
              <a:rPr lang="en-US" sz="1600" i="1" dirty="0">
                <a:solidFill>
                  <a:schemeClr val="tx1"/>
                </a:solidFill>
                <a:latin typeface="Nunito" panose="020B0604020202020204" charset="-94"/>
              </a:rPr>
              <a:t>x </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x</a:t>
            </a:r>
            <a:r>
              <a:rPr lang="en-US" sz="1600" i="1" baseline="-25000" dirty="0">
                <a:solidFill>
                  <a:schemeClr val="tx1"/>
                </a:solidFill>
                <a:latin typeface="Nunito" panose="020B0604020202020204" charset="-94"/>
              </a:rPr>
              <a:t>i</a:t>
            </a:r>
            <a:r>
              <a:rPr lang="en-US" sz="1600" dirty="0">
                <a:solidFill>
                  <a:schemeClr val="tx1"/>
                </a:solidFill>
                <a:latin typeface="Nunito" panose="020B0604020202020204" charset="-94"/>
              </a:rPr>
              <a:t>, and </a:t>
            </a:r>
          </a:p>
          <a:p>
            <a:pPr algn="just"/>
            <a:r>
              <a:rPr lang="en-US" sz="1600" i="1" dirty="0">
                <a:solidFill>
                  <a:schemeClr val="tx1"/>
                </a:solidFill>
                <a:latin typeface="Nunito" panose="020B0604020202020204" charset="-94"/>
              </a:rPr>
              <a:t>P</a:t>
            </a:r>
            <a:r>
              <a:rPr lang="en-US" sz="1600" baseline="-25000" dirty="0">
                <a:solidFill>
                  <a:schemeClr val="tx1"/>
                </a:solidFill>
                <a:latin typeface="Nunito" panose="020B0604020202020204" charset="-94"/>
              </a:rPr>
              <a:t>1</a:t>
            </a:r>
            <a:r>
              <a:rPr lang="en-US" sz="1600" dirty="0">
                <a:solidFill>
                  <a:schemeClr val="tx1"/>
                </a:solidFill>
                <a:latin typeface="Nunito" panose="020B0604020202020204" charset="-94"/>
              </a:rPr>
              <a:t>[</a:t>
            </a:r>
            <a:r>
              <a:rPr lang="en-US" sz="1600" i="1" dirty="0">
                <a:solidFill>
                  <a:schemeClr val="tx1"/>
                </a:solidFill>
                <a:latin typeface="Nunito" panose="020B0604020202020204" charset="-94"/>
              </a:rPr>
              <a:t>x</a:t>
            </a:r>
            <a:r>
              <a:rPr lang="en-US" sz="1600" i="1" baseline="-25000" dirty="0">
                <a:solidFill>
                  <a:schemeClr val="tx1"/>
                </a:solidFill>
                <a:latin typeface="Nunito" panose="020B0604020202020204" charset="-94"/>
              </a:rPr>
              <a:t>i</a:t>
            </a:r>
            <a:r>
              <a:rPr lang="en-US" sz="1600" i="1" dirty="0">
                <a:solidFill>
                  <a:schemeClr val="tx1"/>
                </a:solidFill>
                <a:latin typeface="Nunito" panose="020B0604020202020204" charset="-94"/>
              </a:rPr>
              <a:t> </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x</a:t>
            </a:r>
            <a:r>
              <a:rPr lang="en-US" sz="1600" i="1" baseline="-25000" dirty="0">
                <a:solidFill>
                  <a:schemeClr val="tx1"/>
                </a:solidFill>
                <a:latin typeface="Nunito" panose="020B0604020202020204" charset="-94"/>
              </a:rPr>
              <a:t>i</a:t>
            </a:r>
            <a:r>
              <a:rPr lang="en-US" sz="1600" baseline="-25000" dirty="0">
                <a:solidFill>
                  <a:schemeClr val="tx1"/>
                </a:solidFill>
                <a:latin typeface="Nunito" panose="020B0604020202020204" charset="-94"/>
              </a:rPr>
              <a:t>+1</a:t>
            </a:r>
            <a:r>
              <a:rPr lang="en-US" sz="1600" dirty="0">
                <a:solidFill>
                  <a:schemeClr val="tx1"/>
                </a:solidFill>
                <a:latin typeface="Nunito" panose="020B0604020202020204" charset="-94"/>
              </a:rPr>
              <a:t>] = </a:t>
            </a:r>
            <a:r>
              <a:rPr lang="en-US" sz="1600" i="1" dirty="0">
                <a:solidFill>
                  <a:schemeClr val="tx1"/>
                </a:solidFill>
                <a:latin typeface="Nunito" panose="020B0604020202020204" charset="-94"/>
              </a:rPr>
              <a:t>y</a:t>
            </a:r>
            <a:r>
              <a:rPr lang="en-US" sz="1600" i="1" baseline="-25000" dirty="0">
                <a:solidFill>
                  <a:schemeClr val="tx1"/>
                </a:solidFill>
                <a:latin typeface="Nunito" panose="020B0604020202020204" charset="-94"/>
              </a:rPr>
              <a:t>i</a:t>
            </a:r>
            <a:r>
              <a:rPr lang="en-US" sz="1600" baseline="-25000" dirty="0">
                <a:solidFill>
                  <a:schemeClr val="tx1"/>
                </a:solidFill>
                <a:latin typeface="Nunito" panose="020B0604020202020204" charset="-94"/>
              </a:rPr>
              <a:t>+1</a:t>
            </a:r>
            <a:r>
              <a:rPr lang="en-US" sz="1600" dirty="0">
                <a:solidFill>
                  <a:schemeClr val="tx1"/>
                </a:solidFill>
                <a:latin typeface="Nunito" panose="020B0604020202020204" charset="-94"/>
              </a:rPr>
              <a:t> when </a:t>
            </a:r>
            <a:r>
              <a:rPr lang="en-US" sz="1600" i="1" dirty="0">
                <a:solidFill>
                  <a:schemeClr val="tx1"/>
                </a:solidFill>
                <a:latin typeface="Nunito" panose="020B0604020202020204" charset="-94"/>
              </a:rPr>
              <a:t>x </a:t>
            </a:r>
            <a:r>
              <a:rPr lang="en-US" sz="1600" dirty="0">
                <a:solidFill>
                  <a:schemeClr val="tx1"/>
                </a:solidFill>
                <a:latin typeface="Nunito" panose="020B0604020202020204" charset="-94"/>
              </a:rPr>
              <a:t>= </a:t>
            </a:r>
            <a:r>
              <a:rPr lang="en-US" sz="1600" i="1" dirty="0">
                <a:solidFill>
                  <a:schemeClr val="tx1"/>
                </a:solidFill>
                <a:latin typeface="Nunito" panose="020B0604020202020204" charset="-94"/>
              </a:rPr>
              <a:t>x</a:t>
            </a:r>
            <a:r>
              <a:rPr lang="en-US" sz="1600" i="1" baseline="-25000" dirty="0">
                <a:solidFill>
                  <a:schemeClr val="tx1"/>
                </a:solidFill>
                <a:latin typeface="Nunito" panose="020B0604020202020204" charset="-94"/>
              </a:rPr>
              <a:t>i</a:t>
            </a:r>
            <a:r>
              <a:rPr lang="en-US" sz="1600" baseline="-25000" dirty="0">
                <a:solidFill>
                  <a:schemeClr val="tx1"/>
                </a:solidFill>
                <a:latin typeface="Nunito" panose="020B0604020202020204" charset="-94"/>
              </a:rPr>
              <a:t>+1</a:t>
            </a:r>
            <a:r>
              <a:rPr lang="en-US" sz="1600" dirty="0" smtClean="0">
                <a:solidFill>
                  <a:schemeClr val="tx1"/>
                </a:solidFill>
                <a:latin typeface="Nunito" panose="020B0604020202020204" charset="-94"/>
              </a:rPr>
              <a:t>.</a:t>
            </a:r>
            <a:endParaRPr lang="tr-TR" sz="1600" dirty="0" smtClean="0">
              <a:solidFill>
                <a:schemeClr val="tx1"/>
              </a:solidFill>
              <a:latin typeface="Nunito" panose="020B0604020202020204" charset="-94"/>
            </a:endParaRPr>
          </a:p>
          <a:p>
            <a:pPr algn="just"/>
            <a:endParaRPr lang="en-US" sz="1600" dirty="0">
              <a:solidFill>
                <a:schemeClr val="tx1"/>
              </a:solidFill>
              <a:latin typeface="Nunito" panose="020B0604020202020204" charset="-94"/>
            </a:endParaRPr>
          </a:p>
          <a:p>
            <a:pPr algn="just"/>
            <a:r>
              <a:rPr lang="en-US" sz="1600" dirty="0">
                <a:solidFill>
                  <a:schemeClr val="tx1"/>
                </a:solidFill>
                <a:latin typeface="Nunito" panose="020B0604020202020204" charset="-94"/>
              </a:rPr>
              <a:t>The three-point interpolant is</a:t>
            </a:r>
          </a:p>
          <a:p>
            <a:endParaRPr lang="tr-TR" dirty="0"/>
          </a:p>
        </p:txBody>
      </p:sp>
      <p:pic>
        <p:nvPicPr>
          <p:cNvPr id="7" name="Picture 6"/>
          <p:cNvPicPr>
            <a:picLocks noChangeAspect="1"/>
          </p:cNvPicPr>
          <p:nvPr/>
        </p:nvPicPr>
        <p:blipFill>
          <a:blip r:embed="rId4"/>
          <a:stretch>
            <a:fillRect/>
          </a:stretch>
        </p:blipFill>
        <p:spPr>
          <a:xfrm>
            <a:off x="5501868" y="2773783"/>
            <a:ext cx="1268107" cy="438960"/>
          </a:xfrm>
          <a:prstGeom prst="rect">
            <a:avLst/>
          </a:prstGeom>
        </p:spPr>
      </p:pic>
      <p:pic>
        <p:nvPicPr>
          <p:cNvPr id="9" name="Picture 8"/>
          <p:cNvPicPr>
            <a:picLocks noChangeAspect="1"/>
          </p:cNvPicPr>
          <p:nvPr/>
        </p:nvPicPr>
        <p:blipFill>
          <a:blip r:embed="rId5"/>
          <a:stretch>
            <a:fillRect/>
          </a:stretch>
        </p:blipFill>
        <p:spPr>
          <a:xfrm>
            <a:off x="4424969" y="3944974"/>
            <a:ext cx="3406911" cy="596642"/>
          </a:xfrm>
          <a:prstGeom prst="rect">
            <a:avLst/>
          </a:prstGeom>
        </p:spPr>
      </p:pic>
    </p:spTree>
    <p:extLst>
      <p:ext uri="{BB962C8B-B14F-4D97-AF65-F5344CB8AC3E}">
        <p14:creationId xmlns:p14="http://schemas.microsoft.com/office/powerpoint/2010/main" val="1701066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Google Shape;198;p10"/>
          <p:cNvSpPr txBox="1">
            <a:spLocks noGrp="1"/>
          </p:cNvSpPr>
          <p:nvPr>
            <p:ph type="subTitle" idx="1"/>
          </p:nvPr>
        </p:nvSpPr>
        <p:spPr>
          <a:xfrm>
            <a:off x="379378" y="398833"/>
            <a:ext cx="11459183" cy="6138153"/>
          </a:xfrm>
          <a:prstGeom prst="rect">
            <a:avLst/>
          </a:prstGeom>
          <a:noFill/>
          <a:ln>
            <a:noFill/>
          </a:ln>
        </p:spPr>
        <p:txBody>
          <a:bodyPr spcFirstLastPara="1" wrap="square" lIns="91425" tIns="45700" rIns="91425" bIns="45700" anchor="t" anchorCtr="0">
            <a:normAutofit/>
          </a:bodyPr>
          <a:lstStyle/>
          <a:p>
            <a:pPr algn="l"/>
            <a:r>
              <a:rPr lang="en-US" sz="1600" dirty="0">
                <a:solidFill>
                  <a:schemeClr val="tx1"/>
                </a:solidFill>
                <a:latin typeface="Nunito" panose="020B0604020202020204" charset="-94"/>
              </a:rPr>
              <a:t>To show that this interpolant does intersect the data points, we first substitute </a:t>
            </a:r>
            <a:r>
              <a:rPr lang="en-US" sz="1600" i="1" dirty="0" smtClean="0">
                <a:solidFill>
                  <a:schemeClr val="tx1"/>
                </a:solidFill>
                <a:latin typeface="Nunito" panose="020B0604020202020204" charset="-94"/>
              </a:rPr>
              <a:t>x</a:t>
            </a:r>
            <a:r>
              <a:rPr lang="en-US" sz="1600" dirty="0" smtClean="0">
                <a:solidFill>
                  <a:schemeClr val="tx1"/>
                </a:solidFill>
                <a:latin typeface="Nunito" panose="020B0604020202020204" charset="-94"/>
              </a:rPr>
              <a:t>= </a:t>
            </a:r>
            <a:r>
              <a:rPr lang="en-US" sz="1600" i="1" dirty="0">
                <a:solidFill>
                  <a:schemeClr val="tx1"/>
                </a:solidFill>
                <a:latin typeface="Nunito" panose="020B0604020202020204" charset="-94"/>
              </a:rPr>
              <a:t>x</a:t>
            </a:r>
            <a:r>
              <a:rPr lang="en-US" sz="1600" i="1" baseline="-25000" dirty="0">
                <a:solidFill>
                  <a:schemeClr val="tx1"/>
                </a:solidFill>
                <a:latin typeface="Nunito" panose="020B0604020202020204" charset="-94"/>
              </a:rPr>
              <a:t>i</a:t>
            </a:r>
            <a:r>
              <a:rPr lang="en-US" sz="1600" i="1" dirty="0">
                <a:solidFill>
                  <a:schemeClr val="tx1"/>
                </a:solidFill>
                <a:latin typeface="Nunito" panose="020B0604020202020204" charset="-94"/>
              </a:rPr>
              <a:t> </a:t>
            </a:r>
            <a:r>
              <a:rPr lang="en-US" sz="1600" dirty="0" smtClean="0">
                <a:solidFill>
                  <a:schemeClr val="tx1"/>
                </a:solidFill>
                <a:latin typeface="Nunito" panose="020B0604020202020204" charset="-94"/>
              </a:rPr>
              <a:t>,</a:t>
            </a:r>
            <a:r>
              <a:rPr lang="tr-TR" sz="1600" dirty="0" smtClean="0">
                <a:solidFill>
                  <a:schemeClr val="tx1"/>
                </a:solidFill>
                <a:latin typeface="Nunito" panose="020B0604020202020204" charset="-94"/>
              </a:rPr>
              <a:t> obtaining</a:t>
            </a:r>
          </a:p>
          <a:p>
            <a:pPr algn="l"/>
            <a:endParaRPr lang="tr-TR" sz="1600" dirty="0">
              <a:solidFill>
                <a:schemeClr val="tx1"/>
              </a:solidFill>
              <a:latin typeface="Nunito" panose="020B0604020202020204" charset="-94"/>
            </a:endParaRPr>
          </a:p>
          <a:p>
            <a:pPr algn="l"/>
            <a:r>
              <a:rPr lang="tr-TR" sz="1600" dirty="0">
                <a:solidFill>
                  <a:schemeClr val="tx1"/>
                </a:solidFill>
                <a:latin typeface="Nunito" panose="020B0604020202020204" charset="-94"/>
              </a:rPr>
              <a:t>Similarly, </a:t>
            </a:r>
            <a:r>
              <a:rPr lang="tr-TR" sz="1600" i="1" dirty="0">
                <a:solidFill>
                  <a:schemeClr val="tx1"/>
                </a:solidFill>
                <a:latin typeface="Nunito" panose="020B0604020202020204" charset="-94"/>
              </a:rPr>
              <a:t>x </a:t>
            </a:r>
            <a:r>
              <a:rPr lang="tr-TR" sz="1600" dirty="0">
                <a:solidFill>
                  <a:schemeClr val="tx1"/>
                </a:solidFill>
                <a:latin typeface="Nunito" panose="020B0604020202020204" charset="-94"/>
              </a:rPr>
              <a:t>= </a:t>
            </a:r>
            <a:r>
              <a:rPr lang="tr-TR" sz="1600" i="1" dirty="0">
                <a:solidFill>
                  <a:schemeClr val="tx1"/>
                </a:solidFill>
                <a:latin typeface="Nunito" panose="020B0604020202020204" charset="-94"/>
              </a:rPr>
              <a:t>x</a:t>
            </a:r>
            <a:r>
              <a:rPr lang="tr-TR" sz="1600" i="1" baseline="-25000" dirty="0">
                <a:solidFill>
                  <a:schemeClr val="tx1"/>
                </a:solidFill>
                <a:latin typeface="Nunito" panose="020B0604020202020204" charset="-94"/>
              </a:rPr>
              <a:t>i</a:t>
            </a:r>
            <a:r>
              <a:rPr lang="tr-TR" sz="1600" baseline="-25000" dirty="0">
                <a:solidFill>
                  <a:schemeClr val="tx1"/>
                </a:solidFill>
                <a:latin typeface="Nunito" panose="020B0604020202020204" charset="-94"/>
              </a:rPr>
              <a:t>+2</a:t>
            </a:r>
            <a:r>
              <a:rPr lang="tr-TR" sz="1600" dirty="0">
                <a:solidFill>
                  <a:schemeClr val="tx1"/>
                </a:solidFill>
                <a:latin typeface="Nunito" panose="020B0604020202020204" charset="-94"/>
              </a:rPr>
              <a:t> </a:t>
            </a:r>
            <a:r>
              <a:rPr lang="tr-TR" sz="1600" dirty="0" smtClean="0">
                <a:solidFill>
                  <a:schemeClr val="tx1"/>
                </a:solidFill>
                <a:latin typeface="Nunito" panose="020B0604020202020204" charset="-94"/>
              </a:rPr>
              <a:t>yields</a:t>
            </a:r>
          </a:p>
          <a:p>
            <a:pPr algn="l"/>
            <a:endParaRPr lang="tr-TR" sz="1600" dirty="0">
              <a:solidFill>
                <a:schemeClr val="tx1"/>
              </a:solidFill>
              <a:latin typeface="Nunito" panose="020B0604020202020204" charset="-94"/>
            </a:endParaRPr>
          </a:p>
          <a:p>
            <a:pPr algn="l"/>
            <a:r>
              <a:rPr lang="tr-TR" sz="1600" dirty="0">
                <a:solidFill>
                  <a:schemeClr val="tx1"/>
                </a:solidFill>
                <a:latin typeface="Nunito" panose="020B0604020202020204" charset="-94"/>
              </a:rPr>
              <a:t>so </a:t>
            </a:r>
            <a:r>
              <a:rPr lang="tr-TR" sz="1600" dirty="0" smtClean="0">
                <a:solidFill>
                  <a:schemeClr val="tx1"/>
                </a:solidFill>
                <a:latin typeface="Nunito" panose="020B0604020202020204" charset="-94"/>
              </a:rPr>
              <a:t>that</a:t>
            </a:r>
          </a:p>
          <a:p>
            <a:pPr algn="l"/>
            <a:endParaRPr lang="tr-TR" sz="1600" dirty="0">
              <a:solidFill>
                <a:schemeClr val="tx1"/>
              </a:solidFill>
              <a:latin typeface="Nunito" panose="020B0604020202020204" charset="-94"/>
            </a:endParaRPr>
          </a:p>
          <a:p>
            <a:pPr algn="l"/>
            <a:endParaRPr lang="tr-TR" sz="1600" dirty="0" smtClean="0">
              <a:solidFill>
                <a:schemeClr val="tx1"/>
              </a:solidFill>
              <a:latin typeface="Nunito" panose="020B0604020202020204" charset="-94"/>
            </a:endParaRPr>
          </a:p>
          <a:p>
            <a:pPr algn="l"/>
            <a:r>
              <a:rPr lang="en-US" sz="1600" dirty="0">
                <a:solidFill>
                  <a:schemeClr val="tx1"/>
                </a:solidFill>
                <a:latin typeface="Nunito" panose="020B0604020202020204" charset="-94"/>
              </a:rPr>
              <a:t>Having established the pattern, we can now deduce the general recursive formula</a:t>
            </a:r>
            <a:r>
              <a:rPr lang="en-US" sz="1600" dirty="0" smtClean="0">
                <a:solidFill>
                  <a:schemeClr val="tx1"/>
                </a:solidFill>
                <a:latin typeface="Nunito" panose="020B0604020202020204" charset="-94"/>
              </a:rPr>
              <a:t>:</a:t>
            </a:r>
            <a:endParaRPr lang="tr-TR" sz="1600" dirty="0" smtClean="0">
              <a:solidFill>
                <a:schemeClr val="tx1"/>
              </a:solidFill>
              <a:latin typeface="Nunito" panose="020B0604020202020204" charset="-94"/>
            </a:endParaRPr>
          </a:p>
          <a:p>
            <a:pPr algn="l"/>
            <a:endParaRPr lang="tr-TR" sz="1600" dirty="0">
              <a:solidFill>
                <a:schemeClr val="tx1"/>
              </a:solidFill>
              <a:latin typeface="Nunito" panose="020B0604020202020204" charset="-94"/>
            </a:endParaRPr>
          </a:p>
          <a:p>
            <a:pPr algn="l"/>
            <a:endParaRPr lang="tr-TR" sz="1600" dirty="0">
              <a:solidFill>
                <a:schemeClr val="tx1"/>
              </a:solidFill>
              <a:latin typeface="Nunito" panose="020B0604020202020204" charset="-94"/>
            </a:endParaRPr>
          </a:p>
          <a:p>
            <a:pPr algn="just"/>
            <a:r>
              <a:rPr lang="en-US" sz="1600" dirty="0">
                <a:solidFill>
                  <a:schemeClr val="tx1"/>
                </a:solidFill>
                <a:latin typeface="Nunito" panose="020B0604020202020204" charset="-94"/>
              </a:rPr>
              <a:t>Given the value of </a:t>
            </a:r>
            <a:r>
              <a:rPr lang="en-US" sz="1600" i="1" dirty="0">
                <a:solidFill>
                  <a:schemeClr val="tx1"/>
                </a:solidFill>
                <a:latin typeface="Nunito" panose="020B0604020202020204" charset="-94"/>
              </a:rPr>
              <a:t>x</a:t>
            </a:r>
            <a:r>
              <a:rPr lang="en-US" sz="1600" dirty="0">
                <a:solidFill>
                  <a:schemeClr val="tx1"/>
                </a:solidFill>
                <a:latin typeface="Nunito" panose="020B0604020202020204" charset="-94"/>
              </a:rPr>
              <a:t>, the computations can be carried out in the </a:t>
            </a:r>
            <a:r>
              <a:rPr lang="en-US" sz="1600" dirty="0" smtClean="0">
                <a:solidFill>
                  <a:schemeClr val="tx1"/>
                </a:solidFill>
                <a:latin typeface="Nunito" panose="020B0604020202020204" charset="-94"/>
              </a:rPr>
              <a:t>following</a:t>
            </a:r>
            <a:r>
              <a:rPr lang="tr-TR" sz="1600" dirty="0" smtClean="0">
                <a:solidFill>
                  <a:schemeClr val="tx1"/>
                </a:solidFill>
                <a:latin typeface="Nunito" panose="020B0604020202020204" charset="-94"/>
              </a:rPr>
              <a:t> </a:t>
            </a:r>
            <a:r>
              <a:rPr lang="en-US" sz="1600" dirty="0" smtClean="0">
                <a:solidFill>
                  <a:schemeClr val="tx1"/>
                </a:solidFill>
                <a:latin typeface="Nunito" panose="020B0604020202020204" charset="-94"/>
              </a:rPr>
              <a:t>tabular</a:t>
            </a:r>
            <a:r>
              <a:rPr lang="tr-TR" sz="1600" dirty="0" smtClean="0">
                <a:solidFill>
                  <a:schemeClr val="tx1"/>
                </a:solidFill>
                <a:latin typeface="Nunito" panose="020B0604020202020204" charset="-94"/>
              </a:rPr>
              <a:t> </a:t>
            </a:r>
            <a:r>
              <a:rPr lang="en-US" sz="1600" dirty="0" smtClean="0">
                <a:solidFill>
                  <a:schemeClr val="tx1"/>
                </a:solidFill>
                <a:latin typeface="Nunito" panose="020B0604020202020204" charset="-94"/>
              </a:rPr>
              <a:t>format </a:t>
            </a:r>
            <a:r>
              <a:rPr lang="en-US" sz="1600" dirty="0">
                <a:solidFill>
                  <a:schemeClr val="tx1"/>
                </a:solidFill>
                <a:latin typeface="Nunito" panose="020B0604020202020204" charset="-94"/>
              </a:rPr>
              <a:t>(shown for four data points):</a:t>
            </a:r>
            <a:endParaRPr lang="tr-TR" sz="1600" dirty="0" smtClean="0">
              <a:solidFill>
                <a:schemeClr val="tx1"/>
              </a:solidFill>
              <a:latin typeface="Nunito" panose="020B0604020202020204" charset="-94"/>
            </a:endParaRPr>
          </a:p>
        </p:txBody>
      </p:sp>
      <p:pic>
        <p:nvPicPr>
          <p:cNvPr id="2" name="Picture 1"/>
          <p:cNvPicPr>
            <a:picLocks noChangeAspect="1"/>
          </p:cNvPicPr>
          <p:nvPr/>
        </p:nvPicPr>
        <p:blipFill>
          <a:blip r:embed="rId3"/>
          <a:stretch>
            <a:fillRect/>
          </a:stretch>
        </p:blipFill>
        <p:spPr>
          <a:xfrm>
            <a:off x="4694506" y="1025760"/>
            <a:ext cx="2828925" cy="409575"/>
          </a:xfrm>
          <a:prstGeom prst="rect">
            <a:avLst/>
          </a:prstGeom>
        </p:spPr>
      </p:pic>
      <p:pic>
        <p:nvPicPr>
          <p:cNvPr id="3" name="Picture 2"/>
          <p:cNvPicPr>
            <a:picLocks noChangeAspect="1"/>
          </p:cNvPicPr>
          <p:nvPr/>
        </p:nvPicPr>
        <p:blipFill>
          <a:blip r:embed="rId4"/>
          <a:stretch>
            <a:fillRect/>
          </a:stretch>
        </p:blipFill>
        <p:spPr>
          <a:xfrm>
            <a:off x="4570680" y="1988394"/>
            <a:ext cx="3076575" cy="371475"/>
          </a:xfrm>
          <a:prstGeom prst="rect">
            <a:avLst/>
          </a:prstGeom>
        </p:spPr>
      </p:pic>
      <p:pic>
        <p:nvPicPr>
          <p:cNvPr id="4" name="Picture 3"/>
          <p:cNvPicPr>
            <a:picLocks noChangeAspect="1"/>
          </p:cNvPicPr>
          <p:nvPr/>
        </p:nvPicPr>
        <p:blipFill>
          <a:blip r:embed="rId5"/>
          <a:stretch>
            <a:fillRect/>
          </a:stretch>
        </p:blipFill>
        <p:spPr>
          <a:xfrm>
            <a:off x="3803917" y="2710571"/>
            <a:ext cx="4610100" cy="628650"/>
          </a:xfrm>
          <a:prstGeom prst="rect">
            <a:avLst/>
          </a:prstGeom>
        </p:spPr>
      </p:pic>
      <p:pic>
        <p:nvPicPr>
          <p:cNvPr id="5" name="Picture 4"/>
          <p:cNvPicPr>
            <a:picLocks noChangeAspect="1"/>
          </p:cNvPicPr>
          <p:nvPr/>
        </p:nvPicPr>
        <p:blipFill>
          <a:blip r:embed="rId6"/>
          <a:stretch>
            <a:fillRect/>
          </a:stretch>
        </p:blipFill>
        <p:spPr>
          <a:xfrm>
            <a:off x="3556267" y="3866373"/>
            <a:ext cx="5208554" cy="841518"/>
          </a:xfrm>
          <a:prstGeom prst="rect">
            <a:avLst/>
          </a:prstGeom>
        </p:spPr>
      </p:pic>
      <p:pic>
        <p:nvPicPr>
          <p:cNvPr id="6" name="Picture 5"/>
          <p:cNvPicPr>
            <a:picLocks noChangeAspect="1"/>
          </p:cNvPicPr>
          <p:nvPr/>
        </p:nvPicPr>
        <p:blipFill>
          <a:blip r:embed="rId7"/>
          <a:stretch>
            <a:fillRect/>
          </a:stretch>
        </p:blipFill>
        <p:spPr>
          <a:xfrm>
            <a:off x="3803917" y="5266484"/>
            <a:ext cx="4713254" cy="1258557"/>
          </a:xfrm>
          <a:prstGeom prst="rect">
            <a:avLst/>
          </a:prstGeom>
        </p:spPr>
      </p:pic>
    </p:spTree>
    <p:extLst>
      <p:ext uri="{BB962C8B-B14F-4D97-AF65-F5344CB8AC3E}">
        <p14:creationId xmlns:p14="http://schemas.microsoft.com/office/powerpoint/2010/main" val="3630583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Google Shape;198;p10"/>
          <p:cNvSpPr txBox="1">
            <a:spLocks noGrp="1"/>
          </p:cNvSpPr>
          <p:nvPr>
            <p:ph type="subTitle" idx="1"/>
          </p:nvPr>
        </p:nvSpPr>
        <p:spPr>
          <a:xfrm>
            <a:off x="301558" y="398833"/>
            <a:ext cx="11537004" cy="6459167"/>
          </a:xfrm>
          <a:prstGeom prst="rect">
            <a:avLst/>
          </a:prstGeom>
          <a:noFill/>
          <a:ln>
            <a:noFill/>
          </a:ln>
        </p:spPr>
        <p:txBody>
          <a:bodyPr spcFirstLastPara="1" wrap="square" lIns="91425" tIns="45700" rIns="91425" bIns="45700" anchor="t" anchorCtr="0">
            <a:noAutofit/>
          </a:bodyPr>
          <a:lstStyle/>
          <a:p>
            <a:pPr algn="just"/>
            <a:r>
              <a:rPr lang="tr-TR" sz="1600" dirty="0" smtClean="0">
                <a:solidFill>
                  <a:srgbClr val="FFFF00"/>
                </a:solidFill>
                <a:latin typeface="Nunito" panose="020B0604020202020204" charset="-94"/>
              </a:rPr>
              <a:t>Example 1 : </a:t>
            </a:r>
            <a:r>
              <a:rPr lang="tr-TR" sz="1400" dirty="0">
                <a:solidFill>
                  <a:schemeClr val="tx1"/>
                </a:solidFill>
                <a:latin typeface="Nunito" panose="020B0604020202020204" charset="-94"/>
              </a:rPr>
              <a:t>Given the </a:t>
            </a:r>
            <a:r>
              <a:rPr lang="tr-TR" sz="1400" dirty="0" smtClean="0">
                <a:solidFill>
                  <a:schemeClr val="tx1"/>
                </a:solidFill>
                <a:latin typeface="Nunito" panose="020B0604020202020204" charset="-94"/>
              </a:rPr>
              <a:t>data points</a:t>
            </a:r>
          </a:p>
          <a:p>
            <a:pPr algn="just"/>
            <a:endParaRPr lang="tr-TR" sz="1400" dirty="0" smtClean="0">
              <a:solidFill>
                <a:schemeClr val="tx1"/>
              </a:solidFill>
              <a:latin typeface="Nunito" panose="020B0604020202020204" charset="-94"/>
            </a:endParaRPr>
          </a:p>
          <a:p>
            <a:pPr algn="just"/>
            <a:r>
              <a:rPr lang="en-US" sz="1400" dirty="0">
                <a:solidFill>
                  <a:schemeClr val="tx1"/>
                </a:solidFill>
                <a:latin typeface="Nunito" panose="020B0604020202020204" charset="-94"/>
              </a:rPr>
              <a:t>determine the root of </a:t>
            </a:r>
            <a:r>
              <a:rPr lang="en-US" sz="1400" i="1" dirty="0" smtClean="0">
                <a:solidFill>
                  <a:schemeClr val="tx1"/>
                </a:solidFill>
                <a:latin typeface="Nunito" panose="020B0604020202020204" charset="-94"/>
              </a:rPr>
              <a:t>y</a:t>
            </a:r>
            <a:r>
              <a:rPr lang="en-US" sz="1400" dirty="0" smtClean="0">
                <a:solidFill>
                  <a:schemeClr val="tx1"/>
                </a:solidFill>
                <a:latin typeface="Nunito" panose="020B0604020202020204" charset="-94"/>
              </a:rPr>
              <a:t>(</a:t>
            </a:r>
            <a:r>
              <a:rPr lang="en-US" sz="1400" i="1" dirty="0" smtClean="0">
                <a:solidFill>
                  <a:schemeClr val="tx1"/>
                </a:solidFill>
                <a:latin typeface="Nunito" panose="020B0604020202020204" charset="-94"/>
              </a:rPr>
              <a:t>x</a:t>
            </a:r>
            <a:r>
              <a:rPr lang="en-US" sz="1400" dirty="0">
                <a:solidFill>
                  <a:schemeClr val="tx1"/>
                </a:solidFill>
                <a:latin typeface="Nunito" panose="020B0604020202020204" charset="-94"/>
              </a:rPr>
              <a:t>) = 0 by Neville’s method</a:t>
            </a:r>
            <a:r>
              <a:rPr lang="en-US" sz="1400" dirty="0" smtClean="0">
                <a:solidFill>
                  <a:schemeClr val="tx1"/>
                </a:solidFill>
                <a:latin typeface="Nunito" panose="020B0604020202020204" charset="-94"/>
              </a:rPr>
              <a:t>.</a:t>
            </a:r>
            <a:endParaRPr lang="tr-TR" sz="1400" dirty="0" smtClean="0">
              <a:solidFill>
                <a:schemeClr val="tx1"/>
              </a:solidFill>
              <a:latin typeface="Nunito" panose="020B0604020202020204" charset="-94"/>
            </a:endParaRPr>
          </a:p>
          <a:p>
            <a:pPr algn="just">
              <a:lnSpc>
                <a:spcPct val="100000"/>
              </a:lnSpc>
            </a:pPr>
            <a:r>
              <a:rPr lang="tr-TR" sz="1600" dirty="0" smtClean="0">
                <a:solidFill>
                  <a:srgbClr val="FFFF00"/>
                </a:solidFill>
                <a:latin typeface="Nunito" panose="020B0604020202020204" charset="-94"/>
              </a:rPr>
              <a:t>Solution: </a:t>
            </a:r>
            <a:r>
              <a:rPr lang="en-US" sz="1400" dirty="0">
                <a:solidFill>
                  <a:schemeClr val="tx1"/>
                </a:solidFill>
                <a:latin typeface="Nunito" panose="020B0604020202020204" charset="-94"/>
              </a:rPr>
              <a:t>This is an example of </a:t>
            </a:r>
            <a:r>
              <a:rPr lang="en-US" sz="1400" i="1" dirty="0">
                <a:solidFill>
                  <a:schemeClr val="tx1"/>
                </a:solidFill>
                <a:latin typeface="Nunito" panose="020B0604020202020204" charset="-94"/>
              </a:rPr>
              <a:t>inverse interpolation</a:t>
            </a:r>
            <a:r>
              <a:rPr lang="en-US" sz="1400" dirty="0">
                <a:solidFill>
                  <a:schemeClr val="tx1"/>
                </a:solidFill>
                <a:latin typeface="Nunito" panose="020B0604020202020204" charset="-94"/>
              </a:rPr>
              <a:t>, </a:t>
            </a:r>
            <a:r>
              <a:rPr lang="en-US" sz="1400" dirty="0" smtClean="0">
                <a:solidFill>
                  <a:schemeClr val="tx1"/>
                </a:solidFill>
                <a:latin typeface="Nunito" panose="020B0604020202020204" charset="-94"/>
              </a:rPr>
              <a:t>in</a:t>
            </a:r>
            <a:r>
              <a:rPr lang="tr-TR" sz="1400" dirty="0" smtClean="0">
                <a:solidFill>
                  <a:schemeClr val="tx1"/>
                </a:solidFill>
                <a:latin typeface="Nunito" panose="020B0604020202020204" charset="-94"/>
              </a:rPr>
              <a:t> </a:t>
            </a:r>
            <a:r>
              <a:rPr lang="en-US" sz="1400" dirty="0" smtClean="0">
                <a:solidFill>
                  <a:schemeClr val="tx1"/>
                </a:solidFill>
                <a:latin typeface="Nunito" panose="020B0604020202020204" charset="-94"/>
              </a:rPr>
              <a:t>which </a:t>
            </a:r>
            <a:r>
              <a:rPr lang="en-US" sz="1400" dirty="0">
                <a:solidFill>
                  <a:schemeClr val="tx1"/>
                </a:solidFill>
                <a:latin typeface="Nunito" panose="020B0604020202020204" charset="-94"/>
              </a:rPr>
              <a:t>the roles of </a:t>
            </a:r>
            <a:r>
              <a:rPr lang="en-US" sz="1400" i="1" dirty="0">
                <a:solidFill>
                  <a:schemeClr val="tx1"/>
                </a:solidFill>
                <a:latin typeface="Nunito" panose="020B0604020202020204" charset="-94"/>
              </a:rPr>
              <a:t>x </a:t>
            </a:r>
            <a:r>
              <a:rPr lang="en-US" sz="1400" dirty="0">
                <a:solidFill>
                  <a:schemeClr val="tx1"/>
                </a:solidFill>
                <a:latin typeface="Nunito" panose="020B0604020202020204" charset="-94"/>
              </a:rPr>
              <a:t>and </a:t>
            </a:r>
            <a:r>
              <a:rPr lang="en-US" sz="1400" i="1" dirty="0">
                <a:solidFill>
                  <a:schemeClr val="tx1"/>
                </a:solidFill>
                <a:latin typeface="Nunito" panose="020B0604020202020204" charset="-94"/>
              </a:rPr>
              <a:t>y </a:t>
            </a:r>
            <a:r>
              <a:rPr lang="en-US" sz="1400" dirty="0" smtClean="0">
                <a:solidFill>
                  <a:schemeClr val="tx1"/>
                </a:solidFill>
                <a:latin typeface="Nunito" panose="020B0604020202020204" charset="-94"/>
              </a:rPr>
              <a:t>are</a:t>
            </a:r>
            <a:r>
              <a:rPr lang="tr-TR" sz="1400" dirty="0" smtClean="0">
                <a:solidFill>
                  <a:schemeClr val="tx1"/>
                </a:solidFill>
                <a:latin typeface="Nunito" panose="020B0604020202020204" charset="-94"/>
              </a:rPr>
              <a:t> </a:t>
            </a:r>
            <a:r>
              <a:rPr lang="en-US" sz="1400" dirty="0" smtClean="0">
                <a:solidFill>
                  <a:schemeClr val="tx1"/>
                </a:solidFill>
                <a:latin typeface="Nunito" panose="020B0604020202020204" charset="-94"/>
              </a:rPr>
              <a:t>interchanged</a:t>
            </a:r>
            <a:r>
              <a:rPr lang="en-US" sz="1400" dirty="0">
                <a:solidFill>
                  <a:schemeClr val="tx1"/>
                </a:solidFill>
                <a:latin typeface="Nunito" panose="020B0604020202020204" charset="-94"/>
              </a:rPr>
              <a:t>. Instead of computing </a:t>
            </a:r>
            <a:r>
              <a:rPr lang="en-US" sz="1400" i="1" dirty="0">
                <a:solidFill>
                  <a:schemeClr val="tx1"/>
                </a:solidFill>
                <a:latin typeface="Nunito" panose="020B0604020202020204" charset="-94"/>
              </a:rPr>
              <a:t>y </a:t>
            </a:r>
            <a:r>
              <a:rPr lang="tr-TR" sz="1400" i="1" dirty="0" smtClean="0">
                <a:solidFill>
                  <a:schemeClr val="tx1"/>
                </a:solidFill>
                <a:latin typeface="Nunito" panose="020B0604020202020204" charset="-94"/>
              </a:rPr>
              <a:t> </a:t>
            </a:r>
            <a:r>
              <a:rPr lang="en-US" sz="1400" dirty="0" smtClean="0">
                <a:solidFill>
                  <a:schemeClr val="tx1"/>
                </a:solidFill>
                <a:latin typeface="Nunito" panose="020B0604020202020204" charset="-94"/>
              </a:rPr>
              <a:t>at </a:t>
            </a:r>
            <a:r>
              <a:rPr lang="en-US" sz="1400" dirty="0">
                <a:solidFill>
                  <a:schemeClr val="tx1"/>
                </a:solidFill>
                <a:latin typeface="Nunito" panose="020B0604020202020204" charset="-94"/>
              </a:rPr>
              <a:t>a given </a:t>
            </a:r>
            <a:r>
              <a:rPr lang="en-US" sz="1400" i="1" dirty="0">
                <a:solidFill>
                  <a:schemeClr val="tx1"/>
                </a:solidFill>
                <a:latin typeface="Nunito" panose="020B0604020202020204" charset="-94"/>
              </a:rPr>
              <a:t>x</a:t>
            </a:r>
            <a:r>
              <a:rPr lang="en-US" sz="1400" dirty="0">
                <a:solidFill>
                  <a:schemeClr val="tx1"/>
                </a:solidFill>
                <a:latin typeface="Nunito" panose="020B0604020202020204" charset="-94"/>
              </a:rPr>
              <a:t>, we </a:t>
            </a:r>
            <a:endParaRPr lang="tr-TR" sz="1400" dirty="0" smtClean="0">
              <a:solidFill>
                <a:schemeClr val="tx1"/>
              </a:solidFill>
              <a:latin typeface="Nunito" panose="020B0604020202020204" charset="-94"/>
            </a:endParaRPr>
          </a:p>
          <a:p>
            <a:pPr algn="just">
              <a:lnSpc>
                <a:spcPct val="100000"/>
              </a:lnSpc>
            </a:pPr>
            <a:r>
              <a:rPr lang="en-US" sz="1400" dirty="0" smtClean="0">
                <a:solidFill>
                  <a:schemeClr val="tx1"/>
                </a:solidFill>
                <a:latin typeface="Nunito" panose="020B0604020202020204" charset="-94"/>
              </a:rPr>
              <a:t>are </a:t>
            </a:r>
            <a:r>
              <a:rPr lang="en-US" sz="1400" dirty="0">
                <a:solidFill>
                  <a:schemeClr val="tx1"/>
                </a:solidFill>
                <a:latin typeface="Nunito" panose="020B0604020202020204" charset="-94"/>
              </a:rPr>
              <a:t>finding </a:t>
            </a:r>
            <a:r>
              <a:rPr lang="en-US" sz="1400" i="1" dirty="0">
                <a:solidFill>
                  <a:schemeClr val="tx1"/>
                </a:solidFill>
                <a:latin typeface="Nunito" panose="020B0604020202020204" charset="-94"/>
              </a:rPr>
              <a:t>x </a:t>
            </a:r>
            <a:r>
              <a:rPr lang="en-US" sz="1400" dirty="0">
                <a:solidFill>
                  <a:schemeClr val="tx1"/>
                </a:solidFill>
                <a:latin typeface="Nunito" panose="020B0604020202020204" charset="-94"/>
              </a:rPr>
              <a:t>that </a:t>
            </a:r>
            <a:r>
              <a:rPr lang="en-US" sz="1400" dirty="0" smtClean="0">
                <a:solidFill>
                  <a:schemeClr val="tx1"/>
                </a:solidFill>
                <a:latin typeface="Nunito" panose="020B0604020202020204" charset="-94"/>
              </a:rPr>
              <a:t>corresponds</a:t>
            </a:r>
            <a:r>
              <a:rPr lang="tr-TR" sz="1400" dirty="0" smtClean="0">
                <a:solidFill>
                  <a:schemeClr val="tx1"/>
                </a:solidFill>
                <a:latin typeface="Nunito" panose="020B0604020202020204" charset="-94"/>
              </a:rPr>
              <a:t> </a:t>
            </a:r>
            <a:r>
              <a:rPr lang="en-US" sz="1400" dirty="0" smtClean="0">
                <a:solidFill>
                  <a:schemeClr val="tx1"/>
                </a:solidFill>
                <a:latin typeface="Nunito" panose="020B0604020202020204" charset="-94"/>
              </a:rPr>
              <a:t>to </a:t>
            </a:r>
            <a:r>
              <a:rPr lang="en-US" sz="1400" dirty="0">
                <a:solidFill>
                  <a:schemeClr val="tx1"/>
                </a:solidFill>
                <a:latin typeface="Nunito" panose="020B0604020202020204" charset="-94"/>
              </a:rPr>
              <a:t>a given </a:t>
            </a:r>
            <a:r>
              <a:rPr lang="en-US" sz="1400" i="1" dirty="0">
                <a:solidFill>
                  <a:schemeClr val="tx1"/>
                </a:solidFill>
                <a:latin typeface="Nunito" panose="020B0604020202020204" charset="-94"/>
              </a:rPr>
              <a:t>y </a:t>
            </a:r>
            <a:r>
              <a:rPr lang="en-US" sz="1400" dirty="0">
                <a:solidFill>
                  <a:schemeClr val="tx1"/>
                </a:solidFill>
                <a:latin typeface="Nunito" panose="020B0604020202020204" charset="-94"/>
              </a:rPr>
              <a:t>(in this case, </a:t>
            </a:r>
            <a:r>
              <a:rPr lang="en-US" sz="1400" i="1" dirty="0">
                <a:solidFill>
                  <a:schemeClr val="tx1"/>
                </a:solidFill>
                <a:latin typeface="Nunito" panose="020B0604020202020204" charset="-94"/>
              </a:rPr>
              <a:t>y </a:t>
            </a:r>
            <a:r>
              <a:rPr lang="en-US" sz="1400" dirty="0">
                <a:solidFill>
                  <a:schemeClr val="tx1"/>
                </a:solidFill>
                <a:latin typeface="Nunito" panose="020B0604020202020204" charset="-94"/>
              </a:rPr>
              <a:t>= 0). Employing the format of </a:t>
            </a:r>
            <a:r>
              <a:rPr lang="tr-TR" sz="1400" dirty="0" smtClean="0">
                <a:solidFill>
                  <a:schemeClr val="tx1"/>
                </a:solidFill>
                <a:latin typeface="Nunito" panose="020B0604020202020204" charset="-94"/>
              </a:rPr>
              <a:t>Neville’s </a:t>
            </a:r>
            <a:r>
              <a:rPr lang="en-US" sz="1400" dirty="0" smtClean="0">
                <a:solidFill>
                  <a:schemeClr val="tx1"/>
                </a:solidFill>
                <a:latin typeface="Nunito" panose="020B0604020202020204" charset="-94"/>
              </a:rPr>
              <a:t>Table</a:t>
            </a:r>
            <a:r>
              <a:rPr lang="tr-TR" sz="1400" dirty="0" smtClean="0">
                <a:solidFill>
                  <a:schemeClr val="tx1"/>
                </a:solidFill>
                <a:latin typeface="Nunito" panose="020B0604020202020204" charset="-94"/>
              </a:rPr>
              <a:t>  </a:t>
            </a:r>
            <a:r>
              <a:rPr lang="en-US" sz="1400" dirty="0" smtClean="0">
                <a:solidFill>
                  <a:schemeClr val="tx1"/>
                </a:solidFill>
                <a:latin typeface="Nunito" panose="020B0604020202020204" charset="-94"/>
              </a:rPr>
              <a:t>(with </a:t>
            </a:r>
            <a:r>
              <a:rPr lang="en-US" sz="1400" i="1" dirty="0">
                <a:solidFill>
                  <a:schemeClr val="tx1"/>
                </a:solidFill>
                <a:latin typeface="Nunito" panose="020B0604020202020204" charset="-94"/>
              </a:rPr>
              <a:t>x </a:t>
            </a:r>
            <a:r>
              <a:rPr lang="en-US" sz="1400" dirty="0">
                <a:solidFill>
                  <a:schemeClr val="tx1"/>
                </a:solidFill>
                <a:latin typeface="Nunito" panose="020B0604020202020204" charset="-94"/>
              </a:rPr>
              <a:t>and </a:t>
            </a:r>
            <a:r>
              <a:rPr lang="en-US" sz="1400" i="1" dirty="0" smtClean="0">
                <a:solidFill>
                  <a:schemeClr val="tx1"/>
                </a:solidFill>
                <a:latin typeface="Nunito" panose="020B0604020202020204" charset="-94"/>
              </a:rPr>
              <a:t>y</a:t>
            </a:r>
            <a:r>
              <a:rPr lang="tr-TR" sz="1400" i="1" dirty="0" smtClean="0">
                <a:solidFill>
                  <a:schemeClr val="tx1"/>
                </a:solidFill>
                <a:latin typeface="Nunito" panose="020B0604020202020204" charset="-94"/>
              </a:rPr>
              <a:t> </a:t>
            </a:r>
            <a:r>
              <a:rPr lang="en-US" sz="1400" dirty="0" smtClean="0">
                <a:solidFill>
                  <a:schemeClr val="tx1"/>
                </a:solidFill>
                <a:latin typeface="Nunito" panose="020B0604020202020204" charset="-94"/>
              </a:rPr>
              <a:t>interchanged</a:t>
            </a:r>
            <a:r>
              <a:rPr lang="en-US" sz="1400" dirty="0">
                <a:solidFill>
                  <a:schemeClr val="tx1"/>
                </a:solidFill>
                <a:latin typeface="Nunito" panose="020B0604020202020204" charset="-94"/>
              </a:rPr>
              <a:t>, of </a:t>
            </a:r>
            <a:endParaRPr lang="tr-TR" sz="1400" dirty="0" smtClean="0">
              <a:solidFill>
                <a:schemeClr val="tx1"/>
              </a:solidFill>
              <a:latin typeface="Nunito" panose="020B0604020202020204" charset="-94"/>
            </a:endParaRPr>
          </a:p>
          <a:p>
            <a:pPr algn="just">
              <a:lnSpc>
                <a:spcPct val="100000"/>
              </a:lnSpc>
            </a:pPr>
            <a:r>
              <a:rPr lang="en-US" sz="1400" dirty="0" smtClean="0">
                <a:solidFill>
                  <a:schemeClr val="tx1"/>
                </a:solidFill>
                <a:latin typeface="Nunito" panose="020B0604020202020204" charset="-94"/>
              </a:rPr>
              <a:t>course</a:t>
            </a:r>
            <a:r>
              <a:rPr lang="en-US" sz="1400" dirty="0">
                <a:solidFill>
                  <a:schemeClr val="tx1"/>
                </a:solidFill>
                <a:latin typeface="Nunito" panose="020B0604020202020204" charset="-94"/>
              </a:rPr>
              <a:t>), we </a:t>
            </a:r>
            <a:r>
              <a:rPr lang="en-US" sz="1400" dirty="0" smtClean="0">
                <a:solidFill>
                  <a:schemeClr val="tx1"/>
                </a:solidFill>
                <a:latin typeface="Nunito" panose="020B0604020202020204" charset="-94"/>
              </a:rPr>
              <a:t>obtain</a:t>
            </a:r>
            <a:endParaRPr lang="tr-TR" sz="1400" dirty="0" smtClean="0">
              <a:solidFill>
                <a:schemeClr val="tx1"/>
              </a:solidFill>
              <a:latin typeface="Nunito" panose="020B0604020202020204" charset="-94"/>
            </a:endParaRPr>
          </a:p>
          <a:p>
            <a:pPr algn="just">
              <a:lnSpc>
                <a:spcPct val="100000"/>
              </a:lnSpc>
            </a:pPr>
            <a:endParaRPr lang="tr-TR" sz="1400" dirty="0">
              <a:solidFill>
                <a:schemeClr val="tx1"/>
              </a:solidFill>
              <a:latin typeface="Nunito" panose="020B0604020202020204" charset="-94"/>
            </a:endParaRPr>
          </a:p>
          <a:p>
            <a:pPr algn="just">
              <a:lnSpc>
                <a:spcPct val="100000"/>
              </a:lnSpc>
            </a:pPr>
            <a:endParaRPr lang="tr-TR" sz="1400" dirty="0" smtClean="0">
              <a:solidFill>
                <a:schemeClr val="tx1"/>
              </a:solidFill>
              <a:latin typeface="Nunito" panose="020B0604020202020204" charset="-94"/>
            </a:endParaRPr>
          </a:p>
          <a:p>
            <a:pPr algn="just">
              <a:lnSpc>
                <a:spcPct val="100000"/>
              </a:lnSpc>
            </a:pPr>
            <a:endParaRPr lang="tr-TR" sz="1400" dirty="0">
              <a:solidFill>
                <a:schemeClr val="tx1"/>
              </a:solidFill>
              <a:latin typeface="Nunito" panose="020B0604020202020204" charset="-94"/>
            </a:endParaRPr>
          </a:p>
          <a:p>
            <a:pPr algn="just">
              <a:lnSpc>
                <a:spcPct val="100000"/>
              </a:lnSpc>
            </a:pPr>
            <a:r>
              <a:rPr lang="en-US" sz="1400" dirty="0">
                <a:solidFill>
                  <a:schemeClr val="tx1"/>
                </a:solidFill>
                <a:latin typeface="Nunito" panose="020B0604020202020204" charset="-94"/>
              </a:rPr>
              <a:t>The following are sample computations used in the table</a:t>
            </a:r>
            <a:r>
              <a:rPr lang="en-US" sz="1400" dirty="0" smtClean="0">
                <a:solidFill>
                  <a:schemeClr val="tx1"/>
                </a:solidFill>
                <a:latin typeface="Nunito" panose="020B0604020202020204" charset="-94"/>
              </a:rPr>
              <a:t>:</a:t>
            </a:r>
            <a:endParaRPr lang="tr-TR" sz="1400" dirty="0" smtClean="0">
              <a:solidFill>
                <a:schemeClr val="tx1"/>
              </a:solidFill>
              <a:latin typeface="Nunito" panose="020B0604020202020204" charset="-94"/>
            </a:endParaRPr>
          </a:p>
          <a:p>
            <a:pPr algn="just">
              <a:lnSpc>
                <a:spcPct val="100000"/>
              </a:lnSpc>
            </a:pPr>
            <a:endParaRPr lang="tr-TR" sz="1400" dirty="0">
              <a:solidFill>
                <a:schemeClr val="tx1"/>
              </a:solidFill>
              <a:latin typeface="Nunito" panose="020B0604020202020204" charset="-94"/>
            </a:endParaRPr>
          </a:p>
          <a:p>
            <a:pPr algn="just">
              <a:lnSpc>
                <a:spcPct val="100000"/>
              </a:lnSpc>
            </a:pPr>
            <a:endParaRPr lang="tr-TR" sz="1400" dirty="0" smtClean="0">
              <a:solidFill>
                <a:schemeClr val="tx1"/>
              </a:solidFill>
              <a:latin typeface="Nunito" panose="020B0604020202020204" charset="-94"/>
            </a:endParaRPr>
          </a:p>
          <a:p>
            <a:pPr algn="just">
              <a:lnSpc>
                <a:spcPct val="100000"/>
              </a:lnSpc>
            </a:pPr>
            <a:endParaRPr lang="tr-TR" sz="1400" dirty="0">
              <a:solidFill>
                <a:schemeClr val="tx1"/>
              </a:solidFill>
              <a:latin typeface="Nunito" panose="020B0604020202020204" charset="-94"/>
            </a:endParaRPr>
          </a:p>
          <a:p>
            <a:pPr algn="just">
              <a:lnSpc>
                <a:spcPct val="100000"/>
              </a:lnSpc>
            </a:pPr>
            <a:endParaRPr lang="tr-TR" sz="1400" dirty="0" smtClean="0">
              <a:solidFill>
                <a:schemeClr val="tx1"/>
              </a:solidFill>
              <a:latin typeface="Nunito" panose="020B0604020202020204" charset="-94"/>
            </a:endParaRPr>
          </a:p>
          <a:p>
            <a:pPr algn="just">
              <a:lnSpc>
                <a:spcPct val="100000"/>
              </a:lnSpc>
            </a:pPr>
            <a:endParaRPr lang="tr-TR" sz="1400" dirty="0" smtClean="0">
              <a:solidFill>
                <a:schemeClr val="tx1"/>
              </a:solidFill>
              <a:latin typeface="Nunito" panose="020B0604020202020204" charset="-94"/>
            </a:endParaRPr>
          </a:p>
          <a:p>
            <a:pPr algn="just">
              <a:lnSpc>
                <a:spcPct val="100000"/>
              </a:lnSpc>
            </a:pPr>
            <a:r>
              <a:rPr lang="en-US" sz="1400" dirty="0">
                <a:solidFill>
                  <a:schemeClr val="tx1"/>
                </a:solidFill>
                <a:latin typeface="Nunito" panose="020B0604020202020204" charset="-94"/>
              </a:rPr>
              <a:t>All the </a:t>
            </a:r>
            <a:r>
              <a:rPr lang="en-US" sz="1400" i="1" dirty="0">
                <a:solidFill>
                  <a:schemeClr val="tx1"/>
                </a:solidFill>
                <a:latin typeface="Nunito" panose="020B0604020202020204" charset="-94"/>
              </a:rPr>
              <a:t>P</a:t>
            </a:r>
            <a:r>
              <a:rPr lang="en-US" sz="1400" dirty="0">
                <a:solidFill>
                  <a:schemeClr val="tx1"/>
                </a:solidFill>
                <a:latin typeface="Nunito" panose="020B0604020202020204" charset="-94"/>
              </a:rPr>
              <a:t>’s in the table are estimates of the root resulting from different orders </a:t>
            </a:r>
            <a:r>
              <a:rPr lang="en-US" sz="1400" dirty="0" smtClean="0">
                <a:solidFill>
                  <a:schemeClr val="tx1"/>
                </a:solidFill>
                <a:latin typeface="Nunito" panose="020B0604020202020204" charset="-94"/>
              </a:rPr>
              <a:t>of</a:t>
            </a:r>
            <a:r>
              <a:rPr lang="tr-TR" sz="1400" dirty="0" smtClean="0">
                <a:solidFill>
                  <a:schemeClr val="tx1"/>
                </a:solidFill>
                <a:latin typeface="Nunito" panose="020B0604020202020204" charset="-94"/>
              </a:rPr>
              <a:t> </a:t>
            </a:r>
            <a:r>
              <a:rPr lang="en-US" sz="1400" dirty="0" smtClean="0">
                <a:solidFill>
                  <a:schemeClr val="tx1"/>
                </a:solidFill>
                <a:latin typeface="Nunito" panose="020B0604020202020204" charset="-94"/>
              </a:rPr>
              <a:t>interpolation </a:t>
            </a:r>
            <a:r>
              <a:rPr lang="tr-TR" sz="1400" dirty="0">
                <a:solidFill>
                  <a:schemeClr val="tx1"/>
                </a:solidFill>
                <a:latin typeface="Nunito" panose="020B0604020202020204" charset="-94"/>
              </a:rPr>
              <a:t> </a:t>
            </a:r>
            <a:r>
              <a:rPr lang="en-US" sz="1400" dirty="0" smtClean="0">
                <a:solidFill>
                  <a:schemeClr val="tx1"/>
                </a:solidFill>
                <a:latin typeface="Nunito" panose="020B0604020202020204" charset="-94"/>
              </a:rPr>
              <a:t>involving </a:t>
            </a:r>
            <a:r>
              <a:rPr lang="en-US" sz="1400" dirty="0">
                <a:solidFill>
                  <a:schemeClr val="tx1"/>
                </a:solidFill>
                <a:latin typeface="Nunito" panose="020B0604020202020204" charset="-94"/>
              </a:rPr>
              <a:t>different data points. For example, </a:t>
            </a:r>
            <a:endParaRPr lang="tr-TR" sz="1400" dirty="0" smtClean="0">
              <a:solidFill>
                <a:schemeClr val="tx1"/>
              </a:solidFill>
              <a:latin typeface="Nunito" panose="020B0604020202020204" charset="-94"/>
            </a:endParaRPr>
          </a:p>
          <a:p>
            <a:pPr algn="just">
              <a:lnSpc>
                <a:spcPct val="100000"/>
              </a:lnSpc>
            </a:pPr>
            <a:r>
              <a:rPr lang="en-US" sz="1400" i="1" dirty="0" smtClean="0">
                <a:solidFill>
                  <a:schemeClr val="tx1"/>
                </a:solidFill>
                <a:latin typeface="Nunito" panose="020B0604020202020204" charset="-94"/>
              </a:rPr>
              <a:t>P</a:t>
            </a:r>
            <a:r>
              <a:rPr lang="en-US" sz="1400" dirty="0" smtClean="0">
                <a:solidFill>
                  <a:schemeClr val="tx1"/>
                </a:solidFill>
                <a:latin typeface="Nunito" panose="020B0604020202020204" charset="-94"/>
              </a:rPr>
              <a:t>1[</a:t>
            </a:r>
            <a:r>
              <a:rPr lang="en-US" sz="1400" i="1" dirty="0" smtClean="0">
                <a:solidFill>
                  <a:schemeClr val="tx1"/>
                </a:solidFill>
                <a:latin typeface="Nunito" panose="020B0604020202020204" charset="-94"/>
              </a:rPr>
              <a:t>y</a:t>
            </a:r>
            <a:r>
              <a:rPr lang="en-US" sz="1400" dirty="0" smtClean="0">
                <a:solidFill>
                  <a:schemeClr val="tx1"/>
                </a:solidFill>
                <a:latin typeface="Nunito" panose="020B0604020202020204" charset="-94"/>
              </a:rPr>
              <a:t>0</a:t>
            </a:r>
            <a:r>
              <a:rPr lang="en-US" sz="1400" dirty="0">
                <a:solidFill>
                  <a:schemeClr val="tx1"/>
                </a:solidFill>
                <a:latin typeface="Nunito" panose="020B0604020202020204" charset="-94"/>
              </a:rPr>
              <a:t>, </a:t>
            </a:r>
            <a:r>
              <a:rPr lang="en-US" sz="1400" i="1" dirty="0">
                <a:solidFill>
                  <a:schemeClr val="tx1"/>
                </a:solidFill>
                <a:latin typeface="Nunito" panose="020B0604020202020204" charset="-94"/>
              </a:rPr>
              <a:t>y</a:t>
            </a:r>
            <a:r>
              <a:rPr lang="en-US" sz="1400" dirty="0">
                <a:solidFill>
                  <a:schemeClr val="tx1"/>
                </a:solidFill>
                <a:latin typeface="Nunito" panose="020B0604020202020204" charset="-94"/>
              </a:rPr>
              <a:t>1] is the root </a:t>
            </a:r>
            <a:r>
              <a:rPr lang="en-US" sz="1400" dirty="0" smtClean="0">
                <a:solidFill>
                  <a:schemeClr val="tx1"/>
                </a:solidFill>
                <a:latin typeface="Nunito" panose="020B0604020202020204" charset="-94"/>
              </a:rPr>
              <a:t>obtained</a:t>
            </a:r>
            <a:r>
              <a:rPr lang="tr-TR" sz="1400" dirty="0" smtClean="0">
                <a:solidFill>
                  <a:schemeClr val="tx1"/>
                </a:solidFill>
                <a:latin typeface="Nunito" panose="020B0604020202020204" charset="-94"/>
              </a:rPr>
              <a:t> </a:t>
            </a:r>
            <a:r>
              <a:rPr lang="en-US" sz="1400" dirty="0" smtClean="0">
                <a:solidFill>
                  <a:schemeClr val="tx1"/>
                </a:solidFill>
                <a:latin typeface="Nunito" panose="020B0604020202020204" charset="-94"/>
              </a:rPr>
              <a:t>from </a:t>
            </a:r>
            <a:r>
              <a:rPr lang="en-US" sz="1400" dirty="0">
                <a:solidFill>
                  <a:schemeClr val="tx1"/>
                </a:solidFill>
                <a:latin typeface="Nunito" panose="020B0604020202020204" charset="-94"/>
              </a:rPr>
              <a:t>linear interpolation </a:t>
            </a:r>
            <a:r>
              <a:rPr lang="tr-TR" sz="1400" dirty="0">
                <a:solidFill>
                  <a:schemeClr val="tx1"/>
                </a:solidFill>
                <a:latin typeface="Nunito" panose="020B0604020202020204" charset="-94"/>
              </a:rPr>
              <a:t> </a:t>
            </a:r>
            <a:r>
              <a:rPr lang="en-US" sz="1400" dirty="0" smtClean="0">
                <a:solidFill>
                  <a:schemeClr val="tx1"/>
                </a:solidFill>
                <a:latin typeface="Nunito" panose="020B0604020202020204" charset="-94"/>
              </a:rPr>
              <a:t>based </a:t>
            </a:r>
            <a:r>
              <a:rPr lang="en-US" sz="1400" dirty="0">
                <a:solidFill>
                  <a:schemeClr val="tx1"/>
                </a:solidFill>
                <a:latin typeface="Nunito" panose="020B0604020202020204" charset="-94"/>
              </a:rPr>
              <a:t>on the first two points, and </a:t>
            </a:r>
            <a:r>
              <a:rPr lang="en-US" sz="1400" i="1" dirty="0">
                <a:solidFill>
                  <a:schemeClr val="tx1"/>
                </a:solidFill>
                <a:latin typeface="Nunito" panose="020B0604020202020204" charset="-94"/>
              </a:rPr>
              <a:t>P</a:t>
            </a:r>
            <a:r>
              <a:rPr lang="en-US" sz="1400" dirty="0">
                <a:solidFill>
                  <a:schemeClr val="tx1"/>
                </a:solidFill>
                <a:latin typeface="Nunito" panose="020B0604020202020204" charset="-94"/>
              </a:rPr>
              <a:t>2[</a:t>
            </a:r>
            <a:r>
              <a:rPr lang="en-US" sz="1400" i="1" dirty="0">
                <a:solidFill>
                  <a:schemeClr val="tx1"/>
                </a:solidFill>
                <a:latin typeface="Nunito" panose="020B0604020202020204" charset="-94"/>
              </a:rPr>
              <a:t>y</a:t>
            </a:r>
            <a:r>
              <a:rPr lang="en-US" sz="1400" dirty="0">
                <a:solidFill>
                  <a:schemeClr val="tx1"/>
                </a:solidFill>
                <a:latin typeface="Nunito" panose="020B0604020202020204" charset="-94"/>
              </a:rPr>
              <a:t>1, </a:t>
            </a:r>
            <a:r>
              <a:rPr lang="en-US" sz="1400" i="1" dirty="0">
                <a:solidFill>
                  <a:schemeClr val="tx1"/>
                </a:solidFill>
                <a:latin typeface="Nunito" panose="020B0604020202020204" charset="-94"/>
              </a:rPr>
              <a:t>y</a:t>
            </a:r>
            <a:r>
              <a:rPr lang="en-US" sz="1400" dirty="0">
                <a:solidFill>
                  <a:schemeClr val="tx1"/>
                </a:solidFill>
                <a:latin typeface="Nunito" panose="020B0604020202020204" charset="-94"/>
              </a:rPr>
              <a:t>2, </a:t>
            </a:r>
            <a:r>
              <a:rPr lang="en-US" sz="1400" i="1" dirty="0">
                <a:solidFill>
                  <a:schemeClr val="tx1"/>
                </a:solidFill>
                <a:latin typeface="Nunito" panose="020B0604020202020204" charset="-94"/>
              </a:rPr>
              <a:t>y</a:t>
            </a:r>
            <a:r>
              <a:rPr lang="en-US" sz="1400" dirty="0">
                <a:solidFill>
                  <a:schemeClr val="tx1"/>
                </a:solidFill>
                <a:latin typeface="Nunito" panose="020B0604020202020204" charset="-94"/>
              </a:rPr>
              <a:t>3] </a:t>
            </a:r>
            <a:r>
              <a:rPr lang="en-US" sz="1400" dirty="0" smtClean="0">
                <a:solidFill>
                  <a:schemeClr val="tx1"/>
                </a:solidFill>
                <a:latin typeface="Nunito" panose="020B0604020202020204" charset="-94"/>
              </a:rPr>
              <a:t>is</a:t>
            </a:r>
            <a:r>
              <a:rPr lang="tr-TR" sz="1400" dirty="0" smtClean="0">
                <a:solidFill>
                  <a:schemeClr val="tx1"/>
                </a:solidFill>
                <a:latin typeface="Nunito" panose="020B0604020202020204" charset="-94"/>
              </a:rPr>
              <a:t> </a:t>
            </a:r>
            <a:r>
              <a:rPr lang="en-US" sz="1400" dirty="0" smtClean="0">
                <a:solidFill>
                  <a:schemeClr val="tx1"/>
                </a:solidFill>
                <a:latin typeface="Nunito" panose="020B0604020202020204" charset="-94"/>
              </a:rPr>
              <a:t>the </a:t>
            </a:r>
            <a:r>
              <a:rPr lang="en-US" sz="1400" dirty="0">
                <a:solidFill>
                  <a:schemeClr val="tx1"/>
                </a:solidFill>
                <a:latin typeface="Nunito" panose="020B0604020202020204" charset="-94"/>
              </a:rPr>
              <a:t>result from quadratic </a:t>
            </a:r>
            <a:endParaRPr lang="tr-TR" sz="1400" dirty="0" smtClean="0">
              <a:solidFill>
                <a:schemeClr val="tx1"/>
              </a:solidFill>
              <a:latin typeface="Nunito" panose="020B0604020202020204" charset="-94"/>
            </a:endParaRPr>
          </a:p>
          <a:p>
            <a:pPr algn="just">
              <a:lnSpc>
                <a:spcPct val="100000"/>
              </a:lnSpc>
            </a:pPr>
            <a:r>
              <a:rPr lang="en-US" sz="1400" dirty="0" smtClean="0">
                <a:solidFill>
                  <a:schemeClr val="tx1"/>
                </a:solidFill>
                <a:latin typeface="Nunito" panose="020B0604020202020204" charset="-94"/>
              </a:rPr>
              <a:t>interpolation </a:t>
            </a:r>
            <a:r>
              <a:rPr lang="en-US" sz="1400" dirty="0">
                <a:solidFill>
                  <a:schemeClr val="tx1"/>
                </a:solidFill>
                <a:latin typeface="Nunito" panose="020B0604020202020204" charset="-94"/>
              </a:rPr>
              <a:t>using the </a:t>
            </a:r>
            <a:r>
              <a:rPr lang="tr-TR" sz="1400" dirty="0">
                <a:solidFill>
                  <a:schemeClr val="tx1"/>
                </a:solidFill>
                <a:latin typeface="Nunito" panose="020B0604020202020204" charset="-94"/>
              </a:rPr>
              <a:t> </a:t>
            </a:r>
            <a:r>
              <a:rPr lang="en-US" sz="1400" dirty="0" smtClean="0">
                <a:solidFill>
                  <a:schemeClr val="tx1"/>
                </a:solidFill>
                <a:latin typeface="Nunito" panose="020B0604020202020204" charset="-94"/>
              </a:rPr>
              <a:t>last </a:t>
            </a:r>
            <a:r>
              <a:rPr lang="en-US" sz="1400" dirty="0">
                <a:solidFill>
                  <a:schemeClr val="tx1"/>
                </a:solidFill>
                <a:latin typeface="Nunito" panose="020B0604020202020204" charset="-94"/>
              </a:rPr>
              <a:t>three points. The root </a:t>
            </a:r>
            <a:r>
              <a:rPr lang="en-US" sz="1400" dirty="0" smtClean="0">
                <a:solidFill>
                  <a:schemeClr val="tx1"/>
                </a:solidFill>
                <a:latin typeface="Nunito" panose="020B0604020202020204" charset="-94"/>
              </a:rPr>
              <a:t>obtained</a:t>
            </a:r>
            <a:r>
              <a:rPr lang="tr-TR" sz="1400" dirty="0" smtClean="0">
                <a:solidFill>
                  <a:schemeClr val="tx1"/>
                </a:solidFill>
                <a:latin typeface="Nunito" panose="020B0604020202020204" charset="-94"/>
              </a:rPr>
              <a:t> </a:t>
            </a:r>
            <a:r>
              <a:rPr lang="en-US" sz="1400" dirty="0" smtClean="0">
                <a:solidFill>
                  <a:schemeClr val="tx1"/>
                </a:solidFill>
                <a:latin typeface="Nunito" panose="020B0604020202020204" charset="-94"/>
              </a:rPr>
              <a:t>from </a:t>
            </a:r>
            <a:r>
              <a:rPr lang="en-US" sz="1400" dirty="0">
                <a:solidFill>
                  <a:schemeClr val="tx1"/>
                </a:solidFill>
                <a:latin typeface="Nunito" panose="020B0604020202020204" charset="-94"/>
              </a:rPr>
              <a:t>cubic interpolation over all four data points is </a:t>
            </a:r>
            <a:r>
              <a:rPr lang="en-US" sz="1400" i="1" dirty="0">
                <a:solidFill>
                  <a:schemeClr val="tx1"/>
                </a:solidFill>
                <a:latin typeface="Nunito" panose="020B0604020202020204" charset="-94"/>
              </a:rPr>
              <a:t>x </a:t>
            </a:r>
            <a:r>
              <a:rPr lang="en-US" sz="1400" dirty="0">
                <a:solidFill>
                  <a:schemeClr val="tx1"/>
                </a:solidFill>
                <a:latin typeface="Nunito" panose="020B0604020202020204" charset="-94"/>
              </a:rPr>
              <a:t>= </a:t>
            </a:r>
            <a:r>
              <a:rPr lang="en-US" sz="1400" i="1" dirty="0">
                <a:solidFill>
                  <a:schemeClr val="tx1"/>
                </a:solidFill>
                <a:latin typeface="Nunito" panose="020B0604020202020204" charset="-94"/>
              </a:rPr>
              <a:t>P</a:t>
            </a:r>
            <a:r>
              <a:rPr lang="en-US" sz="1400" dirty="0">
                <a:solidFill>
                  <a:schemeClr val="tx1"/>
                </a:solidFill>
                <a:latin typeface="Nunito" panose="020B0604020202020204" charset="-94"/>
              </a:rPr>
              <a:t>3[</a:t>
            </a:r>
            <a:r>
              <a:rPr lang="en-US" sz="1400" i="1" dirty="0">
                <a:solidFill>
                  <a:schemeClr val="tx1"/>
                </a:solidFill>
                <a:latin typeface="Nunito" panose="020B0604020202020204" charset="-94"/>
              </a:rPr>
              <a:t>y</a:t>
            </a:r>
            <a:r>
              <a:rPr lang="en-US" sz="1400" dirty="0">
                <a:solidFill>
                  <a:schemeClr val="tx1"/>
                </a:solidFill>
                <a:latin typeface="Nunito" panose="020B0604020202020204" charset="-94"/>
              </a:rPr>
              <a:t>0, </a:t>
            </a:r>
            <a:r>
              <a:rPr lang="en-US" sz="1400" i="1" dirty="0">
                <a:solidFill>
                  <a:schemeClr val="tx1"/>
                </a:solidFill>
                <a:latin typeface="Nunito" panose="020B0604020202020204" charset="-94"/>
              </a:rPr>
              <a:t>y</a:t>
            </a:r>
            <a:r>
              <a:rPr lang="en-US" sz="1400" dirty="0">
                <a:solidFill>
                  <a:schemeClr val="tx1"/>
                </a:solidFill>
                <a:latin typeface="Nunito" panose="020B0604020202020204" charset="-94"/>
              </a:rPr>
              <a:t>1, </a:t>
            </a:r>
            <a:r>
              <a:rPr lang="tr-TR" sz="1400" dirty="0">
                <a:solidFill>
                  <a:schemeClr val="tx1"/>
                </a:solidFill>
                <a:latin typeface="Nunito" panose="020B0604020202020204" charset="-94"/>
              </a:rPr>
              <a:t> </a:t>
            </a:r>
            <a:r>
              <a:rPr lang="en-US" sz="1400" i="1" dirty="0" smtClean="0">
                <a:solidFill>
                  <a:schemeClr val="tx1"/>
                </a:solidFill>
                <a:latin typeface="Nunito" panose="020B0604020202020204" charset="-94"/>
              </a:rPr>
              <a:t>y</a:t>
            </a:r>
            <a:r>
              <a:rPr lang="en-US" sz="1400" dirty="0" smtClean="0">
                <a:solidFill>
                  <a:schemeClr val="tx1"/>
                </a:solidFill>
                <a:latin typeface="Nunito" panose="020B0604020202020204" charset="-94"/>
              </a:rPr>
              <a:t>2</a:t>
            </a:r>
            <a:r>
              <a:rPr lang="en-US" sz="1400" dirty="0">
                <a:solidFill>
                  <a:schemeClr val="tx1"/>
                </a:solidFill>
                <a:latin typeface="Nunito" panose="020B0604020202020204" charset="-94"/>
              </a:rPr>
              <a:t>, </a:t>
            </a:r>
            <a:r>
              <a:rPr lang="en-US" sz="1400" i="1" dirty="0">
                <a:solidFill>
                  <a:schemeClr val="tx1"/>
                </a:solidFill>
                <a:latin typeface="Nunito" panose="020B0604020202020204" charset="-94"/>
              </a:rPr>
              <a:t>y</a:t>
            </a:r>
            <a:r>
              <a:rPr lang="en-US" sz="1400" dirty="0">
                <a:solidFill>
                  <a:schemeClr val="tx1"/>
                </a:solidFill>
                <a:latin typeface="Nunito" panose="020B0604020202020204" charset="-94"/>
              </a:rPr>
              <a:t>3] = 3</a:t>
            </a:r>
            <a:r>
              <a:rPr lang="en-US" sz="1400" i="1" dirty="0">
                <a:solidFill>
                  <a:schemeClr val="tx1"/>
                </a:solidFill>
                <a:latin typeface="Nunito" panose="020B0604020202020204" charset="-94"/>
              </a:rPr>
              <a:t>.</a:t>
            </a:r>
            <a:r>
              <a:rPr lang="en-US" sz="1400" dirty="0">
                <a:solidFill>
                  <a:schemeClr val="tx1"/>
                </a:solidFill>
                <a:latin typeface="Nunito" panose="020B0604020202020204" charset="-94"/>
              </a:rPr>
              <a:t>8317.</a:t>
            </a:r>
            <a:endParaRPr lang="tr-TR" sz="1400" dirty="0" smtClean="0">
              <a:solidFill>
                <a:schemeClr val="tx1"/>
              </a:solidFill>
              <a:latin typeface="Nunito" panose="020B0604020202020204" charset="-94"/>
            </a:endParaRPr>
          </a:p>
        </p:txBody>
      </p:sp>
      <p:pic>
        <p:nvPicPr>
          <p:cNvPr id="7" name="Picture 6"/>
          <p:cNvPicPr>
            <a:picLocks noChangeAspect="1"/>
          </p:cNvPicPr>
          <p:nvPr/>
        </p:nvPicPr>
        <p:blipFill>
          <a:blip r:embed="rId3"/>
          <a:stretch>
            <a:fillRect/>
          </a:stretch>
        </p:blipFill>
        <p:spPr>
          <a:xfrm>
            <a:off x="4245006" y="780853"/>
            <a:ext cx="3825525" cy="519577"/>
          </a:xfrm>
          <a:prstGeom prst="rect">
            <a:avLst/>
          </a:prstGeom>
        </p:spPr>
      </p:pic>
      <p:pic>
        <p:nvPicPr>
          <p:cNvPr id="8" name="Picture 7"/>
          <p:cNvPicPr>
            <a:picLocks noChangeAspect="1"/>
          </p:cNvPicPr>
          <p:nvPr/>
        </p:nvPicPr>
        <p:blipFill>
          <a:blip r:embed="rId4"/>
          <a:stretch>
            <a:fillRect/>
          </a:stretch>
        </p:blipFill>
        <p:spPr>
          <a:xfrm>
            <a:off x="4138003" y="2480554"/>
            <a:ext cx="4179148" cy="1235412"/>
          </a:xfrm>
          <a:prstGeom prst="rect">
            <a:avLst/>
          </a:prstGeom>
        </p:spPr>
      </p:pic>
      <p:pic>
        <p:nvPicPr>
          <p:cNvPr id="9" name="Picture 8"/>
          <p:cNvPicPr>
            <a:picLocks noChangeAspect="1"/>
          </p:cNvPicPr>
          <p:nvPr/>
        </p:nvPicPr>
        <p:blipFill>
          <a:blip r:embed="rId5"/>
          <a:stretch>
            <a:fillRect/>
          </a:stretch>
        </p:blipFill>
        <p:spPr>
          <a:xfrm>
            <a:off x="3982993" y="4118046"/>
            <a:ext cx="4489168" cy="1645053"/>
          </a:xfrm>
          <a:prstGeom prst="rect">
            <a:avLst/>
          </a:prstGeom>
        </p:spPr>
      </p:pic>
    </p:spTree>
    <p:extLst>
      <p:ext uri="{BB962C8B-B14F-4D97-AF65-F5344CB8AC3E}">
        <p14:creationId xmlns:p14="http://schemas.microsoft.com/office/powerpoint/2010/main" val="3742602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
          <p:cNvSpPr txBox="1">
            <a:spLocks noGrp="1"/>
          </p:cNvSpPr>
          <p:nvPr>
            <p:ph type="subTitle" idx="1"/>
          </p:nvPr>
        </p:nvSpPr>
        <p:spPr>
          <a:xfrm>
            <a:off x="358815" y="416689"/>
            <a:ext cx="11435787" cy="5271074"/>
          </a:xfrm>
          <a:prstGeom prst="rect">
            <a:avLst/>
          </a:prstGeom>
          <a:noFill/>
          <a:ln>
            <a:noFill/>
          </a:ln>
        </p:spPr>
        <p:style>
          <a:lnRef idx="0">
            <a:scrgbClr r="0" g="0" b="0"/>
          </a:lnRef>
          <a:fillRef idx="0">
            <a:scrgbClr r="0" g="0" b="0"/>
          </a:fillRef>
          <a:effectRef idx="0">
            <a:scrgbClr r="0" g="0" b="0"/>
          </a:effectRef>
          <a:fontRef idx="minor">
            <a:schemeClr val="accent1"/>
          </a:fontRef>
        </p:style>
        <p:txBody>
          <a:bodyPr spcFirstLastPara="1" wrap="square" lIns="91425" tIns="45700" rIns="91425" bIns="45700" anchor="t" anchorCtr="0">
            <a:noAutofit/>
          </a:bodyPr>
          <a:lstStyle/>
          <a:p>
            <a:pPr marL="0" lvl="0" indent="0" algn="l">
              <a:lnSpc>
                <a:spcPct val="100000"/>
              </a:lnSpc>
              <a:spcBef>
                <a:spcPts val="0"/>
              </a:spcBef>
            </a:pPr>
            <a:r>
              <a:rPr lang="tr-TR" sz="1600" dirty="0" smtClean="0">
                <a:solidFill>
                  <a:srgbClr val="FFFF00"/>
                </a:solidFill>
                <a:latin typeface="Cambria Math" panose="02040503050406030204" pitchFamily="18" charset="0"/>
                <a:ea typeface="Cambria Math" panose="02040503050406030204" pitchFamily="18" charset="0"/>
                <a:cs typeface="Nunito"/>
                <a:sym typeface="Nunito"/>
              </a:rPr>
              <a:t>Example 2:  </a:t>
            </a:r>
            <a:r>
              <a:rPr lang="en-US" sz="1600" dirty="0" smtClean="0">
                <a:solidFill>
                  <a:schemeClr val="tx1"/>
                </a:solidFill>
                <a:latin typeface="Cambria Math" panose="02040503050406030204" pitchFamily="18" charset="0"/>
                <a:ea typeface="Cambria Math" panose="02040503050406030204" pitchFamily="18" charset="0"/>
              </a:rPr>
              <a:t>Table </a:t>
            </a:r>
            <a:r>
              <a:rPr lang="tr-TR" sz="1600" dirty="0" smtClean="0">
                <a:solidFill>
                  <a:schemeClr val="tx1"/>
                </a:solidFill>
                <a:latin typeface="Cambria Math" panose="02040503050406030204" pitchFamily="18" charset="0"/>
                <a:ea typeface="Cambria Math" panose="02040503050406030204" pitchFamily="18" charset="0"/>
              </a:rPr>
              <a:t> </a:t>
            </a:r>
            <a:r>
              <a:rPr lang="en-US" sz="1600" dirty="0" smtClean="0">
                <a:solidFill>
                  <a:schemeClr val="tx1"/>
                </a:solidFill>
                <a:latin typeface="Cambria Math" panose="02040503050406030204" pitchFamily="18" charset="0"/>
                <a:ea typeface="Cambria Math" panose="02040503050406030204" pitchFamily="18" charset="0"/>
              </a:rPr>
              <a:t>lists </a:t>
            </a:r>
            <a:r>
              <a:rPr lang="en-US" sz="1600" dirty="0">
                <a:solidFill>
                  <a:schemeClr val="tx1"/>
                </a:solidFill>
                <a:latin typeface="Cambria Math" panose="02040503050406030204" pitchFamily="18" charset="0"/>
                <a:ea typeface="Cambria Math" panose="02040503050406030204" pitchFamily="18" charset="0"/>
              </a:rPr>
              <a:t>the values of </a:t>
            </a:r>
            <a:r>
              <a:rPr lang="tr-TR" sz="1600" dirty="0" smtClean="0">
                <a:solidFill>
                  <a:schemeClr val="tx1"/>
                </a:solidFill>
                <a:latin typeface="Cambria Math" panose="02040503050406030204" pitchFamily="18" charset="0"/>
                <a:ea typeface="Cambria Math" panose="02040503050406030204" pitchFamily="18" charset="0"/>
              </a:rPr>
              <a:t>  </a:t>
            </a:r>
            <a:r>
              <a:rPr lang="en-US" sz="1600" dirty="0" smtClean="0">
                <a:solidFill>
                  <a:schemeClr val="tx1"/>
                </a:solidFill>
                <a:latin typeface="Cambria Math" panose="02040503050406030204" pitchFamily="18" charset="0"/>
                <a:ea typeface="Cambria Math" panose="02040503050406030204" pitchFamily="18" charset="0"/>
              </a:rPr>
              <a:t>f </a:t>
            </a:r>
            <a:r>
              <a:rPr lang="en-US" sz="1600" dirty="0">
                <a:solidFill>
                  <a:schemeClr val="tx1"/>
                </a:solidFill>
                <a:latin typeface="Cambria Math" panose="02040503050406030204" pitchFamily="18" charset="0"/>
                <a:ea typeface="Cambria Math" panose="02040503050406030204" pitchFamily="18" charset="0"/>
              </a:rPr>
              <a:t>(x) = ln x accurate to the places given. Use Neville’s method and four-digit rounding arithmetic to approximate f (2.1) = ln </a:t>
            </a:r>
            <a:r>
              <a:rPr lang="en-US" sz="1600" dirty="0" smtClean="0">
                <a:solidFill>
                  <a:schemeClr val="tx1"/>
                </a:solidFill>
                <a:latin typeface="Cambria Math" panose="02040503050406030204" pitchFamily="18" charset="0"/>
                <a:ea typeface="Cambria Math" panose="02040503050406030204" pitchFamily="18" charset="0"/>
              </a:rPr>
              <a:t>2.1</a:t>
            </a:r>
            <a:r>
              <a:rPr lang="tr-TR" sz="1600" dirty="0" smtClean="0">
                <a:solidFill>
                  <a:schemeClr val="tx1"/>
                </a:solidFill>
                <a:latin typeface="Cambria Math" panose="02040503050406030204" pitchFamily="18" charset="0"/>
                <a:ea typeface="Cambria Math" panose="02040503050406030204" pitchFamily="18" charset="0"/>
              </a:rPr>
              <a:t> </a:t>
            </a:r>
            <a:r>
              <a:rPr lang="en-US" sz="1600" dirty="0" smtClean="0">
                <a:solidFill>
                  <a:schemeClr val="tx1"/>
                </a:solidFill>
                <a:latin typeface="Cambria Math" panose="02040503050406030204" pitchFamily="18" charset="0"/>
                <a:ea typeface="Cambria Math" panose="02040503050406030204" pitchFamily="18" charset="0"/>
              </a:rPr>
              <a:t> </a:t>
            </a:r>
            <a:r>
              <a:rPr lang="en-US" sz="1600" dirty="0">
                <a:solidFill>
                  <a:schemeClr val="tx1"/>
                </a:solidFill>
                <a:latin typeface="Cambria Math" panose="02040503050406030204" pitchFamily="18" charset="0"/>
                <a:ea typeface="Cambria Math" panose="02040503050406030204" pitchFamily="18" charset="0"/>
              </a:rPr>
              <a:t>by completing the Neville </a:t>
            </a:r>
            <a:r>
              <a:rPr lang="en-US" sz="1600" dirty="0" smtClean="0">
                <a:solidFill>
                  <a:schemeClr val="tx1"/>
                </a:solidFill>
                <a:latin typeface="Cambria Math" panose="02040503050406030204" pitchFamily="18" charset="0"/>
                <a:ea typeface="Cambria Math" panose="02040503050406030204" pitchFamily="18" charset="0"/>
              </a:rPr>
              <a:t>table.</a:t>
            </a:r>
            <a:endParaRPr lang="tr-TR" sz="1600" dirty="0" smtClean="0">
              <a:solidFill>
                <a:schemeClr val="tx1"/>
              </a:solidFill>
              <a:latin typeface="Cambria Math" panose="02040503050406030204" pitchFamily="18" charset="0"/>
              <a:ea typeface="Cambria Math" panose="02040503050406030204" pitchFamily="18" charset="0"/>
            </a:endParaRPr>
          </a:p>
          <a:p>
            <a:pPr marL="0" lvl="0" indent="0" algn="l">
              <a:lnSpc>
                <a:spcPct val="100000"/>
              </a:lnSpc>
              <a:spcBef>
                <a:spcPts val="0"/>
              </a:spcBef>
            </a:pPr>
            <a:endParaRPr lang="tr-TR" sz="1600" dirty="0">
              <a:solidFill>
                <a:schemeClr val="tx1"/>
              </a:solidFill>
              <a:latin typeface="Cambria Math" panose="02040503050406030204" pitchFamily="18" charset="0"/>
              <a:ea typeface="Cambria Math" panose="02040503050406030204" pitchFamily="18" charset="0"/>
              <a:cs typeface="Nunito"/>
              <a:sym typeface="Nunito"/>
            </a:endParaRPr>
          </a:p>
          <a:p>
            <a:pPr marL="0" lvl="0" indent="0" algn="l">
              <a:lnSpc>
                <a:spcPct val="100000"/>
              </a:lnSpc>
              <a:spcBef>
                <a:spcPts val="0"/>
              </a:spcBef>
            </a:pPr>
            <a:endParaRPr lang="tr-TR" sz="1600" dirty="0" smtClean="0">
              <a:solidFill>
                <a:schemeClr val="tx1"/>
              </a:solidFill>
              <a:latin typeface="Cambria Math" panose="02040503050406030204" pitchFamily="18" charset="0"/>
              <a:ea typeface="Cambria Math" panose="02040503050406030204" pitchFamily="18" charset="0"/>
              <a:cs typeface="Nunito"/>
              <a:sym typeface="Nunito"/>
            </a:endParaRPr>
          </a:p>
          <a:p>
            <a:pPr marL="0" lvl="0" indent="0" algn="l">
              <a:lnSpc>
                <a:spcPct val="100000"/>
              </a:lnSpc>
              <a:spcBef>
                <a:spcPts val="0"/>
              </a:spcBef>
            </a:pPr>
            <a:endParaRPr lang="tr-TR" sz="1600" dirty="0" smtClean="0">
              <a:solidFill>
                <a:schemeClr val="tx1"/>
              </a:solidFill>
              <a:latin typeface="Cambria Math" panose="02040503050406030204" pitchFamily="18" charset="0"/>
              <a:ea typeface="Cambria Math" panose="02040503050406030204" pitchFamily="18" charset="0"/>
              <a:cs typeface="Nunito"/>
              <a:sym typeface="Nunito"/>
            </a:endParaRPr>
          </a:p>
          <a:p>
            <a:pPr marL="0" lvl="0" indent="0" algn="l">
              <a:lnSpc>
                <a:spcPct val="100000"/>
              </a:lnSpc>
              <a:spcBef>
                <a:spcPts val="0"/>
              </a:spcBef>
            </a:pPr>
            <a:endParaRPr lang="tr-TR" sz="1600" dirty="0">
              <a:solidFill>
                <a:schemeClr val="tx1"/>
              </a:solidFill>
              <a:latin typeface="Cambria Math" panose="02040503050406030204" pitchFamily="18" charset="0"/>
              <a:ea typeface="Cambria Math" panose="02040503050406030204" pitchFamily="18" charset="0"/>
              <a:cs typeface="Nunito"/>
              <a:sym typeface="Nunito"/>
            </a:endParaRPr>
          </a:p>
          <a:p>
            <a:pPr marL="0" lvl="0" indent="0" algn="l">
              <a:lnSpc>
                <a:spcPct val="100000"/>
              </a:lnSpc>
              <a:spcBef>
                <a:spcPts val="0"/>
              </a:spcBef>
            </a:pPr>
            <a:endParaRPr lang="tr-TR" sz="1600" dirty="0" smtClean="0">
              <a:solidFill>
                <a:schemeClr val="tx1"/>
              </a:solidFill>
              <a:latin typeface="Cambria Math" panose="02040503050406030204" pitchFamily="18" charset="0"/>
              <a:ea typeface="Cambria Math" panose="02040503050406030204" pitchFamily="18" charset="0"/>
              <a:cs typeface="Nunito"/>
              <a:sym typeface="Nunito"/>
            </a:endParaRPr>
          </a:p>
          <a:p>
            <a:pPr marL="0" lvl="0" indent="0" algn="l">
              <a:lnSpc>
                <a:spcPct val="100000"/>
              </a:lnSpc>
              <a:spcBef>
                <a:spcPts val="0"/>
              </a:spcBef>
            </a:pPr>
            <a:r>
              <a:rPr lang="tr-TR" sz="1600" dirty="0" smtClean="0">
                <a:solidFill>
                  <a:srgbClr val="FFFF00"/>
                </a:solidFill>
                <a:latin typeface="Cambria Math" panose="02040503050406030204" pitchFamily="18" charset="0"/>
                <a:ea typeface="Cambria Math" panose="02040503050406030204" pitchFamily="18" charset="0"/>
                <a:cs typeface="Nunito"/>
                <a:sym typeface="Nunito"/>
              </a:rPr>
              <a:t>Solution</a:t>
            </a:r>
            <a:r>
              <a:rPr lang="tr-TR" sz="1600" dirty="0">
                <a:solidFill>
                  <a:srgbClr val="FFFF00"/>
                </a:solidFill>
                <a:latin typeface="Cambria Math" panose="02040503050406030204" pitchFamily="18" charset="0"/>
                <a:ea typeface="Cambria Math" panose="02040503050406030204" pitchFamily="18" charset="0"/>
                <a:cs typeface="Nunito"/>
                <a:sym typeface="Nunito"/>
              </a:rPr>
              <a:t>: </a:t>
            </a:r>
            <a:r>
              <a:rPr lang="tr-TR" sz="1600" dirty="0">
                <a:solidFill>
                  <a:schemeClr val="tx1"/>
                </a:solidFill>
                <a:latin typeface="Cambria Math" panose="02040503050406030204" pitchFamily="18" charset="0"/>
                <a:ea typeface="Cambria Math" panose="02040503050406030204" pitchFamily="18" charset="0"/>
                <a:cs typeface="Nunito"/>
                <a:sym typeface="Nunito"/>
              </a:rPr>
              <a:t>Table to be used </a:t>
            </a:r>
            <a:endParaRPr lang="tr-TR" sz="1600" dirty="0" smtClean="0">
              <a:solidFill>
                <a:schemeClr val="tx1"/>
              </a:solidFill>
              <a:latin typeface="Cambria Math" panose="02040503050406030204" pitchFamily="18" charset="0"/>
              <a:ea typeface="Cambria Math" panose="02040503050406030204" pitchFamily="18" charset="0"/>
              <a:cs typeface="Nunito"/>
              <a:sym typeface="Nunito"/>
            </a:endParaRPr>
          </a:p>
          <a:p>
            <a:pPr marL="0" lvl="0" indent="0" algn="l">
              <a:lnSpc>
                <a:spcPct val="100000"/>
              </a:lnSpc>
              <a:spcBef>
                <a:spcPts val="0"/>
              </a:spcBef>
            </a:pPr>
            <a:endParaRPr lang="tr-TR" sz="1600" dirty="0">
              <a:solidFill>
                <a:srgbClr val="C00000"/>
              </a:solidFill>
              <a:latin typeface="Cambria Math" panose="02040503050406030204" pitchFamily="18" charset="0"/>
              <a:ea typeface="Cambria Math" panose="02040503050406030204" pitchFamily="18" charset="0"/>
              <a:sym typeface="Nunito"/>
            </a:endParaRPr>
          </a:p>
          <a:p>
            <a:pPr marL="0" lvl="0" indent="0" algn="l">
              <a:lnSpc>
                <a:spcPct val="100000"/>
              </a:lnSpc>
              <a:spcBef>
                <a:spcPts val="0"/>
              </a:spcBef>
            </a:pPr>
            <a:endParaRPr lang="tr-TR" sz="1600" dirty="0" smtClean="0">
              <a:solidFill>
                <a:srgbClr val="C00000"/>
              </a:solidFill>
              <a:latin typeface="Cambria Math" panose="02040503050406030204" pitchFamily="18" charset="0"/>
              <a:ea typeface="Cambria Math" panose="02040503050406030204" pitchFamily="18" charset="0"/>
              <a:sym typeface="Nunito"/>
            </a:endParaRPr>
          </a:p>
          <a:p>
            <a:pPr marL="0" lvl="0" indent="0" algn="l">
              <a:lnSpc>
                <a:spcPct val="100000"/>
              </a:lnSpc>
              <a:spcBef>
                <a:spcPts val="0"/>
              </a:spcBef>
            </a:pPr>
            <a:endParaRPr lang="tr-TR" sz="1600" dirty="0">
              <a:solidFill>
                <a:srgbClr val="C00000"/>
              </a:solidFill>
              <a:latin typeface="Cambria Math" panose="02040503050406030204" pitchFamily="18" charset="0"/>
              <a:ea typeface="Cambria Math" panose="02040503050406030204" pitchFamily="18" charset="0"/>
              <a:sym typeface="Nunito"/>
            </a:endParaRPr>
          </a:p>
          <a:p>
            <a:pPr marL="0" lvl="0" indent="0" algn="l">
              <a:lnSpc>
                <a:spcPct val="100000"/>
              </a:lnSpc>
              <a:spcBef>
                <a:spcPts val="0"/>
              </a:spcBef>
            </a:pPr>
            <a:endParaRPr lang="tr-TR" sz="1600" dirty="0" smtClean="0">
              <a:solidFill>
                <a:srgbClr val="C00000"/>
              </a:solidFill>
              <a:latin typeface="Cambria Math" panose="02040503050406030204" pitchFamily="18" charset="0"/>
              <a:ea typeface="Cambria Math" panose="02040503050406030204" pitchFamily="18" charset="0"/>
              <a:sym typeface="Nunito"/>
            </a:endParaRPr>
          </a:p>
          <a:p>
            <a:pPr marL="0" lvl="0" indent="0" algn="l">
              <a:lnSpc>
                <a:spcPct val="100000"/>
              </a:lnSpc>
              <a:spcBef>
                <a:spcPts val="0"/>
              </a:spcBef>
            </a:pPr>
            <a:endParaRPr lang="tr-TR" sz="1600" dirty="0" smtClean="0">
              <a:solidFill>
                <a:srgbClr val="C00000"/>
              </a:solidFill>
              <a:latin typeface="Cambria Math" panose="02040503050406030204" pitchFamily="18" charset="0"/>
              <a:ea typeface="Cambria Math" panose="02040503050406030204" pitchFamily="18" charset="0"/>
              <a:sym typeface="Nunito"/>
            </a:endParaRPr>
          </a:p>
          <a:p>
            <a:pPr marL="0" lvl="0" indent="0" algn="l">
              <a:lnSpc>
                <a:spcPct val="100000"/>
              </a:lnSpc>
              <a:spcBef>
                <a:spcPts val="0"/>
              </a:spcBef>
            </a:pPr>
            <a:endParaRPr lang="tr-TR" sz="1600" dirty="0" smtClean="0">
              <a:solidFill>
                <a:srgbClr val="C00000"/>
              </a:solidFill>
              <a:latin typeface="Cambria Math" panose="02040503050406030204" pitchFamily="18" charset="0"/>
              <a:ea typeface="Cambria Math" panose="02040503050406030204" pitchFamily="18" charset="0"/>
              <a:sym typeface="Nunito"/>
            </a:endParaRPr>
          </a:p>
          <a:p>
            <a:pPr marL="0" lvl="0" indent="0" algn="l">
              <a:lnSpc>
                <a:spcPct val="100000"/>
              </a:lnSpc>
              <a:spcBef>
                <a:spcPts val="0"/>
              </a:spcBef>
            </a:pPr>
            <a:endParaRPr lang="tr-TR" sz="1600" dirty="0" smtClean="0">
              <a:solidFill>
                <a:srgbClr val="C00000"/>
              </a:solidFill>
              <a:latin typeface="Cambria Math" panose="02040503050406030204" pitchFamily="18" charset="0"/>
              <a:ea typeface="Cambria Math" panose="02040503050406030204" pitchFamily="18" charset="0"/>
              <a:sym typeface="Nunito"/>
            </a:endParaRPr>
          </a:p>
          <a:p>
            <a:pPr marL="0" lvl="0" indent="0" algn="l">
              <a:lnSpc>
                <a:spcPct val="100000"/>
              </a:lnSpc>
              <a:spcBef>
                <a:spcPts val="0"/>
              </a:spcBef>
            </a:pPr>
            <a:r>
              <a:rPr lang="en-US" sz="1600" dirty="0" smtClean="0">
                <a:solidFill>
                  <a:schemeClr val="tx1"/>
                </a:solidFill>
                <a:latin typeface="Cambria Math" panose="02040503050406030204" pitchFamily="18" charset="0"/>
                <a:ea typeface="Cambria Math" panose="02040503050406030204" pitchFamily="18" charset="0"/>
              </a:rPr>
              <a:t>Because </a:t>
            </a:r>
            <a:r>
              <a:rPr lang="tr-TR" sz="1600" dirty="0" smtClean="0">
                <a:solidFill>
                  <a:schemeClr val="tx1"/>
                </a:solidFill>
                <a:latin typeface="Cambria Math" panose="02040503050406030204" pitchFamily="18" charset="0"/>
                <a:ea typeface="Cambria Math" panose="02040503050406030204" pitchFamily="18" charset="0"/>
              </a:rPr>
              <a:t>  </a:t>
            </a:r>
            <a:r>
              <a:rPr lang="en-US" sz="1600" dirty="0" smtClean="0">
                <a:solidFill>
                  <a:schemeClr val="tx1"/>
                </a:solidFill>
                <a:latin typeface="Cambria Math" panose="02040503050406030204" pitchFamily="18" charset="0"/>
                <a:ea typeface="Cambria Math" panose="02040503050406030204" pitchFamily="18" charset="0"/>
              </a:rPr>
              <a:t>x − x</a:t>
            </a:r>
            <a:r>
              <a:rPr lang="en-US" sz="1600" baseline="-25000" dirty="0" smtClean="0">
                <a:solidFill>
                  <a:schemeClr val="tx1"/>
                </a:solidFill>
                <a:latin typeface="Cambria Math" panose="02040503050406030204" pitchFamily="18" charset="0"/>
                <a:ea typeface="Cambria Math" panose="02040503050406030204" pitchFamily="18" charset="0"/>
              </a:rPr>
              <a:t>0</a:t>
            </a:r>
            <a:r>
              <a:rPr lang="en-US" sz="1600" dirty="0" smtClean="0">
                <a:solidFill>
                  <a:schemeClr val="tx1"/>
                </a:solidFill>
                <a:latin typeface="Cambria Math" panose="02040503050406030204" pitchFamily="18" charset="0"/>
                <a:ea typeface="Cambria Math" panose="02040503050406030204" pitchFamily="18" charset="0"/>
              </a:rPr>
              <a:t> =</a:t>
            </a:r>
            <a:r>
              <a:rPr lang="tr-TR" sz="1600" dirty="0" smtClean="0">
                <a:solidFill>
                  <a:schemeClr val="tx1"/>
                </a:solidFill>
                <a:latin typeface="Cambria Math" panose="02040503050406030204" pitchFamily="18" charset="0"/>
                <a:ea typeface="Cambria Math" panose="02040503050406030204" pitchFamily="18" charset="0"/>
              </a:rPr>
              <a:t>2.1 - 2=</a:t>
            </a:r>
            <a:r>
              <a:rPr lang="en-US" sz="1600" dirty="0" smtClean="0">
                <a:solidFill>
                  <a:schemeClr val="tx1"/>
                </a:solidFill>
                <a:latin typeface="Cambria Math" panose="02040503050406030204" pitchFamily="18" charset="0"/>
                <a:ea typeface="Cambria Math" panose="02040503050406030204" pitchFamily="18" charset="0"/>
              </a:rPr>
              <a:t> 0.1,</a:t>
            </a:r>
            <a:r>
              <a:rPr lang="tr-TR" sz="1600" dirty="0" smtClean="0">
                <a:solidFill>
                  <a:schemeClr val="tx1"/>
                </a:solidFill>
                <a:latin typeface="Cambria Math" panose="02040503050406030204" pitchFamily="18" charset="0"/>
                <a:ea typeface="Cambria Math" panose="02040503050406030204" pitchFamily="18" charset="0"/>
              </a:rPr>
              <a:t>  </a:t>
            </a:r>
            <a:r>
              <a:rPr lang="en-US" sz="1600" dirty="0" smtClean="0">
                <a:solidFill>
                  <a:schemeClr val="tx1"/>
                </a:solidFill>
                <a:latin typeface="Cambria Math" panose="02040503050406030204" pitchFamily="18" charset="0"/>
                <a:ea typeface="Cambria Math" panose="02040503050406030204" pitchFamily="18" charset="0"/>
              </a:rPr>
              <a:t> </a:t>
            </a:r>
            <a:r>
              <a:rPr lang="tr-TR" sz="1600" dirty="0" smtClean="0">
                <a:solidFill>
                  <a:schemeClr val="tx1"/>
                </a:solidFill>
                <a:latin typeface="Cambria Math" panose="02040503050406030204" pitchFamily="18" charset="0"/>
                <a:ea typeface="Cambria Math" panose="02040503050406030204" pitchFamily="18" charset="0"/>
              </a:rPr>
              <a:t> </a:t>
            </a:r>
            <a:r>
              <a:rPr lang="en-US" sz="1600" dirty="0" smtClean="0">
                <a:solidFill>
                  <a:schemeClr val="tx1"/>
                </a:solidFill>
                <a:latin typeface="Cambria Math" panose="02040503050406030204" pitchFamily="18" charset="0"/>
                <a:ea typeface="Cambria Math" panose="02040503050406030204" pitchFamily="18" charset="0"/>
              </a:rPr>
              <a:t>x </a:t>
            </a:r>
            <a:r>
              <a:rPr lang="en-US" sz="1600" dirty="0">
                <a:solidFill>
                  <a:schemeClr val="tx1"/>
                </a:solidFill>
                <a:latin typeface="Cambria Math" panose="02040503050406030204" pitchFamily="18" charset="0"/>
                <a:ea typeface="Cambria Math" panose="02040503050406030204" pitchFamily="18" charset="0"/>
              </a:rPr>
              <a:t>− x</a:t>
            </a:r>
            <a:r>
              <a:rPr lang="en-US" sz="1600" baseline="-25000" dirty="0">
                <a:solidFill>
                  <a:schemeClr val="tx1"/>
                </a:solidFill>
                <a:latin typeface="Cambria Math" panose="02040503050406030204" pitchFamily="18" charset="0"/>
                <a:ea typeface="Cambria Math" panose="02040503050406030204" pitchFamily="18" charset="0"/>
              </a:rPr>
              <a:t>1</a:t>
            </a:r>
            <a:r>
              <a:rPr lang="en-US" sz="1600" dirty="0">
                <a:solidFill>
                  <a:schemeClr val="tx1"/>
                </a:solidFill>
                <a:latin typeface="Cambria Math" panose="02040503050406030204" pitchFamily="18" charset="0"/>
                <a:ea typeface="Cambria Math" panose="02040503050406030204" pitchFamily="18" charset="0"/>
              </a:rPr>
              <a:t> </a:t>
            </a:r>
            <a:r>
              <a:rPr lang="en-US" sz="1600" dirty="0" smtClean="0">
                <a:solidFill>
                  <a:schemeClr val="tx1"/>
                </a:solidFill>
                <a:latin typeface="Cambria Math" panose="02040503050406030204" pitchFamily="18" charset="0"/>
                <a:ea typeface="Cambria Math" panose="02040503050406030204" pitchFamily="18" charset="0"/>
              </a:rPr>
              <a:t>=</a:t>
            </a:r>
            <a:r>
              <a:rPr lang="tr-TR" sz="1600" dirty="0" smtClean="0">
                <a:solidFill>
                  <a:schemeClr val="tx1"/>
                </a:solidFill>
                <a:latin typeface="Cambria Math" panose="02040503050406030204" pitchFamily="18" charset="0"/>
                <a:ea typeface="Cambria Math" panose="02040503050406030204" pitchFamily="18" charset="0"/>
              </a:rPr>
              <a:t>2.1 - 2.2=</a:t>
            </a:r>
            <a:r>
              <a:rPr lang="en-US" sz="1600" dirty="0" smtClean="0">
                <a:solidFill>
                  <a:schemeClr val="tx1"/>
                </a:solidFill>
                <a:latin typeface="Cambria Math" panose="02040503050406030204" pitchFamily="18" charset="0"/>
                <a:ea typeface="Cambria Math" panose="02040503050406030204" pitchFamily="18" charset="0"/>
              </a:rPr>
              <a:t> </a:t>
            </a:r>
            <a:r>
              <a:rPr lang="en-US" sz="1600" dirty="0">
                <a:solidFill>
                  <a:schemeClr val="tx1"/>
                </a:solidFill>
                <a:latin typeface="Cambria Math" panose="02040503050406030204" pitchFamily="18" charset="0"/>
                <a:ea typeface="Cambria Math" panose="02040503050406030204" pitchFamily="18" charset="0"/>
              </a:rPr>
              <a:t>−0.1, </a:t>
            </a:r>
            <a:r>
              <a:rPr lang="tr-TR" sz="1600" dirty="0" smtClean="0">
                <a:solidFill>
                  <a:schemeClr val="tx1"/>
                </a:solidFill>
                <a:latin typeface="Cambria Math" panose="02040503050406030204" pitchFamily="18" charset="0"/>
                <a:ea typeface="Cambria Math" panose="02040503050406030204" pitchFamily="18" charset="0"/>
              </a:rPr>
              <a:t>  </a:t>
            </a:r>
            <a:r>
              <a:rPr lang="en-US" sz="1600" dirty="0" smtClean="0">
                <a:solidFill>
                  <a:schemeClr val="tx1"/>
                </a:solidFill>
                <a:latin typeface="Cambria Math" panose="02040503050406030204" pitchFamily="18" charset="0"/>
                <a:ea typeface="Cambria Math" panose="02040503050406030204" pitchFamily="18" charset="0"/>
              </a:rPr>
              <a:t>x </a:t>
            </a:r>
            <a:r>
              <a:rPr lang="en-US" sz="1600" dirty="0">
                <a:solidFill>
                  <a:schemeClr val="tx1"/>
                </a:solidFill>
                <a:latin typeface="Cambria Math" panose="02040503050406030204" pitchFamily="18" charset="0"/>
                <a:ea typeface="Cambria Math" panose="02040503050406030204" pitchFamily="18" charset="0"/>
              </a:rPr>
              <a:t>− x</a:t>
            </a:r>
            <a:r>
              <a:rPr lang="en-US" sz="1600" baseline="-25000" dirty="0">
                <a:solidFill>
                  <a:schemeClr val="tx1"/>
                </a:solidFill>
                <a:latin typeface="Cambria Math" panose="02040503050406030204" pitchFamily="18" charset="0"/>
                <a:ea typeface="Cambria Math" panose="02040503050406030204" pitchFamily="18" charset="0"/>
              </a:rPr>
              <a:t>2</a:t>
            </a:r>
            <a:r>
              <a:rPr lang="en-US" sz="1600" dirty="0">
                <a:solidFill>
                  <a:schemeClr val="tx1"/>
                </a:solidFill>
                <a:latin typeface="Cambria Math" panose="02040503050406030204" pitchFamily="18" charset="0"/>
                <a:ea typeface="Cambria Math" panose="02040503050406030204" pitchFamily="18" charset="0"/>
              </a:rPr>
              <a:t> </a:t>
            </a:r>
            <a:r>
              <a:rPr lang="en-US" sz="1600" dirty="0" smtClean="0">
                <a:solidFill>
                  <a:schemeClr val="tx1"/>
                </a:solidFill>
                <a:latin typeface="Cambria Math" panose="02040503050406030204" pitchFamily="18" charset="0"/>
                <a:ea typeface="Cambria Math" panose="02040503050406030204" pitchFamily="18" charset="0"/>
              </a:rPr>
              <a:t>=</a:t>
            </a:r>
            <a:r>
              <a:rPr lang="tr-TR" sz="1600" dirty="0" smtClean="0">
                <a:solidFill>
                  <a:schemeClr val="tx1"/>
                </a:solidFill>
                <a:latin typeface="Cambria Math" panose="02040503050406030204" pitchFamily="18" charset="0"/>
                <a:ea typeface="Cambria Math" panose="02040503050406030204" pitchFamily="18" charset="0"/>
              </a:rPr>
              <a:t>2.1-2.3=</a:t>
            </a:r>
            <a:r>
              <a:rPr lang="en-US" sz="1600" dirty="0" smtClean="0">
                <a:solidFill>
                  <a:schemeClr val="tx1"/>
                </a:solidFill>
                <a:latin typeface="Cambria Math" panose="02040503050406030204" pitchFamily="18" charset="0"/>
                <a:ea typeface="Cambria Math" panose="02040503050406030204" pitchFamily="18" charset="0"/>
              </a:rPr>
              <a:t> </a:t>
            </a:r>
            <a:r>
              <a:rPr lang="en-US" sz="1600" dirty="0">
                <a:solidFill>
                  <a:schemeClr val="tx1"/>
                </a:solidFill>
                <a:latin typeface="Cambria Math" panose="02040503050406030204" pitchFamily="18" charset="0"/>
                <a:ea typeface="Cambria Math" panose="02040503050406030204" pitchFamily="18" charset="0"/>
              </a:rPr>
              <a:t>−</a:t>
            </a:r>
            <a:r>
              <a:rPr lang="en-US" sz="1600" dirty="0" smtClean="0">
                <a:solidFill>
                  <a:schemeClr val="tx1"/>
                </a:solidFill>
                <a:latin typeface="Cambria Math" panose="02040503050406030204" pitchFamily="18" charset="0"/>
                <a:ea typeface="Cambria Math" panose="02040503050406030204" pitchFamily="18" charset="0"/>
              </a:rPr>
              <a:t>0.2</a:t>
            </a:r>
            <a:endParaRPr lang="tr-TR" sz="1600" dirty="0" smtClean="0">
              <a:solidFill>
                <a:schemeClr val="tx1"/>
              </a:solidFill>
              <a:latin typeface="Cambria Math" panose="02040503050406030204" pitchFamily="18" charset="0"/>
              <a:ea typeface="Cambria Math" panose="02040503050406030204" pitchFamily="18" charset="0"/>
            </a:endParaRPr>
          </a:p>
          <a:p>
            <a:pPr marL="0" lvl="0" indent="0" algn="l">
              <a:lnSpc>
                <a:spcPct val="100000"/>
              </a:lnSpc>
              <a:spcBef>
                <a:spcPts val="0"/>
              </a:spcBef>
            </a:pPr>
            <a:endParaRPr lang="tr-TR" sz="1600" dirty="0" smtClean="0">
              <a:solidFill>
                <a:schemeClr val="tx1"/>
              </a:solidFill>
              <a:latin typeface="Cambria Math" panose="02040503050406030204" pitchFamily="18" charset="0"/>
              <a:ea typeface="Cambria Math" panose="02040503050406030204" pitchFamily="18" charset="0"/>
            </a:endParaRPr>
          </a:p>
          <a:p>
            <a:pPr marL="0" lvl="0" indent="0" algn="l">
              <a:lnSpc>
                <a:spcPct val="100000"/>
              </a:lnSpc>
              <a:spcBef>
                <a:spcPts val="0"/>
              </a:spcBef>
            </a:pPr>
            <a:r>
              <a:rPr lang="en-US" sz="1600" dirty="0" smtClean="0">
                <a:solidFill>
                  <a:schemeClr val="tx1"/>
                </a:solidFill>
                <a:latin typeface="Cambria Math" panose="02040503050406030204" pitchFamily="18" charset="0"/>
                <a:ea typeface="Cambria Math" panose="02040503050406030204" pitchFamily="18" charset="0"/>
              </a:rPr>
              <a:t>and </a:t>
            </a:r>
            <a:r>
              <a:rPr lang="en-US" sz="1600" dirty="0">
                <a:solidFill>
                  <a:schemeClr val="tx1"/>
                </a:solidFill>
                <a:latin typeface="Cambria Math" panose="02040503050406030204" pitchFamily="18" charset="0"/>
                <a:ea typeface="Cambria Math" panose="02040503050406030204" pitchFamily="18" charset="0"/>
              </a:rPr>
              <a:t>we are given </a:t>
            </a:r>
            <a:r>
              <a:rPr lang="tr-TR" sz="1600" dirty="0" smtClean="0">
                <a:solidFill>
                  <a:schemeClr val="tx1"/>
                </a:solidFill>
                <a:latin typeface="Cambria Math" panose="02040503050406030204" pitchFamily="18" charset="0"/>
                <a:ea typeface="Cambria Math" panose="02040503050406030204" pitchFamily="18" charset="0"/>
              </a:rPr>
              <a:t>  ln2= </a:t>
            </a:r>
            <a:r>
              <a:rPr lang="en-US" sz="1600" dirty="0" smtClean="0">
                <a:solidFill>
                  <a:schemeClr val="tx1"/>
                </a:solidFill>
                <a:latin typeface="Cambria Math" panose="02040503050406030204" pitchFamily="18" charset="0"/>
                <a:ea typeface="Cambria Math" panose="02040503050406030204" pitchFamily="18" charset="0"/>
              </a:rPr>
              <a:t>Q</a:t>
            </a:r>
            <a:r>
              <a:rPr lang="en-US" sz="1600" baseline="-25000" dirty="0" smtClean="0">
                <a:solidFill>
                  <a:schemeClr val="tx1"/>
                </a:solidFill>
                <a:latin typeface="Cambria Math" panose="02040503050406030204" pitchFamily="18" charset="0"/>
                <a:ea typeface="Cambria Math" panose="02040503050406030204" pitchFamily="18" charset="0"/>
              </a:rPr>
              <a:t>0,0 </a:t>
            </a:r>
            <a:r>
              <a:rPr lang="en-US" sz="1600" dirty="0">
                <a:solidFill>
                  <a:schemeClr val="tx1"/>
                </a:solidFill>
                <a:latin typeface="Cambria Math" panose="02040503050406030204" pitchFamily="18" charset="0"/>
                <a:ea typeface="Cambria Math" panose="02040503050406030204" pitchFamily="18" charset="0"/>
              </a:rPr>
              <a:t>= 0.6931, </a:t>
            </a:r>
            <a:r>
              <a:rPr lang="tr-TR" sz="1600" dirty="0" smtClean="0">
                <a:solidFill>
                  <a:schemeClr val="tx1"/>
                </a:solidFill>
                <a:latin typeface="Cambria Math" panose="02040503050406030204" pitchFamily="18" charset="0"/>
                <a:ea typeface="Cambria Math" panose="02040503050406030204" pitchFamily="18" charset="0"/>
              </a:rPr>
              <a:t>   ln2.2= </a:t>
            </a:r>
            <a:r>
              <a:rPr lang="en-US" sz="1600" dirty="0" smtClean="0">
                <a:solidFill>
                  <a:schemeClr val="tx1"/>
                </a:solidFill>
                <a:latin typeface="Cambria Math" panose="02040503050406030204" pitchFamily="18" charset="0"/>
                <a:ea typeface="Cambria Math" panose="02040503050406030204" pitchFamily="18" charset="0"/>
              </a:rPr>
              <a:t>Q</a:t>
            </a:r>
            <a:r>
              <a:rPr lang="en-US" sz="1600" baseline="-25000" dirty="0" smtClean="0">
                <a:solidFill>
                  <a:schemeClr val="tx1"/>
                </a:solidFill>
                <a:latin typeface="Cambria Math" panose="02040503050406030204" pitchFamily="18" charset="0"/>
                <a:ea typeface="Cambria Math" panose="02040503050406030204" pitchFamily="18" charset="0"/>
              </a:rPr>
              <a:t>1,0</a:t>
            </a:r>
            <a:r>
              <a:rPr lang="en-US" sz="1600" dirty="0" smtClean="0">
                <a:solidFill>
                  <a:schemeClr val="tx1"/>
                </a:solidFill>
                <a:latin typeface="Cambria Math" panose="02040503050406030204" pitchFamily="18" charset="0"/>
                <a:ea typeface="Cambria Math" panose="02040503050406030204" pitchFamily="18" charset="0"/>
              </a:rPr>
              <a:t> </a:t>
            </a:r>
            <a:r>
              <a:rPr lang="en-US" sz="1600" dirty="0">
                <a:solidFill>
                  <a:schemeClr val="tx1"/>
                </a:solidFill>
                <a:latin typeface="Cambria Math" panose="02040503050406030204" pitchFamily="18" charset="0"/>
                <a:ea typeface="Cambria Math" panose="02040503050406030204" pitchFamily="18" charset="0"/>
              </a:rPr>
              <a:t>= 0.7885, and </a:t>
            </a:r>
            <a:r>
              <a:rPr lang="tr-TR" sz="1600" dirty="0" smtClean="0">
                <a:solidFill>
                  <a:schemeClr val="tx1"/>
                </a:solidFill>
                <a:latin typeface="Cambria Math" panose="02040503050406030204" pitchFamily="18" charset="0"/>
                <a:ea typeface="Cambria Math" panose="02040503050406030204" pitchFamily="18" charset="0"/>
              </a:rPr>
              <a:t>  ln2.3=</a:t>
            </a:r>
            <a:r>
              <a:rPr lang="en-US" sz="1600" dirty="0" smtClean="0">
                <a:solidFill>
                  <a:schemeClr val="tx1"/>
                </a:solidFill>
                <a:latin typeface="Cambria Math" panose="02040503050406030204" pitchFamily="18" charset="0"/>
                <a:ea typeface="Cambria Math" panose="02040503050406030204" pitchFamily="18" charset="0"/>
              </a:rPr>
              <a:t>Q</a:t>
            </a:r>
            <a:r>
              <a:rPr lang="tr-TR" sz="1600" dirty="0" smtClean="0">
                <a:solidFill>
                  <a:schemeClr val="tx1"/>
                </a:solidFill>
                <a:latin typeface="Cambria Math" panose="02040503050406030204" pitchFamily="18" charset="0"/>
                <a:ea typeface="Cambria Math" panose="02040503050406030204" pitchFamily="18" charset="0"/>
              </a:rPr>
              <a:t> </a:t>
            </a:r>
            <a:r>
              <a:rPr lang="en-US" sz="1600" baseline="-25000" dirty="0" smtClean="0">
                <a:solidFill>
                  <a:schemeClr val="tx1"/>
                </a:solidFill>
                <a:latin typeface="Cambria Math" panose="02040503050406030204" pitchFamily="18" charset="0"/>
                <a:ea typeface="Cambria Math" panose="02040503050406030204" pitchFamily="18" charset="0"/>
              </a:rPr>
              <a:t>2,0</a:t>
            </a:r>
            <a:r>
              <a:rPr lang="en-US" sz="1600" dirty="0" smtClean="0">
                <a:solidFill>
                  <a:schemeClr val="tx1"/>
                </a:solidFill>
                <a:latin typeface="Cambria Math" panose="02040503050406030204" pitchFamily="18" charset="0"/>
                <a:ea typeface="Cambria Math" panose="02040503050406030204" pitchFamily="18" charset="0"/>
              </a:rPr>
              <a:t> </a:t>
            </a:r>
            <a:r>
              <a:rPr lang="en-US" sz="1600" dirty="0">
                <a:solidFill>
                  <a:schemeClr val="tx1"/>
                </a:solidFill>
                <a:latin typeface="Cambria Math" panose="02040503050406030204" pitchFamily="18" charset="0"/>
                <a:ea typeface="Cambria Math" panose="02040503050406030204" pitchFamily="18" charset="0"/>
              </a:rPr>
              <a:t>= 0.8329, we </a:t>
            </a:r>
            <a:r>
              <a:rPr lang="en-US" sz="1600" dirty="0" smtClean="0">
                <a:solidFill>
                  <a:schemeClr val="tx1"/>
                </a:solidFill>
                <a:latin typeface="Cambria Math" panose="02040503050406030204" pitchFamily="18" charset="0"/>
                <a:ea typeface="Cambria Math" panose="02040503050406030204" pitchFamily="18" charset="0"/>
              </a:rPr>
              <a:t>have</a:t>
            </a:r>
            <a:endParaRPr lang="tr-TR" sz="1600" dirty="0" smtClean="0">
              <a:solidFill>
                <a:schemeClr val="tx1"/>
              </a:solidFill>
              <a:latin typeface="Cambria Math" panose="02040503050406030204" pitchFamily="18" charset="0"/>
              <a:ea typeface="Cambria Math" panose="02040503050406030204" pitchFamily="18" charset="0"/>
            </a:endParaRPr>
          </a:p>
          <a:p>
            <a:pPr marL="0" lvl="0" indent="0" algn="l">
              <a:lnSpc>
                <a:spcPct val="100000"/>
              </a:lnSpc>
              <a:spcBef>
                <a:spcPts val="0"/>
              </a:spcBef>
            </a:pPr>
            <a:endParaRPr lang="tr-TR" sz="1600" dirty="0">
              <a:solidFill>
                <a:schemeClr val="tx1"/>
              </a:solidFill>
              <a:latin typeface="Cambria Math" panose="02040503050406030204" pitchFamily="18" charset="0"/>
              <a:ea typeface="Cambria Math" panose="02040503050406030204" pitchFamily="18" charset="0"/>
            </a:endParaRPr>
          </a:p>
          <a:p>
            <a:pPr marL="0" lvl="0" indent="0" algn="l">
              <a:lnSpc>
                <a:spcPct val="100000"/>
              </a:lnSpc>
              <a:spcBef>
                <a:spcPts val="0"/>
              </a:spcBef>
            </a:pPr>
            <a:endParaRPr lang="tr-TR" sz="1600" dirty="0">
              <a:solidFill>
                <a:schemeClr val="tx1"/>
              </a:solidFill>
              <a:latin typeface="Cambria Math" panose="02040503050406030204" pitchFamily="18" charset="0"/>
              <a:ea typeface="Cambria Math" panose="02040503050406030204" pitchFamily="18" charset="0"/>
            </a:endParaRPr>
          </a:p>
        </p:txBody>
      </p:sp>
      <p:pic>
        <p:nvPicPr>
          <p:cNvPr id="6" name="Picture 5"/>
          <p:cNvPicPr>
            <a:picLocks noChangeAspect="1"/>
          </p:cNvPicPr>
          <p:nvPr/>
        </p:nvPicPr>
        <p:blipFill rotWithShape="1">
          <a:blip r:embed="rId3"/>
          <a:srcRect r="40360"/>
          <a:stretch/>
        </p:blipFill>
        <p:spPr>
          <a:xfrm>
            <a:off x="5082916" y="1077511"/>
            <a:ext cx="1108658" cy="1002698"/>
          </a:xfrm>
          <a:prstGeom prst="rect">
            <a:avLst/>
          </a:prstGeom>
        </p:spPr>
      </p:pic>
      <p:pic>
        <p:nvPicPr>
          <p:cNvPr id="7" name="Picture 6"/>
          <p:cNvPicPr>
            <a:picLocks noChangeAspect="1"/>
          </p:cNvPicPr>
          <p:nvPr/>
        </p:nvPicPr>
        <p:blipFill>
          <a:blip r:embed="rId4"/>
          <a:stretch>
            <a:fillRect/>
          </a:stretch>
        </p:blipFill>
        <p:spPr>
          <a:xfrm>
            <a:off x="3697533" y="5207046"/>
            <a:ext cx="3994420" cy="1168492"/>
          </a:xfrm>
          <a:prstGeom prst="rect">
            <a:avLst/>
          </a:prstGeom>
        </p:spPr>
      </p:pic>
      <p:pic>
        <p:nvPicPr>
          <p:cNvPr id="10" name="Picture 9"/>
          <p:cNvPicPr>
            <a:picLocks noChangeAspect="1"/>
          </p:cNvPicPr>
          <p:nvPr/>
        </p:nvPicPr>
        <p:blipFill>
          <a:blip r:embed="rId3"/>
          <a:stretch>
            <a:fillRect/>
          </a:stretch>
        </p:blipFill>
        <p:spPr>
          <a:xfrm>
            <a:off x="4707778" y="2659896"/>
            <a:ext cx="1858935" cy="1002698"/>
          </a:xfrm>
          <a:prstGeom prst="rect">
            <a:avLst/>
          </a:prstGeom>
        </p:spPr>
      </p:pic>
      <p:sp>
        <p:nvSpPr>
          <p:cNvPr id="9" name="Rounded Rectangle 8"/>
          <p:cNvSpPr/>
          <p:nvPr/>
        </p:nvSpPr>
        <p:spPr>
          <a:xfrm>
            <a:off x="1245140" y="4114801"/>
            <a:ext cx="1828800" cy="282102"/>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tr-TR"/>
          </a:p>
        </p:txBody>
      </p:sp>
      <p:sp>
        <p:nvSpPr>
          <p:cNvPr id="12" name="Rounded Rectangle 11"/>
          <p:cNvSpPr/>
          <p:nvPr/>
        </p:nvSpPr>
        <p:spPr>
          <a:xfrm>
            <a:off x="3145780" y="4127772"/>
            <a:ext cx="2087701" cy="269131"/>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tr-TR"/>
          </a:p>
        </p:txBody>
      </p:sp>
      <p:sp>
        <p:nvSpPr>
          <p:cNvPr id="13" name="Rounded Rectangle 12"/>
          <p:cNvSpPr/>
          <p:nvPr/>
        </p:nvSpPr>
        <p:spPr>
          <a:xfrm>
            <a:off x="5386044" y="4116466"/>
            <a:ext cx="1987522" cy="270753"/>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tr-TR"/>
          </a:p>
        </p:txBody>
      </p:sp>
      <p:sp>
        <p:nvSpPr>
          <p:cNvPr id="14" name="Rounded Rectangle 13"/>
          <p:cNvSpPr/>
          <p:nvPr/>
        </p:nvSpPr>
        <p:spPr>
          <a:xfrm>
            <a:off x="1951569" y="4568651"/>
            <a:ext cx="1775479" cy="293429"/>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tr-TR"/>
          </a:p>
        </p:txBody>
      </p:sp>
      <p:sp>
        <p:nvSpPr>
          <p:cNvPr id="15" name="Rounded Rectangle 14"/>
          <p:cNvSpPr/>
          <p:nvPr/>
        </p:nvSpPr>
        <p:spPr>
          <a:xfrm>
            <a:off x="3808444" y="4593897"/>
            <a:ext cx="1886299" cy="268184"/>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tr-TR"/>
          </a:p>
        </p:txBody>
      </p:sp>
      <p:sp>
        <p:nvSpPr>
          <p:cNvPr id="16" name="Rounded Rectangle 15"/>
          <p:cNvSpPr/>
          <p:nvPr/>
        </p:nvSpPr>
        <p:spPr>
          <a:xfrm>
            <a:off x="6167356" y="4613774"/>
            <a:ext cx="1909843" cy="227317"/>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tr-TR"/>
          </a:p>
        </p:txBody>
      </p:sp>
    </p:spTree>
    <p:extLst>
      <p:ext uri="{BB962C8B-B14F-4D97-AF65-F5344CB8AC3E}">
        <p14:creationId xmlns:p14="http://schemas.microsoft.com/office/powerpoint/2010/main" val="1346802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
          <p:cNvSpPr txBox="1">
            <a:spLocks noGrp="1"/>
          </p:cNvSpPr>
          <p:nvPr>
            <p:ph type="subTitle" idx="1"/>
          </p:nvPr>
        </p:nvSpPr>
        <p:spPr>
          <a:xfrm>
            <a:off x="398936" y="968813"/>
            <a:ext cx="11429898" cy="4050600"/>
          </a:xfrm>
          <a:prstGeom prst="rect">
            <a:avLst/>
          </a:prstGeom>
          <a:noFill/>
          <a:ln>
            <a:noFill/>
          </a:ln>
        </p:spPr>
        <p:txBody>
          <a:bodyPr spcFirstLastPara="1" wrap="square" lIns="91425" tIns="45700" rIns="91425" bIns="45700" anchor="t" anchorCtr="0">
            <a:normAutofit/>
          </a:bodyPr>
          <a:lstStyle/>
          <a:p>
            <a:pPr marL="0" lvl="0" indent="0" algn="l">
              <a:lnSpc>
                <a:spcPct val="100000"/>
              </a:lnSpc>
              <a:spcBef>
                <a:spcPts val="0"/>
              </a:spcBef>
            </a:pPr>
            <a:r>
              <a:rPr lang="en-US" sz="1600" dirty="0">
                <a:solidFill>
                  <a:schemeClr val="tx1"/>
                </a:solidFill>
                <a:latin typeface="Cambria Math" panose="02040503050406030204" pitchFamily="18" charset="0"/>
                <a:ea typeface="Cambria Math" panose="02040503050406030204" pitchFamily="18" charset="0"/>
              </a:rPr>
              <a:t>The final approximation we can obtain from this data </a:t>
            </a:r>
            <a:r>
              <a:rPr lang="en-US" sz="1600" dirty="0" smtClean="0">
                <a:solidFill>
                  <a:schemeClr val="tx1"/>
                </a:solidFill>
                <a:latin typeface="Cambria Math" panose="02040503050406030204" pitchFamily="18" charset="0"/>
                <a:ea typeface="Cambria Math" panose="02040503050406030204" pitchFamily="18" charset="0"/>
              </a:rPr>
              <a:t>is</a:t>
            </a:r>
            <a:endParaRPr lang="tr-TR" sz="1600" dirty="0" smtClean="0">
              <a:solidFill>
                <a:schemeClr val="tx1"/>
              </a:solidFill>
              <a:latin typeface="Cambria Math" panose="02040503050406030204" pitchFamily="18" charset="0"/>
              <a:ea typeface="Cambria Math" panose="02040503050406030204" pitchFamily="18" charset="0"/>
            </a:endParaRPr>
          </a:p>
          <a:p>
            <a:pPr marL="0" lvl="0" indent="0" algn="l">
              <a:lnSpc>
                <a:spcPct val="100000"/>
              </a:lnSpc>
              <a:spcBef>
                <a:spcPts val="0"/>
              </a:spcBef>
            </a:pPr>
            <a:endParaRPr lang="tr-TR" sz="1600" dirty="0">
              <a:solidFill>
                <a:schemeClr val="tx1"/>
              </a:solidFill>
              <a:latin typeface="Cambria Math" panose="02040503050406030204" pitchFamily="18" charset="0"/>
              <a:ea typeface="Cambria Math" panose="02040503050406030204" pitchFamily="18" charset="0"/>
            </a:endParaRPr>
          </a:p>
          <a:p>
            <a:pPr marL="0" lvl="0" indent="0" algn="l">
              <a:lnSpc>
                <a:spcPct val="100000"/>
              </a:lnSpc>
              <a:spcBef>
                <a:spcPts val="0"/>
              </a:spcBef>
            </a:pPr>
            <a:endParaRPr lang="tr-TR" sz="1600" dirty="0" smtClean="0">
              <a:solidFill>
                <a:schemeClr val="tx1"/>
              </a:solidFill>
              <a:latin typeface="Cambria Math" panose="02040503050406030204" pitchFamily="18" charset="0"/>
              <a:ea typeface="Cambria Math" panose="02040503050406030204" pitchFamily="18" charset="0"/>
            </a:endParaRPr>
          </a:p>
          <a:p>
            <a:pPr marL="0" lvl="0" indent="0" algn="l">
              <a:lnSpc>
                <a:spcPct val="100000"/>
              </a:lnSpc>
              <a:spcBef>
                <a:spcPts val="0"/>
              </a:spcBef>
            </a:pPr>
            <a:endParaRPr lang="tr-TR" sz="1600" dirty="0" smtClean="0">
              <a:solidFill>
                <a:schemeClr val="tx1"/>
              </a:solidFill>
              <a:latin typeface="Cambria Math" panose="02040503050406030204" pitchFamily="18" charset="0"/>
              <a:ea typeface="Cambria Math" panose="02040503050406030204" pitchFamily="18" charset="0"/>
            </a:endParaRPr>
          </a:p>
          <a:p>
            <a:pPr marL="0" lvl="0" indent="0" algn="l">
              <a:lnSpc>
                <a:spcPct val="100000"/>
              </a:lnSpc>
              <a:spcBef>
                <a:spcPts val="0"/>
              </a:spcBef>
            </a:pPr>
            <a:endParaRPr lang="tr-TR" sz="1600" dirty="0">
              <a:solidFill>
                <a:schemeClr val="tx1"/>
              </a:solidFill>
              <a:latin typeface="Cambria Math" panose="02040503050406030204" pitchFamily="18" charset="0"/>
              <a:ea typeface="Cambria Math" panose="02040503050406030204" pitchFamily="18" charset="0"/>
            </a:endParaRPr>
          </a:p>
          <a:p>
            <a:pPr marL="0" lvl="0" indent="0" algn="l">
              <a:lnSpc>
                <a:spcPct val="100000"/>
              </a:lnSpc>
              <a:spcBef>
                <a:spcPts val="0"/>
              </a:spcBef>
            </a:pPr>
            <a:endParaRPr lang="tr-TR" sz="1600" dirty="0" smtClean="0">
              <a:solidFill>
                <a:schemeClr val="tx1"/>
              </a:solidFill>
              <a:latin typeface="Cambria Math" panose="02040503050406030204" pitchFamily="18" charset="0"/>
              <a:ea typeface="Cambria Math" panose="02040503050406030204" pitchFamily="18" charset="0"/>
            </a:endParaRPr>
          </a:p>
          <a:p>
            <a:pPr marL="0" lvl="0" indent="0" algn="l">
              <a:lnSpc>
                <a:spcPct val="100000"/>
              </a:lnSpc>
              <a:spcBef>
                <a:spcPts val="0"/>
              </a:spcBef>
            </a:pPr>
            <a:r>
              <a:rPr lang="tr-TR" sz="1600" dirty="0" smtClean="0">
                <a:solidFill>
                  <a:schemeClr val="tx1"/>
                </a:solidFill>
                <a:latin typeface="Cambria Math" panose="02040503050406030204" pitchFamily="18" charset="0"/>
                <a:ea typeface="Cambria Math" panose="02040503050406030204" pitchFamily="18" charset="0"/>
              </a:rPr>
              <a:t>M</a:t>
            </a:r>
            <a:r>
              <a:rPr lang="en-US" sz="1600" dirty="0" err="1" smtClean="0">
                <a:solidFill>
                  <a:schemeClr val="tx1"/>
                </a:solidFill>
                <a:latin typeface="Cambria Math" panose="02040503050406030204" pitchFamily="18" charset="0"/>
                <a:ea typeface="Cambria Math" panose="02040503050406030204" pitchFamily="18" charset="0"/>
              </a:rPr>
              <a:t>ake</a:t>
            </a:r>
            <a:r>
              <a:rPr lang="en-US" sz="1600" dirty="0" smtClean="0">
                <a:solidFill>
                  <a:schemeClr val="tx1"/>
                </a:solidFill>
                <a:latin typeface="Cambria Math" panose="02040503050406030204" pitchFamily="18" charset="0"/>
                <a:ea typeface="Cambria Math" panose="02040503050406030204" pitchFamily="18" charset="0"/>
              </a:rPr>
              <a:t> </a:t>
            </a:r>
            <a:r>
              <a:rPr lang="en-US" sz="1600" dirty="0">
                <a:solidFill>
                  <a:schemeClr val="tx1"/>
                </a:solidFill>
                <a:latin typeface="Cambria Math" panose="02040503050406030204" pitchFamily="18" charset="0"/>
                <a:ea typeface="Cambria Math" panose="02040503050406030204" pitchFamily="18" charset="0"/>
              </a:rPr>
              <a:t>the data into a similar table.</a:t>
            </a:r>
            <a:endParaRPr lang="tr-TR" sz="1600" dirty="0" smtClean="0">
              <a:solidFill>
                <a:schemeClr val="tx1"/>
              </a:solidFill>
              <a:latin typeface="Cambria Math" panose="02040503050406030204" pitchFamily="18" charset="0"/>
              <a:ea typeface="Cambria Math" panose="02040503050406030204" pitchFamily="18" charset="0"/>
            </a:endParaRPr>
          </a:p>
          <a:p>
            <a:pPr marL="0" lvl="0" indent="0" algn="l">
              <a:lnSpc>
                <a:spcPct val="100000"/>
              </a:lnSpc>
              <a:spcBef>
                <a:spcPts val="0"/>
              </a:spcBef>
            </a:pPr>
            <a:endParaRPr lang="tr-TR" sz="1600" dirty="0">
              <a:solidFill>
                <a:schemeClr val="tx1"/>
              </a:solidFill>
              <a:latin typeface="Cambria Math" panose="02040503050406030204" pitchFamily="18" charset="0"/>
              <a:ea typeface="Cambria Math" panose="02040503050406030204" pitchFamily="18" charset="0"/>
            </a:endParaRPr>
          </a:p>
          <a:p>
            <a:pPr marL="0" lvl="0" indent="0" algn="l">
              <a:lnSpc>
                <a:spcPct val="100000"/>
              </a:lnSpc>
              <a:spcBef>
                <a:spcPts val="0"/>
              </a:spcBef>
            </a:pPr>
            <a:endParaRPr lang="tr-TR" sz="1600" dirty="0" smtClean="0">
              <a:solidFill>
                <a:schemeClr val="tx1"/>
              </a:solidFill>
              <a:latin typeface="Cambria Math" panose="02040503050406030204" pitchFamily="18" charset="0"/>
              <a:ea typeface="Cambria Math" panose="02040503050406030204" pitchFamily="18" charset="0"/>
            </a:endParaRPr>
          </a:p>
          <a:p>
            <a:pPr marL="0" lvl="0" indent="0" algn="l">
              <a:lnSpc>
                <a:spcPct val="100000"/>
              </a:lnSpc>
              <a:spcBef>
                <a:spcPts val="0"/>
              </a:spcBef>
            </a:pPr>
            <a:endParaRPr lang="tr-TR" sz="1600" dirty="0">
              <a:solidFill>
                <a:schemeClr val="tx1"/>
              </a:solidFill>
              <a:latin typeface="Cambria Math" panose="02040503050406030204" pitchFamily="18" charset="0"/>
              <a:ea typeface="Cambria Math" panose="02040503050406030204" pitchFamily="18" charset="0"/>
            </a:endParaRPr>
          </a:p>
          <a:p>
            <a:pPr marL="0" lvl="0" indent="0" algn="l">
              <a:lnSpc>
                <a:spcPct val="100000"/>
              </a:lnSpc>
              <a:spcBef>
                <a:spcPts val="0"/>
              </a:spcBef>
            </a:pPr>
            <a:endParaRPr lang="tr-TR" sz="1600" dirty="0" smtClean="0">
              <a:solidFill>
                <a:schemeClr val="tx1"/>
              </a:solidFill>
              <a:latin typeface="Cambria Math" panose="02040503050406030204" pitchFamily="18" charset="0"/>
              <a:ea typeface="Cambria Math" panose="02040503050406030204" pitchFamily="18" charset="0"/>
            </a:endParaRPr>
          </a:p>
          <a:p>
            <a:pPr marL="0" lvl="0" indent="0" algn="l">
              <a:lnSpc>
                <a:spcPct val="100000"/>
              </a:lnSpc>
              <a:spcBef>
                <a:spcPts val="0"/>
              </a:spcBef>
            </a:pPr>
            <a:endParaRPr lang="en-US" sz="1600" dirty="0">
              <a:solidFill>
                <a:schemeClr val="tx1"/>
              </a:solidFill>
              <a:latin typeface="Cambria Math" panose="02040503050406030204" pitchFamily="18" charset="0"/>
              <a:ea typeface="Cambria Math" panose="02040503050406030204" pitchFamily="18" charset="0"/>
            </a:endParaRPr>
          </a:p>
          <a:p>
            <a:pPr marL="0" lvl="0" indent="0" algn="l">
              <a:spcBef>
                <a:spcPts val="0"/>
              </a:spcBef>
            </a:pPr>
            <a:endParaRPr lang="tr-TR" sz="1600" dirty="0">
              <a:solidFill>
                <a:schemeClr val="tx1"/>
              </a:solidFill>
              <a:latin typeface="Cambria Math" panose="02040503050406030204" pitchFamily="18" charset="0"/>
              <a:ea typeface="Cambria Math" panose="02040503050406030204" pitchFamily="18" charset="0"/>
            </a:endParaRPr>
          </a:p>
          <a:p>
            <a:pPr marL="0" lvl="0" indent="0" algn="l">
              <a:spcBef>
                <a:spcPts val="0"/>
              </a:spcBef>
            </a:pPr>
            <a:endParaRPr lang="tr-TR" sz="1600" dirty="0" smtClean="0">
              <a:solidFill>
                <a:schemeClr val="tx1"/>
              </a:solidFill>
              <a:latin typeface="Cambria Math" panose="02040503050406030204" pitchFamily="18" charset="0"/>
              <a:ea typeface="Cambria Math" panose="02040503050406030204" pitchFamily="18" charset="0"/>
            </a:endParaRPr>
          </a:p>
          <a:p>
            <a:pPr marL="0" lvl="0" indent="0" algn="l">
              <a:spcBef>
                <a:spcPts val="0"/>
              </a:spcBef>
            </a:pPr>
            <a:endParaRPr lang="tr-TR" sz="1600" dirty="0">
              <a:solidFill>
                <a:schemeClr val="tx1"/>
              </a:solidFill>
              <a:latin typeface="Cambria Math" panose="02040503050406030204" pitchFamily="18" charset="0"/>
              <a:ea typeface="Cambria Math" panose="02040503050406030204" pitchFamily="18" charset="0"/>
            </a:endParaRPr>
          </a:p>
          <a:p>
            <a:pPr marL="0" lvl="0" indent="0" algn="l">
              <a:spcBef>
                <a:spcPts val="0"/>
              </a:spcBef>
            </a:pPr>
            <a:endParaRPr lang="tr-TR" sz="1600" dirty="0" smtClean="0">
              <a:solidFill>
                <a:schemeClr val="tx1"/>
              </a:solidFill>
              <a:latin typeface="Cambria Math" panose="02040503050406030204" pitchFamily="18" charset="0"/>
              <a:ea typeface="Cambria Math" panose="02040503050406030204" pitchFamily="18" charset="0"/>
            </a:endParaRPr>
          </a:p>
          <a:p>
            <a:pPr marL="0" lvl="0" indent="0" algn="l">
              <a:spcBef>
                <a:spcPts val="0"/>
              </a:spcBef>
            </a:pPr>
            <a:endParaRPr lang="tr-TR" sz="1600" dirty="0">
              <a:solidFill>
                <a:schemeClr val="tx1"/>
              </a:solidFill>
              <a:latin typeface="Cambria Math" panose="02040503050406030204" pitchFamily="18" charset="0"/>
              <a:ea typeface="Cambria Math" panose="02040503050406030204" pitchFamily="18" charset="0"/>
            </a:endParaRPr>
          </a:p>
          <a:p>
            <a:pPr marL="0" lvl="0" indent="0" algn="l">
              <a:spcBef>
                <a:spcPts val="0"/>
              </a:spcBef>
            </a:pPr>
            <a:endParaRPr lang="tr-TR" sz="1600" dirty="0" smtClean="0">
              <a:solidFill>
                <a:schemeClr val="tx1"/>
              </a:solidFill>
              <a:latin typeface="Cambria Math" panose="02040503050406030204" pitchFamily="18" charset="0"/>
              <a:ea typeface="Cambria Math" panose="02040503050406030204" pitchFamily="18" charset="0"/>
            </a:endParaRPr>
          </a:p>
          <a:p>
            <a:pPr marL="0" lvl="0" indent="0" algn="l">
              <a:spcBef>
                <a:spcPts val="0"/>
              </a:spcBef>
            </a:pPr>
            <a:endParaRPr lang="tr-TR" sz="1600" baseline="-25000" dirty="0">
              <a:solidFill>
                <a:schemeClr val="tx1"/>
              </a:solidFill>
              <a:latin typeface="Cambria Math" panose="02040503050406030204" pitchFamily="18" charset="0"/>
              <a:ea typeface="Cambria Math" panose="02040503050406030204" pitchFamily="18" charset="0"/>
            </a:endParaRPr>
          </a:p>
          <a:p>
            <a:pPr marL="0" lvl="0" indent="0" algn="l">
              <a:spcBef>
                <a:spcPts val="0"/>
              </a:spcBef>
            </a:pPr>
            <a:endParaRPr lang="tr-TR" sz="1600" baseline="-25000" dirty="0" smtClean="0">
              <a:solidFill>
                <a:schemeClr val="tx1"/>
              </a:solidFill>
              <a:latin typeface="Cambria Math" panose="02040503050406030204" pitchFamily="18" charset="0"/>
              <a:ea typeface="Cambria Math" panose="02040503050406030204" pitchFamily="18" charset="0"/>
            </a:endParaRPr>
          </a:p>
          <a:p>
            <a:pPr marL="0" lvl="0" indent="0" algn="l">
              <a:spcBef>
                <a:spcPts val="0"/>
              </a:spcBef>
            </a:pPr>
            <a:endParaRPr lang="tr-TR" sz="1600" baseline="-25000" dirty="0">
              <a:solidFill>
                <a:schemeClr val="tx1"/>
              </a:solidFill>
              <a:latin typeface="Cambria Math" panose="02040503050406030204" pitchFamily="18" charset="0"/>
              <a:ea typeface="Cambria Math" panose="02040503050406030204" pitchFamily="18" charset="0"/>
            </a:endParaRPr>
          </a:p>
          <a:p>
            <a:pPr marL="0" lvl="0" indent="0" algn="l">
              <a:spcBef>
                <a:spcPts val="0"/>
              </a:spcBef>
            </a:pPr>
            <a:endParaRPr lang="tr-TR" sz="1600" baseline="-25000" dirty="0" smtClean="0">
              <a:solidFill>
                <a:schemeClr val="tx1"/>
              </a:solidFill>
              <a:latin typeface="Cambria Math" panose="02040503050406030204" pitchFamily="18" charset="0"/>
              <a:ea typeface="Cambria Math" panose="02040503050406030204" pitchFamily="18" charset="0"/>
            </a:endParaRPr>
          </a:p>
          <a:p>
            <a:pPr marL="0" lvl="0" indent="0" algn="l">
              <a:spcBef>
                <a:spcPts val="0"/>
              </a:spcBef>
            </a:pPr>
            <a:endParaRPr lang="tr-TR" sz="1600" baseline="-25000" dirty="0">
              <a:solidFill>
                <a:schemeClr val="tx1"/>
              </a:solidFill>
              <a:latin typeface="Cambria Math" panose="02040503050406030204" pitchFamily="18" charset="0"/>
              <a:ea typeface="Cambria Math" panose="02040503050406030204" pitchFamily="18" charset="0"/>
            </a:endParaRPr>
          </a:p>
          <a:p>
            <a:pPr marL="0" lvl="0" indent="0" algn="l">
              <a:spcBef>
                <a:spcPts val="0"/>
              </a:spcBef>
            </a:pPr>
            <a:endParaRPr lang="tr-TR" sz="1600" baseline="-25000" dirty="0" smtClean="0">
              <a:solidFill>
                <a:schemeClr val="tx1"/>
              </a:solidFill>
              <a:latin typeface="Cambria Math" panose="02040503050406030204" pitchFamily="18" charset="0"/>
              <a:ea typeface="Cambria Math" panose="02040503050406030204" pitchFamily="18" charset="0"/>
            </a:endParaRPr>
          </a:p>
          <a:p>
            <a:pPr marL="0" lvl="0" indent="0" algn="l">
              <a:spcBef>
                <a:spcPts val="0"/>
              </a:spcBef>
            </a:pPr>
            <a:endParaRPr lang="tr-TR" sz="1600" baseline="-25000" dirty="0">
              <a:solidFill>
                <a:schemeClr val="tx1"/>
              </a:solidFill>
              <a:latin typeface="Cambria Math" panose="02040503050406030204" pitchFamily="18" charset="0"/>
              <a:ea typeface="Cambria Math" panose="02040503050406030204" pitchFamily="18" charset="0"/>
            </a:endParaRPr>
          </a:p>
          <a:p>
            <a:pPr marL="0" lvl="0" indent="0" algn="l">
              <a:spcBef>
                <a:spcPts val="0"/>
              </a:spcBef>
            </a:pPr>
            <a:endParaRPr lang="tr-TR" sz="1600" baseline="-25000" dirty="0" smtClean="0">
              <a:solidFill>
                <a:schemeClr val="tx1"/>
              </a:solidFill>
              <a:latin typeface="Cambria Math" panose="02040503050406030204" pitchFamily="18" charset="0"/>
              <a:ea typeface="Cambria Math" panose="02040503050406030204" pitchFamily="18" charset="0"/>
            </a:endParaRPr>
          </a:p>
          <a:p>
            <a:pPr marL="0" lvl="0" indent="0" algn="l">
              <a:spcBef>
                <a:spcPts val="0"/>
              </a:spcBef>
            </a:pPr>
            <a:endParaRPr lang="tr-TR" sz="1600" baseline="-25000" dirty="0">
              <a:solidFill>
                <a:schemeClr val="tx1"/>
              </a:solidFill>
              <a:latin typeface="Cambria Math" panose="02040503050406030204" pitchFamily="18" charset="0"/>
              <a:ea typeface="Cambria Math" panose="02040503050406030204" pitchFamily="18" charset="0"/>
            </a:endParaRPr>
          </a:p>
          <a:p>
            <a:pPr marL="0" lvl="0" indent="0" algn="l">
              <a:spcBef>
                <a:spcPts val="0"/>
              </a:spcBef>
            </a:pPr>
            <a:endParaRPr lang="tr-TR" sz="1600" baseline="-25000" dirty="0" smtClean="0">
              <a:solidFill>
                <a:schemeClr val="tx1"/>
              </a:solidFill>
              <a:latin typeface="Cambria Math" panose="02040503050406030204" pitchFamily="18" charset="0"/>
              <a:ea typeface="Cambria Math" panose="02040503050406030204" pitchFamily="18" charset="0"/>
            </a:endParaRPr>
          </a:p>
          <a:p>
            <a:pPr marL="0" lvl="0" indent="0" algn="l">
              <a:spcBef>
                <a:spcPts val="0"/>
              </a:spcBef>
            </a:pPr>
            <a:endParaRPr lang="tr-TR" sz="1600" baseline="-25000" dirty="0">
              <a:solidFill>
                <a:schemeClr val="tx1"/>
              </a:solidFill>
              <a:latin typeface="Cambria Math" panose="02040503050406030204" pitchFamily="18" charset="0"/>
              <a:ea typeface="Cambria Math" panose="02040503050406030204" pitchFamily="18" charset="0"/>
            </a:endParaRPr>
          </a:p>
          <a:p>
            <a:pPr marL="0" lvl="0" indent="0" algn="l">
              <a:spcBef>
                <a:spcPts val="0"/>
              </a:spcBef>
            </a:pPr>
            <a:endParaRPr lang="tr-TR" sz="1600" baseline="-25000" dirty="0" smtClean="0">
              <a:solidFill>
                <a:schemeClr val="tx1"/>
              </a:solidFill>
              <a:latin typeface="Cambria Math" panose="02040503050406030204" pitchFamily="18" charset="0"/>
              <a:ea typeface="Cambria Math" panose="02040503050406030204" pitchFamily="18" charset="0"/>
            </a:endParaRPr>
          </a:p>
          <a:p>
            <a:pPr marL="0" lvl="0" indent="0" algn="l">
              <a:spcBef>
                <a:spcPts val="0"/>
              </a:spcBef>
            </a:pPr>
            <a:endParaRPr lang="tr-TR" sz="1600" baseline="-25000" dirty="0">
              <a:solidFill>
                <a:schemeClr val="tx1"/>
              </a:solidFill>
              <a:latin typeface="Cambria Math" panose="02040503050406030204" pitchFamily="18" charset="0"/>
              <a:ea typeface="Cambria Math" panose="02040503050406030204" pitchFamily="18" charset="0"/>
            </a:endParaRPr>
          </a:p>
          <a:p>
            <a:pPr marL="0" lvl="0" indent="0" algn="l">
              <a:spcBef>
                <a:spcPts val="0"/>
              </a:spcBef>
            </a:pPr>
            <a:endParaRPr lang="tr-TR" sz="1600" baseline="-25000" dirty="0" smtClean="0">
              <a:solidFill>
                <a:schemeClr val="tx1"/>
              </a:solidFill>
              <a:latin typeface="Cambria Math" panose="02040503050406030204" pitchFamily="18" charset="0"/>
              <a:ea typeface="Cambria Math" panose="02040503050406030204" pitchFamily="18" charset="0"/>
            </a:endParaRPr>
          </a:p>
          <a:p>
            <a:pPr marL="0" lvl="0" indent="0" algn="l">
              <a:spcBef>
                <a:spcPts val="0"/>
              </a:spcBef>
            </a:pPr>
            <a:endParaRPr lang="tr-TR" sz="1600" baseline="-25000" dirty="0">
              <a:solidFill>
                <a:schemeClr val="tx1"/>
              </a:solidFill>
              <a:latin typeface="Cambria Math" panose="02040503050406030204" pitchFamily="18" charset="0"/>
              <a:ea typeface="Cambria Math" panose="02040503050406030204" pitchFamily="18" charset="0"/>
            </a:endParaRPr>
          </a:p>
          <a:p>
            <a:pPr marL="0" lvl="0" indent="0" algn="l">
              <a:spcBef>
                <a:spcPts val="0"/>
              </a:spcBef>
            </a:pPr>
            <a:endParaRPr lang="tr-TR" sz="1600" baseline="-25000" dirty="0">
              <a:solidFill>
                <a:schemeClr val="tx1"/>
              </a:solidFill>
              <a:latin typeface="Cambria Math" panose="02040503050406030204" pitchFamily="18" charset="0"/>
              <a:ea typeface="Cambria Math" panose="02040503050406030204" pitchFamily="18" charset="0"/>
            </a:endParaRPr>
          </a:p>
          <a:p>
            <a:pPr marL="0" lvl="0" indent="0" algn="l">
              <a:spcBef>
                <a:spcPts val="0"/>
              </a:spcBef>
            </a:pPr>
            <a:endParaRPr lang="tr-TR" sz="1600" baseline="-25000" dirty="0" smtClean="0">
              <a:solidFill>
                <a:schemeClr val="tx1"/>
              </a:solidFill>
              <a:latin typeface="Cambria Math" panose="02040503050406030204" pitchFamily="18" charset="0"/>
              <a:ea typeface="Cambria Math" panose="02040503050406030204" pitchFamily="18" charset="0"/>
            </a:endParaRPr>
          </a:p>
          <a:p>
            <a:pPr marL="0" lvl="0" indent="0" algn="l">
              <a:spcBef>
                <a:spcPts val="0"/>
              </a:spcBef>
            </a:pPr>
            <a:endParaRPr lang="tr-TR" sz="1600" baseline="-25000" dirty="0">
              <a:solidFill>
                <a:schemeClr val="tx1"/>
              </a:solidFill>
              <a:latin typeface="Cambria Math" panose="02040503050406030204" pitchFamily="18" charset="0"/>
              <a:ea typeface="Cambria Math" panose="02040503050406030204" pitchFamily="18" charset="0"/>
            </a:endParaRPr>
          </a:p>
          <a:p>
            <a:pPr marL="0" lvl="0" indent="0" algn="l">
              <a:spcBef>
                <a:spcPts val="0"/>
              </a:spcBef>
            </a:pPr>
            <a:endParaRPr lang="tr-TR" sz="1600" baseline="-25000" dirty="0" smtClean="0">
              <a:solidFill>
                <a:schemeClr val="tx1"/>
              </a:solidFill>
              <a:latin typeface="Cambria Math" panose="02040503050406030204" pitchFamily="18" charset="0"/>
              <a:ea typeface="Cambria Math" panose="02040503050406030204" pitchFamily="18" charset="0"/>
            </a:endParaRPr>
          </a:p>
          <a:p>
            <a:pPr marL="0" lvl="0" indent="0" algn="l">
              <a:spcBef>
                <a:spcPts val="0"/>
              </a:spcBef>
            </a:pPr>
            <a:endParaRPr lang="tr-TR" sz="1600" baseline="-25000" dirty="0">
              <a:solidFill>
                <a:schemeClr val="tx1"/>
              </a:solidFill>
              <a:latin typeface="Cambria Math" panose="02040503050406030204" pitchFamily="18" charset="0"/>
              <a:ea typeface="Cambria Math" panose="02040503050406030204" pitchFamily="18" charset="0"/>
            </a:endParaRPr>
          </a:p>
          <a:p>
            <a:pPr marL="0" lvl="0" indent="0" algn="l">
              <a:spcBef>
                <a:spcPts val="0"/>
              </a:spcBef>
            </a:pPr>
            <a:endParaRPr lang="tr-TR" sz="1600" baseline="-25000" dirty="0" smtClean="0">
              <a:solidFill>
                <a:schemeClr val="tx1"/>
              </a:solidFill>
              <a:latin typeface="Cambria Math" panose="02040503050406030204" pitchFamily="18" charset="0"/>
              <a:ea typeface="Cambria Math" panose="02040503050406030204" pitchFamily="18" charset="0"/>
            </a:endParaRPr>
          </a:p>
          <a:p>
            <a:pPr marL="0" lvl="0" indent="0" algn="l">
              <a:spcBef>
                <a:spcPts val="0"/>
              </a:spcBef>
            </a:pPr>
            <a:endParaRPr lang="tr-TR" sz="1600" baseline="-25000" dirty="0">
              <a:solidFill>
                <a:schemeClr val="tx1"/>
              </a:solidFill>
              <a:latin typeface="Cambria Math" panose="02040503050406030204" pitchFamily="18" charset="0"/>
              <a:ea typeface="Cambria Math" panose="02040503050406030204" pitchFamily="18" charset="0"/>
            </a:endParaRPr>
          </a:p>
          <a:p>
            <a:pPr marL="0" lvl="0" indent="0" algn="l">
              <a:spcBef>
                <a:spcPts val="0"/>
              </a:spcBef>
            </a:pPr>
            <a:endParaRPr sz="1600" baseline="-25000" dirty="0">
              <a:solidFill>
                <a:schemeClr val="tx1"/>
              </a:solidFill>
              <a:latin typeface="Cambria Math" panose="02040503050406030204" pitchFamily="18" charset="0"/>
              <a:ea typeface="Cambria Math" panose="02040503050406030204" pitchFamily="18" charset="0"/>
            </a:endParaRPr>
          </a:p>
        </p:txBody>
      </p:sp>
      <p:pic>
        <p:nvPicPr>
          <p:cNvPr id="4" name="Picture 3"/>
          <p:cNvPicPr>
            <a:picLocks noChangeAspect="1"/>
          </p:cNvPicPr>
          <p:nvPr/>
        </p:nvPicPr>
        <p:blipFill>
          <a:blip r:embed="rId3"/>
          <a:stretch>
            <a:fillRect/>
          </a:stretch>
        </p:blipFill>
        <p:spPr>
          <a:xfrm>
            <a:off x="3773218" y="1500686"/>
            <a:ext cx="4314825" cy="542925"/>
          </a:xfrm>
          <a:prstGeom prst="rect">
            <a:avLst/>
          </a:prstGeom>
        </p:spPr>
      </p:pic>
      <p:pic>
        <p:nvPicPr>
          <p:cNvPr id="6" name="Picture 5"/>
          <p:cNvPicPr>
            <a:picLocks noChangeAspect="1"/>
          </p:cNvPicPr>
          <p:nvPr/>
        </p:nvPicPr>
        <p:blipFill>
          <a:blip r:embed="rId4"/>
          <a:stretch>
            <a:fillRect/>
          </a:stretch>
        </p:blipFill>
        <p:spPr>
          <a:xfrm>
            <a:off x="4311836" y="3240999"/>
            <a:ext cx="3429000" cy="581025"/>
          </a:xfrm>
          <a:prstGeom prst="rect">
            <a:avLst/>
          </a:prstGeom>
        </p:spPr>
      </p:pic>
      <p:pic>
        <p:nvPicPr>
          <p:cNvPr id="7" name="Picture 6"/>
          <p:cNvPicPr>
            <a:picLocks noChangeAspect="1"/>
          </p:cNvPicPr>
          <p:nvPr/>
        </p:nvPicPr>
        <p:blipFill>
          <a:blip r:embed="rId5"/>
          <a:stretch>
            <a:fillRect/>
          </a:stretch>
        </p:blipFill>
        <p:spPr>
          <a:xfrm>
            <a:off x="4073711" y="4590788"/>
            <a:ext cx="3905250" cy="857250"/>
          </a:xfrm>
          <a:prstGeom prst="rect">
            <a:avLst/>
          </a:prstGeom>
        </p:spPr>
      </p:pic>
    </p:spTree>
    <p:extLst>
      <p:ext uri="{BB962C8B-B14F-4D97-AF65-F5344CB8AC3E}">
        <p14:creationId xmlns:p14="http://schemas.microsoft.com/office/powerpoint/2010/main" val="8796537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196"/>
        <p:cNvGrpSpPr/>
        <p:nvPr/>
      </p:nvGrpSpPr>
      <p:grpSpPr>
        <a:xfrm>
          <a:off x="0" y="0"/>
          <a:ext cx="0" cy="0"/>
          <a:chOff x="0" y="0"/>
          <a:chExt cx="0" cy="0"/>
        </a:xfrm>
      </p:grpSpPr>
      <p:sp>
        <p:nvSpPr>
          <p:cNvPr id="2" name="TextBox 1"/>
          <p:cNvSpPr txBox="1"/>
          <p:nvPr/>
        </p:nvSpPr>
        <p:spPr>
          <a:xfrm>
            <a:off x="350196" y="369651"/>
            <a:ext cx="11527276" cy="6617196"/>
          </a:xfrm>
          <a:prstGeom prst="rect">
            <a:avLst/>
          </a:prstGeom>
          <a:noFill/>
        </p:spPr>
        <p:txBody>
          <a:bodyPr wrap="square" rtlCol="0">
            <a:spAutoFit/>
          </a:bodyPr>
          <a:lstStyle/>
          <a:p>
            <a:r>
              <a:rPr lang="en-US" sz="1600" u="sng" dirty="0">
                <a:solidFill>
                  <a:srgbClr val="002060"/>
                </a:solidFill>
                <a:latin typeface="Nunito" panose="020B0604020202020204" charset="-94"/>
              </a:rPr>
              <a:t>Limitations of Polynomial </a:t>
            </a:r>
            <a:r>
              <a:rPr lang="en-US" sz="1600" u="sng" dirty="0" smtClean="0">
                <a:solidFill>
                  <a:srgbClr val="002060"/>
                </a:solidFill>
                <a:latin typeface="Nunito" panose="020B0604020202020204" charset="-94"/>
              </a:rPr>
              <a:t>Interpolation</a:t>
            </a:r>
            <a:endParaRPr lang="tr-TR" sz="1600" u="sng" dirty="0" smtClean="0">
              <a:solidFill>
                <a:srgbClr val="002060"/>
              </a:solidFill>
              <a:latin typeface="Nunito" panose="020B0604020202020204" charset="-94"/>
            </a:endParaRPr>
          </a:p>
          <a:p>
            <a:endParaRPr lang="en-US" sz="1600" u="sng" dirty="0">
              <a:solidFill>
                <a:srgbClr val="002060"/>
              </a:solidFill>
              <a:latin typeface="Nunito" panose="020B0604020202020204" charset="-94"/>
            </a:endParaRPr>
          </a:p>
          <a:p>
            <a:pPr algn="just"/>
            <a:r>
              <a:rPr lang="en-US" dirty="0">
                <a:solidFill>
                  <a:schemeClr val="tx1"/>
                </a:solidFill>
                <a:latin typeface="Nunito" panose="020B0604020202020204" charset="-94"/>
              </a:rPr>
              <a:t>Polynomial interpolation should be carried out with the fewest feasible number of data points. Linear </a:t>
            </a:r>
            <a:r>
              <a:rPr lang="tr-TR" dirty="0">
                <a:solidFill>
                  <a:schemeClr val="tx1"/>
                </a:solidFill>
                <a:latin typeface="Nunito" panose="020B0604020202020204" charset="-94"/>
              </a:rPr>
              <a:t> </a:t>
            </a:r>
            <a:r>
              <a:rPr lang="en-US" dirty="0">
                <a:solidFill>
                  <a:schemeClr val="tx1"/>
                </a:solidFill>
                <a:latin typeface="Nunito" panose="020B0604020202020204" charset="-94"/>
              </a:rPr>
              <a:t>interpolation, using </a:t>
            </a:r>
            <a:r>
              <a:rPr lang="tr-TR" dirty="0" smtClean="0">
                <a:solidFill>
                  <a:schemeClr val="tx1"/>
                </a:solidFill>
                <a:latin typeface="Nunito" panose="020B0604020202020204" charset="-94"/>
              </a:rPr>
              <a:t> </a:t>
            </a:r>
            <a:r>
              <a:rPr lang="en-US" dirty="0" smtClean="0">
                <a:solidFill>
                  <a:schemeClr val="tx1"/>
                </a:solidFill>
                <a:latin typeface="Nunito" panose="020B0604020202020204" charset="-94"/>
              </a:rPr>
              <a:t>the </a:t>
            </a:r>
            <a:r>
              <a:rPr lang="en-US" dirty="0">
                <a:solidFill>
                  <a:schemeClr val="tx1"/>
                </a:solidFill>
                <a:latin typeface="Nunito" panose="020B0604020202020204" charset="-94"/>
              </a:rPr>
              <a:t>nearest two points, is often sufficient if the data points are closely spaced. Three to six </a:t>
            </a:r>
            <a:r>
              <a:rPr lang="tr-TR" dirty="0">
                <a:solidFill>
                  <a:schemeClr val="tx1"/>
                </a:solidFill>
                <a:latin typeface="Nunito" panose="020B0604020202020204" charset="-94"/>
              </a:rPr>
              <a:t> </a:t>
            </a:r>
            <a:r>
              <a:rPr lang="en-US" dirty="0">
                <a:solidFill>
                  <a:schemeClr val="tx1"/>
                </a:solidFill>
                <a:latin typeface="Nunito" panose="020B0604020202020204" charset="-94"/>
              </a:rPr>
              <a:t>nearest-neighbor points</a:t>
            </a:r>
            <a:r>
              <a:rPr lang="tr-TR" dirty="0">
                <a:solidFill>
                  <a:schemeClr val="tx1"/>
                </a:solidFill>
                <a:latin typeface="Nunito" panose="020B0604020202020204" charset="-94"/>
              </a:rPr>
              <a:t> </a:t>
            </a:r>
            <a:r>
              <a:rPr lang="en-US" dirty="0">
                <a:solidFill>
                  <a:schemeClr val="tx1"/>
                </a:solidFill>
                <a:latin typeface="Nunito" panose="020B0604020202020204" charset="-94"/>
              </a:rPr>
              <a:t> </a:t>
            </a:r>
            <a:r>
              <a:rPr lang="tr-TR" dirty="0" smtClean="0">
                <a:solidFill>
                  <a:schemeClr val="tx1"/>
                </a:solidFill>
                <a:latin typeface="Nunito" panose="020B0604020202020204" charset="-94"/>
              </a:rPr>
              <a:t> </a:t>
            </a:r>
            <a:r>
              <a:rPr lang="en-US" dirty="0" smtClean="0">
                <a:solidFill>
                  <a:schemeClr val="tx1"/>
                </a:solidFill>
                <a:latin typeface="Nunito" panose="020B0604020202020204" charset="-94"/>
              </a:rPr>
              <a:t>good </a:t>
            </a:r>
            <a:r>
              <a:rPr lang="en-US" dirty="0">
                <a:solidFill>
                  <a:schemeClr val="tx1"/>
                </a:solidFill>
                <a:latin typeface="Nunito" panose="020B0604020202020204" charset="-94"/>
              </a:rPr>
              <a:t>results in most cases. An interpolant intersecting more than six points </a:t>
            </a:r>
            <a:r>
              <a:rPr lang="tr-TR" dirty="0">
                <a:solidFill>
                  <a:schemeClr val="tx1"/>
                </a:solidFill>
                <a:latin typeface="Nunito" panose="020B0604020202020204" charset="-94"/>
              </a:rPr>
              <a:t> </a:t>
            </a:r>
            <a:r>
              <a:rPr lang="en-US" dirty="0">
                <a:solidFill>
                  <a:schemeClr val="tx1"/>
                </a:solidFill>
                <a:latin typeface="Nunito" panose="020B0604020202020204" charset="-94"/>
              </a:rPr>
              <a:t>may be </a:t>
            </a:r>
            <a:r>
              <a:rPr lang="en-US" dirty="0" smtClean="0">
                <a:solidFill>
                  <a:schemeClr val="tx1"/>
                </a:solidFill>
                <a:latin typeface="Nunito" panose="020B0604020202020204" charset="-94"/>
              </a:rPr>
              <a:t>mistake</a:t>
            </a:r>
            <a:r>
              <a:rPr lang="en-US" dirty="0">
                <a:solidFill>
                  <a:schemeClr val="tx1"/>
                </a:solidFill>
                <a:latin typeface="Nunito" panose="020B0604020202020204" charset="-94"/>
              </a:rPr>
              <a:t>.</a:t>
            </a:r>
            <a:endParaRPr lang="tr-TR" dirty="0">
              <a:solidFill>
                <a:schemeClr val="tx1"/>
              </a:solidFill>
              <a:latin typeface="Nunito" panose="020B0604020202020204" charset="-94"/>
            </a:endParaRPr>
          </a:p>
          <a:p>
            <a:pPr algn="just"/>
            <a:endParaRPr lang="tr-TR" dirty="0" smtClean="0">
              <a:solidFill>
                <a:schemeClr val="tx1"/>
              </a:solidFill>
              <a:latin typeface="Nunito" panose="020B0604020202020204" charset="-94"/>
            </a:endParaRPr>
          </a:p>
          <a:p>
            <a:pPr algn="just"/>
            <a:endParaRPr lang="tr-TR" dirty="0">
              <a:solidFill>
                <a:schemeClr val="tx1"/>
              </a:solidFill>
              <a:latin typeface="Nunito" panose="020B0604020202020204" charset="-94"/>
            </a:endParaRPr>
          </a:p>
          <a:p>
            <a:pPr algn="just"/>
            <a:endParaRPr lang="tr-TR" dirty="0" smtClean="0">
              <a:solidFill>
                <a:schemeClr val="tx1"/>
              </a:solidFill>
              <a:latin typeface="Nunito" panose="020B0604020202020204" charset="-94"/>
            </a:endParaRPr>
          </a:p>
          <a:p>
            <a:pPr algn="just"/>
            <a:endParaRPr lang="tr-TR" dirty="0">
              <a:solidFill>
                <a:schemeClr val="tx1"/>
              </a:solidFill>
              <a:latin typeface="Nunito" panose="020B0604020202020204" charset="-94"/>
            </a:endParaRPr>
          </a:p>
          <a:p>
            <a:pPr algn="just"/>
            <a:endParaRPr lang="tr-TR" dirty="0" smtClean="0">
              <a:solidFill>
                <a:schemeClr val="tx1"/>
              </a:solidFill>
              <a:latin typeface="Nunito" panose="020B0604020202020204" charset="-94"/>
            </a:endParaRPr>
          </a:p>
          <a:p>
            <a:pPr algn="just"/>
            <a:endParaRPr lang="tr-TR" dirty="0" smtClean="0">
              <a:solidFill>
                <a:schemeClr val="tx1"/>
              </a:solidFill>
              <a:latin typeface="Nunito" panose="020B0604020202020204" charset="-94"/>
            </a:endParaRPr>
          </a:p>
          <a:p>
            <a:pPr algn="just"/>
            <a:endParaRPr lang="tr-TR" dirty="0">
              <a:solidFill>
                <a:schemeClr val="tx1"/>
              </a:solidFill>
              <a:latin typeface="Nunito" panose="020B0604020202020204" charset="-94"/>
            </a:endParaRPr>
          </a:p>
          <a:p>
            <a:pPr algn="just"/>
            <a:endParaRPr lang="tr-TR" dirty="0" smtClean="0">
              <a:solidFill>
                <a:schemeClr val="tx1"/>
              </a:solidFill>
              <a:latin typeface="Nunito" panose="020B0604020202020204" charset="-94"/>
            </a:endParaRPr>
          </a:p>
          <a:p>
            <a:pPr algn="just"/>
            <a:endParaRPr lang="tr-TR" dirty="0" smtClean="0">
              <a:solidFill>
                <a:schemeClr val="tx1"/>
              </a:solidFill>
              <a:latin typeface="Nunito" panose="020B0604020202020204" charset="-94"/>
            </a:endParaRPr>
          </a:p>
          <a:p>
            <a:pPr algn="just"/>
            <a:endParaRPr lang="tr-TR" dirty="0" smtClean="0">
              <a:solidFill>
                <a:schemeClr val="tx1"/>
              </a:solidFill>
              <a:latin typeface="Nunito" panose="020B0604020202020204" charset="-94"/>
            </a:endParaRPr>
          </a:p>
          <a:p>
            <a:pPr algn="ctr"/>
            <a:r>
              <a:rPr lang="tr-TR" dirty="0" smtClean="0"/>
              <a:t>Figure 1:Polynomial </a:t>
            </a:r>
            <a:r>
              <a:rPr lang="tr-TR" dirty="0"/>
              <a:t>interpolant displaying oscillations.</a:t>
            </a:r>
            <a:endParaRPr lang="tr-TR" dirty="0">
              <a:solidFill>
                <a:schemeClr val="tx1"/>
              </a:solidFill>
              <a:latin typeface="Nunito" panose="020B0604020202020204" charset="-94"/>
            </a:endParaRPr>
          </a:p>
          <a:p>
            <a:pPr algn="just"/>
            <a:endParaRPr lang="tr-TR" dirty="0">
              <a:solidFill>
                <a:schemeClr val="tx1"/>
              </a:solidFill>
              <a:latin typeface="Nunito" panose="020B0604020202020204" charset="-94"/>
            </a:endParaRPr>
          </a:p>
          <a:p>
            <a:pPr algn="just"/>
            <a:r>
              <a:rPr lang="en-US" dirty="0">
                <a:solidFill>
                  <a:schemeClr val="tx1"/>
                </a:solidFill>
                <a:latin typeface="Nunito" panose="020B0604020202020204" charset="-94"/>
              </a:rPr>
              <a:t>The danger of using too many points is illustrated in </a:t>
            </a:r>
            <a:r>
              <a:rPr lang="en-US" dirty="0" smtClean="0">
                <a:solidFill>
                  <a:schemeClr val="tx1"/>
                </a:solidFill>
                <a:latin typeface="Nunito" panose="020B0604020202020204" charset="-94"/>
              </a:rPr>
              <a:t>Figure</a:t>
            </a:r>
            <a:r>
              <a:rPr lang="tr-TR" dirty="0" smtClean="0">
                <a:solidFill>
                  <a:schemeClr val="tx1"/>
                </a:solidFill>
                <a:latin typeface="Nunito" panose="020B0604020202020204" charset="-94"/>
              </a:rPr>
              <a:t> 1</a:t>
            </a:r>
            <a:r>
              <a:rPr lang="en-US" dirty="0" smtClean="0">
                <a:solidFill>
                  <a:schemeClr val="tx1"/>
                </a:solidFill>
                <a:latin typeface="Nunito" panose="020B0604020202020204" charset="-94"/>
              </a:rPr>
              <a:t> </a:t>
            </a:r>
            <a:r>
              <a:rPr lang="en-US" dirty="0">
                <a:solidFill>
                  <a:schemeClr val="tx1"/>
                </a:solidFill>
                <a:latin typeface="Nunito" panose="020B0604020202020204" charset="-94"/>
              </a:rPr>
              <a:t>. The 11 equally spaced data points are represented by the circles. The solid line is the interpolant, a polynomial of degree 10, that intersects all the points. As seen in the figure, a polynomial of such a high degree has a tendency to oscillate excessively between the data points. </a:t>
            </a:r>
            <a:r>
              <a:rPr lang="en-US" dirty="0" smtClean="0">
                <a:solidFill>
                  <a:schemeClr val="tx1"/>
                </a:solidFill>
                <a:latin typeface="Nunito" panose="020B0604020202020204" charset="-94"/>
              </a:rPr>
              <a:t>A</a:t>
            </a:r>
            <a:r>
              <a:rPr lang="tr-TR" dirty="0" smtClean="0">
                <a:solidFill>
                  <a:schemeClr val="tx1"/>
                </a:solidFill>
                <a:latin typeface="Nunito" panose="020B0604020202020204" charset="-94"/>
              </a:rPr>
              <a:t> </a:t>
            </a:r>
            <a:r>
              <a:rPr lang="en-US" dirty="0" smtClean="0">
                <a:solidFill>
                  <a:schemeClr val="tx1"/>
                </a:solidFill>
                <a:latin typeface="Nunito" panose="020B0604020202020204" charset="-94"/>
              </a:rPr>
              <a:t>much </a:t>
            </a:r>
            <a:r>
              <a:rPr lang="en-US" dirty="0">
                <a:solidFill>
                  <a:schemeClr val="tx1"/>
                </a:solidFill>
                <a:latin typeface="Nunito" panose="020B0604020202020204" charset="-94"/>
              </a:rPr>
              <a:t>smoother result would be obtained by using a cubic interpolant spanning four nearest-neighbor points</a:t>
            </a:r>
            <a:r>
              <a:rPr lang="en-US" dirty="0" smtClean="0">
                <a:solidFill>
                  <a:schemeClr val="tx1"/>
                </a:solidFill>
                <a:latin typeface="Nunito" panose="020B0604020202020204" charset="-94"/>
              </a:rPr>
              <a:t>.</a:t>
            </a:r>
            <a:endParaRPr lang="tr-TR" dirty="0" smtClean="0">
              <a:solidFill>
                <a:schemeClr val="tx1"/>
              </a:solidFill>
              <a:latin typeface="Nunito" panose="020B0604020202020204" charset="-94"/>
            </a:endParaRPr>
          </a:p>
          <a:p>
            <a:pPr algn="just"/>
            <a:endParaRPr lang="tr-TR" dirty="0" smtClean="0">
              <a:solidFill>
                <a:schemeClr val="tx1"/>
              </a:solidFill>
              <a:latin typeface="Nunito" panose="020B0604020202020204" charset="-94"/>
            </a:endParaRPr>
          </a:p>
          <a:p>
            <a:pPr algn="just"/>
            <a:r>
              <a:rPr lang="en-US" dirty="0">
                <a:solidFill>
                  <a:schemeClr val="tx1"/>
                </a:solidFill>
                <a:latin typeface="Nunito" panose="020B0604020202020204" charset="-94"/>
              </a:rPr>
              <a:t>The fifth-degree interpolating polynomial is represented by the solid line. The interpolant looks fine within the range of data points, but drastically departs from the obvious trend when x &gt; 12. Extrapolating y at x = 14, for example, would be meaningless in this case.</a:t>
            </a:r>
          </a:p>
          <a:p>
            <a:pPr algn="just"/>
            <a:endParaRPr lang="en-US" dirty="0">
              <a:solidFill>
                <a:schemeClr val="tx1"/>
              </a:solidFill>
              <a:latin typeface="Nunito" panose="020B0604020202020204" charset="-94"/>
            </a:endParaRPr>
          </a:p>
          <a:p>
            <a:pPr algn="just"/>
            <a:r>
              <a:rPr lang="en-US" dirty="0">
                <a:solidFill>
                  <a:schemeClr val="tx1"/>
                </a:solidFill>
                <a:latin typeface="Nunito" panose="020B0604020202020204" charset="-94"/>
              </a:rPr>
              <a:t>If extrapolation cannot be avoided, the following measures can be useful:</a:t>
            </a:r>
          </a:p>
          <a:p>
            <a:pPr algn="just"/>
            <a:r>
              <a:rPr lang="en-US" dirty="0">
                <a:solidFill>
                  <a:schemeClr val="tx1"/>
                </a:solidFill>
                <a:latin typeface="Nunito" panose="020B0604020202020204" charset="-94"/>
              </a:rPr>
              <a:t>• Plot the data and visually verify that the extrapolated value makes sense.</a:t>
            </a:r>
          </a:p>
          <a:p>
            <a:pPr algn="just"/>
            <a:r>
              <a:rPr lang="en-US" dirty="0">
                <a:solidFill>
                  <a:schemeClr val="tx1"/>
                </a:solidFill>
                <a:latin typeface="Nunito" panose="020B0604020202020204" charset="-94"/>
              </a:rPr>
              <a:t>• Use a low-order polynomial based on nearest-neighbor data points. A linear or quadratic interpolant, for example, would yield a reasonable estimate of y(14) for the data in </a:t>
            </a:r>
            <a:r>
              <a:rPr lang="en-US" dirty="0" smtClean="0">
                <a:solidFill>
                  <a:schemeClr val="tx1"/>
                </a:solidFill>
                <a:latin typeface="Nunito" panose="020B0604020202020204" charset="-94"/>
              </a:rPr>
              <a:t>Figure</a:t>
            </a:r>
            <a:r>
              <a:rPr lang="tr-TR" dirty="0" smtClean="0">
                <a:solidFill>
                  <a:schemeClr val="tx1"/>
                </a:solidFill>
                <a:latin typeface="Nunito" panose="020B0604020202020204" charset="-94"/>
              </a:rPr>
              <a:t> 1</a:t>
            </a:r>
            <a:r>
              <a:rPr lang="en-US" dirty="0" smtClean="0">
                <a:solidFill>
                  <a:schemeClr val="tx1"/>
                </a:solidFill>
                <a:latin typeface="Nunito" panose="020B0604020202020204" charset="-94"/>
              </a:rPr>
              <a:t>.</a:t>
            </a:r>
            <a:endParaRPr lang="tr-TR" dirty="0">
              <a:solidFill>
                <a:schemeClr val="tx1"/>
              </a:solidFill>
              <a:latin typeface="Nunito" panose="020B0604020202020204" charset="-94"/>
            </a:endParaRPr>
          </a:p>
          <a:p>
            <a:endParaRPr lang="tr-TR" dirty="0"/>
          </a:p>
        </p:txBody>
      </p:sp>
      <p:pic>
        <p:nvPicPr>
          <p:cNvPr id="3" name="Picture 2"/>
          <p:cNvPicPr>
            <a:picLocks noChangeAspect="1"/>
          </p:cNvPicPr>
          <p:nvPr/>
        </p:nvPicPr>
        <p:blipFill>
          <a:blip r:embed="rId3"/>
          <a:stretch>
            <a:fillRect/>
          </a:stretch>
        </p:blipFill>
        <p:spPr>
          <a:xfrm>
            <a:off x="4625370" y="1548188"/>
            <a:ext cx="2976927" cy="2031591"/>
          </a:xfrm>
          <a:prstGeom prst="rect">
            <a:avLst/>
          </a:prstGeom>
        </p:spPr>
      </p:pic>
    </p:spTree>
    <p:extLst>
      <p:ext uri="{BB962C8B-B14F-4D97-AF65-F5344CB8AC3E}">
        <p14:creationId xmlns:p14="http://schemas.microsoft.com/office/powerpoint/2010/main" val="470839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96"/>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73595" y="359716"/>
            <a:ext cx="3418260" cy="2151595"/>
          </a:xfrm>
          <a:prstGeom prst="rect">
            <a:avLst/>
          </a:prstGeom>
        </p:spPr>
      </p:pic>
      <p:sp>
        <p:nvSpPr>
          <p:cNvPr id="5" name="TextBox 4"/>
          <p:cNvSpPr txBox="1"/>
          <p:nvPr/>
        </p:nvSpPr>
        <p:spPr>
          <a:xfrm>
            <a:off x="630371" y="2674700"/>
            <a:ext cx="10904707" cy="4001095"/>
          </a:xfrm>
          <a:prstGeom prst="rect">
            <a:avLst/>
          </a:prstGeom>
          <a:noFill/>
        </p:spPr>
        <p:txBody>
          <a:bodyPr wrap="square" rtlCol="0">
            <a:spAutoFit/>
          </a:bodyPr>
          <a:lstStyle/>
          <a:p>
            <a:pPr algn="ctr"/>
            <a:r>
              <a:rPr lang="tr-TR" sz="1600" dirty="0" smtClean="0">
                <a:latin typeface="Nunito" panose="020B0604020202020204" charset="-94"/>
                <a:ea typeface="Cambria Math" panose="02040503050406030204" pitchFamily="18" charset="0"/>
              </a:rPr>
              <a:t>Figure 2: </a:t>
            </a:r>
            <a:r>
              <a:rPr lang="en-US" sz="1600" dirty="0" smtClean="0">
                <a:latin typeface="Nunito" panose="020B0604020202020204" charset="-94"/>
                <a:ea typeface="Cambria Math" panose="02040503050406030204" pitchFamily="18" charset="0"/>
              </a:rPr>
              <a:t>Extra</a:t>
            </a:r>
            <a:r>
              <a:rPr lang="tr-TR" sz="1600" dirty="0" smtClean="0">
                <a:latin typeface="Nunito" panose="020B0604020202020204" charset="-94"/>
                <a:ea typeface="Cambria Math" panose="02040503050406030204" pitchFamily="18" charset="0"/>
              </a:rPr>
              <a:t> </a:t>
            </a:r>
            <a:r>
              <a:rPr lang="en-US" sz="1600" dirty="0" err="1" smtClean="0">
                <a:latin typeface="Nunito" panose="020B0604020202020204" charset="-94"/>
                <a:ea typeface="Cambria Math" panose="02040503050406030204" pitchFamily="18" charset="0"/>
              </a:rPr>
              <a:t>polation</a:t>
            </a:r>
            <a:r>
              <a:rPr lang="tr-TR" sz="1600" dirty="0" smtClean="0">
                <a:latin typeface="Nunito" panose="020B0604020202020204" charset="-94"/>
                <a:ea typeface="Cambria Math" panose="02040503050406030204" pitchFamily="18" charset="0"/>
              </a:rPr>
              <a:t> </a:t>
            </a:r>
            <a:r>
              <a:rPr lang="en-US" sz="1600" dirty="0" smtClean="0">
                <a:latin typeface="Nunito" panose="020B0604020202020204" charset="-94"/>
                <a:ea typeface="Cambria Math" panose="02040503050406030204" pitchFamily="18" charset="0"/>
              </a:rPr>
              <a:t>may </a:t>
            </a:r>
            <a:r>
              <a:rPr lang="en-US" sz="1600" dirty="0">
                <a:latin typeface="Nunito" panose="020B0604020202020204" charset="-94"/>
                <a:ea typeface="Cambria Math" panose="02040503050406030204" pitchFamily="18" charset="0"/>
              </a:rPr>
              <a:t>not follow the trend of data.</a:t>
            </a:r>
            <a:endParaRPr lang="tr-TR" sz="1600" dirty="0" smtClean="0">
              <a:latin typeface="Nunito" panose="020B0604020202020204" charset="-94"/>
              <a:ea typeface="Cambria Math" panose="02040503050406030204" pitchFamily="18" charset="0"/>
            </a:endParaRPr>
          </a:p>
          <a:p>
            <a:endParaRPr lang="tr-TR" sz="1600" dirty="0">
              <a:latin typeface="Nunito" panose="020B0604020202020204" charset="-94"/>
              <a:ea typeface="Cambria Math" panose="02040503050406030204" pitchFamily="18" charset="0"/>
            </a:endParaRPr>
          </a:p>
          <a:p>
            <a:r>
              <a:rPr lang="en-US" sz="1600" dirty="0" smtClean="0">
                <a:latin typeface="Nunito" panose="020B0604020202020204" charset="-94"/>
                <a:ea typeface="Cambria Math" panose="02040503050406030204" pitchFamily="18" charset="0"/>
              </a:rPr>
              <a:t>Work </a:t>
            </a:r>
            <a:r>
              <a:rPr lang="en-US" sz="1600" dirty="0">
                <a:latin typeface="Nunito" panose="020B0604020202020204" charset="-94"/>
                <a:ea typeface="Cambria Math" panose="02040503050406030204" pitchFamily="18" charset="0"/>
              </a:rPr>
              <a:t>with a plot of log </a:t>
            </a:r>
            <a:r>
              <a:rPr lang="en-US" sz="1600" i="1" dirty="0">
                <a:latin typeface="Nunito" panose="020B0604020202020204" charset="-94"/>
                <a:ea typeface="Cambria Math" panose="02040503050406030204" pitchFamily="18" charset="0"/>
              </a:rPr>
              <a:t>x </a:t>
            </a:r>
            <a:r>
              <a:rPr lang="en-US" sz="1600" dirty="0">
                <a:latin typeface="Nunito" panose="020B0604020202020204" charset="-94"/>
                <a:ea typeface="Cambria Math" panose="02040503050406030204" pitchFamily="18" charset="0"/>
              </a:rPr>
              <a:t>vs. log </a:t>
            </a:r>
            <a:r>
              <a:rPr lang="en-US" sz="1600" i="1" dirty="0">
                <a:latin typeface="Nunito" panose="020B0604020202020204" charset="-94"/>
                <a:ea typeface="Cambria Math" panose="02040503050406030204" pitchFamily="18" charset="0"/>
              </a:rPr>
              <a:t>y</a:t>
            </a:r>
            <a:r>
              <a:rPr lang="en-US" sz="1600" dirty="0">
                <a:latin typeface="Nunito" panose="020B0604020202020204" charset="-94"/>
                <a:ea typeface="Cambria Math" panose="02040503050406030204" pitchFamily="18" charset="0"/>
              </a:rPr>
              <a:t>, which is usually much smoother than the </a:t>
            </a:r>
            <a:r>
              <a:rPr lang="en-US" sz="1600" i="1" dirty="0" smtClean="0">
                <a:latin typeface="Nunito" panose="020B0604020202020204" charset="-94"/>
                <a:ea typeface="Cambria Math" panose="02040503050406030204" pitchFamily="18" charset="0"/>
              </a:rPr>
              <a:t>x</a:t>
            </a:r>
            <a:r>
              <a:rPr lang="en-US" sz="1600" dirty="0" smtClean="0">
                <a:latin typeface="Nunito" panose="020B0604020202020204" charset="-94"/>
                <a:ea typeface="Cambria Math" panose="02040503050406030204" pitchFamily="18" charset="0"/>
              </a:rPr>
              <a:t>-</a:t>
            </a:r>
            <a:r>
              <a:rPr lang="en-US" sz="1600" i="1" dirty="0" smtClean="0">
                <a:latin typeface="Nunito" panose="020B0604020202020204" charset="-94"/>
                <a:ea typeface="Cambria Math" panose="02040503050406030204" pitchFamily="18" charset="0"/>
              </a:rPr>
              <a:t>y</a:t>
            </a:r>
            <a:r>
              <a:rPr lang="tr-TR" sz="1600" i="1" dirty="0" smtClean="0">
                <a:latin typeface="Nunito" panose="020B0604020202020204" charset="-94"/>
                <a:ea typeface="Cambria Math" panose="02040503050406030204" pitchFamily="18" charset="0"/>
              </a:rPr>
              <a:t> </a:t>
            </a:r>
            <a:r>
              <a:rPr lang="en-US" sz="1600" dirty="0" smtClean="0">
                <a:latin typeface="Nunito" panose="020B0604020202020204" charset="-94"/>
                <a:ea typeface="Cambria Math" panose="02040503050406030204" pitchFamily="18" charset="0"/>
              </a:rPr>
              <a:t>curve </a:t>
            </a:r>
            <a:r>
              <a:rPr lang="en-US" sz="1600" dirty="0">
                <a:latin typeface="Nunito" panose="020B0604020202020204" charset="-94"/>
                <a:ea typeface="Cambria Math" panose="02040503050406030204" pitchFamily="18" charset="0"/>
              </a:rPr>
              <a:t>and thus safer to extrapolate. Frequently this plot is almost a straight </a:t>
            </a:r>
            <a:r>
              <a:rPr lang="en-US" sz="1600" dirty="0" smtClean="0">
                <a:latin typeface="Nunito" panose="020B0604020202020204" charset="-94"/>
                <a:ea typeface="Cambria Math" panose="02040503050406030204" pitchFamily="18" charset="0"/>
              </a:rPr>
              <a:t>line.</a:t>
            </a:r>
            <a:r>
              <a:rPr lang="tr-TR" sz="1600" dirty="0" smtClean="0">
                <a:latin typeface="Nunito" panose="020B0604020202020204" charset="-94"/>
                <a:ea typeface="Cambria Math" panose="02040503050406030204" pitchFamily="18" charset="0"/>
              </a:rPr>
              <a:t> </a:t>
            </a:r>
            <a:r>
              <a:rPr lang="en-US" sz="1600" dirty="0" smtClean="0">
                <a:latin typeface="Nunito" panose="020B0604020202020204" charset="-94"/>
                <a:ea typeface="Cambria Math" panose="02040503050406030204" pitchFamily="18" charset="0"/>
              </a:rPr>
              <a:t>This </a:t>
            </a:r>
            <a:r>
              <a:rPr lang="en-US" sz="1600" dirty="0">
                <a:latin typeface="Nunito" panose="020B0604020202020204" charset="-94"/>
                <a:ea typeface="Cambria Math" panose="02040503050406030204" pitchFamily="18" charset="0"/>
              </a:rPr>
              <a:t>is illustrated in Figure </a:t>
            </a:r>
            <a:r>
              <a:rPr lang="en-US" sz="1600" dirty="0" smtClean="0">
                <a:latin typeface="Nunito" panose="020B0604020202020204" charset="-94"/>
                <a:ea typeface="Cambria Math" panose="02040503050406030204" pitchFamily="18" charset="0"/>
              </a:rPr>
              <a:t>3, </a:t>
            </a:r>
            <a:r>
              <a:rPr lang="en-US" sz="1600" dirty="0">
                <a:latin typeface="Nunito" panose="020B0604020202020204" charset="-94"/>
                <a:ea typeface="Cambria Math" panose="02040503050406030204" pitchFamily="18" charset="0"/>
              </a:rPr>
              <a:t>which represents the logarithmic plot of the </a:t>
            </a:r>
            <a:r>
              <a:rPr lang="en-US" sz="1600" dirty="0" smtClean="0">
                <a:latin typeface="Nunito" panose="020B0604020202020204" charset="-94"/>
                <a:ea typeface="Cambria Math" panose="02040503050406030204" pitchFamily="18" charset="0"/>
              </a:rPr>
              <a:t>data</a:t>
            </a:r>
            <a:r>
              <a:rPr lang="tr-TR" sz="1600" dirty="0" smtClean="0">
                <a:latin typeface="Nunito" panose="020B0604020202020204" charset="-94"/>
                <a:ea typeface="Cambria Math" panose="02040503050406030204" pitchFamily="18" charset="0"/>
              </a:rPr>
              <a:t> in </a:t>
            </a:r>
            <a:r>
              <a:rPr lang="tr-TR" sz="1600" dirty="0">
                <a:latin typeface="Nunito" panose="020B0604020202020204" charset="-94"/>
                <a:ea typeface="Cambria Math" panose="02040503050406030204" pitchFamily="18" charset="0"/>
              </a:rPr>
              <a:t>Figure </a:t>
            </a:r>
            <a:r>
              <a:rPr lang="tr-TR" sz="1600" dirty="0" smtClean="0">
                <a:latin typeface="Nunito" panose="020B0604020202020204" charset="-94"/>
                <a:ea typeface="Cambria Math" panose="02040503050406030204" pitchFamily="18" charset="0"/>
              </a:rPr>
              <a:t>2.</a:t>
            </a:r>
          </a:p>
          <a:p>
            <a:endParaRPr lang="tr-TR" sz="1600" dirty="0">
              <a:solidFill>
                <a:schemeClr val="tx1"/>
              </a:solidFill>
              <a:latin typeface="Nunito" panose="020B0604020202020204" charset="-94"/>
              <a:ea typeface="Cambria Math" panose="02040503050406030204" pitchFamily="18" charset="0"/>
            </a:endParaRPr>
          </a:p>
          <a:p>
            <a:endParaRPr lang="tr-TR" sz="1600" dirty="0" smtClean="0">
              <a:solidFill>
                <a:schemeClr val="tx1"/>
              </a:solidFill>
              <a:latin typeface="Nunito" panose="020B0604020202020204" charset="-94"/>
              <a:ea typeface="Cambria Math" panose="02040503050406030204" pitchFamily="18" charset="0"/>
            </a:endParaRPr>
          </a:p>
          <a:p>
            <a:endParaRPr lang="tr-TR" sz="1600" dirty="0">
              <a:solidFill>
                <a:schemeClr val="tx1"/>
              </a:solidFill>
              <a:latin typeface="Nunito" panose="020B0604020202020204" charset="-94"/>
              <a:ea typeface="Cambria Math" panose="02040503050406030204" pitchFamily="18" charset="0"/>
            </a:endParaRPr>
          </a:p>
          <a:p>
            <a:endParaRPr lang="tr-TR" sz="1600" dirty="0" smtClean="0">
              <a:solidFill>
                <a:schemeClr val="tx1"/>
              </a:solidFill>
              <a:latin typeface="Nunito" panose="020B0604020202020204" charset="-94"/>
              <a:ea typeface="Cambria Math" panose="02040503050406030204" pitchFamily="18" charset="0"/>
            </a:endParaRPr>
          </a:p>
          <a:p>
            <a:endParaRPr lang="tr-TR" sz="1600" dirty="0">
              <a:solidFill>
                <a:schemeClr val="tx1"/>
              </a:solidFill>
              <a:latin typeface="Nunito" panose="020B0604020202020204" charset="-94"/>
              <a:ea typeface="Cambria Math" panose="02040503050406030204" pitchFamily="18" charset="0"/>
            </a:endParaRPr>
          </a:p>
          <a:p>
            <a:endParaRPr lang="tr-TR" sz="1600" dirty="0">
              <a:solidFill>
                <a:schemeClr val="tx1"/>
              </a:solidFill>
              <a:latin typeface="Nunito" panose="020B0604020202020204" charset="-94"/>
              <a:ea typeface="Cambria Math" panose="02040503050406030204" pitchFamily="18" charset="0"/>
            </a:endParaRPr>
          </a:p>
          <a:p>
            <a:endParaRPr lang="tr-TR" sz="1600" dirty="0" smtClean="0">
              <a:solidFill>
                <a:schemeClr val="tx1"/>
              </a:solidFill>
              <a:latin typeface="Nunito" panose="020B0604020202020204" charset="-94"/>
              <a:ea typeface="Cambria Math" panose="02040503050406030204" pitchFamily="18" charset="0"/>
            </a:endParaRPr>
          </a:p>
          <a:p>
            <a:endParaRPr lang="tr-TR" sz="1600" dirty="0">
              <a:solidFill>
                <a:schemeClr val="tx1"/>
              </a:solidFill>
              <a:latin typeface="Nunito" panose="020B0604020202020204" charset="-94"/>
              <a:ea typeface="Cambria Math" panose="02040503050406030204" pitchFamily="18" charset="0"/>
            </a:endParaRPr>
          </a:p>
          <a:p>
            <a:endParaRPr lang="tr-TR" sz="1600" dirty="0" smtClean="0">
              <a:solidFill>
                <a:schemeClr val="tx1"/>
              </a:solidFill>
              <a:latin typeface="Nunito" panose="020B0604020202020204" charset="-94"/>
              <a:ea typeface="Cambria Math" panose="02040503050406030204" pitchFamily="18" charset="0"/>
            </a:endParaRPr>
          </a:p>
          <a:p>
            <a:pPr algn="ctr"/>
            <a:r>
              <a:rPr lang="tr-TR" sz="1600" dirty="0" smtClean="0">
                <a:solidFill>
                  <a:schemeClr val="tx1"/>
                </a:solidFill>
                <a:latin typeface="Nunito" panose="020B0604020202020204" charset="-94"/>
                <a:ea typeface="Cambria Math" panose="02040503050406030204" pitchFamily="18" charset="0"/>
              </a:rPr>
              <a:t>Figure 3 : </a:t>
            </a:r>
            <a:r>
              <a:rPr lang="en-US" sz="1600" dirty="0">
                <a:latin typeface="Nunito" panose="020B0604020202020204" charset="-94"/>
                <a:ea typeface="Cambria Math" panose="02040503050406030204" pitchFamily="18" charset="0"/>
              </a:rPr>
              <a:t>Logarithmic plot of the data in Figure </a:t>
            </a:r>
            <a:r>
              <a:rPr lang="tr-TR" sz="1600" dirty="0" smtClean="0">
                <a:latin typeface="Nunito" panose="020B0604020202020204" charset="-94"/>
                <a:ea typeface="Cambria Math" panose="02040503050406030204" pitchFamily="18" charset="0"/>
              </a:rPr>
              <a:t>2</a:t>
            </a:r>
            <a:r>
              <a:rPr lang="en-US" sz="1600" dirty="0" smtClean="0">
                <a:latin typeface="Nunito" panose="020B0604020202020204" charset="-94"/>
                <a:ea typeface="Cambria Math" panose="02040503050406030204" pitchFamily="18" charset="0"/>
              </a:rPr>
              <a:t>.</a:t>
            </a:r>
            <a:endParaRPr lang="tr-TR" sz="1600" dirty="0">
              <a:solidFill>
                <a:schemeClr val="tx1"/>
              </a:solidFill>
              <a:latin typeface="Nunito" panose="020B0604020202020204" charset="-94"/>
              <a:ea typeface="Cambria Math" panose="02040503050406030204" pitchFamily="18" charset="0"/>
            </a:endParaRPr>
          </a:p>
          <a:p>
            <a:endParaRPr lang="tr-TR" dirty="0"/>
          </a:p>
        </p:txBody>
      </p:sp>
      <p:pic>
        <p:nvPicPr>
          <p:cNvPr id="6" name="Picture 5"/>
          <p:cNvPicPr>
            <a:picLocks noChangeAspect="1"/>
          </p:cNvPicPr>
          <p:nvPr/>
        </p:nvPicPr>
        <p:blipFill>
          <a:blip r:embed="rId4"/>
          <a:stretch>
            <a:fillRect/>
          </a:stretch>
        </p:blipFill>
        <p:spPr>
          <a:xfrm>
            <a:off x="4619117" y="3941933"/>
            <a:ext cx="3172738" cy="1953048"/>
          </a:xfrm>
          <a:prstGeom prst="rect">
            <a:avLst/>
          </a:prstGeom>
        </p:spPr>
      </p:pic>
    </p:spTree>
    <p:extLst>
      <p:ext uri="{BB962C8B-B14F-4D97-AF65-F5344CB8AC3E}">
        <p14:creationId xmlns:p14="http://schemas.microsoft.com/office/powerpoint/2010/main" val="1296691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1079</TotalTime>
  <Words>2582</Words>
  <Application>Microsoft Office PowerPoint</Application>
  <PresentationFormat>Widescreen</PresentationFormat>
  <Paragraphs>430</Paragraphs>
  <Slides>25</Slides>
  <Notes>25</Notes>
  <HiddenSlides>6</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Nunito</vt:lpstr>
      <vt:lpstr>Lustria</vt:lpstr>
      <vt:lpstr>Bookman Old Style</vt:lpstr>
      <vt:lpstr>Arial</vt:lpstr>
      <vt:lpstr>Cambria Math</vt:lpstr>
      <vt:lpstr>Wingdings</vt:lpstr>
      <vt:lpstr>Rockwell</vt:lpstr>
      <vt:lpstr>Damask</vt:lpstr>
      <vt:lpstr>ANKARA UNIVERSITY DEPARTMENT OF ENERGY ENGINEERING NUMERICAL METHODS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UNIVERSITY DEPARTMENT OF ENERGY ENGINEERING NUMERICAL METHODS</dc:title>
  <dc:creator>OSUser</dc:creator>
  <cp:lastModifiedBy>OSUser</cp:lastModifiedBy>
  <cp:revision>82</cp:revision>
  <dcterms:created xsi:type="dcterms:W3CDTF">2020-03-04T13:39:27Z</dcterms:created>
  <dcterms:modified xsi:type="dcterms:W3CDTF">2020-03-26T13:20:18Z</dcterms:modified>
</cp:coreProperties>
</file>