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8" r:id="rId3"/>
    <p:sldId id="260" r:id="rId4"/>
    <p:sldId id="262"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DACE0D70-90FD-4F88-95F5-16920E4898CD}"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FE59FB4-92B7-4515-8F0E-D60CC91F3DC2}" type="slidenum">
              <a:rPr lang="tr-TR" smtClean="0"/>
              <a:t>‹#›</a:t>
            </a:fld>
            <a:endParaRPr lang="tr-TR"/>
          </a:p>
        </p:txBody>
      </p:sp>
    </p:spTree>
    <p:extLst>
      <p:ext uri="{BB962C8B-B14F-4D97-AF65-F5344CB8AC3E}">
        <p14:creationId xmlns:p14="http://schemas.microsoft.com/office/powerpoint/2010/main" val="1925191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ACE0D70-90FD-4F88-95F5-16920E4898CD}"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FE59FB4-92B7-4515-8F0E-D60CC91F3DC2}" type="slidenum">
              <a:rPr lang="tr-TR" smtClean="0"/>
              <a:t>‹#›</a:t>
            </a:fld>
            <a:endParaRPr lang="tr-TR"/>
          </a:p>
        </p:txBody>
      </p:sp>
    </p:spTree>
    <p:extLst>
      <p:ext uri="{BB962C8B-B14F-4D97-AF65-F5344CB8AC3E}">
        <p14:creationId xmlns:p14="http://schemas.microsoft.com/office/powerpoint/2010/main" val="1244593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ACE0D70-90FD-4F88-95F5-16920E4898CD}"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FE59FB4-92B7-4515-8F0E-D60CC91F3DC2}"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123700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DACE0D70-90FD-4F88-95F5-16920E4898CD}"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FE59FB4-92B7-4515-8F0E-D60CC91F3DC2}" type="slidenum">
              <a:rPr lang="tr-TR" smtClean="0"/>
              <a:t>‹#›</a:t>
            </a:fld>
            <a:endParaRPr lang="tr-TR"/>
          </a:p>
        </p:txBody>
      </p:sp>
    </p:spTree>
    <p:extLst>
      <p:ext uri="{BB962C8B-B14F-4D97-AF65-F5344CB8AC3E}">
        <p14:creationId xmlns:p14="http://schemas.microsoft.com/office/powerpoint/2010/main" val="27855718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DACE0D70-90FD-4F88-95F5-16920E4898CD}"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FE59FB4-92B7-4515-8F0E-D60CC91F3DC2}"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013486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DACE0D70-90FD-4F88-95F5-16920E4898CD}"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FE59FB4-92B7-4515-8F0E-D60CC91F3DC2}" type="slidenum">
              <a:rPr lang="tr-TR" smtClean="0"/>
              <a:t>‹#›</a:t>
            </a:fld>
            <a:endParaRPr lang="tr-TR"/>
          </a:p>
        </p:txBody>
      </p:sp>
    </p:spTree>
    <p:extLst>
      <p:ext uri="{BB962C8B-B14F-4D97-AF65-F5344CB8AC3E}">
        <p14:creationId xmlns:p14="http://schemas.microsoft.com/office/powerpoint/2010/main" val="1905462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ACE0D70-90FD-4F88-95F5-16920E4898CD}"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FE59FB4-92B7-4515-8F0E-D60CC91F3DC2}" type="slidenum">
              <a:rPr lang="tr-TR" smtClean="0"/>
              <a:t>‹#›</a:t>
            </a:fld>
            <a:endParaRPr lang="tr-TR"/>
          </a:p>
        </p:txBody>
      </p:sp>
    </p:spTree>
    <p:extLst>
      <p:ext uri="{BB962C8B-B14F-4D97-AF65-F5344CB8AC3E}">
        <p14:creationId xmlns:p14="http://schemas.microsoft.com/office/powerpoint/2010/main" val="33732216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ACE0D70-90FD-4F88-95F5-16920E4898CD}"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FE59FB4-92B7-4515-8F0E-D60CC91F3DC2}" type="slidenum">
              <a:rPr lang="tr-TR" smtClean="0"/>
              <a:t>‹#›</a:t>
            </a:fld>
            <a:endParaRPr lang="tr-TR"/>
          </a:p>
        </p:txBody>
      </p:sp>
    </p:spTree>
    <p:extLst>
      <p:ext uri="{BB962C8B-B14F-4D97-AF65-F5344CB8AC3E}">
        <p14:creationId xmlns:p14="http://schemas.microsoft.com/office/powerpoint/2010/main" val="2967879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ACE0D70-90FD-4F88-95F5-16920E4898CD}"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FE59FB4-92B7-4515-8F0E-D60CC91F3DC2}" type="slidenum">
              <a:rPr lang="tr-TR" smtClean="0"/>
              <a:t>‹#›</a:t>
            </a:fld>
            <a:endParaRPr lang="tr-TR"/>
          </a:p>
        </p:txBody>
      </p:sp>
    </p:spTree>
    <p:extLst>
      <p:ext uri="{BB962C8B-B14F-4D97-AF65-F5344CB8AC3E}">
        <p14:creationId xmlns:p14="http://schemas.microsoft.com/office/powerpoint/2010/main" val="1238856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ACE0D70-90FD-4F88-95F5-16920E4898CD}"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FE59FB4-92B7-4515-8F0E-D60CC91F3DC2}" type="slidenum">
              <a:rPr lang="tr-TR" smtClean="0"/>
              <a:t>‹#›</a:t>
            </a:fld>
            <a:endParaRPr lang="tr-TR"/>
          </a:p>
        </p:txBody>
      </p:sp>
    </p:spTree>
    <p:extLst>
      <p:ext uri="{BB962C8B-B14F-4D97-AF65-F5344CB8AC3E}">
        <p14:creationId xmlns:p14="http://schemas.microsoft.com/office/powerpoint/2010/main" val="2612062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ACE0D70-90FD-4F88-95F5-16920E4898CD}"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FE59FB4-92B7-4515-8F0E-D60CC91F3DC2}" type="slidenum">
              <a:rPr lang="tr-TR" smtClean="0"/>
              <a:t>‹#›</a:t>
            </a:fld>
            <a:endParaRPr lang="tr-TR"/>
          </a:p>
        </p:txBody>
      </p:sp>
    </p:spTree>
    <p:extLst>
      <p:ext uri="{BB962C8B-B14F-4D97-AF65-F5344CB8AC3E}">
        <p14:creationId xmlns:p14="http://schemas.microsoft.com/office/powerpoint/2010/main" val="1204592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ACE0D70-90FD-4F88-95F5-16920E4898CD}" type="datetimeFigureOut">
              <a:rPr lang="tr-TR" smtClean="0"/>
              <a:t>7.05.2020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FE59FB4-92B7-4515-8F0E-D60CC91F3DC2}" type="slidenum">
              <a:rPr lang="tr-TR" smtClean="0"/>
              <a:t>‹#›</a:t>
            </a:fld>
            <a:endParaRPr lang="tr-TR"/>
          </a:p>
        </p:txBody>
      </p:sp>
    </p:spTree>
    <p:extLst>
      <p:ext uri="{BB962C8B-B14F-4D97-AF65-F5344CB8AC3E}">
        <p14:creationId xmlns:p14="http://schemas.microsoft.com/office/powerpoint/2010/main" val="3725202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ACE0D70-90FD-4F88-95F5-16920E4898CD}" type="datetimeFigureOut">
              <a:rPr lang="tr-TR" smtClean="0"/>
              <a:t>7.05.2020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FE59FB4-92B7-4515-8F0E-D60CC91F3DC2}" type="slidenum">
              <a:rPr lang="tr-TR" smtClean="0"/>
              <a:t>‹#›</a:t>
            </a:fld>
            <a:endParaRPr lang="tr-TR"/>
          </a:p>
        </p:txBody>
      </p:sp>
    </p:spTree>
    <p:extLst>
      <p:ext uri="{BB962C8B-B14F-4D97-AF65-F5344CB8AC3E}">
        <p14:creationId xmlns:p14="http://schemas.microsoft.com/office/powerpoint/2010/main" val="2743153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CE0D70-90FD-4F88-95F5-16920E4898CD}" type="datetimeFigureOut">
              <a:rPr lang="tr-TR" smtClean="0"/>
              <a:t>7.05.2020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FE59FB4-92B7-4515-8F0E-D60CC91F3DC2}" type="slidenum">
              <a:rPr lang="tr-TR" smtClean="0"/>
              <a:t>‹#›</a:t>
            </a:fld>
            <a:endParaRPr lang="tr-TR"/>
          </a:p>
        </p:txBody>
      </p:sp>
    </p:spTree>
    <p:extLst>
      <p:ext uri="{BB962C8B-B14F-4D97-AF65-F5344CB8AC3E}">
        <p14:creationId xmlns:p14="http://schemas.microsoft.com/office/powerpoint/2010/main" val="2349407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ACE0D70-90FD-4F88-95F5-16920E4898CD}"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FE59FB4-92B7-4515-8F0E-D60CC91F3DC2}" type="slidenum">
              <a:rPr lang="tr-TR" smtClean="0"/>
              <a:t>‹#›</a:t>
            </a:fld>
            <a:endParaRPr lang="tr-TR"/>
          </a:p>
        </p:txBody>
      </p:sp>
    </p:spTree>
    <p:extLst>
      <p:ext uri="{BB962C8B-B14F-4D97-AF65-F5344CB8AC3E}">
        <p14:creationId xmlns:p14="http://schemas.microsoft.com/office/powerpoint/2010/main" val="675686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ACE0D70-90FD-4F88-95F5-16920E4898CD}"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FE59FB4-92B7-4515-8F0E-D60CC91F3DC2}" type="slidenum">
              <a:rPr lang="tr-TR" smtClean="0"/>
              <a:t>‹#›</a:t>
            </a:fld>
            <a:endParaRPr lang="tr-TR"/>
          </a:p>
        </p:txBody>
      </p:sp>
    </p:spTree>
    <p:extLst>
      <p:ext uri="{BB962C8B-B14F-4D97-AF65-F5344CB8AC3E}">
        <p14:creationId xmlns:p14="http://schemas.microsoft.com/office/powerpoint/2010/main" val="802308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ACE0D70-90FD-4F88-95F5-16920E4898CD}" type="datetimeFigureOut">
              <a:rPr lang="tr-TR" smtClean="0"/>
              <a:t>7.05.2020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FE59FB4-92B7-4515-8F0E-D60CC91F3DC2}" type="slidenum">
              <a:rPr lang="tr-TR" smtClean="0"/>
              <a:t>‹#›</a:t>
            </a:fld>
            <a:endParaRPr lang="tr-TR"/>
          </a:p>
        </p:txBody>
      </p:sp>
    </p:spTree>
    <p:extLst>
      <p:ext uri="{BB962C8B-B14F-4D97-AF65-F5344CB8AC3E}">
        <p14:creationId xmlns:p14="http://schemas.microsoft.com/office/powerpoint/2010/main" val="226229003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58686" y="2350271"/>
            <a:ext cx="9144000" cy="2387600"/>
          </a:xfrm>
        </p:spPr>
        <p:txBody>
          <a:bodyPr/>
          <a:lstStyle/>
          <a:p>
            <a:r>
              <a:rPr lang="tr-TR" dirty="0" smtClean="0"/>
              <a:t>EARLY MEDIEVAL PHILOSOPHY II</a:t>
            </a:r>
            <a:endParaRPr lang="tr-TR" dirty="0"/>
          </a:p>
        </p:txBody>
      </p:sp>
    </p:spTree>
    <p:extLst>
      <p:ext uri="{BB962C8B-B14F-4D97-AF65-F5344CB8AC3E}">
        <p14:creationId xmlns:p14="http://schemas.microsoft.com/office/powerpoint/2010/main" val="2845258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89611" y="940526"/>
            <a:ext cx="9715001" cy="4970696"/>
          </a:xfrm>
        </p:spPr>
        <p:txBody>
          <a:bodyPr>
            <a:normAutofit fontScale="92500" lnSpcReduction="10000"/>
          </a:bodyPr>
          <a:lstStyle/>
          <a:p>
            <a:r>
              <a:rPr lang="tr-TR" dirty="0" err="1"/>
              <a:t>Abelard</a:t>
            </a:r>
            <a:r>
              <a:rPr lang="tr-TR" dirty="0"/>
              <a:t> </a:t>
            </a:r>
            <a:r>
              <a:rPr lang="tr-TR" dirty="0" err="1"/>
              <a:t>and</a:t>
            </a:r>
            <a:r>
              <a:rPr lang="tr-TR" dirty="0"/>
              <a:t> </a:t>
            </a:r>
            <a:r>
              <a:rPr lang="tr-TR" dirty="0" err="1"/>
              <a:t>Héloïse</a:t>
            </a:r>
            <a:endParaRPr lang="tr-TR" dirty="0"/>
          </a:p>
          <a:p>
            <a:pPr marL="0" indent="0">
              <a:buNone/>
            </a:pPr>
            <a:r>
              <a:rPr lang="en-US" dirty="0"/>
              <a:t>Abelard is unusual in the history of philosophy as being also one the world’s most famous lovers, even if he was tragically forced into the celibacy which is more typical of great philosophers, whether medieval or modern</a:t>
            </a:r>
            <a:r>
              <a:rPr lang="en-US" dirty="0" smtClean="0"/>
              <a:t>.</a:t>
            </a:r>
            <a:r>
              <a:rPr lang="tr-TR" dirty="0" smtClean="0"/>
              <a:t>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p.135)</a:t>
            </a:r>
          </a:p>
          <a:p>
            <a:pPr marL="0" indent="0">
              <a:buNone/>
            </a:pPr>
            <a:r>
              <a:rPr lang="en-US" dirty="0"/>
              <a:t>Abelard’s importance as a philosopher is due above all to his contribution to logic and the philosophy of language. Logic, when he began his teaching career, was studied in the West mainly from Aristotle’s Categories and On Interpretation, plus Porphyry’s introduction and some works of Cicero and </a:t>
            </a:r>
            <a:r>
              <a:rPr lang="en-US" dirty="0" smtClean="0"/>
              <a:t>Boethius</a:t>
            </a:r>
            <a:r>
              <a:rPr lang="tr-TR" dirty="0" smtClean="0"/>
              <a:t>.</a:t>
            </a:r>
            <a:r>
              <a:rPr lang="tr-TR" dirty="0"/>
              <a:t> (</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p.135)</a:t>
            </a:r>
          </a:p>
          <a:p>
            <a:pPr marL="0" indent="0">
              <a:buNone/>
            </a:pPr>
            <a:r>
              <a:rPr lang="en-US" dirty="0"/>
              <a:t>Abelard was an innovator in ethics no less than in logic. He was the ﬁrst medieval writer to give a treatise the title Ethics, and unlike his medieval successors he did not have Aristotle’s Ethics to take as a starting point. But here his innovations were less happy. Abelard objected to the common teaching that killing people or committing adultery was wrong. What is wrong, he said, is not the action, but the state of mind in which it is done. It is incorrect, however, to say that what matters is a </a:t>
            </a:r>
            <a:r>
              <a:rPr lang="en-US" dirty="0" err="1"/>
              <a:t>persons’s</a:t>
            </a:r>
            <a:r>
              <a:rPr lang="en-US" dirty="0"/>
              <a:t> will, if by ‘will’ we mean a desire for something for its own sake</a:t>
            </a:r>
            <a:r>
              <a:rPr lang="en-US" dirty="0" smtClean="0"/>
              <a:t>.</a:t>
            </a:r>
            <a:r>
              <a:rPr lang="tr-TR" dirty="0" smtClean="0"/>
              <a:t>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p.137)</a:t>
            </a: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7048290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345474"/>
            <a:ext cx="8915400" cy="4565748"/>
          </a:xfrm>
        </p:spPr>
        <p:txBody>
          <a:bodyPr>
            <a:normAutofit/>
          </a:bodyPr>
          <a:lstStyle/>
          <a:p>
            <a:r>
              <a:rPr lang="tr-TR" dirty="0" err="1" smtClean="0"/>
              <a:t>Averroes</a:t>
            </a:r>
            <a:endParaRPr lang="tr-TR" dirty="0" smtClean="0"/>
          </a:p>
          <a:p>
            <a:pPr marL="0" indent="0">
              <a:buNone/>
            </a:pPr>
            <a:r>
              <a:rPr lang="en-US" dirty="0"/>
              <a:t>The other signiﬁcant philosophers of the age were the Arab Averroes and the Jew Maimonides. Both of them were natives of Cordoba in Muslim Spain, then the foremost </a:t>
            </a:r>
            <a:r>
              <a:rPr lang="en-US" dirty="0" err="1"/>
              <a:t>centre</a:t>
            </a:r>
            <a:r>
              <a:rPr lang="en-US" dirty="0"/>
              <a:t> of artistic and literary culture in the whole of Europe.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p.139)</a:t>
            </a:r>
          </a:p>
          <a:p>
            <a:pPr marL="0" indent="0">
              <a:buNone/>
            </a:pPr>
            <a:r>
              <a:rPr lang="en-US" dirty="0"/>
              <a:t>Averroes’ importance on the history of philosophy derives from his commentaries on Aristotle (see Plate 8). These came in three sizes: short, intermediate, and long. For some of Aristotle’s works all three commentaries are extant, for some two, and for some only one; some survive in the original Arabic, some in translations into Hebrew and Latin.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p.139)</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34647516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306286"/>
            <a:ext cx="8915400" cy="4604936"/>
          </a:xfrm>
        </p:spPr>
        <p:txBody>
          <a:bodyPr>
            <a:normAutofit fontScale="92500" lnSpcReduction="10000"/>
          </a:bodyPr>
          <a:lstStyle/>
          <a:p>
            <a:r>
              <a:rPr lang="tr-TR" dirty="0" err="1" smtClean="0"/>
              <a:t>Maimonides</a:t>
            </a:r>
            <a:endParaRPr lang="tr-TR" dirty="0" smtClean="0"/>
          </a:p>
          <a:p>
            <a:pPr marL="0" indent="0">
              <a:buNone/>
            </a:pPr>
            <a:r>
              <a:rPr lang="en-US" dirty="0" smtClean="0"/>
              <a:t>Maimonides </a:t>
            </a:r>
            <a:r>
              <a:rPr lang="en-US" dirty="0"/>
              <a:t>wrote copiously, in both Hebrew and Arabic, on rabbinic law and on medicine, but as a philosopher he is known for his book The Guide for the Perplexed, which was designed to reconcile the apparent contradictions between philosophy and religion which troubled believers.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p.141.)</a:t>
            </a:r>
            <a:endParaRPr lang="tr-TR" dirty="0"/>
          </a:p>
          <a:p>
            <a:pPr marL="0" indent="0">
              <a:buNone/>
            </a:pPr>
            <a:r>
              <a:rPr lang="en-US" dirty="0"/>
              <a:t>Maimonides’ account of the structure and operation of the natural world was indeed taken largely from Aristotle, ‘the summit of human intelligence’. But as a believer in the Jewish doctrine that the world was created within time to fulﬁl a divine purpose, he rejected the Aristotelian conception of an eternal universe with ﬁxed and necessary species. It is disgraceful to think, he says, that God could not lengthen the wing of a ﬂy</a:t>
            </a:r>
            <a:r>
              <a:rPr lang="en-US" dirty="0" smtClean="0"/>
              <a:t>.</a:t>
            </a:r>
            <a:r>
              <a:rPr lang="tr-TR" dirty="0"/>
              <a:t> (</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p.142.)</a:t>
            </a:r>
          </a:p>
          <a:p>
            <a:pPr marL="0" indent="0">
              <a:buNone/>
            </a:pPr>
            <a:r>
              <a:rPr lang="en-US" dirty="0"/>
              <a:t>The aim of life, for Maimonides, is to know, love, and imitate God. Both the prophet and the philosopher can come to the knowledge of whatever can be known about God, but the prophet can do so more swiftly and </a:t>
            </a:r>
            <a:r>
              <a:rPr lang="en-US" dirty="0" smtClean="0"/>
              <a:t>surely</a:t>
            </a:r>
            <a:r>
              <a:rPr lang="tr-TR" dirty="0" smtClean="0"/>
              <a:t>.</a:t>
            </a:r>
            <a:r>
              <a:rPr lang="tr-TR" dirty="0"/>
              <a:t> (</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p.142.)</a:t>
            </a: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577067567"/>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0</TotalTime>
  <Words>641</Words>
  <Application>Microsoft Office PowerPoint</Application>
  <PresentationFormat>Geniş ekran</PresentationFormat>
  <Paragraphs>12</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Arial</vt:lpstr>
      <vt:lpstr>Century Gothic</vt:lpstr>
      <vt:lpstr>Wingdings 3</vt:lpstr>
      <vt:lpstr>Duman</vt:lpstr>
      <vt:lpstr>EARLY MEDIEVAL PHILOSOPHY II</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EARLY MEDIEVAL PHILOSOPHY II</dc:title>
  <dc:creator>ZEHRA</dc:creator>
  <cp:lastModifiedBy>ZEHRA</cp:lastModifiedBy>
  <cp:revision>1</cp:revision>
  <dcterms:created xsi:type="dcterms:W3CDTF">2020-05-07T10:56:03Z</dcterms:created>
  <dcterms:modified xsi:type="dcterms:W3CDTF">2020-05-07T10:56:44Z</dcterms:modified>
</cp:coreProperties>
</file>