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95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77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58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27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8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2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6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74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03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91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6FE0-E7AB-4C64-9EAE-BD11BFD3D69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30A0-A2A5-412C-8B7E-D6E1B8A73C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48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93989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endParaRPr lang="tr-TR" sz="4800" b="1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09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847528" y="760636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u="sng" dirty="0">
                <a:latin typeface="Times New Roman" pitchFamily="18" charset="0"/>
                <a:cs typeface="Times New Roman" pitchFamily="18" charset="0"/>
              </a:rPr>
              <a:t>Kültür: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Trikofitonların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izolasyonu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identifikasyonu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için antibiyotikli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Sabouraud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Dekstroz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uygundur . Alınan materyaller,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besiyerinin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birkaç yerine hafifçe batırılarak ekimleri yapılır.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Petriler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25C’de  2 haftaya kadar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inkübe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edilirler. Üreyen mantar kolonilerinin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makroskobik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mikroskobik morfolojileri incelenir.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517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algn="l"/>
            <a:r>
              <a:rPr lang="tr-TR" sz="3200" b="1">
                <a:ea typeface="ＭＳ Ｐゴシック" pitchFamily="34" charset="-128"/>
              </a:rPr>
              <a:t>Saç Perforasyon Testi</a:t>
            </a:r>
          </a:p>
        </p:txBody>
      </p:sp>
      <p:sp>
        <p:nvSpPr>
          <p:cNvPr id="171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5073650"/>
          </a:xfrm>
        </p:spPr>
        <p:txBody>
          <a:bodyPr/>
          <a:lstStyle/>
          <a:p>
            <a:r>
              <a:rPr lang="tr-TR" sz="2400" i="1">
                <a:ea typeface="ＭＳ Ｐゴシック" pitchFamily="34" charset="-128"/>
              </a:rPr>
              <a:t>T. mentagrophytes</a:t>
            </a:r>
            <a:r>
              <a:rPr lang="tr-TR" sz="2400">
                <a:ea typeface="ＭＳ Ｐゴシック" pitchFamily="34" charset="-128"/>
              </a:rPr>
              <a:t> ile </a:t>
            </a:r>
            <a:r>
              <a:rPr lang="tr-TR" sz="2400" i="1">
                <a:ea typeface="ＭＳ Ｐゴシック" pitchFamily="34" charset="-128"/>
              </a:rPr>
              <a:t>T. rubrum</a:t>
            </a:r>
            <a:r>
              <a:rPr lang="tr-TR" altLang="en-US" sz="2400">
                <a:ea typeface="ＭＳ Ｐゴシック" pitchFamily="34" charset="-128"/>
              </a:rPr>
              <a:t>’</a:t>
            </a:r>
            <a:r>
              <a:rPr lang="tr-TR" sz="2400">
                <a:ea typeface="ＭＳ Ｐゴシック" pitchFamily="34" charset="-128"/>
              </a:rPr>
              <a:t>un ayırt edilmesinde kullanılır</a:t>
            </a:r>
          </a:p>
          <a:p>
            <a:r>
              <a:rPr lang="tr-TR" sz="2400" i="1">
                <a:ea typeface="ＭＳ Ｐゴシック" pitchFamily="34" charset="-128"/>
              </a:rPr>
              <a:t>T. mentagrophytes</a:t>
            </a:r>
            <a:r>
              <a:rPr lang="tr-TR" altLang="en-US" sz="2400">
                <a:ea typeface="ＭＳ Ｐゴシック" pitchFamily="34" charset="-128"/>
              </a:rPr>
              <a:t>’</a:t>
            </a:r>
            <a:r>
              <a:rPr lang="tr-TR" sz="2400">
                <a:ea typeface="ＭＳ Ｐゴシック" pitchFamily="34" charset="-128"/>
              </a:rPr>
              <a:t>in saç dokusunu invaze ederek konikal perforasyon oluşturma yeteneği bulunmaktadır</a:t>
            </a:r>
          </a:p>
          <a:p>
            <a:pPr lvl="1"/>
            <a:r>
              <a:rPr lang="tr-TR" sz="2000">
                <a:ea typeface="ＭＳ Ｐゴシック" pitchFamily="34" charset="-128"/>
              </a:rPr>
              <a:t>Genç bir çocuktan sağlıklı saç örneği toplanır</a:t>
            </a:r>
          </a:p>
          <a:p>
            <a:pPr lvl="1"/>
            <a:r>
              <a:rPr lang="tr-TR" sz="2000">
                <a:ea typeface="ＭＳ Ｐゴシック" pitchFamily="34" charset="-128"/>
              </a:rPr>
              <a:t>Bu saçlar 121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15 dk. otoklavlanarak sterilize edilir</a:t>
            </a:r>
          </a:p>
          <a:p>
            <a:pPr lvl="1"/>
            <a:r>
              <a:rPr lang="tr-TR" sz="2000">
                <a:ea typeface="ＭＳ Ｐゴシック" pitchFamily="34" charset="-128"/>
              </a:rPr>
              <a:t>Steril saç örnekleri test edilen dermatofitin 3-5 günlük subkültürü üzerine bırakılır ve 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inkubasyona devam edilir.</a:t>
            </a:r>
          </a:p>
          <a:p>
            <a:pPr lvl="1"/>
            <a:r>
              <a:rPr lang="tr-TR" sz="2000">
                <a:ea typeface="ＭＳ Ｐゴシック" pitchFamily="34" charset="-128"/>
              </a:rPr>
              <a:t>İnkubasyonun 7. gününden itibaren saç örnekleri Laktofenol pamuk mavisi ile boyanarak olası perforasyon yönünden kontrol edilir.</a:t>
            </a:r>
          </a:p>
        </p:txBody>
      </p:sp>
    </p:spTree>
    <p:extLst>
      <p:ext uri="{BB962C8B-B14F-4D97-AF65-F5344CB8AC3E}">
        <p14:creationId xmlns:p14="http://schemas.microsoft.com/office/powerpoint/2010/main" val="304278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435280" cy="586551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u="sng" dirty="0">
                <a:latin typeface="Times New Roman" pitchFamily="18" charset="0"/>
                <a:cs typeface="Times New Roman" pitchFamily="18" charset="0"/>
              </a:rPr>
              <a:t>Sağaltım:</a:t>
            </a:r>
          </a:p>
          <a:p>
            <a:pPr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Topikal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antifungaller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Thiabendazole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Ecoconazole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İtraconazole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Lime-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5 %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sodium hypochlorite solution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 gibi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ajanlar 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topikal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kullanılabilir.</a:t>
            </a:r>
          </a:p>
          <a:p>
            <a:pPr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Eğer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topikal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uygulamalar ile yeterli etki sağlanamaz ise sistemik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antifungaller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kullanılabilir. Bunlar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clotrimazole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itraconazole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terbinafine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gibi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ajanlardır. Çoğunlukla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terbinafine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daha etkili olmaktadır.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Griseofulvin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’in akut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etkileri nedeniyle günümüzde kullanımından kaçınılmaktadır.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8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u="sng" dirty="0">
                <a:latin typeface="Times New Roman" pitchFamily="18" charset="0"/>
                <a:cs typeface="Times New Roman" pitchFamily="18" charset="0"/>
              </a:rPr>
              <a:t>Koruma – Kontrol</a:t>
            </a:r>
            <a:endParaRPr lang="tr-TR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verrucosum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(LTF-130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strain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 Canlı aşı </a:t>
            </a:r>
          </a:p>
          <a:p>
            <a:pPr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Conidia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hifal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elementler içermektedir.  Hem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filaktik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hem de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küratif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amaçlı kullanılan bir aşıdır.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dollvet_a672a4d88bc4d0b541d5d9f30c21c7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1584" y="2852936"/>
            <a:ext cx="309634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Resim" descr="trichoben-av.jpg"/>
          <p:cNvPicPr>
            <a:picLocks noChangeAspect="1"/>
          </p:cNvPicPr>
          <p:nvPr/>
        </p:nvPicPr>
        <p:blipFill>
          <a:blip r:embed="rId3" cstate="print"/>
          <a:srcRect l="5882" t="19118" r="3922" b="20588"/>
          <a:stretch>
            <a:fillRect/>
          </a:stretch>
        </p:blipFill>
        <p:spPr>
          <a:xfrm>
            <a:off x="6278304" y="2708920"/>
            <a:ext cx="3490105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82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549275"/>
            <a:ext cx="8229600" cy="59753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Kutan 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Mikozesler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Trikofiton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Cinsi</a:t>
            </a: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Mikrosporium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Cinsi</a:t>
            </a: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Epidermafiton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Cinsi</a:t>
            </a:r>
          </a:p>
          <a:p>
            <a:pPr marL="609600" indent="-609600">
              <a:buNone/>
            </a:pP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None/>
            </a:pP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2. 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Dermatofilozis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4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428625"/>
            <a:ext cx="8229600" cy="569753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ts val="33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üremek için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keratini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kullanan yakın ilişkili mantarlar bütünüdür.</a:t>
            </a:r>
          </a:p>
          <a:p>
            <a:pPr algn="just">
              <a:lnSpc>
                <a:spcPts val="33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Derinin dış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stratum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corneum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tabakası, tırnaklar, pençe ve insan ve hayvanların saç ve kılları gibi yüzeysel alanlarda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oluştururlar.</a:t>
            </a:r>
          </a:p>
          <a:p>
            <a:pPr algn="just">
              <a:lnSpc>
                <a:spcPts val="33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Klasik lezyonlar 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adlandırılan dairesel lezyonlardır.</a:t>
            </a:r>
          </a:p>
          <a:p>
            <a:pPr algn="just">
              <a:lnSpc>
                <a:spcPts val="33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Geleneksel olarak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Imperfecti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sınıfında gösterilirken bazıları için seksüel aşama tespit edilmiş olup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grubunda sınıflandırılmıştır.</a:t>
            </a:r>
          </a:p>
          <a:p>
            <a:pPr algn="just">
              <a:lnSpc>
                <a:spcPts val="33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38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den fazla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türü bulunmaktadır.</a:t>
            </a:r>
          </a:p>
          <a:p>
            <a:pPr algn="just">
              <a:lnSpc>
                <a:spcPts val="33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Hayvanları etkileyenler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 da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genusunda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171976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864096"/>
          </a:xfrm>
        </p:spPr>
        <p:txBody>
          <a:bodyPr/>
          <a:lstStyle/>
          <a:p>
            <a:r>
              <a:rPr lang="tr-TR" sz="4000" b="1" dirty="0" err="1">
                <a:latin typeface="Times New Roman" pitchFamily="18" charset="0"/>
                <a:cs typeface="Times New Roman" pitchFamily="18" charset="0"/>
              </a:rPr>
              <a:t>Trikofiton</a:t>
            </a: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 Cinsi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692696"/>
            <a:ext cx="8568952" cy="525658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ts val="3500"/>
              </a:lnSpc>
            </a:pPr>
            <a:r>
              <a:rPr lang="tr-TR" sz="2200" u="sng" dirty="0" err="1"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22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u="sng" dirty="0" err="1">
                <a:latin typeface="Calibri" pitchFamily="34" charset="0"/>
                <a:cs typeface="Calibri" pitchFamily="34" charset="0"/>
              </a:rPr>
              <a:t>İnfeksiyonları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(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Trikofitozis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), hayvanlarda,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cinsine ait mantarlar tarafından özellikle deri, kıl ve tırnakların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keratinize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 kısımlarında  oluşan  bir 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dermatomikozistir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ts val="35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cinsi çok geniş türe sahiptir ve bazıları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zoonoz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karakterlidir.</a:t>
            </a:r>
          </a:p>
          <a:p>
            <a:pPr algn="just">
              <a:lnSpc>
                <a:spcPts val="3500"/>
              </a:lnSpc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Katı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besiyerinde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üreyen kolonileri kadife, pamuk,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granüler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kabarık,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mukoid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görünümde ve çeşitli renklerde olabilmektedir.</a:t>
            </a:r>
          </a:p>
          <a:p>
            <a:pPr algn="just">
              <a:lnSpc>
                <a:spcPts val="35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Makrokonidiumlar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oval, limon, puro ya da silindirik biçimlidir ve 2-12 hücrelidir. Tek tek bulunurlar, nadiren gruplar halindedir.</a:t>
            </a:r>
          </a:p>
          <a:p>
            <a:pPr algn="just">
              <a:lnSpc>
                <a:spcPts val="35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Mikrokonidiumlar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tek hücreli, yuvarlak, oval ya da armut biçimlidir.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Hifa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boyunca ya tek tek bulunurlar ya da kümeler halinde yer alırlar.</a:t>
            </a:r>
          </a:p>
          <a:p>
            <a:pPr algn="just">
              <a:lnSpc>
                <a:spcPts val="35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Trikofitonlar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ultraviolet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ışığı altında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fluoresans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vermezler !</a:t>
            </a:r>
          </a:p>
        </p:txBody>
      </p:sp>
    </p:spTree>
    <p:extLst>
      <p:ext uri="{BB962C8B-B14F-4D97-AF65-F5344CB8AC3E}">
        <p14:creationId xmlns:p14="http://schemas.microsoft.com/office/powerpoint/2010/main" val="31488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202630"/>
            <a:ext cx="8229600" cy="634082"/>
          </a:xfrm>
        </p:spPr>
        <p:txBody>
          <a:bodyPr/>
          <a:lstStyle/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Trikofitonlar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kıl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invazyonuna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göre iki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kısıma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ayrılırlar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980728"/>
            <a:ext cx="8363272" cy="5544616"/>
          </a:xfrm>
        </p:spPr>
        <p:txBody>
          <a:bodyPr/>
          <a:lstStyle/>
          <a:p>
            <a:pPr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Ektotriks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Bu tür kıl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invazyonunda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mantarların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artrosporları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kılların dışında bulunur, içinde bulunmaz.</a:t>
            </a: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mentagrophytes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equinum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verrucosum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rubrum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Endotriks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Bu tür kıl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invazyonunda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mantarların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artrosporları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kıl içinde paralel sıralar veya düzensiz bir halde bulunurlar.</a:t>
            </a: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tonsurans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violaceum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260648"/>
            <a:ext cx="8291264" cy="619268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u="sng" dirty="0">
                <a:latin typeface="Times New Roman" pitchFamily="18" charset="0"/>
                <a:cs typeface="Times New Roman" pitchFamily="18" charset="0"/>
              </a:rPr>
              <a:t>Epidemiyoloji</a:t>
            </a:r>
          </a:p>
          <a:p>
            <a:pPr algn="just">
              <a:lnSpc>
                <a:spcPts val="28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Trikofiton’lardan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ileri gelen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dermatofitozislere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dünyanın her yerinde sıkça rastlanmaktadır.</a:t>
            </a:r>
          </a:p>
          <a:p>
            <a:pPr algn="just">
              <a:lnSpc>
                <a:spcPts val="2800"/>
              </a:lnSpc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8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Trikofitozis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direkt temas veya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indirekt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yollarla bir hayvandan diğer hayvana kolaylıkla bulaşır.</a:t>
            </a:r>
          </a:p>
          <a:p>
            <a:pPr algn="just">
              <a:lnSpc>
                <a:spcPts val="2800"/>
              </a:lnSpc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800"/>
              </a:lnSpc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Özellikle kış aylarında kalabalık, pis ve rutubetli ahırlarda bulaşma daha çabuk şekillenir.</a:t>
            </a:r>
          </a:p>
          <a:p>
            <a:pPr algn="just">
              <a:lnSpc>
                <a:spcPts val="2800"/>
              </a:lnSpc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800"/>
              </a:lnSpc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Genellikle genç hayvanlarda daha çok görülmektedir.</a:t>
            </a:r>
          </a:p>
          <a:p>
            <a:pPr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111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	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Trikofiton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Cinsinde </a:t>
            </a:r>
          </a:p>
          <a:p>
            <a:pPr algn="ctr">
              <a:buNone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Bulunan Önemli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Patojenik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Türler</a:t>
            </a: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equinum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rubrum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gallinae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soudanese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megninii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violacaum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verrucosum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concentricum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mentagrophytes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97527"/>
            <a:ext cx="8229600" cy="5128637"/>
          </a:xfrm>
        </p:spPr>
        <p:txBody>
          <a:bodyPr/>
          <a:lstStyle/>
          <a:p>
            <a:pPr algn="ctr"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Trikofiton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Cinsinin Teşhisi</a:t>
            </a:r>
            <a:endParaRPr lang="tr-TR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Klinik Teşhis 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Trikofitozis’in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klinik teşhisi birçok deri hastalığı,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insekt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ısırmaları, bakteriyel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infeksiyonlar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ile karışabilir. Bu nedenle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trikofitozisin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kesin tanısı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laboratuvarda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yapılmalıdır.</a:t>
            </a:r>
          </a:p>
        </p:txBody>
      </p:sp>
      <p:pic>
        <p:nvPicPr>
          <p:cNvPr id="5" name="4 Resim" descr="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4032" y="4437112"/>
            <a:ext cx="3528392" cy="2305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Resim" descr="Ringworm-in-Ca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63552" y="4365104"/>
            <a:ext cx="3384376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19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61654" y="748145"/>
            <a:ext cx="4680520" cy="5832648"/>
          </a:xfrm>
        </p:spPr>
        <p:txBody>
          <a:bodyPr>
            <a:normAutofit fontScale="92500"/>
          </a:bodyPr>
          <a:lstStyle/>
          <a:p>
            <a:pPr marL="457200" indent="-457200" algn="just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  2)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Muayeneleri : </a:t>
            </a:r>
          </a:p>
          <a:p>
            <a:pPr marL="457200" indent="-457200" algn="just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u="sng" dirty="0" err="1">
                <a:latin typeface="Times New Roman" pitchFamily="18" charset="0"/>
                <a:cs typeface="Times New Roman" pitchFamily="18" charset="0"/>
              </a:rPr>
              <a:t>Mikroskopi</a:t>
            </a:r>
            <a:r>
              <a:rPr lang="tr-TR" sz="2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Trikofitozis’in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teşhisi için, lezyonlu bölgenin kenarlarından deri kazıntıları, kabuklar ve kıllar alınır. Alınan materyal temiz bir lam üzerine konulur ve %10 KOH ile muamele edilerek mikroskop altında incelenir.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Septumlu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, branşlı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hifalara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artrosporlara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rastlanır.</a:t>
            </a:r>
          </a:p>
          <a:p>
            <a:pPr marL="457200" indent="-457200"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0" indent="-457200"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" descr="wet_mou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4073" y="548681"/>
            <a:ext cx="3286125" cy="2714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90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Geniş ekran</PresentationFormat>
  <Paragraphs>79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Dermatofitler</vt:lpstr>
      <vt:lpstr>PowerPoint Sunusu</vt:lpstr>
      <vt:lpstr>PowerPoint Sunusu</vt:lpstr>
      <vt:lpstr>Trikofiton Cinsi</vt:lpstr>
      <vt:lpstr>Trikofitonlar, kıl invazyonuna göre iki kısıma ayrılırlar</vt:lpstr>
      <vt:lpstr>PowerPoint Sunusu</vt:lpstr>
      <vt:lpstr>PowerPoint Sunusu</vt:lpstr>
      <vt:lpstr>PowerPoint Sunusu</vt:lpstr>
      <vt:lpstr>PowerPoint Sunusu</vt:lpstr>
      <vt:lpstr>PowerPoint Sunusu</vt:lpstr>
      <vt:lpstr>Saç Perforasyon Testi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Dermatofitler</dc:title>
  <dc:creator>Inci Basak Kaya</dc:creator>
  <cp:lastModifiedBy>Inci Basak Kaya</cp:lastModifiedBy>
  <cp:revision>1</cp:revision>
  <dcterms:created xsi:type="dcterms:W3CDTF">2019-09-27T09:04:10Z</dcterms:created>
  <dcterms:modified xsi:type="dcterms:W3CDTF">2019-09-27T09:04:20Z</dcterms:modified>
</cp:coreProperties>
</file>