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310" r:id="rId3"/>
    <p:sldId id="257" r:id="rId4"/>
    <p:sldId id="260" r:id="rId5"/>
    <p:sldId id="265"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4" r:id="rId22"/>
    <p:sldId id="282" r:id="rId23"/>
    <p:sldId id="283"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8" r:id="rId40"/>
    <p:sldId id="309"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59" d="100"/>
          <a:sy n="59" d="100"/>
        </p:scale>
        <p:origin x="84"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2752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6309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259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90563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59275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0376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45B624-8DDE-41BC-A3C3-12BB6EACA574}" type="datetimeFigureOut">
              <a:rPr lang="tr-TR" smtClean="0"/>
              <a:t>21.09.2016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73852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45B624-8DDE-41BC-A3C3-12BB6EACA574}" type="datetimeFigureOut">
              <a:rPr lang="tr-TR" smtClean="0"/>
              <a:t>21.09.2016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68662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45B624-8DDE-41BC-A3C3-12BB6EACA574}" type="datetimeFigureOut">
              <a:rPr lang="tr-TR" smtClean="0"/>
              <a:t>21.09.2016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3023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9886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1762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5B624-8DDE-41BC-A3C3-12BB6EACA574}" type="datetimeFigureOut">
              <a:rPr lang="tr-TR" smtClean="0"/>
              <a:t>21.09.2016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3987D-4F65-419F-8645-1092BC0581AE}" type="slidenum">
              <a:rPr lang="tr-TR" smtClean="0"/>
              <a:t>‹#›</a:t>
            </a:fld>
            <a:endParaRPr lang="tr-TR"/>
          </a:p>
        </p:txBody>
      </p:sp>
    </p:spTree>
    <p:extLst>
      <p:ext uri="{BB962C8B-B14F-4D97-AF65-F5344CB8AC3E}">
        <p14:creationId xmlns:p14="http://schemas.microsoft.com/office/powerpoint/2010/main" val="142460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998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91064" y="1594021"/>
            <a:ext cx="11009872" cy="3669958"/>
          </a:xfrm>
          <a:prstGeom prst="rect">
            <a:avLst/>
          </a:prstGeom>
        </p:spPr>
      </p:pic>
    </p:spTree>
    <p:extLst>
      <p:ext uri="{BB962C8B-B14F-4D97-AF65-F5344CB8AC3E}">
        <p14:creationId xmlns:p14="http://schemas.microsoft.com/office/powerpoint/2010/main" val="108190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57923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DERMATOM</a:t>
            </a:r>
            <a:endParaRPr lang="tr-TR" sz="3000" b="1" dirty="0">
              <a:solidFill>
                <a:srgbClr val="00B050"/>
              </a:solidFill>
            </a:endParaRPr>
          </a:p>
        </p:txBody>
      </p:sp>
      <p:sp>
        <p:nvSpPr>
          <p:cNvPr id="3" name="Dikdörtgen 2"/>
          <p:cNvSpPr/>
          <p:nvPr/>
        </p:nvSpPr>
        <p:spPr>
          <a:xfrm>
            <a:off x="197708" y="2842224"/>
            <a:ext cx="11862486" cy="861774"/>
          </a:xfrm>
          <a:prstGeom prst="rect">
            <a:avLst/>
          </a:prstGeom>
        </p:spPr>
        <p:txBody>
          <a:bodyPr wrap="square">
            <a:spAutoFit/>
          </a:bodyPr>
          <a:lstStyle/>
          <a:p>
            <a:pPr algn="ctr"/>
            <a:r>
              <a:rPr lang="en-US" sz="2500"/>
              <a:t>Bir dermatom, tek bir dorsal kök gangliyondan uzanan periferal sinir lifleri ile uyarılan bir deri bölgesidir. </a:t>
            </a:r>
            <a:endParaRPr lang="tr-TR" sz="2500"/>
          </a:p>
        </p:txBody>
      </p:sp>
    </p:spTree>
    <p:extLst>
      <p:ext uri="{BB962C8B-B14F-4D97-AF65-F5344CB8AC3E}">
        <p14:creationId xmlns:p14="http://schemas.microsoft.com/office/powerpoint/2010/main" val="16005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SOMATOSENSÖR METABOLİK YOLLARI</a:t>
            </a:r>
            <a:endParaRPr lang="tr-TR" sz="3500">
              <a:solidFill>
                <a:srgbClr val="FF0000"/>
              </a:solidFill>
            </a:endParaRPr>
          </a:p>
        </p:txBody>
      </p:sp>
      <p:sp>
        <p:nvSpPr>
          <p:cNvPr id="3" name="Dikdörtgen 2"/>
          <p:cNvSpPr/>
          <p:nvPr/>
        </p:nvSpPr>
        <p:spPr>
          <a:xfrm>
            <a:off x="148281" y="2790107"/>
            <a:ext cx="11895438" cy="861774"/>
          </a:xfrm>
          <a:prstGeom prst="rect">
            <a:avLst/>
          </a:prstGeom>
        </p:spPr>
        <p:txBody>
          <a:bodyPr wrap="square">
            <a:spAutoFit/>
          </a:bodyPr>
          <a:lstStyle/>
          <a:p>
            <a:pPr algn="ctr"/>
            <a:r>
              <a:rPr lang="en-US" sz="2500"/>
              <a:t>Duyu bilgisi, duyu reseptöründen beyne kendi ayrı yollarını kullanarak ulaşırlar. Bu yollar omuriliğe veya beyin sapına gider ve ilave sinir hücresi grupları ile bağlantı kurar (Şekil 6.7).</a:t>
            </a:r>
            <a:endParaRPr lang="tr-TR" sz="2500"/>
          </a:p>
        </p:txBody>
      </p:sp>
    </p:spTree>
    <p:extLst>
      <p:ext uri="{BB962C8B-B14F-4D97-AF65-F5344CB8AC3E}">
        <p14:creationId xmlns:p14="http://schemas.microsoft.com/office/powerpoint/2010/main" val="128313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95465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BİLİNÇLİ </a:t>
            </a:r>
            <a:r>
              <a:rPr lang="tr-TR" sz="3000" b="1">
                <a:solidFill>
                  <a:srgbClr val="00B050"/>
                </a:solidFill>
              </a:rPr>
              <a:t>DUYU</a:t>
            </a:r>
            <a:endParaRPr lang="tr-TR" sz="3000" b="1" dirty="0">
              <a:solidFill>
                <a:srgbClr val="00B050"/>
              </a:solidFill>
            </a:endParaRPr>
          </a:p>
        </p:txBody>
      </p:sp>
      <p:sp>
        <p:nvSpPr>
          <p:cNvPr id="3" name="Dikdörtgen 2"/>
          <p:cNvSpPr/>
          <p:nvPr/>
        </p:nvSpPr>
        <p:spPr>
          <a:xfrm>
            <a:off x="156519" y="2967335"/>
            <a:ext cx="11878962" cy="861774"/>
          </a:xfrm>
          <a:prstGeom prst="rect">
            <a:avLst/>
          </a:prstGeom>
        </p:spPr>
        <p:txBody>
          <a:bodyPr wrap="square">
            <a:spAutoFit/>
          </a:bodyPr>
          <a:lstStyle/>
          <a:p>
            <a:pPr algn="ctr"/>
            <a:r>
              <a:rPr lang="en-US" sz="2500"/>
              <a:t>Bir somatosensör yol karakteristik olarak üç nörona sahip olacaktır: primer, sekonder ve tersiyer (veya birinci, ikinci ve üçüncü). </a:t>
            </a:r>
            <a:endParaRPr lang="tr-TR" sz="2500"/>
          </a:p>
        </p:txBody>
      </p:sp>
    </p:spTree>
    <p:extLst>
      <p:ext uri="{BB962C8B-B14F-4D97-AF65-F5344CB8AC3E}">
        <p14:creationId xmlns:p14="http://schemas.microsoft.com/office/powerpoint/2010/main" val="370093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38183" y="566223"/>
            <a:ext cx="4184822" cy="6120968"/>
          </a:xfrm>
          <a:prstGeom prst="rect">
            <a:avLst/>
          </a:prstGeom>
        </p:spPr>
      </p:pic>
      <p:pic>
        <p:nvPicPr>
          <p:cNvPr id="3" name="Resim 2"/>
          <p:cNvPicPr>
            <a:picLocks noChangeAspect="1"/>
          </p:cNvPicPr>
          <p:nvPr/>
        </p:nvPicPr>
        <p:blipFill>
          <a:blip r:embed="rId3"/>
          <a:stretch>
            <a:fillRect/>
          </a:stretch>
        </p:blipFill>
        <p:spPr>
          <a:xfrm>
            <a:off x="6137961" y="633413"/>
            <a:ext cx="4743450" cy="5591175"/>
          </a:xfrm>
          <a:prstGeom prst="rect">
            <a:avLst/>
          </a:prstGeom>
        </p:spPr>
      </p:pic>
    </p:spTree>
    <p:extLst>
      <p:ext uri="{BB962C8B-B14F-4D97-AF65-F5344CB8AC3E}">
        <p14:creationId xmlns:p14="http://schemas.microsoft.com/office/powerpoint/2010/main" val="85186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3038" y="1378347"/>
            <a:ext cx="11483546" cy="2400657"/>
          </a:xfrm>
          <a:prstGeom prst="rect">
            <a:avLst/>
          </a:prstGeom>
        </p:spPr>
        <p:txBody>
          <a:bodyPr wrap="square">
            <a:spAutoFit/>
          </a:bodyPr>
          <a:lstStyle/>
          <a:p>
            <a:r>
              <a:rPr lang="en-US" sz="2500" b="1"/>
              <a:t>Dorsal-kolon/medial-lemniskal  sistem</a:t>
            </a:r>
            <a:endParaRPr lang="tr-TR" sz="2500" b="1"/>
          </a:p>
          <a:p>
            <a:r>
              <a:rPr lang="en-US" sz="2500"/>
              <a:t>Propriyosepsiyon ve dokunma hakkındaki bilgileri medulladaki çekirdeklere taşıyan </a:t>
            </a:r>
            <a:r>
              <a:rPr lang="en-US" sz="2500" smtClean="0"/>
              <a:t>aksonlar </a:t>
            </a:r>
            <a:r>
              <a:rPr lang="en-US" sz="2500"/>
              <a:t>omurgadaki dorsal kolonların içinden yükselir, bunlar </a:t>
            </a:r>
            <a:r>
              <a:rPr lang="en-US" sz="2500" smtClean="0"/>
              <a:t>dorsal-kolon/medial</a:t>
            </a:r>
            <a:r>
              <a:rPr lang="tr-TR" sz="2500" smtClean="0"/>
              <a:t>-</a:t>
            </a:r>
            <a:r>
              <a:rPr lang="en-US" sz="2500" smtClean="0"/>
              <a:t>lemniskal </a:t>
            </a:r>
            <a:r>
              <a:rPr lang="en-US" sz="2500"/>
              <a:t>sistem olarak bilinir. </a:t>
            </a:r>
            <a:endParaRPr lang="tr-TR" sz="2500" smtClean="0"/>
          </a:p>
          <a:p>
            <a:r>
              <a:rPr lang="en-US" sz="2500" b="1"/>
              <a:t>Anterolateral sistem</a:t>
            </a:r>
            <a:endParaRPr lang="tr-TR" sz="2500" b="1"/>
          </a:p>
          <a:p>
            <a:r>
              <a:rPr lang="en-US" sz="2500"/>
              <a:t>Anterolateral sistem 3 metabolik yol </a:t>
            </a:r>
            <a:r>
              <a:rPr lang="en-US" sz="2500" smtClean="0"/>
              <a:t>içerir</a:t>
            </a:r>
            <a:r>
              <a:rPr lang="tr-TR" sz="2500" smtClean="0"/>
              <a:t>.</a:t>
            </a:r>
            <a:endParaRPr lang="tr-TR" sz="2500"/>
          </a:p>
        </p:txBody>
      </p:sp>
      <p:pic>
        <p:nvPicPr>
          <p:cNvPr id="7" name="Resim 6"/>
          <p:cNvPicPr>
            <a:picLocks noChangeAspect="1"/>
          </p:cNvPicPr>
          <p:nvPr/>
        </p:nvPicPr>
        <p:blipFill>
          <a:blip r:embed="rId2"/>
          <a:stretch>
            <a:fillRect/>
          </a:stretch>
        </p:blipFill>
        <p:spPr>
          <a:xfrm>
            <a:off x="313038" y="4047987"/>
            <a:ext cx="7905750" cy="1381125"/>
          </a:xfrm>
          <a:prstGeom prst="rect">
            <a:avLst/>
          </a:prstGeom>
        </p:spPr>
      </p:pic>
    </p:spTree>
    <p:extLst>
      <p:ext uri="{BB962C8B-B14F-4D97-AF65-F5344CB8AC3E}">
        <p14:creationId xmlns:p14="http://schemas.microsoft.com/office/powerpoint/2010/main" val="35758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15823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BİLİNÇSİZ </a:t>
            </a:r>
            <a:r>
              <a:rPr lang="tr-TR" sz="3000" b="1">
                <a:solidFill>
                  <a:srgbClr val="00B050"/>
                </a:solidFill>
              </a:rPr>
              <a:t>DUYU</a:t>
            </a:r>
            <a:endParaRPr lang="tr-TR" sz="3000" b="1" dirty="0">
              <a:solidFill>
                <a:srgbClr val="00B050"/>
              </a:solidFill>
            </a:endParaRPr>
          </a:p>
        </p:txBody>
      </p:sp>
      <p:sp>
        <p:nvSpPr>
          <p:cNvPr id="4" name="Dikdörtgen 3"/>
          <p:cNvSpPr/>
          <p:nvPr/>
        </p:nvSpPr>
        <p:spPr>
          <a:xfrm>
            <a:off x="164757" y="1711574"/>
            <a:ext cx="11862486" cy="1631216"/>
          </a:xfrm>
          <a:prstGeom prst="rect">
            <a:avLst/>
          </a:prstGeom>
        </p:spPr>
        <p:txBody>
          <a:bodyPr wrap="square">
            <a:spAutoFit/>
          </a:bodyPr>
          <a:lstStyle/>
          <a:p>
            <a:r>
              <a:rPr lang="en-US" sz="2500"/>
              <a:t>İstemsiz propriyosepsiyon için oldukça az sayıda yol vardır; bunlar normal kas </a:t>
            </a:r>
            <a:r>
              <a:rPr lang="en-US" sz="2500" smtClean="0"/>
              <a:t>tonusunun</a:t>
            </a:r>
            <a:r>
              <a:rPr lang="en-US" sz="2500"/>
              <a:t>, duruşunun ve koordinasyonunun devam ettirilmesi için elzem olan bilgiyi aktarır. Kas gerginliği ve tansiyonu reseptörleri bunu spinal internöronlardan başlatır, bunlar reflekslere katkıda bulunur ve motor çıkışı düzenler. </a:t>
            </a:r>
            <a:endParaRPr lang="tr-TR" sz="2500"/>
          </a:p>
        </p:txBody>
      </p:sp>
      <p:sp>
        <p:nvSpPr>
          <p:cNvPr id="5" name="Dikdörtgen 4"/>
          <p:cNvSpPr/>
          <p:nvPr/>
        </p:nvSpPr>
        <p:spPr>
          <a:xfrm>
            <a:off x="304797" y="3994889"/>
            <a:ext cx="11722445" cy="1246495"/>
          </a:xfrm>
          <a:prstGeom prst="rect">
            <a:avLst/>
          </a:prstGeom>
        </p:spPr>
        <p:txBody>
          <a:bodyPr wrap="square">
            <a:spAutoFit/>
          </a:bodyPr>
          <a:lstStyle/>
          <a:p>
            <a:r>
              <a:rPr lang="en-US" sz="2500" b="1"/>
              <a:t>Spinoserebellar metabolik yol</a:t>
            </a:r>
            <a:endParaRPr lang="tr-TR" sz="2500" b="1"/>
          </a:p>
          <a:p>
            <a:r>
              <a:rPr lang="en-US" sz="2500"/>
              <a:t>Spinoserebellar metabolik yol omurilikten köken alan bir lif grubudur ve ipsi lateral </a:t>
            </a:r>
            <a:r>
              <a:rPr lang="en-US" sz="2500" smtClean="0"/>
              <a:t>serebellumda </a:t>
            </a:r>
            <a:r>
              <a:rPr lang="en-US" sz="2500"/>
              <a:t>sonlanır. </a:t>
            </a:r>
            <a:endParaRPr lang="tr-TR" sz="2500"/>
          </a:p>
        </p:txBody>
      </p:sp>
    </p:spTree>
    <p:extLst>
      <p:ext uri="{BB962C8B-B14F-4D97-AF65-F5344CB8AC3E}">
        <p14:creationId xmlns:p14="http://schemas.microsoft.com/office/powerpoint/2010/main" val="18283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30904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ACI </a:t>
            </a:r>
            <a:r>
              <a:rPr lang="tr-TR" sz="3000" b="1">
                <a:solidFill>
                  <a:srgbClr val="00B050"/>
                </a:solidFill>
              </a:rPr>
              <a:t>KAPI TEORİSİ</a:t>
            </a:r>
            <a:endParaRPr lang="tr-TR" sz="3000" b="1" dirty="0">
              <a:solidFill>
                <a:srgbClr val="00B050"/>
              </a:solidFill>
            </a:endParaRPr>
          </a:p>
        </p:txBody>
      </p:sp>
      <p:sp>
        <p:nvSpPr>
          <p:cNvPr id="3" name="Dikdörtgen 2"/>
          <p:cNvSpPr/>
          <p:nvPr/>
        </p:nvSpPr>
        <p:spPr>
          <a:xfrm>
            <a:off x="197708" y="2551837"/>
            <a:ext cx="11796584" cy="1631216"/>
          </a:xfrm>
          <a:prstGeom prst="rect">
            <a:avLst/>
          </a:prstGeom>
        </p:spPr>
        <p:txBody>
          <a:bodyPr wrap="square">
            <a:spAutoFit/>
          </a:bodyPr>
          <a:lstStyle/>
          <a:p>
            <a:pPr algn="ctr"/>
            <a:r>
              <a:rPr lang="en-US" sz="2500"/>
              <a:t>Daha önce bahsedildiği gibi, düşünceler ve hisler acı yollarının alçalmasına ve </a:t>
            </a:r>
            <a:r>
              <a:rPr lang="en-US" sz="2500" smtClean="0"/>
              <a:t>yükselmesine </a:t>
            </a:r>
            <a:r>
              <a:rPr lang="en-US" sz="2500"/>
              <a:t>etki edebilir. Ayrıca başka şeyler de vardır, acı algısını etkileyen fiziksel ve mental şeyler. Düşünce, hisler ve acı arasındaki karmaşık ilişkileri tanımlamak için Ronald Melzack ve Patrick Wall (1965) acının kapı kontrol teorisini önerdiler. </a:t>
            </a:r>
            <a:endParaRPr lang="tr-TR" sz="2500"/>
          </a:p>
        </p:txBody>
      </p:sp>
    </p:spTree>
    <p:extLst>
      <p:ext uri="{BB962C8B-B14F-4D97-AF65-F5344CB8AC3E}">
        <p14:creationId xmlns:p14="http://schemas.microsoft.com/office/powerpoint/2010/main" val="1472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83517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SOMATOSENSÖR </a:t>
            </a:r>
            <a:r>
              <a:rPr lang="tr-TR" sz="3000" b="1">
                <a:solidFill>
                  <a:srgbClr val="00B050"/>
                </a:solidFill>
              </a:rPr>
              <a:t>KORTEKS</a:t>
            </a:r>
            <a:endParaRPr lang="tr-TR" sz="3000" b="1" dirty="0">
              <a:solidFill>
                <a:srgbClr val="00B050"/>
              </a:solidFill>
            </a:endParaRPr>
          </a:p>
        </p:txBody>
      </p:sp>
      <p:sp>
        <p:nvSpPr>
          <p:cNvPr id="3" name="Dikdörtgen 2"/>
          <p:cNvSpPr/>
          <p:nvPr/>
        </p:nvSpPr>
        <p:spPr>
          <a:xfrm>
            <a:off x="263610" y="1484523"/>
            <a:ext cx="11780108" cy="861774"/>
          </a:xfrm>
          <a:prstGeom prst="rect">
            <a:avLst/>
          </a:prstGeom>
        </p:spPr>
        <p:txBody>
          <a:bodyPr wrap="square">
            <a:spAutoFit/>
          </a:bodyPr>
          <a:lstStyle/>
          <a:p>
            <a:r>
              <a:rPr lang="en-US" sz="2500"/>
              <a:t>Primer somatosensör korteks (SI; Brodman alanları 3, 2, 1) postsentral girusta yer alır (</a:t>
            </a:r>
            <a:r>
              <a:rPr lang="en-US" sz="2500" smtClean="0"/>
              <a:t>Şekil </a:t>
            </a:r>
            <a:r>
              <a:rPr lang="en-US" sz="2500"/>
              <a:t>6.11) ve talamustan gelen </a:t>
            </a:r>
            <a:r>
              <a:rPr lang="en-US" sz="2500" b="1"/>
              <a:t>somatotopik </a:t>
            </a:r>
            <a:r>
              <a:rPr lang="en-US" sz="2500"/>
              <a:t>girdiyi alır. </a:t>
            </a:r>
            <a:endParaRPr lang="tr-TR" sz="2500"/>
          </a:p>
        </p:txBody>
      </p:sp>
      <p:pic>
        <p:nvPicPr>
          <p:cNvPr id="4" name="Resim 3"/>
          <p:cNvPicPr>
            <a:picLocks noChangeAspect="1"/>
          </p:cNvPicPr>
          <p:nvPr/>
        </p:nvPicPr>
        <p:blipFill>
          <a:blip r:embed="rId2"/>
          <a:stretch>
            <a:fillRect/>
          </a:stretch>
        </p:blipFill>
        <p:spPr>
          <a:xfrm>
            <a:off x="6730314" y="2692505"/>
            <a:ext cx="4366054" cy="3550068"/>
          </a:xfrm>
          <a:prstGeom prst="rect">
            <a:avLst/>
          </a:prstGeom>
        </p:spPr>
      </p:pic>
      <p:pic>
        <p:nvPicPr>
          <p:cNvPr id="5" name="Resim 4"/>
          <p:cNvPicPr>
            <a:picLocks noChangeAspect="1"/>
          </p:cNvPicPr>
          <p:nvPr/>
        </p:nvPicPr>
        <p:blipFill>
          <a:blip r:embed="rId3"/>
          <a:stretch>
            <a:fillRect/>
          </a:stretch>
        </p:blipFill>
        <p:spPr>
          <a:xfrm>
            <a:off x="1201346" y="2779061"/>
            <a:ext cx="4927604" cy="3463512"/>
          </a:xfrm>
          <a:prstGeom prst="rect">
            <a:avLst/>
          </a:prstGeom>
        </p:spPr>
      </p:pic>
    </p:spTree>
    <p:extLst>
      <p:ext uri="{BB962C8B-B14F-4D97-AF65-F5344CB8AC3E}">
        <p14:creationId xmlns:p14="http://schemas.microsoft.com/office/powerpoint/2010/main" val="380167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İŞİTME SİSTEMİ</a:t>
            </a:r>
            <a:endParaRPr lang="tr-TR" sz="3500">
              <a:solidFill>
                <a:srgbClr val="FF0000"/>
              </a:solidFill>
            </a:endParaRPr>
          </a:p>
        </p:txBody>
      </p:sp>
      <p:sp>
        <p:nvSpPr>
          <p:cNvPr id="3" name="Dikdörtgen 2"/>
          <p:cNvSpPr/>
          <p:nvPr/>
        </p:nvSpPr>
        <p:spPr>
          <a:xfrm>
            <a:off x="197708" y="2690336"/>
            <a:ext cx="11796584" cy="1246495"/>
          </a:xfrm>
          <a:prstGeom prst="rect">
            <a:avLst/>
          </a:prstGeom>
        </p:spPr>
        <p:txBody>
          <a:bodyPr wrap="square">
            <a:spAutoFit/>
          </a:bodyPr>
          <a:lstStyle/>
          <a:p>
            <a:pPr algn="ctr"/>
            <a:r>
              <a:rPr lang="en-US" sz="2500" b="1"/>
              <a:t>İşitme </a:t>
            </a:r>
            <a:r>
              <a:rPr lang="en-US" sz="2500"/>
              <a:t>veya duyma, kulak içindeki titreşimleri algılayarak sesi belirleme yeteneğidir. </a:t>
            </a:r>
            <a:r>
              <a:rPr lang="en-US" sz="2500" smtClean="0"/>
              <a:t>İnsanlarda </a:t>
            </a:r>
            <a:r>
              <a:rPr lang="en-US" sz="2500"/>
              <a:t>kulak, işitme işleminin başladığı yerdir (Şekil 6.12). Ses dalgaları ve titreşimleri sinir impulslarına çevrilir, böylece işitme korteksi bunları yorumlayabilir. </a:t>
            </a:r>
            <a:endParaRPr lang="tr-TR" sz="2500"/>
          </a:p>
        </p:txBody>
      </p:sp>
    </p:spTree>
    <p:extLst>
      <p:ext uri="{BB962C8B-B14F-4D97-AF65-F5344CB8AC3E}">
        <p14:creationId xmlns:p14="http://schemas.microsoft.com/office/powerpoint/2010/main" val="377345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125032" y="730073"/>
            <a:ext cx="7013196"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3400" algn="l"/>
              </a:tabLst>
              <a:defRPr>
                <a:solidFill>
                  <a:schemeClr val="tx1"/>
                </a:solidFill>
                <a:latin typeface="Arial" panose="020B0604020202020204" pitchFamily="34" charset="0"/>
              </a:defRPr>
            </a:lvl1pPr>
            <a:lvl2pPr eaLnBrk="0" fontAlgn="base" hangingPunct="0">
              <a:spcBef>
                <a:spcPct val="0"/>
              </a:spcBef>
              <a:spcAft>
                <a:spcPct val="0"/>
              </a:spcAft>
              <a:tabLst>
                <a:tab pos="1803400" algn="l"/>
              </a:tabLst>
              <a:defRPr>
                <a:solidFill>
                  <a:schemeClr val="tx1"/>
                </a:solidFill>
                <a:latin typeface="Arial" panose="020B0604020202020204" pitchFamily="34" charset="0"/>
              </a:defRPr>
            </a:lvl2pPr>
            <a:lvl3pPr eaLnBrk="0" fontAlgn="base" hangingPunct="0">
              <a:spcBef>
                <a:spcPct val="0"/>
              </a:spcBef>
              <a:spcAft>
                <a:spcPct val="0"/>
              </a:spcAft>
              <a:tabLst>
                <a:tab pos="1803400" algn="l"/>
              </a:tabLst>
              <a:defRPr>
                <a:solidFill>
                  <a:schemeClr val="tx1"/>
                </a:solidFill>
                <a:latin typeface="Arial" panose="020B0604020202020204" pitchFamily="34" charset="0"/>
              </a:defRPr>
            </a:lvl3pPr>
            <a:lvl4pPr eaLnBrk="0" fontAlgn="base" hangingPunct="0">
              <a:spcBef>
                <a:spcPct val="0"/>
              </a:spcBef>
              <a:spcAft>
                <a:spcPct val="0"/>
              </a:spcAft>
              <a:tabLst>
                <a:tab pos="1803400" algn="l"/>
              </a:tabLst>
              <a:defRPr>
                <a:solidFill>
                  <a:schemeClr val="tx1"/>
                </a:solidFill>
                <a:latin typeface="Arial" panose="020B0604020202020204" pitchFamily="34" charset="0"/>
              </a:defRPr>
            </a:lvl4pPr>
            <a:lvl5pPr eaLnBrk="0" fontAlgn="base" hangingPunct="0">
              <a:spcBef>
                <a:spcPct val="0"/>
              </a:spcBef>
              <a:spcAft>
                <a:spcPct val="0"/>
              </a:spcAft>
              <a:tabLst>
                <a:tab pos="1803400" algn="l"/>
              </a:tabLst>
              <a:defRPr>
                <a:solidFill>
                  <a:schemeClr val="tx1"/>
                </a:solidFill>
                <a:latin typeface="Arial" panose="020B0604020202020204" pitchFamily="34" charset="0"/>
              </a:defRPr>
            </a:lvl5pPr>
            <a:lvl6pPr eaLnBrk="0" fontAlgn="base" hangingPunct="0">
              <a:spcBef>
                <a:spcPct val="0"/>
              </a:spcBef>
              <a:spcAft>
                <a:spcPct val="0"/>
              </a:spcAft>
              <a:tabLst>
                <a:tab pos="1803400" algn="l"/>
              </a:tabLst>
              <a:defRPr>
                <a:solidFill>
                  <a:schemeClr val="tx1"/>
                </a:solidFill>
                <a:latin typeface="Arial" panose="020B0604020202020204" pitchFamily="34" charset="0"/>
              </a:defRPr>
            </a:lvl6pPr>
            <a:lvl7pPr eaLnBrk="0" fontAlgn="base" hangingPunct="0">
              <a:spcBef>
                <a:spcPct val="0"/>
              </a:spcBef>
              <a:spcAft>
                <a:spcPct val="0"/>
              </a:spcAft>
              <a:tabLst>
                <a:tab pos="1803400" algn="l"/>
              </a:tabLst>
              <a:defRPr>
                <a:solidFill>
                  <a:schemeClr val="tx1"/>
                </a:solidFill>
                <a:latin typeface="Arial" panose="020B0604020202020204" pitchFamily="34" charset="0"/>
              </a:defRPr>
            </a:lvl7pPr>
            <a:lvl8pPr eaLnBrk="0" fontAlgn="base" hangingPunct="0">
              <a:spcBef>
                <a:spcPct val="0"/>
              </a:spcBef>
              <a:spcAft>
                <a:spcPct val="0"/>
              </a:spcAft>
              <a:tabLst>
                <a:tab pos="1803400" algn="l"/>
              </a:tabLst>
              <a:defRPr>
                <a:solidFill>
                  <a:schemeClr val="tx1"/>
                </a:solidFill>
                <a:latin typeface="Arial" panose="020B0604020202020204" pitchFamily="34" charset="0"/>
              </a:defRPr>
            </a:lvl8pPr>
            <a:lvl9pPr eaLnBrk="0" fontAlgn="base" hangingPunct="0">
              <a:spcBef>
                <a:spcPct val="0"/>
              </a:spcBef>
              <a:spcAft>
                <a:spcPct val="0"/>
              </a:spcAft>
              <a:tabLst>
                <a:tab pos="1803400" algn="l"/>
              </a:tabLst>
              <a:defRPr>
                <a:solidFill>
                  <a:schemeClr val="tx1"/>
                </a:solidFill>
                <a:latin typeface="Arial" panose="020B0604020202020204" pitchFamily="34" charset="0"/>
              </a:defRPr>
            </a:lvl9pPr>
          </a:lstStyle>
          <a:p>
            <a:pPr>
              <a:buClr>
                <a:srgbClr val="231F20"/>
              </a:buClr>
            </a:pPr>
            <a:r>
              <a:rPr lang="tr-TR" altLang="tr-TR" sz="8500" b="1">
                <a:solidFill>
                  <a:srgbClr val="C00000"/>
                </a:solidFill>
                <a:latin typeface="+mn-lt"/>
                <a:ea typeface="Calibri" panose="020F0502020204030204" pitchFamily="34" charset="0"/>
                <a:cs typeface="Times New Roman" panose="02020603050405020304" pitchFamily="18" charset="0"/>
              </a:rPr>
              <a:t>6</a:t>
            </a:r>
            <a:r>
              <a:rPr kumimoji="0" lang="tr-TR"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 </a:t>
            </a:r>
            <a:r>
              <a:rPr kumimoji="0" lang="en-US"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BÖLÜM</a:t>
            </a:r>
            <a:endParaRPr kumimoji="0" lang="tr-TR" altLang="tr-TR" sz="8500" b="0" i="0" u="none" strike="noStrike" cap="none" normalizeH="0" baseline="0" smtClean="0">
              <a:ln>
                <a:noFill/>
              </a:ln>
              <a:solidFill>
                <a:srgbClr val="C00000"/>
              </a:solidFill>
              <a:effectLst/>
              <a:latin typeface="+mn-lt"/>
            </a:endParaRPr>
          </a:p>
        </p:txBody>
      </p:sp>
      <p:grpSp>
        <p:nvGrpSpPr>
          <p:cNvPr id="3" name="Group 1"/>
          <p:cNvGrpSpPr>
            <a:grpSpLocks/>
          </p:cNvGrpSpPr>
          <p:nvPr/>
        </p:nvGrpSpPr>
        <p:grpSpPr bwMode="auto">
          <a:xfrm>
            <a:off x="290584" y="2322405"/>
            <a:ext cx="11677475" cy="141971"/>
            <a:chOff x="0" y="0"/>
            <a:chExt cx="7137" cy="100"/>
          </a:xfrm>
        </p:grpSpPr>
        <p:grpSp>
          <p:nvGrpSpPr>
            <p:cNvPr id="4" name="Group 4"/>
            <p:cNvGrpSpPr>
              <a:grpSpLocks/>
            </p:cNvGrpSpPr>
            <p:nvPr/>
          </p:nvGrpSpPr>
          <p:grpSpPr bwMode="auto">
            <a:xfrm>
              <a:off x="25" y="25"/>
              <a:ext cx="7087" cy="2"/>
              <a:chOff x="25" y="25"/>
              <a:chExt cx="7087" cy="2"/>
            </a:xfrm>
          </p:grpSpPr>
          <p:sp>
            <p:nvSpPr>
              <p:cNvPr id="7" name="Freeform 5"/>
              <p:cNvSpPr>
                <a:spLocks/>
              </p:cNvSpPr>
              <p:nvPr/>
            </p:nvSpPr>
            <p:spPr bwMode="auto">
              <a:xfrm>
                <a:off x="25" y="25"/>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317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5" name="Group 2"/>
            <p:cNvGrpSpPr>
              <a:grpSpLocks/>
            </p:cNvGrpSpPr>
            <p:nvPr/>
          </p:nvGrpSpPr>
          <p:grpSpPr bwMode="auto">
            <a:xfrm>
              <a:off x="25" y="92"/>
              <a:ext cx="7087" cy="2"/>
              <a:chOff x="25" y="92"/>
              <a:chExt cx="7087" cy="2"/>
            </a:xfrm>
          </p:grpSpPr>
          <p:sp>
            <p:nvSpPr>
              <p:cNvPr id="6" name="Freeform 3"/>
              <p:cNvSpPr>
                <a:spLocks/>
              </p:cNvSpPr>
              <p:nvPr/>
            </p:nvSpPr>
            <p:spPr bwMode="auto">
              <a:xfrm>
                <a:off x="25" y="92"/>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10605">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8" name="Rectangle 7"/>
          <p:cNvSpPr>
            <a:spLocks noChangeArrowheads="1"/>
          </p:cNvSpPr>
          <p:nvPr/>
        </p:nvSpPr>
        <p:spPr bwMode="auto">
          <a:xfrm>
            <a:off x="1125032" y="3125219"/>
            <a:ext cx="10762168"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tr-TR" sz="7500" b="1">
                <a:solidFill>
                  <a:srgbClr val="C00000"/>
                </a:solidFill>
                <a:ea typeface="Calibri" panose="020F0502020204030204" pitchFamily="34" charset="0"/>
                <a:cs typeface="Times New Roman" panose="02020603050405020304" pitchFamily="18" charset="0"/>
              </a:rPr>
              <a:t>GÖRSEL OLMAYAN </a:t>
            </a:r>
            <a:r>
              <a:rPr lang="en-US" altLang="tr-TR" sz="7500" b="1" smtClean="0">
                <a:solidFill>
                  <a:srgbClr val="C00000"/>
                </a:solidFill>
                <a:ea typeface="Calibri" panose="020F0502020204030204" pitchFamily="34" charset="0"/>
                <a:cs typeface="Times New Roman" panose="02020603050405020304" pitchFamily="18" charset="0"/>
              </a:rPr>
              <a:t>DUYU</a:t>
            </a:r>
            <a:r>
              <a:rPr lang="tr-TR" altLang="tr-TR" sz="7500" b="1" smtClean="0">
                <a:solidFill>
                  <a:srgbClr val="C00000"/>
                </a:solidFill>
                <a:ea typeface="Calibri" panose="020F0502020204030204" pitchFamily="34" charset="0"/>
                <a:cs typeface="Times New Roman" panose="02020603050405020304" pitchFamily="18" charset="0"/>
              </a:rPr>
              <a:t> </a:t>
            </a:r>
            <a:r>
              <a:rPr lang="en-US" altLang="tr-TR" sz="7500" b="1" smtClean="0">
                <a:solidFill>
                  <a:srgbClr val="C00000"/>
                </a:solidFill>
                <a:ea typeface="Calibri" panose="020F0502020204030204" pitchFamily="34" charset="0"/>
                <a:cs typeface="Times New Roman" panose="02020603050405020304" pitchFamily="18" charset="0"/>
              </a:rPr>
              <a:t>SİSTEMLERİ</a:t>
            </a:r>
            <a:endParaRPr lang="en-US" altLang="tr-TR" sz="7500" b="1">
              <a:solidFill>
                <a:srgbClr val="C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89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17836" y="636054"/>
            <a:ext cx="10873948" cy="5371710"/>
          </a:xfrm>
          <a:prstGeom prst="rect">
            <a:avLst/>
          </a:prstGeom>
        </p:spPr>
      </p:pic>
    </p:spTree>
    <p:extLst>
      <p:ext uri="{BB962C8B-B14F-4D97-AF65-F5344CB8AC3E}">
        <p14:creationId xmlns:p14="http://schemas.microsoft.com/office/powerpoint/2010/main" val="266423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138591" y="646672"/>
            <a:ext cx="8063098" cy="5630560"/>
          </a:xfrm>
          <a:prstGeom prst="rect">
            <a:avLst/>
          </a:prstGeom>
        </p:spPr>
      </p:pic>
    </p:spTree>
    <p:extLst>
      <p:ext uri="{BB962C8B-B14F-4D97-AF65-F5344CB8AC3E}">
        <p14:creationId xmlns:p14="http://schemas.microsoft.com/office/powerpoint/2010/main" val="394500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1678601"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KULAK</a:t>
            </a:r>
            <a:endParaRPr lang="tr-TR" sz="3000" b="1" dirty="0">
              <a:solidFill>
                <a:srgbClr val="00B050"/>
              </a:solidFill>
            </a:endParaRPr>
          </a:p>
        </p:txBody>
      </p:sp>
      <p:sp>
        <p:nvSpPr>
          <p:cNvPr id="3" name="Dikdörtgen 2"/>
          <p:cNvSpPr/>
          <p:nvPr/>
        </p:nvSpPr>
        <p:spPr>
          <a:xfrm>
            <a:off x="222422" y="2560429"/>
            <a:ext cx="11747156" cy="1246495"/>
          </a:xfrm>
          <a:prstGeom prst="rect">
            <a:avLst/>
          </a:prstGeom>
        </p:spPr>
        <p:txBody>
          <a:bodyPr wrap="square">
            <a:spAutoFit/>
          </a:bodyPr>
          <a:lstStyle/>
          <a:p>
            <a:pPr algn="ctr"/>
            <a:r>
              <a:rPr lang="en-US" sz="2500"/>
              <a:t>Kulak, sesleri belirleyen bir duyu organıdır. Sadece sesleri algılamakla kalmaz, ayrıca </a:t>
            </a:r>
            <a:r>
              <a:rPr lang="en-US" sz="2500" smtClean="0"/>
              <a:t>göreceğimiz </a:t>
            </a:r>
            <a:r>
              <a:rPr lang="en-US" sz="2500"/>
              <a:t>gibi vücut dengesi ve pozisyonunun sürdürülmesi yeteneğinde de çok önemlidir</a:t>
            </a:r>
            <a:r>
              <a:rPr lang="en-US" sz="2500" smtClean="0"/>
              <a:t>.</a:t>
            </a:r>
            <a:r>
              <a:rPr lang="en-US" sz="2500"/>
              <a:t> </a:t>
            </a:r>
            <a:endParaRPr lang="tr-TR" sz="2500"/>
          </a:p>
        </p:txBody>
      </p:sp>
    </p:spTree>
    <p:extLst>
      <p:ext uri="{BB962C8B-B14F-4D97-AF65-F5344CB8AC3E}">
        <p14:creationId xmlns:p14="http://schemas.microsoft.com/office/powerpoint/2010/main" val="227391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0043" y="2264950"/>
            <a:ext cx="11813060" cy="2785378"/>
          </a:xfrm>
          <a:prstGeom prst="rect">
            <a:avLst/>
          </a:prstGeom>
        </p:spPr>
        <p:txBody>
          <a:bodyPr wrap="square">
            <a:spAutoFit/>
          </a:bodyPr>
          <a:lstStyle/>
          <a:p>
            <a:r>
              <a:rPr lang="en-US" sz="2500" b="1"/>
              <a:t>Dış kulak</a:t>
            </a:r>
            <a:endParaRPr lang="tr-TR" sz="2500" b="1"/>
          </a:p>
          <a:p>
            <a:r>
              <a:rPr lang="en-US" sz="2500"/>
              <a:t>Dış kulak, kulak kepçesi olarak adlandırılan kıkırdak katlanmalarından meydana gelir. </a:t>
            </a:r>
            <a:endParaRPr lang="tr-TR" sz="2500" smtClean="0"/>
          </a:p>
          <a:p>
            <a:r>
              <a:rPr lang="en-US" sz="2500" b="1"/>
              <a:t>Orta kulak</a:t>
            </a:r>
            <a:endParaRPr lang="tr-TR" sz="2500" b="1"/>
          </a:p>
          <a:p>
            <a:r>
              <a:rPr lang="en-US" sz="2500"/>
              <a:t>Ses dalgaları kulak kepçesi içinde ilerlerken sonunda timpanuma (kulak zarı) çarpacaktır. </a:t>
            </a:r>
            <a:endParaRPr lang="tr-TR" sz="2500" smtClean="0"/>
          </a:p>
          <a:p>
            <a:r>
              <a:rPr lang="en-US" sz="2500" b="1"/>
              <a:t>İç kulak</a:t>
            </a:r>
            <a:endParaRPr lang="tr-TR" sz="2500" b="1"/>
          </a:p>
          <a:p>
            <a:r>
              <a:rPr lang="en-US" sz="2500"/>
              <a:t>İç kulak kokleayı içerir. Koklea sıvı dolu üç bölüm içerir: skala vestibuli, skala media ve skala </a:t>
            </a:r>
            <a:r>
              <a:rPr lang="en-US" sz="2500" smtClean="0"/>
              <a:t>timpani. </a:t>
            </a:r>
            <a:endParaRPr lang="tr-TR" sz="2500"/>
          </a:p>
        </p:txBody>
      </p:sp>
    </p:spTree>
    <p:extLst>
      <p:ext uri="{BB962C8B-B14F-4D97-AF65-F5344CB8AC3E}">
        <p14:creationId xmlns:p14="http://schemas.microsoft.com/office/powerpoint/2010/main" val="396319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802623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SES </a:t>
            </a:r>
            <a:r>
              <a:rPr lang="tr-TR" sz="3000" b="1">
                <a:solidFill>
                  <a:srgbClr val="00B050"/>
                </a:solidFill>
              </a:rPr>
              <a:t>DALGASININ SİNİR SİNYALİNE DÖNÜŞÜMÜ</a:t>
            </a:r>
            <a:endParaRPr lang="tr-TR" sz="3000" b="1" dirty="0">
              <a:solidFill>
                <a:srgbClr val="00B050"/>
              </a:solidFill>
            </a:endParaRPr>
          </a:p>
        </p:txBody>
      </p:sp>
      <p:sp>
        <p:nvSpPr>
          <p:cNvPr id="4" name="Dikdörtgen 3"/>
          <p:cNvSpPr/>
          <p:nvPr/>
        </p:nvSpPr>
        <p:spPr>
          <a:xfrm>
            <a:off x="189470" y="2480672"/>
            <a:ext cx="11813060" cy="2400657"/>
          </a:xfrm>
          <a:prstGeom prst="rect">
            <a:avLst/>
          </a:prstGeom>
        </p:spPr>
        <p:txBody>
          <a:bodyPr wrap="square">
            <a:spAutoFit/>
          </a:bodyPr>
          <a:lstStyle/>
          <a:p>
            <a:r>
              <a:rPr lang="en-US" sz="2500" b="1"/>
              <a:t>İç tüylü hücreler</a:t>
            </a:r>
            <a:endParaRPr lang="tr-TR" sz="2500" b="1"/>
          </a:p>
          <a:p>
            <a:r>
              <a:rPr lang="en-US" sz="2500"/>
              <a:t>İç tüylü hücrelerin dinlenme potansiyeli tipik olarak –60 mV’dur. Sillerin bükülmesi K+ iyon kanallarının açılmasına neden olur ve zar depolarize hale gelir. </a:t>
            </a:r>
            <a:endParaRPr lang="tr-TR" sz="2500" smtClean="0"/>
          </a:p>
          <a:p>
            <a:r>
              <a:rPr lang="en-US" sz="2500" b="1"/>
              <a:t>Dış tüylü hücreler</a:t>
            </a:r>
            <a:endParaRPr lang="tr-TR" sz="2500" b="1"/>
          </a:p>
          <a:p>
            <a:r>
              <a:rPr lang="en-US" sz="2500"/>
              <a:t>Miyelinlenmemiş dış tüylü hücreler sadece memelilerde görülür ve üç sıralı bir düzenlenme oluşturur. </a:t>
            </a:r>
            <a:endParaRPr lang="tr-TR" sz="2500"/>
          </a:p>
        </p:txBody>
      </p:sp>
    </p:spTree>
    <p:extLst>
      <p:ext uri="{BB962C8B-B14F-4D97-AF65-F5344CB8AC3E}">
        <p14:creationId xmlns:p14="http://schemas.microsoft.com/office/powerpoint/2010/main" val="161309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9" y="497761"/>
            <a:ext cx="11862486" cy="538609"/>
          </a:xfrm>
          <a:prstGeom prst="rect">
            <a:avLst/>
          </a:prstGeom>
        </p:spPr>
        <p:txBody>
          <a:bodyPr wrap="square">
            <a:spAutoFit/>
          </a:bodyPr>
          <a:lstStyle/>
          <a:p>
            <a:pPr marL="342900" indent="-342900">
              <a:buFont typeface="Wingdings" pitchFamily="2" charset="2"/>
              <a:buChar char="q"/>
            </a:pPr>
            <a:r>
              <a:rPr lang="tr-TR" sz="2900" b="1" smtClean="0">
                <a:solidFill>
                  <a:srgbClr val="00B050"/>
                </a:solidFill>
              </a:rPr>
              <a:t> İŞİTME </a:t>
            </a:r>
            <a:r>
              <a:rPr lang="tr-TR" sz="2900" b="1">
                <a:solidFill>
                  <a:srgbClr val="00B050"/>
                </a:solidFill>
              </a:rPr>
              <a:t>KORTEKSİNE GİDEN NÖRAL BAĞLANTILAR VE METABOLİK YOLLAR</a:t>
            </a:r>
            <a:endParaRPr lang="tr-TR" sz="2900" b="1" dirty="0">
              <a:solidFill>
                <a:srgbClr val="00B050"/>
              </a:solidFill>
            </a:endParaRPr>
          </a:p>
        </p:txBody>
      </p:sp>
      <p:sp>
        <p:nvSpPr>
          <p:cNvPr id="3" name="Dikdörtgen 2"/>
          <p:cNvSpPr/>
          <p:nvPr/>
        </p:nvSpPr>
        <p:spPr>
          <a:xfrm>
            <a:off x="238897" y="2690336"/>
            <a:ext cx="11714206" cy="1246495"/>
          </a:xfrm>
          <a:prstGeom prst="rect">
            <a:avLst/>
          </a:prstGeom>
        </p:spPr>
        <p:txBody>
          <a:bodyPr wrap="square">
            <a:spAutoFit/>
          </a:bodyPr>
          <a:lstStyle/>
          <a:p>
            <a:pPr algn="ctr"/>
            <a:r>
              <a:rPr lang="en-US" sz="2500"/>
              <a:t>Tüylü hücreler spinal gangliyondaki bipolar sinirlerle bağlantı kuran dendritler ile sinaps yaparlar. Koklear sinirler bipolar hücrelerin dışında gelişir, işitme sinirlerini veya bipolar sinirleri (kraniyal sinir VIII) oluşturmak üzere vestibular sisteme (denge sistemi) katılır.</a:t>
            </a:r>
            <a:endParaRPr lang="tr-TR" sz="2500"/>
          </a:p>
        </p:txBody>
      </p:sp>
    </p:spTree>
    <p:extLst>
      <p:ext uri="{BB962C8B-B14F-4D97-AF65-F5344CB8AC3E}">
        <p14:creationId xmlns:p14="http://schemas.microsoft.com/office/powerpoint/2010/main" val="262334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9" y="497761"/>
            <a:ext cx="11862486" cy="538609"/>
          </a:xfrm>
          <a:prstGeom prst="rect">
            <a:avLst/>
          </a:prstGeom>
        </p:spPr>
        <p:txBody>
          <a:bodyPr wrap="square">
            <a:spAutoFit/>
          </a:bodyPr>
          <a:lstStyle/>
          <a:p>
            <a:pPr marL="342900" indent="-342900">
              <a:buFont typeface="Wingdings" pitchFamily="2" charset="2"/>
              <a:buChar char="q"/>
            </a:pPr>
            <a:r>
              <a:rPr lang="tr-TR" sz="2900" b="1" smtClean="0">
                <a:solidFill>
                  <a:srgbClr val="00B050"/>
                </a:solidFill>
              </a:rPr>
              <a:t> PRİMER </a:t>
            </a:r>
            <a:r>
              <a:rPr lang="tr-TR" sz="2900" b="1">
                <a:solidFill>
                  <a:srgbClr val="00B050"/>
                </a:solidFill>
              </a:rPr>
              <a:t>İŞİTME KORTEKSİ</a:t>
            </a:r>
            <a:endParaRPr lang="tr-TR" sz="2900" b="1" dirty="0">
              <a:solidFill>
                <a:srgbClr val="00B050"/>
              </a:solidFill>
            </a:endParaRPr>
          </a:p>
        </p:txBody>
      </p:sp>
      <p:pic>
        <p:nvPicPr>
          <p:cNvPr id="3" name="Resim 2"/>
          <p:cNvPicPr>
            <a:picLocks noChangeAspect="1"/>
          </p:cNvPicPr>
          <p:nvPr/>
        </p:nvPicPr>
        <p:blipFill>
          <a:blip r:embed="rId2"/>
          <a:stretch>
            <a:fillRect/>
          </a:stretch>
        </p:blipFill>
        <p:spPr>
          <a:xfrm>
            <a:off x="2825578" y="1200118"/>
            <a:ext cx="6343136" cy="5100316"/>
          </a:xfrm>
          <a:prstGeom prst="rect">
            <a:avLst/>
          </a:prstGeom>
        </p:spPr>
      </p:pic>
    </p:spTree>
    <p:extLst>
      <p:ext uri="{BB962C8B-B14F-4D97-AF65-F5344CB8AC3E}">
        <p14:creationId xmlns:p14="http://schemas.microsoft.com/office/powerpoint/2010/main" val="127047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9" y="497761"/>
            <a:ext cx="11862486" cy="538609"/>
          </a:xfrm>
          <a:prstGeom prst="rect">
            <a:avLst/>
          </a:prstGeom>
        </p:spPr>
        <p:txBody>
          <a:bodyPr wrap="square">
            <a:spAutoFit/>
          </a:bodyPr>
          <a:lstStyle/>
          <a:p>
            <a:pPr marL="342900" indent="-342900">
              <a:buFont typeface="Wingdings" pitchFamily="2" charset="2"/>
              <a:buChar char="q"/>
            </a:pPr>
            <a:r>
              <a:rPr lang="tr-TR" sz="2900" b="1" smtClean="0">
                <a:solidFill>
                  <a:srgbClr val="00B050"/>
                </a:solidFill>
              </a:rPr>
              <a:t> FREKANSIN </a:t>
            </a:r>
            <a:r>
              <a:rPr lang="tr-TR" sz="2900" b="1">
                <a:solidFill>
                  <a:srgbClr val="00B050"/>
                </a:solidFill>
              </a:rPr>
              <a:t>BELİRLENMESİ</a:t>
            </a:r>
            <a:endParaRPr lang="tr-TR" sz="2900" b="1" dirty="0">
              <a:solidFill>
                <a:srgbClr val="00B050"/>
              </a:solidFill>
            </a:endParaRPr>
          </a:p>
        </p:txBody>
      </p:sp>
      <p:sp>
        <p:nvSpPr>
          <p:cNvPr id="3" name="Dikdörtgen 2"/>
          <p:cNvSpPr/>
          <p:nvPr/>
        </p:nvSpPr>
        <p:spPr>
          <a:xfrm>
            <a:off x="337751" y="2411793"/>
            <a:ext cx="11516498" cy="2400657"/>
          </a:xfrm>
          <a:prstGeom prst="rect">
            <a:avLst/>
          </a:prstGeom>
        </p:spPr>
        <p:txBody>
          <a:bodyPr wrap="square">
            <a:spAutoFit/>
          </a:bodyPr>
          <a:lstStyle/>
          <a:p>
            <a:pPr algn="ctr"/>
            <a:r>
              <a:rPr lang="en-US" sz="2500"/>
              <a:t>1800’lerde William Rutherford yer teorisine karşı çıktı ve bazal membranların ses dalga- ları ile aynı oranda titreştiğini önerdi, böylece 400 Hz’lik bir atım zarda yine 400 Hz’lik bir titreşime neden olacaktır, bu da işitme sinirlerinde saniyede 400 seferlik bir ateşlemeye neden olacaktır. Devamında beyin ateşleme oranını ve sonunda ses atımını </a:t>
            </a:r>
            <a:r>
              <a:rPr lang="en-US" sz="2500" smtClean="0"/>
              <a:t>yorumlayabilecektir</a:t>
            </a:r>
            <a:r>
              <a:rPr lang="en-US" sz="2500"/>
              <a:t>. Bu teori yaygın olarak atım algısının frekans teorisi olarak ifade edilmektedir. </a:t>
            </a:r>
            <a:endParaRPr lang="tr-TR" sz="2500"/>
          </a:p>
        </p:txBody>
      </p:sp>
    </p:spTree>
    <p:extLst>
      <p:ext uri="{BB962C8B-B14F-4D97-AF65-F5344CB8AC3E}">
        <p14:creationId xmlns:p14="http://schemas.microsoft.com/office/powerpoint/2010/main" val="346170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9" y="497761"/>
            <a:ext cx="11862486" cy="538609"/>
          </a:xfrm>
          <a:prstGeom prst="rect">
            <a:avLst/>
          </a:prstGeom>
        </p:spPr>
        <p:txBody>
          <a:bodyPr wrap="square">
            <a:spAutoFit/>
          </a:bodyPr>
          <a:lstStyle/>
          <a:p>
            <a:pPr marL="342900" indent="-342900">
              <a:buFont typeface="Wingdings" pitchFamily="2" charset="2"/>
              <a:buChar char="q"/>
            </a:pPr>
            <a:r>
              <a:rPr lang="tr-TR" sz="2900" b="1" smtClean="0">
                <a:solidFill>
                  <a:srgbClr val="00B050"/>
                </a:solidFill>
              </a:rPr>
              <a:t> GENLİĞİ </a:t>
            </a:r>
            <a:r>
              <a:rPr lang="tr-TR" sz="2900" b="1">
                <a:solidFill>
                  <a:srgbClr val="00B050"/>
                </a:solidFill>
              </a:rPr>
              <a:t>ALGILAMA</a:t>
            </a:r>
            <a:endParaRPr lang="tr-TR" sz="2900" b="1" dirty="0">
              <a:solidFill>
                <a:srgbClr val="00B050"/>
              </a:solidFill>
            </a:endParaRPr>
          </a:p>
        </p:txBody>
      </p:sp>
      <p:sp>
        <p:nvSpPr>
          <p:cNvPr id="3" name="Dikdörtgen 2"/>
          <p:cNvSpPr/>
          <p:nvPr/>
        </p:nvSpPr>
        <p:spPr>
          <a:xfrm>
            <a:off x="230659" y="2690336"/>
            <a:ext cx="11730682" cy="1246495"/>
          </a:xfrm>
          <a:prstGeom prst="rect">
            <a:avLst/>
          </a:prstGeom>
        </p:spPr>
        <p:txBody>
          <a:bodyPr wrap="square">
            <a:spAutoFit/>
          </a:bodyPr>
          <a:lstStyle/>
          <a:p>
            <a:pPr algn="ctr"/>
            <a:r>
              <a:rPr lang="en-US" sz="2500"/>
              <a:t>Uyarıların yoğunluğunu belirlemek amacıyla merkezi sinir sisteminde iki mekanizma </a:t>
            </a:r>
            <a:r>
              <a:rPr lang="en-US" sz="2500" smtClean="0"/>
              <a:t>çalışır</a:t>
            </a:r>
            <a:r>
              <a:rPr lang="en-US" sz="2500"/>
              <a:t>. Birisi sinir hücrelerinin ateşlenme oranı ve diğeri de ateşlenen sinir hücrelerinin </a:t>
            </a:r>
            <a:r>
              <a:rPr lang="en-US" sz="2500" smtClean="0"/>
              <a:t>sayısıdır</a:t>
            </a:r>
            <a:r>
              <a:rPr lang="en-US" sz="2500"/>
              <a:t>. Yüksek frekanslı seslerle ilgili olarak nöral ateşlenme oranı gürültüyü belirtir</a:t>
            </a:r>
            <a:endParaRPr lang="tr-TR" sz="2500"/>
          </a:p>
        </p:txBody>
      </p:sp>
    </p:spTree>
    <p:extLst>
      <p:ext uri="{BB962C8B-B14F-4D97-AF65-F5344CB8AC3E}">
        <p14:creationId xmlns:p14="http://schemas.microsoft.com/office/powerpoint/2010/main" val="393410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9" y="497761"/>
            <a:ext cx="11862486" cy="538609"/>
          </a:xfrm>
          <a:prstGeom prst="rect">
            <a:avLst/>
          </a:prstGeom>
        </p:spPr>
        <p:txBody>
          <a:bodyPr wrap="square">
            <a:spAutoFit/>
          </a:bodyPr>
          <a:lstStyle/>
          <a:p>
            <a:pPr marL="342900" indent="-342900">
              <a:buFont typeface="Wingdings" pitchFamily="2" charset="2"/>
              <a:buChar char="q"/>
            </a:pPr>
            <a:r>
              <a:rPr lang="tr-TR" sz="2900" b="1" smtClean="0">
                <a:solidFill>
                  <a:srgbClr val="00B050"/>
                </a:solidFill>
              </a:rPr>
              <a:t> MÜZİĞİ </a:t>
            </a:r>
            <a:r>
              <a:rPr lang="tr-TR" sz="2900" b="1">
                <a:solidFill>
                  <a:srgbClr val="00B050"/>
                </a:solidFill>
              </a:rPr>
              <a:t>ALGILAMA</a:t>
            </a:r>
            <a:endParaRPr lang="tr-TR" sz="2900" b="1" dirty="0">
              <a:solidFill>
                <a:srgbClr val="00B050"/>
              </a:solidFill>
            </a:endParaRPr>
          </a:p>
        </p:txBody>
      </p:sp>
      <p:sp>
        <p:nvSpPr>
          <p:cNvPr id="3" name="Dikdörtgen 2"/>
          <p:cNvSpPr/>
          <p:nvPr/>
        </p:nvSpPr>
        <p:spPr>
          <a:xfrm>
            <a:off x="230658" y="2551837"/>
            <a:ext cx="11755395" cy="1631216"/>
          </a:xfrm>
          <a:prstGeom prst="rect">
            <a:avLst/>
          </a:prstGeom>
        </p:spPr>
        <p:txBody>
          <a:bodyPr wrap="square">
            <a:spAutoFit/>
          </a:bodyPr>
          <a:lstStyle/>
          <a:p>
            <a:pPr algn="ctr"/>
            <a:r>
              <a:rPr lang="en-US" sz="2500"/>
              <a:t>Müzik algısı ve idrakı müzik işlememizin altında yatan beyin mekanizmaları ile </a:t>
            </a:r>
            <a:r>
              <a:rPr lang="en-US" sz="2500" smtClean="0"/>
              <a:t>ilişkilendirilmektedir</a:t>
            </a:r>
            <a:r>
              <a:rPr lang="en-US" sz="2500"/>
              <a:t>. Bu alanda en çok araştırılmış bölge ses atımının algılanması ve idrak edilmesi ile ilişkilidir ve nörogörüntüleme çalışmaları günümüze kadar atım ve melodik işleyişin lokasyonu ve lateralizasyonu ile ilgili olmuştur. </a:t>
            </a:r>
            <a:endParaRPr lang="tr-TR" sz="2500"/>
          </a:p>
        </p:txBody>
      </p:sp>
    </p:spTree>
    <p:extLst>
      <p:ext uri="{BB962C8B-B14F-4D97-AF65-F5344CB8AC3E}">
        <p14:creationId xmlns:p14="http://schemas.microsoft.com/office/powerpoint/2010/main" val="351841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2422" y="2551837"/>
            <a:ext cx="11747156" cy="2015936"/>
          </a:xfrm>
          <a:prstGeom prst="rect">
            <a:avLst/>
          </a:prstGeom>
        </p:spPr>
        <p:txBody>
          <a:bodyPr wrap="square">
            <a:spAutoFit/>
          </a:bodyPr>
          <a:lstStyle/>
          <a:p>
            <a:pPr algn="ctr"/>
            <a:r>
              <a:rPr lang="en-US" sz="2500" smtClean="0"/>
              <a:t>Duyularımıza </a:t>
            </a:r>
            <a:r>
              <a:rPr lang="en-US" sz="2500"/>
              <a:t>baktığımızda vücudumuz, geniş bir duyu çeşitliliğini algılama ve değerli bilgiler edinme yeteneğindedir, bu yetenek kompleksi bir çevrede uygun davranış- ları sürdürmemizi sağlar. Bu bölümde, bu duyular ile sonuçlanan biyolojik işleyişleri tar- tışacağız. Ayrıca realite hakkında algılar oluşturmak için bu duyuları nasıl kullandığımızı tartışacağız.</a:t>
            </a:r>
            <a:endParaRPr lang="tr-TR" sz="2500"/>
          </a:p>
        </p:txBody>
      </p:sp>
    </p:spTree>
    <p:extLst>
      <p:ext uri="{BB962C8B-B14F-4D97-AF65-F5344CB8AC3E}">
        <p14:creationId xmlns:p14="http://schemas.microsoft.com/office/powerpoint/2010/main" val="20222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9" y="497761"/>
            <a:ext cx="11862486" cy="538609"/>
          </a:xfrm>
          <a:prstGeom prst="rect">
            <a:avLst/>
          </a:prstGeom>
        </p:spPr>
        <p:txBody>
          <a:bodyPr wrap="square">
            <a:spAutoFit/>
          </a:bodyPr>
          <a:lstStyle/>
          <a:p>
            <a:pPr marL="342900" indent="-342900">
              <a:buFont typeface="Wingdings" pitchFamily="2" charset="2"/>
              <a:buChar char="q"/>
            </a:pPr>
            <a:r>
              <a:rPr lang="tr-TR" sz="2900" b="1" smtClean="0">
                <a:solidFill>
                  <a:srgbClr val="00B050"/>
                </a:solidFill>
              </a:rPr>
              <a:t> İŞİTME </a:t>
            </a:r>
            <a:r>
              <a:rPr lang="tr-TR" sz="2900" b="1">
                <a:solidFill>
                  <a:srgbClr val="00B050"/>
                </a:solidFill>
              </a:rPr>
              <a:t>KAYBI: SAĞIRLIK</a:t>
            </a:r>
            <a:endParaRPr lang="tr-TR" sz="2900" b="1" dirty="0">
              <a:solidFill>
                <a:srgbClr val="00B050"/>
              </a:solidFill>
            </a:endParaRPr>
          </a:p>
        </p:txBody>
      </p:sp>
      <p:sp>
        <p:nvSpPr>
          <p:cNvPr id="3" name="Dikdörtgen 2"/>
          <p:cNvSpPr/>
          <p:nvPr/>
        </p:nvSpPr>
        <p:spPr>
          <a:xfrm>
            <a:off x="222422" y="1986399"/>
            <a:ext cx="11747156" cy="3554819"/>
          </a:xfrm>
          <a:prstGeom prst="rect">
            <a:avLst/>
          </a:prstGeom>
        </p:spPr>
        <p:txBody>
          <a:bodyPr wrap="square">
            <a:spAutoFit/>
          </a:bodyPr>
          <a:lstStyle/>
          <a:p>
            <a:r>
              <a:rPr lang="en-US" sz="2500" b="1"/>
              <a:t>Aktarım sağırlığı</a:t>
            </a:r>
            <a:endParaRPr lang="tr-TR" sz="2500" b="1"/>
          </a:p>
          <a:p>
            <a:r>
              <a:rPr lang="en-US" sz="2500"/>
              <a:t>Ses dış kulaktan, orta kulaktan veya ikisinden birden anormal bir şekilde aktarıldığında ve kokleaya ulaşamadığında ortaya çıkan durum </a:t>
            </a:r>
            <a:r>
              <a:rPr lang="en-US" sz="2500" b="1"/>
              <a:t>aktarım sağırlığı </a:t>
            </a:r>
            <a:r>
              <a:rPr lang="en-US" sz="2500"/>
              <a:t>olarak adlandırılır. </a:t>
            </a:r>
            <a:endParaRPr lang="tr-TR" sz="2500" smtClean="0"/>
          </a:p>
          <a:p>
            <a:r>
              <a:rPr lang="en-US" sz="2500" b="1"/>
              <a:t>Sensörinöral sağırlık</a:t>
            </a:r>
            <a:endParaRPr lang="tr-TR" sz="2500" b="1"/>
          </a:p>
          <a:p>
            <a:r>
              <a:rPr lang="en-US" sz="2500"/>
              <a:t>Sensörinöral olan bir işitme kaybı, yüksek gürültüye maruz kalma nedeniyle </a:t>
            </a:r>
            <a:r>
              <a:rPr lang="en-US" sz="2500" smtClean="0"/>
              <a:t>olabilmektedir.</a:t>
            </a:r>
            <a:endParaRPr lang="tr-TR" sz="2500" smtClean="0"/>
          </a:p>
          <a:p>
            <a:r>
              <a:rPr lang="en-US" sz="2500" b="1"/>
              <a:t>Merkezi sağırlık</a:t>
            </a:r>
            <a:endParaRPr lang="tr-TR" sz="2500" b="1"/>
          </a:p>
          <a:p>
            <a:r>
              <a:rPr lang="en-US" sz="2500"/>
              <a:t>Merkezi sağırlıktan muzdarip birisi beyindeki işitme sisteminde meydana gelen bir yara- lanmadan dolayı işitmelerini kaybederler. </a:t>
            </a:r>
            <a:endParaRPr lang="tr-TR" sz="2500"/>
          </a:p>
        </p:txBody>
      </p:sp>
    </p:spTree>
    <p:extLst>
      <p:ext uri="{BB962C8B-B14F-4D97-AF65-F5344CB8AC3E}">
        <p14:creationId xmlns:p14="http://schemas.microsoft.com/office/powerpoint/2010/main" val="387258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9" y="497761"/>
            <a:ext cx="11862486" cy="538609"/>
          </a:xfrm>
          <a:prstGeom prst="rect">
            <a:avLst/>
          </a:prstGeom>
        </p:spPr>
        <p:txBody>
          <a:bodyPr wrap="square">
            <a:spAutoFit/>
          </a:bodyPr>
          <a:lstStyle/>
          <a:p>
            <a:pPr marL="342900" indent="-342900">
              <a:buFont typeface="Wingdings" pitchFamily="2" charset="2"/>
              <a:buChar char="q"/>
            </a:pPr>
            <a:r>
              <a:rPr lang="tr-TR" sz="2900" b="1" smtClean="0">
                <a:solidFill>
                  <a:srgbClr val="00B050"/>
                </a:solidFill>
              </a:rPr>
              <a:t> DENGE: VESTİBULAR SİSTEM</a:t>
            </a:r>
            <a:endParaRPr lang="tr-TR" sz="2900" b="1" dirty="0">
              <a:solidFill>
                <a:srgbClr val="00B050"/>
              </a:solidFill>
            </a:endParaRPr>
          </a:p>
        </p:txBody>
      </p:sp>
      <p:sp>
        <p:nvSpPr>
          <p:cNvPr id="3" name="Dikdörtgen 2"/>
          <p:cNvSpPr/>
          <p:nvPr/>
        </p:nvSpPr>
        <p:spPr>
          <a:xfrm>
            <a:off x="230659" y="2828836"/>
            <a:ext cx="11730682" cy="1246495"/>
          </a:xfrm>
          <a:prstGeom prst="rect">
            <a:avLst/>
          </a:prstGeom>
        </p:spPr>
        <p:txBody>
          <a:bodyPr wrap="square">
            <a:spAutoFit/>
          </a:bodyPr>
          <a:lstStyle/>
          <a:p>
            <a:pPr algn="ctr"/>
            <a:r>
              <a:rPr lang="en-US" sz="2500"/>
              <a:t>Vestibular sistem veya denge sistemi hareket ve denge algılanması ile ilgili başlıca girdileri sağlayan duyu sistemidir. Bu sistem iki temel kısım içermektedir: </a:t>
            </a:r>
            <a:r>
              <a:rPr lang="en-US" sz="2500" b="1"/>
              <a:t>yarımdaire kanalları </a:t>
            </a:r>
            <a:r>
              <a:rPr lang="en-US" sz="2500"/>
              <a:t>ve vestibular keseler (Şekil 6.18). </a:t>
            </a:r>
            <a:endParaRPr lang="tr-TR" sz="2500"/>
          </a:p>
        </p:txBody>
      </p:sp>
    </p:spTree>
    <p:extLst>
      <p:ext uri="{BB962C8B-B14F-4D97-AF65-F5344CB8AC3E}">
        <p14:creationId xmlns:p14="http://schemas.microsoft.com/office/powerpoint/2010/main" val="41309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914525" y="762000"/>
            <a:ext cx="8362950" cy="5334000"/>
          </a:xfrm>
          <a:prstGeom prst="rect">
            <a:avLst/>
          </a:prstGeom>
        </p:spPr>
      </p:pic>
    </p:spTree>
    <p:extLst>
      <p:ext uri="{BB962C8B-B14F-4D97-AF65-F5344CB8AC3E}">
        <p14:creationId xmlns:p14="http://schemas.microsoft.com/office/powerpoint/2010/main" val="150841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KİMYASAL DUYULAR</a:t>
            </a:r>
            <a:endParaRPr lang="tr-TR" sz="3500">
              <a:solidFill>
                <a:srgbClr val="FF0000"/>
              </a:solidFill>
            </a:endParaRPr>
          </a:p>
        </p:txBody>
      </p:sp>
      <p:sp>
        <p:nvSpPr>
          <p:cNvPr id="3" name="Dikdörtgen 2"/>
          <p:cNvSpPr/>
          <p:nvPr/>
        </p:nvSpPr>
        <p:spPr>
          <a:xfrm>
            <a:off x="214184" y="2967335"/>
            <a:ext cx="11763632" cy="861774"/>
          </a:xfrm>
          <a:prstGeom prst="rect">
            <a:avLst/>
          </a:prstGeom>
        </p:spPr>
        <p:txBody>
          <a:bodyPr wrap="square">
            <a:spAutoFit/>
          </a:bodyPr>
          <a:lstStyle/>
          <a:p>
            <a:pPr algn="ctr"/>
            <a:r>
              <a:rPr lang="en-US" sz="2500"/>
              <a:t>Kimyasal tat ve koku duyusu yaşamımızda hayati bir role sahiptir. Bu bölümde tat ve </a:t>
            </a:r>
            <a:r>
              <a:rPr lang="en-US" sz="2500" smtClean="0"/>
              <a:t>kokunun </a:t>
            </a:r>
            <a:r>
              <a:rPr lang="en-US" sz="2500"/>
              <a:t>kimyasal duyumu tartışılacaktır.</a:t>
            </a:r>
            <a:endParaRPr lang="tr-TR" sz="2500"/>
          </a:p>
        </p:txBody>
      </p:sp>
    </p:spTree>
    <p:extLst>
      <p:ext uri="{BB962C8B-B14F-4D97-AF65-F5344CB8AC3E}">
        <p14:creationId xmlns:p14="http://schemas.microsoft.com/office/powerpoint/2010/main" val="385988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9" y="497761"/>
            <a:ext cx="11862486" cy="538609"/>
          </a:xfrm>
          <a:prstGeom prst="rect">
            <a:avLst/>
          </a:prstGeom>
        </p:spPr>
        <p:txBody>
          <a:bodyPr wrap="square">
            <a:spAutoFit/>
          </a:bodyPr>
          <a:lstStyle/>
          <a:p>
            <a:pPr marL="342900" indent="-342900">
              <a:buFont typeface="Wingdings" pitchFamily="2" charset="2"/>
              <a:buChar char="q"/>
            </a:pPr>
            <a:r>
              <a:rPr lang="tr-TR" sz="2900" b="1" smtClean="0">
                <a:solidFill>
                  <a:srgbClr val="00B050"/>
                </a:solidFill>
              </a:rPr>
              <a:t> TAT</a:t>
            </a:r>
            <a:endParaRPr lang="tr-TR" sz="2900" b="1" dirty="0">
              <a:solidFill>
                <a:srgbClr val="00B050"/>
              </a:solidFill>
            </a:endParaRPr>
          </a:p>
        </p:txBody>
      </p:sp>
      <p:sp>
        <p:nvSpPr>
          <p:cNvPr id="3" name="Dikdörtgen 2"/>
          <p:cNvSpPr/>
          <p:nvPr/>
        </p:nvSpPr>
        <p:spPr>
          <a:xfrm>
            <a:off x="131805" y="2690336"/>
            <a:ext cx="11928390" cy="1246495"/>
          </a:xfrm>
          <a:prstGeom prst="rect">
            <a:avLst/>
          </a:prstGeom>
        </p:spPr>
        <p:txBody>
          <a:bodyPr wrap="square">
            <a:spAutoFit/>
          </a:bodyPr>
          <a:lstStyle/>
          <a:p>
            <a:pPr algn="ctr"/>
            <a:r>
              <a:rPr lang="en-US" sz="2500"/>
              <a:t>Besinlerin lezzetlerinin beğenilmesi peç çok duyu sisteminin çeşitli etkileşimlerine dayanır. Lezzetlerin ayrılması iki temel sistem olan koku ve tat ile gerçekleştirilir. Besin kalitesi ağız mukozasından gelen dokunma, termal ve nosiseptif duyu girişleri ile artırılır. </a:t>
            </a:r>
            <a:endParaRPr lang="tr-TR" sz="2500"/>
          </a:p>
        </p:txBody>
      </p:sp>
    </p:spTree>
    <p:extLst>
      <p:ext uri="{BB962C8B-B14F-4D97-AF65-F5344CB8AC3E}">
        <p14:creationId xmlns:p14="http://schemas.microsoft.com/office/powerpoint/2010/main" val="314224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8897" y="1218739"/>
            <a:ext cx="11714206" cy="861774"/>
          </a:xfrm>
          <a:prstGeom prst="rect">
            <a:avLst/>
          </a:prstGeom>
        </p:spPr>
        <p:txBody>
          <a:bodyPr wrap="square">
            <a:spAutoFit/>
          </a:bodyPr>
          <a:lstStyle/>
          <a:p>
            <a:r>
              <a:rPr lang="en-US" sz="2500" b="1"/>
              <a:t>Tat tomurcuğu morfolojisi ve hücre tipleri</a:t>
            </a:r>
            <a:endParaRPr lang="tr-TR" sz="2500" b="1"/>
          </a:p>
          <a:p>
            <a:r>
              <a:rPr lang="en-US" sz="2500"/>
              <a:t>Tat tomurcukları, dil yüzeyi boyunca yayılmış olan </a:t>
            </a:r>
            <a:r>
              <a:rPr lang="en-US" sz="2500" b="1"/>
              <a:t>papillalar </a:t>
            </a:r>
            <a:r>
              <a:rPr lang="en-US" sz="2500"/>
              <a:t>üzerindedir (Şekil 6.19). </a:t>
            </a:r>
            <a:endParaRPr lang="tr-TR" sz="2500"/>
          </a:p>
        </p:txBody>
      </p:sp>
      <p:pic>
        <p:nvPicPr>
          <p:cNvPr id="3" name="Resim 2"/>
          <p:cNvPicPr>
            <a:picLocks noChangeAspect="1"/>
          </p:cNvPicPr>
          <p:nvPr/>
        </p:nvPicPr>
        <p:blipFill>
          <a:blip r:embed="rId2"/>
          <a:stretch>
            <a:fillRect/>
          </a:stretch>
        </p:blipFill>
        <p:spPr>
          <a:xfrm>
            <a:off x="2257166" y="2405272"/>
            <a:ext cx="7315202" cy="3370806"/>
          </a:xfrm>
          <a:prstGeom prst="rect">
            <a:avLst/>
          </a:prstGeom>
        </p:spPr>
      </p:pic>
    </p:spTree>
    <p:extLst>
      <p:ext uri="{BB962C8B-B14F-4D97-AF65-F5344CB8AC3E}">
        <p14:creationId xmlns:p14="http://schemas.microsoft.com/office/powerpoint/2010/main" val="252427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2421" y="1824734"/>
            <a:ext cx="11813060" cy="3170099"/>
          </a:xfrm>
          <a:prstGeom prst="rect">
            <a:avLst/>
          </a:prstGeom>
        </p:spPr>
        <p:txBody>
          <a:bodyPr wrap="square">
            <a:spAutoFit/>
          </a:bodyPr>
          <a:lstStyle/>
          <a:p>
            <a:r>
              <a:rPr lang="en-US" sz="2500" b="1"/>
              <a:t>Tat algılama mekanizmaları</a:t>
            </a:r>
            <a:endParaRPr lang="tr-TR" sz="2500" b="1"/>
          </a:p>
          <a:p>
            <a:r>
              <a:rPr lang="en-US" sz="2500"/>
              <a:t>Besinlerin dört temel lezzetini algılama yolu çeşitli mekanizmalarla düzenlenmiştir. Tuzlu besinlerde bulunan Sodyum iyonları (Na+) bir tat reseptörünü tetikler, bu tetikleme iyonların reseptör hücre zarındaki sodyum kanallarının içinden geçmesiyle sonuçlanır. </a:t>
            </a:r>
            <a:endParaRPr lang="tr-TR" sz="2500" smtClean="0"/>
          </a:p>
          <a:p>
            <a:r>
              <a:rPr lang="en-US" sz="2500" b="1"/>
              <a:t>Tat metabolik yolları</a:t>
            </a:r>
            <a:endParaRPr lang="tr-TR" sz="2500" b="1"/>
          </a:p>
          <a:p>
            <a:r>
              <a:rPr lang="en-US" sz="2500"/>
              <a:t>Tat nöronlarının aksonları kraniyal sinirler; 7 (korda timpani), 9 (glossofaringejal sinir) ve 10 (vagus siniri)’un üç dalı haline gelir ve tatla ilgili bilgileri MSS’e taşır. </a:t>
            </a:r>
            <a:endParaRPr lang="tr-TR" sz="2500" smtClean="0"/>
          </a:p>
          <a:p>
            <a:endParaRPr lang="tr-TR" sz="2500"/>
          </a:p>
        </p:txBody>
      </p:sp>
    </p:spTree>
    <p:extLst>
      <p:ext uri="{BB962C8B-B14F-4D97-AF65-F5344CB8AC3E}">
        <p14:creationId xmlns:p14="http://schemas.microsoft.com/office/powerpoint/2010/main" val="252537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646140" y="837089"/>
            <a:ext cx="3476368" cy="5463910"/>
          </a:xfrm>
          <a:prstGeom prst="rect">
            <a:avLst/>
          </a:prstGeom>
        </p:spPr>
      </p:pic>
      <p:pic>
        <p:nvPicPr>
          <p:cNvPr id="3" name="Resim 2"/>
          <p:cNvPicPr>
            <a:picLocks noChangeAspect="1"/>
          </p:cNvPicPr>
          <p:nvPr/>
        </p:nvPicPr>
        <p:blipFill>
          <a:blip r:embed="rId3"/>
          <a:stretch>
            <a:fillRect/>
          </a:stretch>
        </p:blipFill>
        <p:spPr>
          <a:xfrm>
            <a:off x="1779115" y="3359494"/>
            <a:ext cx="2867025" cy="419100"/>
          </a:xfrm>
          <a:prstGeom prst="rect">
            <a:avLst/>
          </a:prstGeom>
        </p:spPr>
      </p:pic>
    </p:spTree>
    <p:extLst>
      <p:ext uri="{BB962C8B-B14F-4D97-AF65-F5344CB8AC3E}">
        <p14:creationId xmlns:p14="http://schemas.microsoft.com/office/powerpoint/2010/main" val="89681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9" y="497761"/>
            <a:ext cx="11862486" cy="538609"/>
          </a:xfrm>
          <a:prstGeom prst="rect">
            <a:avLst/>
          </a:prstGeom>
        </p:spPr>
        <p:txBody>
          <a:bodyPr wrap="square">
            <a:spAutoFit/>
          </a:bodyPr>
          <a:lstStyle/>
          <a:p>
            <a:pPr marL="342900" indent="-342900">
              <a:buFont typeface="Wingdings" pitchFamily="2" charset="2"/>
              <a:buChar char="q"/>
            </a:pPr>
            <a:r>
              <a:rPr lang="tr-TR" sz="2900" b="1" smtClean="0">
                <a:solidFill>
                  <a:srgbClr val="00B050"/>
                </a:solidFill>
              </a:rPr>
              <a:t> KOKLAMA</a:t>
            </a:r>
            <a:endParaRPr lang="tr-TR" sz="2900" b="1" dirty="0">
              <a:solidFill>
                <a:srgbClr val="00B050"/>
              </a:solidFill>
            </a:endParaRPr>
          </a:p>
        </p:txBody>
      </p:sp>
      <p:sp>
        <p:nvSpPr>
          <p:cNvPr id="3" name="Dikdörtgen 2"/>
          <p:cNvSpPr/>
          <p:nvPr/>
        </p:nvSpPr>
        <p:spPr>
          <a:xfrm>
            <a:off x="197709" y="2448353"/>
            <a:ext cx="11401167" cy="2400657"/>
          </a:xfrm>
          <a:prstGeom prst="rect">
            <a:avLst/>
          </a:prstGeom>
        </p:spPr>
        <p:txBody>
          <a:bodyPr wrap="square">
            <a:spAutoFit/>
          </a:bodyPr>
          <a:lstStyle/>
          <a:p>
            <a:r>
              <a:rPr lang="en-US" sz="2500"/>
              <a:t>İnsanlarda koklama fonksiyonu oldukça ayırt edici ve duyarlı bir kemosensör </a:t>
            </a:r>
            <a:r>
              <a:rPr lang="en-US" sz="2500" smtClean="0"/>
              <a:t>fonksiyonudur</a:t>
            </a:r>
            <a:r>
              <a:rPr lang="en-US" sz="2500"/>
              <a:t>. İnsanlar 1000 ile 4000 arasındaki kokuyu ayırt edebilir. </a:t>
            </a:r>
            <a:endParaRPr lang="tr-TR" sz="2500" smtClean="0"/>
          </a:p>
          <a:p>
            <a:r>
              <a:rPr lang="en-US" sz="2500" b="1"/>
              <a:t>Koklama yolu</a:t>
            </a:r>
            <a:endParaRPr lang="tr-TR" sz="2500" b="1"/>
          </a:p>
          <a:p>
            <a:r>
              <a:rPr lang="en-US" sz="2500"/>
              <a:t>Koklama reseptöründen çıkan aksonlar koklama siniri (kraniyal sinir I) içinde beyne </a:t>
            </a:r>
            <a:r>
              <a:rPr lang="en-US" sz="2500" smtClean="0"/>
              <a:t>doğru </a:t>
            </a:r>
            <a:r>
              <a:rPr lang="en-US" sz="2500"/>
              <a:t>uzanır. Bu aksonlar sonra kribriform plağı çaprazlar ve koklama tomurcuğunun mistral hücreleri ile sinaps yapar. </a:t>
            </a:r>
            <a:endParaRPr lang="tr-TR" sz="2500"/>
          </a:p>
        </p:txBody>
      </p:sp>
    </p:spTree>
    <p:extLst>
      <p:ext uri="{BB962C8B-B14F-4D97-AF65-F5344CB8AC3E}">
        <p14:creationId xmlns:p14="http://schemas.microsoft.com/office/powerpoint/2010/main" val="275978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44129" y="679672"/>
            <a:ext cx="8287266" cy="5828168"/>
          </a:xfrm>
          <a:prstGeom prst="rect">
            <a:avLst/>
          </a:prstGeom>
        </p:spPr>
      </p:pic>
    </p:spTree>
    <p:extLst>
      <p:ext uri="{BB962C8B-B14F-4D97-AF65-F5344CB8AC3E}">
        <p14:creationId xmlns:p14="http://schemas.microsoft.com/office/powerpoint/2010/main" val="386220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2212026"/>
            <a:ext cx="11796584" cy="2246769"/>
          </a:xfrm>
          <a:prstGeom prst="rect">
            <a:avLst/>
          </a:prstGeom>
        </p:spPr>
        <p:txBody>
          <a:bodyPr wrap="square">
            <a:spAutoFit/>
          </a:bodyPr>
          <a:lstStyle/>
          <a:p>
            <a:pPr algn="ctr"/>
            <a:r>
              <a:rPr lang="en-US" sz="2800"/>
              <a:t>Duyu işleme, beynin vücudunuzun içinde ve dış dünyada neler olup bittiğini anlamasını sağlayan bir karışık olaylar setidir. Her hayvan türünün dünyayı farklı bir algılama şekli vardır, bu algılama şekli onların sinir sistemlerinin bir parçası olarak duyu sistemleri </a:t>
            </a:r>
            <a:r>
              <a:rPr lang="en-US" sz="2800" smtClean="0"/>
              <a:t>üzerine </a:t>
            </a:r>
            <a:r>
              <a:rPr lang="en-US" sz="2800"/>
              <a:t>kurulmuştur ve duyulara ait bilgilerin işlenmesinden sorumludur. </a:t>
            </a:r>
            <a:endParaRPr lang="tr-TR" sz="2500"/>
          </a:p>
        </p:txBody>
      </p:sp>
      <p:sp>
        <p:nvSpPr>
          <p:cNvPr id="5" name="Dikdörtgen 4"/>
          <p:cNvSpPr/>
          <p:nvPr/>
        </p:nvSpPr>
        <p:spPr>
          <a:xfrm>
            <a:off x="197708" y="459945"/>
            <a:ext cx="12192000" cy="630942"/>
          </a:xfrm>
          <a:prstGeom prst="rect">
            <a:avLst/>
          </a:prstGeom>
        </p:spPr>
        <p:txBody>
          <a:bodyPr wrap="square">
            <a:spAutoFit/>
          </a:bodyPr>
          <a:lstStyle/>
          <a:p>
            <a:r>
              <a:rPr lang="en-US" sz="3500" b="1">
                <a:solidFill>
                  <a:srgbClr val="FF0000"/>
                </a:solidFill>
              </a:rPr>
              <a:t>DUYU İŞLEME</a:t>
            </a:r>
            <a:endParaRPr lang="tr-TR" sz="3500">
              <a:solidFill>
                <a:srgbClr val="FF0000"/>
              </a:solidFill>
            </a:endParaRPr>
          </a:p>
        </p:txBody>
      </p:sp>
    </p:spTree>
    <p:extLst>
      <p:ext uri="{BB962C8B-B14F-4D97-AF65-F5344CB8AC3E}">
        <p14:creationId xmlns:p14="http://schemas.microsoft.com/office/powerpoint/2010/main" val="20105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828800" y="691237"/>
            <a:ext cx="8781536" cy="5870942"/>
          </a:xfrm>
          <a:prstGeom prst="rect">
            <a:avLst/>
          </a:prstGeom>
        </p:spPr>
      </p:pic>
    </p:spTree>
    <p:extLst>
      <p:ext uri="{BB962C8B-B14F-4D97-AF65-F5344CB8AC3E}">
        <p14:creationId xmlns:p14="http://schemas.microsoft.com/office/powerpoint/2010/main" val="145167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68049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SOMATO </a:t>
            </a:r>
            <a:r>
              <a:rPr lang="tr-TR" sz="3000" b="1">
                <a:solidFill>
                  <a:srgbClr val="00B050"/>
                </a:solidFill>
              </a:rPr>
              <a:t>DUYULAR</a:t>
            </a:r>
            <a:endParaRPr lang="tr-TR" sz="3000" b="1" dirty="0">
              <a:solidFill>
                <a:srgbClr val="00B050"/>
              </a:solidFill>
            </a:endParaRPr>
          </a:p>
        </p:txBody>
      </p:sp>
      <p:sp>
        <p:nvSpPr>
          <p:cNvPr id="3" name="Dikdörtgen 2"/>
          <p:cNvSpPr/>
          <p:nvPr/>
        </p:nvSpPr>
        <p:spPr>
          <a:xfrm>
            <a:off x="214184" y="2405100"/>
            <a:ext cx="11763632" cy="861774"/>
          </a:xfrm>
          <a:prstGeom prst="rect">
            <a:avLst/>
          </a:prstGeom>
        </p:spPr>
        <p:txBody>
          <a:bodyPr wrap="square">
            <a:spAutoFit/>
          </a:bodyPr>
          <a:lstStyle/>
          <a:p>
            <a:pPr algn="ctr"/>
            <a:r>
              <a:rPr lang="en-US" sz="2500"/>
              <a:t>İnsanlar vücudumuzun içindeki ve dışındaki dünyayı incelememizi sağlayan duyulara sahiptir. </a:t>
            </a:r>
            <a:r>
              <a:rPr lang="en-US" sz="2500" smtClean="0"/>
              <a:t>Birbirinden </a:t>
            </a:r>
            <a:r>
              <a:rPr lang="en-US" sz="2500"/>
              <a:t>ayrı, ancak etkileşim halinde olan üç somatik duyu sistemimiz vardır.</a:t>
            </a:r>
            <a:endParaRPr lang="tr-TR" sz="2500"/>
          </a:p>
        </p:txBody>
      </p:sp>
    </p:spTree>
    <p:extLst>
      <p:ext uri="{BB962C8B-B14F-4D97-AF65-F5344CB8AC3E}">
        <p14:creationId xmlns:p14="http://schemas.microsoft.com/office/powerpoint/2010/main" val="325181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7162" y="1952625"/>
            <a:ext cx="11877675" cy="2952750"/>
          </a:xfrm>
          <a:prstGeom prst="rect">
            <a:avLst/>
          </a:prstGeom>
        </p:spPr>
      </p:pic>
    </p:spTree>
    <p:extLst>
      <p:ext uri="{BB962C8B-B14F-4D97-AF65-F5344CB8AC3E}">
        <p14:creationId xmlns:p14="http://schemas.microsoft.com/office/powerpoint/2010/main" val="36239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75051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DERİ </a:t>
            </a:r>
            <a:r>
              <a:rPr lang="tr-TR" sz="3000" b="1">
                <a:solidFill>
                  <a:srgbClr val="00B050"/>
                </a:solidFill>
              </a:rPr>
              <a:t>RESEPTÖRLERİ</a:t>
            </a:r>
            <a:endParaRPr lang="tr-TR" sz="3000" b="1" dirty="0">
              <a:solidFill>
                <a:srgbClr val="00B050"/>
              </a:solidFill>
            </a:endParaRPr>
          </a:p>
        </p:txBody>
      </p:sp>
      <p:sp>
        <p:nvSpPr>
          <p:cNvPr id="3" name="Dikdörtgen 2"/>
          <p:cNvSpPr/>
          <p:nvPr/>
        </p:nvSpPr>
        <p:spPr>
          <a:xfrm>
            <a:off x="197708" y="1212674"/>
            <a:ext cx="11664778" cy="861774"/>
          </a:xfrm>
          <a:prstGeom prst="rect">
            <a:avLst/>
          </a:prstGeom>
        </p:spPr>
        <p:txBody>
          <a:bodyPr wrap="square">
            <a:spAutoFit/>
          </a:bodyPr>
          <a:lstStyle/>
          <a:p>
            <a:r>
              <a:rPr lang="en-US" sz="2500"/>
              <a:t>Deri üç tabaka içerir: epidermis, çevresel faktörlere karşı korunma sağlar; dermis, deri uzantıları için bir bölge oluşturur ve hipodermis, subkutan yağlı tabakadır (Şekil 6.1).</a:t>
            </a:r>
            <a:endParaRPr lang="tr-TR" sz="2500"/>
          </a:p>
        </p:txBody>
      </p:sp>
      <p:pic>
        <p:nvPicPr>
          <p:cNvPr id="4" name="Resim 3"/>
          <p:cNvPicPr>
            <a:picLocks noChangeAspect="1"/>
          </p:cNvPicPr>
          <p:nvPr/>
        </p:nvPicPr>
        <p:blipFill>
          <a:blip r:embed="rId2"/>
          <a:stretch>
            <a:fillRect/>
          </a:stretch>
        </p:blipFill>
        <p:spPr>
          <a:xfrm>
            <a:off x="3665837" y="2235363"/>
            <a:ext cx="4514336" cy="4435596"/>
          </a:xfrm>
          <a:prstGeom prst="rect">
            <a:avLst/>
          </a:prstGeom>
        </p:spPr>
      </p:pic>
    </p:spTree>
    <p:extLst>
      <p:ext uri="{BB962C8B-B14F-4D97-AF65-F5344CB8AC3E}">
        <p14:creationId xmlns:p14="http://schemas.microsoft.com/office/powerpoint/2010/main" val="172805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82051" y="525805"/>
            <a:ext cx="9077325" cy="6086475"/>
          </a:xfrm>
          <a:prstGeom prst="rect">
            <a:avLst/>
          </a:prstGeom>
        </p:spPr>
      </p:pic>
    </p:spTree>
    <p:extLst>
      <p:ext uri="{BB962C8B-B14F-4D97-AF65-F5344CB8AC3E}">
        <p14:creationId xmlns:p14="http://schemas.microsoft.com/office/powerpoint/2010/main" val="43576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25895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OMURİLİK</a:t>
            </a:r>
            <a:endParaRPr lang="tr-TR" sz="3000" b="1" dirty="0">
              <a:solidFill>
                <a:srgbClr val="00B050"/>
              </a:solidFill>
            </a:endParaRPr>
          </a:p>
        </p:txBody>
      </p:sp>
      <p:sp>
        <p:nvSpPr>
          <p:cNvPr id="3" name="Dikdörtgen 2"/>
          <p:cNvSpPr/>
          <p:nvPr/>
        </p:nvSpPr>
        <p:spPr>
          <a:xfrm>
            <a:off x="230659" y="2551837"/>
            <a:ext cx="11730682" cy="1631216"/>
          </a:xfrm>
          <a:prstGeom prst="rect">
            <a:avLst/>
          </a:prstGeom>
        </p:spPr>
        <p:txBody>
          <a:bodyPr wrap="square">
            <a:spAutoFit/>
          </a:bodyPr>
          <a:lstStyle/>
          <a:p>
            <a:pPr algn="ctr"/>
            <a:r>
              <a:rPr lang="en-US" sz="2500"/>
              <a:t>Omurilik beyin ile vücudun geri kalanını birbirine bağlar (Şekil 6.4). Foramen </a:t>
            </a:r>
            <a:r>
              <a:rPr lang="en-US" sz="2500" smtClean="0"/>
              <a:t>magnumda </a:t>
            </a:r>
            <a:r>
              <a:rPr lang="en-US" sz="2500"/>
              <a:t>medullanın bir uzantısı olarak başlar ve birinci veya ikinci lumbar (=bel) omurun üst kısmına kadar uzanır. Omurilik beyin ve vücudun geri kalanı arasında temel bir iki yollu bağlantıdır. Omurilik yaklaşık 40-50 cm uzunluğunda ve 1-1,5 cm genişliğindedir. </a:t>
            </a:r>
            <a:endParaRPr lang="tr-TR" sz="2500"/>
          </a:p>
        </p:txBody>
      </p:sp>
    </p:spTree>
    <p:extLst>
      <p:ext uri="{BB962C8B-B14F-4D97-AF65-F5344CB8AC3E}">
        <p14:creationId xmlns:p14="http://schemas.microsoft.com/office/powerpoint/2010/main" val="335180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1189</Words>
  <Application>Microsoft Office PowerPoint</Application>
  <PresentationFormat>Geniş ekran</PresentationFormat>
  <Paragraphs>76</Paragraphs>
  <Slides>40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40</vt:i4>
      </vt:variant>
    </vt:vector>
  </HeadingPairs>
  <TitlesOfParts>
    <vt:vector size="46"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2016-09-20T22:34:25Z</dcterms:created>
  <dcterms:modified xsi:type="dcterms:W3CDTF">2016-09-20T22:34:37Z</dcterms:modified>
</cp:coreProperties>
</file>