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5"/>
  </p:notesMasterIdLst>
  <p:sldIdLst>
    <p:sldId id="256" r:id="rId2"/>
    <p:sldId id="261" r:id="rId3"/>
    <p:sldId id="371" r:id="rId4"/>
    <p:sldId id="262" r:id="rId5"/>
    <p:sldId id="263" r:id="rId6"/>
    <p:sldId id="258" r:id="rId7"/>
    <p:sldId id="259" r:id="rId8"/>
    <p:sldId id="372" r:id="rId9"/>
    <p:sldId id="373" r:id="rId10"/>
    <p:sldId id="374" r:id="rId11"/>
    <p:sldId id="376" r:id="rId12"/>
    <p:sldId id="377" r:id="rId13"/>
    <p:sldId id="378" r:id="rId14"/>
    <p:sldId id="379" r:id="rId15"/>
    <p:sldId id="260" r:id="rId16"/>
    <p:sldId id="380" r:id="rId17"/>
    <p:sldId id="381" r:id="rId18"/>
    <p:sldId id="383" r:id="rId19"/>
    <p:sldId id="382" r:id="rId20"/>
    <p:sldId id="266" r:id="rId21"/>
    <p:sldId id="264" r:id="rId22"/>
    <p:sldId id="267" r:id="rId23"/>
    <p:sldId id="384" r:id="rId24"/>
    <p:sldId id="385" r:id="rId25"/>
    <p:sldId id="268" r:id="rId26"/>
    <p:sldId id="269" r:id="rId27"/>
    <p:sldId id="270" r:id="rId28"/>
    <p:sldId id="386" r:id="rId29"/>
    <p:sldId id="272" r:id="rId30"/>
    <p:sldId id="273" r:id="rId31"/>
    <p:sldId id="388" r:id="rId32"/>
    <p:sldId id="387" r:id="rId33"/>
    <p:sldId id="274" r:id="rId34"/>
    <p:sldId id="275" r:id="rId35"/>
    <p:sldId id="276" r:id="rId36"/>
    <p:sldId id="279" r:id="rId37"/>
    <p:sldId id="331" r:id="rId38"/>
    <p:sldId id="285" r:id="rId39"/>
    <p:sldId id="389" r:id="rId40"/>
    <p:sldId id="390" r:id="rId41"/>
    <p:sldId id="391" r:id="rId42"/>
    <p:sldId id="368" r:id="rId43"/>
    <p:sldId id="369" r:id="rId44"/>
    <p:sldId id="289" r:id="rId45"/>
    <p:sldId id="392" r:id="rId46"/>
    <p:sldId id="286" r:id="rId47"/>
    <p:sldId id="292" r:id="rId48"/>
    <p:sldId id="394" r:id="rId49"/>
    <p:sldId id="395" r:id="rId50"/>
    <p:sldId id="396" r:id="rId51"/>
    <p:sldId id="397" r:id="rId52"/>
    <p:sldId id="398" r:id="rId53"/>
    <p:sldId id="399" r:id="rId54"/>
    <p:sldId id="339" r:id="rId55"/>
    <p:sldId id="355" r:id="rId56"/>
    <p:sldId id="356" r:id="rId57"/>
    <p:sldId id="363" r:id="rId58"/>
    <p:sldId id="364" r:id="rId59"/>
    <p:sldId id="354" r:id="rId60"/>
    <p:sldId id="322" r:id="rId61"/>
    <p:sldId id="352" r:id="rId62"/>
    <p:sldId id="353" r:id="rId63"/>
    <p:sldId id="257" r:id="rId6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50" autoAdjust="0"/>
    <p:restoredTop sz="94660"/>
  </p:normalViewPr>
  <p:slideViewPr>
    <p:cSldViewPr snapToGrid="0">
      <p:cViewPr varScale="1">
        <p:scale>
          <a:sx n="86" d="100"/>
          <a:sy n="86" d="100"/>
        </p:scale>
        <p:origin x="326"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06FCBE-9A38-4952-9576-AC8FDBFD8069}" type="doc">
      <dgm:prSet loTypeId="urn:microsoft.com/office/officeart/2005/8/layout/chart3" loCatId="cycle" qsTypeId="urn:microsoft.com/office/officeart/2005/8/quickstyle/simple1" qsCatId="simple" csTypeId="urn:microsoft.com/office/officeart/2005/8/colors/accent1_2" csCatId="accent1" phldr="1"/>
      <dgm:spPr/>
    </dgm:pt>
    <dgm:pt modelId="{4E85DBB8-7F9E-4953-BA8B-12E488320FF3}">
      <dgm:prSet phldrT="[Metin]"/>
      <dgm:spPr>
        <a:ln>
          <a:solidFill>
            <a:srgbClr val="00B0F0"/>
          </a:solidFill>
        </a:ln>
      </dgm:spPr>
      <dgm:t>
        <a:bodyPr/>
        <a:lstStyle/>
        <a:p>
          <a:r>
            <a:rPr lang="tr-TR" dirty="0" err="1"/>
            <a:t>Non</a:t>
          </a:r>
          <a:r>
            <a:rPr lang="tr-TR" dirty="0"/>
            <a:t> </a:t>
          </a:r>
          <a:r>
            <a:rPr lang="tr-TR" dirty="0" err="1"/>
            <a:t>dihidropiridin</a:t>
          </a:r>
          <a:r>
            <a:rPr lang="tr-TR" dirty="0"/>
            <a:t> kalsiyum kanal </a:t>
          </a:r>
          <a:r>
            <a:rPr lang="tr-TR" dirty="0" err="1"/>
            <a:t>blokerleri</a:t>
          </a:r>
          <a:endParaRPr lang="tr-TR" dirty="0"/>
        </a:p>
      </dgm:t>
    </dgm:pt>
    <dgm:pt modelId="{EBD53281-47CA-4D6C-9557-771B12CC0E28}" type="parTrans" cxnId="{BEE4D95B-14A1-4ED6-A6DF-1E0D01C874BE}">
      <dgm:prSet/>
      <dgm:spPr/>
      <dgm:t>
        <a:bodyPr/>
        <a:lstStyle/>
        <a:p>
          <a:endParaRPr lang="tr-TR"/>
        </a:p>
      </dgm:t>
    </dgm:pt>
    <dgm:pt modelId="{09161800-16FE-4042-A7B7-3E649395990B}" type="sibTrans" cxnId="{BEE4D95B-14A1-4ED6-A6DF-1E0D01C874BE}">
      <dgm:prSet/>
      <dgm:spPr/>
      <dgm:t>
        <a:bodyPr/>
        <a:lstStyle/>
        <a:p>
          <a:endParaRPr lang="tr-TR"/>
        </a:p>
      </dgm:t>
    </dgm:pt>
    <dgm:pt modelId="{8AEBBD7D-4E4E-427F-8990-53008DCA7851}">
      <dgm:prSet phldrT="[Metin]"/>
      <dgm:spPr/>
      <dgm:t>
        <a:bodyPr/>
        <a:lstStyle/>
        <a:p>
          <a:r>
            <a:rPr lang="tr-TR"/>
            <a:t>Diüretikler</a:t>
          </a:r>
        </a:p>
      </dgm:t>
    </dgm:pt>
    <dgm:pt modelId="{DE9130BC-5D87-4B7E-90C0-A9DC188C901F}" type="parTrans" cxnId="{45C3D821-5F09-4F24-8519-96EB1C7007CE}">
      <dgm:prSet/>
      <dgm:spPr/>
      <dgm:t>
        <a:bodyPr/>
        <a:lstStyle/>
        <a:p>
          <a:endParaRPr lang="tr-TR"/>
        </a:p>
      </dgm:t>
    </dgm:pt>
    <dgm:pt modelId="{B13F3939-DED6-4AC5-8667-FA97B50840B4}" type="sibTrans" cxnId="{45C3D821-5F09-4F24-8519-96EB1C7007CE}">
      <dgm:prSet/>
      <dgm:spPr/>
      <dgm:t>
        <a:bodyPr/>
        <a:lstStyle/>
        <a:p>
          <a:endParaRPr lang="tr-TR"/>
        </a:p>
      </dgm:t>
    </dgm:pt>
    <dgm:pt modelId="{994D1538-F9CD-4D91-A36F-614D79794FB7}">
      <dgm:prSet phldrT="[Metin]"/>
      <dgm:spPr/>
      <dgm:t>
        <a:bodyPr/>
        <a:lstStyle/>
        <a:p>
          <a:r>
            <a:rPr lang="tr-TR"/>
            <a:t>ACEi</a:t>
          </a:r>
        </a:p>
      </dgm:t>
    </dgm:pt>
    <dgm:pt modelId="{DDE37003-12B2-4694-9850-06E2511E33D9}" type="parTrans" cxnId="{FA165659-E1B0-4122-A55B-4519495400A7}">
      <dgm:prSet/>
      <dgm:spPr/>
      <dgm:t>
        <a:bodyPr/>
        <a:lstStyle/>
        <a:p>
          <a:endParaRPr lang="tr-TR"/>
        </a:p>
      </dgm:t>
    </dgm:pt>
    <dgm:pt modelId="{B98E032D-F8F9-4863-ABA7-911FC57F2017}" type="sibTrans" cxnId="{FA165659-E1B0-4122-A55B-4519495400A7}">
      <dgm:prSet/>
      <dgm:spPr/>
      <dgm:t>
        <a:bodyPr/>
        <a:lstStyle/>
        <a:p>
          <a:endParaRPr lang="tr-TR"/>
        </a:p>
      </dgm:t>
    </dgm:pt>
    <dgm:pt modelId="{63A9261C-127C-4C7B-A5A4-F6795C3D3FB4}">
      <dgm:prSet/>
      <dgm:spPr/>
      <dgm:t>
        <a:bodyPr/>
        <a:lstStyle/>
        <a:p>
          <a:r>
            <a:rPr lang="tr-TR"/>
            <a:t>ARB</a:t>
          </a:r>
        </a:p>
      </dgm:t>
    </dgm:pt>
    <dgm:pt modelId="{DA0132F1-76CB-40E4-BEFF-DDBC2A4A89E8}" type="parTrans" cxnId="{428DB653-A348-41A6-B954-0BA57650CAFF}">
      <dgm:prSet/>
      <dgm:spPr/>
      <dgm:t>
        <a:bodyPr/>
        <a:lstStyle/>
        <a:p>
          <a:endParaRPr lang="tr-TR"/>
        </a:p>
      </dgm:t>
    </dgm:pt>
    <dgm:pt modelId="{7B7FD42A-F0F6-4D31-A617-FA2DEAB1604B}" type="sibTrans" cxnId="{428DB653-A348-41A6-B954-0BA57650CAFF}">
      <dgm:prSet/>
      <dgm:spPr/>
      <dgm:t>
        <a:bodyPr/>
        <a:lstStyle/>
        <a:p>
          <a:endParaRPr lang="tr-TR"/>
        </a:p>
      </dgm:t>
    </dgm:pt>
    <dgm:pt modelId="{7D200125-441C-425B-843A-AEAAF3CE3F43}">
      <dgm:prSet/>
      <dgm:spPr/>
      <dgm:t>
        <a:bodyPr/>
        <a:lstStyle/>
        <a:p>
          <a:r>
            <a:rPr lang="tr-TR" dirty="0"/>
            <a:t>Bu ilaçların kombinasyonları</a:t>
          </a:r>
        </a:p>
      </dgm:t>
    </dgm:pt>
    <dgm:pt modelId="{2617AAB0-C9F9-4398-8388-226B49CE1F01}" type="parTrans" cxnId="{3922408A-859C-425F-A1E6-0EB5A543A105}">
      <dgm:prSet/>
      <dgm:spPr/>
      <dgm:t>
        <a:bodyPr/>
        <a:lstStyle/>
        <a:p>
          <a:endParaRPr lang="tr-TR"/>
        </a:p>
      </dgm:t>
    </dgm:pt>
    <dgm:pt modelId="{FD3193E7-158C-4112-9DCB-5E34EE278DEE}" type="sibTrans" cxnId="{3922408A-859C-425F-A1E6-0EB5A543A105}">
      <dgm:prSet/>
      <dgm:spPr/>
      <dgm:t>
        <a:bodyPr/>
        <a:lstStyle/>
        <a:p>
          <a:endParaRPr lang="tr-TR"/>
        </a:p>
      </dgm:t>
    </dgm:pt>
    <dgm:pt modelId="{91275D06-2C46-462D-BF70-ECCBA90C0272}" type="pres">
      <dgm:prSet presAssocID="{A406FCBE-9A38-4952-9576-AC8FDBFD8069}" presName="compositeShape" presStyleCnt="0">
        <dgm:presLayoutVars>
          <dgm:chMax val="7"/>
          <dgm:dir/>
          <dgm:resizeHandles val="exact"/>
        </dgm:presLayoutVars>
      </dgm:prSet>
      <dgm:spPr/>
    </dgm:pt>
    <dgm:pt modelId="{EFCDC284-EA37-4971-9D7D-0BAED138B738}" type="pres">
      <dgm:prSet presAssocID="{A406FCBE-9A38-4952-9576-AC8FDBFD8069}" presName="wedge1" presStyleLbl="node1" presStyleIdx="0" presStyleCnt="5" custScaleY="99675" custLinFactNeighborX="574" custLinFactNeighborY="-576"/>
      <dgm:spPr/>
    </dgm:pt>
    <dgm:pt modelId="{7874BB14-76F4-4CDF-AC60-55D0B17EA07B}" type="pres">
      <dgm:prSet presAssocID="{A406FCBE-9A38-4952-9576-AC8FDBFD8069}" presName="wedge1Tx" presStyleLbl="node1" presStyleIdx="0" presStyleCnt="5">
        <dgm:presLayoutVars>
          <dgm:chMax val="0"/>
          <dgm:chPref val="0"/>
          <dgm:bulletEnabled val="1"/>
        </dgm:presLayoutVars>
      </dgm:prSet>
      <dgm:spPr/>
    </dgm:pt>
    <dgm:pt modelId="{9E66BE50-8E81-4442-B430-1B343ABC3A42}" type="pres">
      <dgm:prSet presAssocID="{A406FCBE-9A38-4952-9576-AC8FDBFD8069}" presName="wedge2" presStyleLbl="node1" presStyleIdx="1" presStyleCnt="5"/>
      <dgm:spPr/>
    </dgm:pt>
    <dgm:pt modelId="{1A662366-A2C5-48CD-B514-F3B1EB048A9F}" type="pres">
      <dgm:prSet presAssocID="{A406FCBE-9A38-4952-9576-AC8FDBFD8069}" presName="wedge2Tx" presStyleLbl="node1" presStyleIdx="1" presStyleCnt="5">
        <dgm:presLayoutVars>
          <dgm:chMax val="0"/>
          <dgm:chPref val="0"/>
          <dgm:bulletEnabled val="1"/>
        </dgm:presLayoutVars>
      </dgm:prSet>
      <dgm:spPr/>
    </dgm:pt>
    <dgm:pt modelId="{37893733-EFF2-44E7-B2A4-8CA8166253FF}" type="pres">
      <dgm:prSet presAssocID="{A406FCBE-9A38-4952-9576-AC8FDBFD8069}" presName="wedge3" presStyleLbl="node1" presStyleIdx="2" presStyleCnt="5"/>
      <dgm:spPr/>
    </dgm:pt>
    <dgm:pt modelId="{81DC5F65-619A-4E1D-9924-D11A46D13B83}" type="pres">
      <dgm:prSet presAssocID="{A406FCBE-9A38-4952-9576-AC8FDBFD8069}" presName="wedge3Tx" presStyleLbl="node1" presStyleIdx="2" presStyleCnt="5">
        <dgm:presLayoutVars>
          <dgm:chMax val="0"/>
          <dgm:chPref val="0"/>
          <dgm:bulletEnabled val="1"/>
        </dgm:presLayoutVars>
      </dgm:prSet>
      <dgm:spPr/>
    </dgm:pt>
    <dgm:pt modelId="{8685239B-4671-452F-9DD3-E674FFAA9156}" type="pres">
      <dgm:prSet presAssocID="{A406FCBE-9A38-4952-9576-AC8FDBFD8069}" presName="wedge4" presStyleLbl="node1" presStyleIdx="3" presStyleCnt="5"/>
      <dgm:spPr/>
    </dgm:pt>
    <dgm:pt modelId="{4B158F3A-FF8B-4D20-B237-A4D5426CCD5B}" type="pres">
      <dgm:prSet presAssocID="{A406FCBE-9A38-4952-9576-AC8FDBFD8069}" presName="wedge4Tx" presStyleLbl="node1" presStyleIdx="3" presStyleCnt="5">
        <dgm:presLayoutVars>
          <dgm:chMax val="0"/>
          <dgm:chPref val="0"/>
          <dgm:bulletEnabled val="1"/>
        </dgm:presLayoutVars>
      </dgm:prSet>
      <dgm:spPr/>
    </dgm:pt>
    <dgm:pt modelId="{EC837440-27BC-49BF-849A-6223FD85F4EC}" type="pres">
      <dgm:prSet presAssocID="{A406FCBE-9A38-4952-9576-AC8FDBFD8069}" presName="wedge5" presStyleLbl="node1" presStyleIdx="4" presStyleCnt="5" custLinFactNeighborX="-575"/>
      <dgm:spPr/>
    </dgm:pt>
    <dgm:pt modelId="{3F444F3F-9F77-42CB-B2EB-7FD39AB26826}" type="pres">
      <dgm:prSet presAssocID="{A406FCBE-9A38-4952-9576-AC8FDBFD8069}" presName="wedge5Tx" presStyleLbl="node1" presStyleIdx="4" presStyleCnt="5">
        <dgm:presLayoutVars>
          <dgm:chMax val="0"/>
          <dgm:chPref val="0"/>
          <dgm:bulletEnabled val="1"/>
        </dgm:presLayoutVars>
      </dgm:prSet>
      <dgm:spPr/>
    </dgm:pt>
  </dgm:ptLst>
  <dgm:cxnLst>
    <dgm:cxn modelId="{C6D92F0B-5A07-47AB-9F35-65709278B71A}" type="presOf" srcId="{63A9261C-127C-4C7B-A5A4-F6795C3D3FB4}" destId="{8685239B-4671-452F-9DD3-E674FFAA9156}" srcOrd="0" destOrd="0" presId="urn:microsoft.com/office/officeart/2005/8/layout/chart3"/>
    <dgm:cxn modelId="{5664580F-639F-466D-981E-AE530102B559}" type="presOf" srcId="{4E85DBB8-7F9E-4953-BA8B-12E488320FF3}" destId="{EFCDC284-EA37-4971-9D7D-0BAED138B738}" srcOrd="0" destOrd="0" presId="urn:microsoft.com/office/officeart/2005/8/layout/chart3"/>
    <dgm:cxn modelId="{BBA92A19-D745-4AFB-B24A-4692608697F5}" type="presOf" srcId="{7D200125-441C-425B-843A-AEAAF3CE3F43}" destId="{3F444F3F-9F77-42CB-B2EB-7FD39AB26826}" srcOrd="1" destOrd="0" presId="urn:microsoft.com/office/officeart/2005/8/layout/chart3"/>
    <dgm:cxn modelId="{45C3D821-5F09-4F24-8519-96EB1C7007CE}" srcId="{A406FCBE-9A38-4952-9576-AC8FDBFD8069}" destId="{8AEBBD7D-4E4E-427F-8990-53008DCA7851}" srcOrd="1" destOrd="0" parTransId="{DE9130BC-5D87-4B7E-90C0-A9DC188C901F}" sibTransId="{B13F3939-DED6-4AC5-8667-FA97B50840B4}"/>
    <dgm:cxn modelId="{56D6B439-AA38-4EFC-B627-EE6E8CC504D7}" type="presOf" srcId="{63A9261C-127C-4C7B-A5A4-F6795C3D3FB4}" destId="{4B158F3A-FF8B-4D20-B237-A4D5426CCD5B}" srcOrd="1" destOrd="0" presId="urn:microsoft.com/office/officeart/2005/8/layout/chart3"/>
    <dgm:cxn modelId="{4F965740-D887-41E1-9618-510F8CE297D3}" type="presOf" srcId="{A406FCBE-9A38-4952-9576-AC8FDBFD8069}" destId="{91275D06-2C46-462D-BF70-ECCBA90C0272}" srcOrd="0" destOrd="0" presId="urn:microsoft.com/office/officeart/2005/8/layout/chart3"/>
    <dgm:cxn modelId="{BEE4D95B-14A1-4ED6-A6DF-1E0D01C874BE}" srcId="{A406FCBE-9A38-4952-9576-AC8FDBFD8069}" destId="{4E85DBB8-7F9E-4953-BA8B-12E488320FF3}" srcOrd="0" destOrd="0" parTransId="{EBD53281-47CA-4D6C-9557-771B12CC0E28}" sibTransId="{09161800-16FE-4042-A7B7-3E649395990B}"/>
    <dgm:cxn modelId="{D783636E-A5C9-46EB-941E-F70C3B355689}" type="presOf" srcId="{8AEBBD7D-4E4E-427F-8990-53008DCA7851}" destId="{9E66BE50-8E81-4442-B430-1B343ABC3A42}" srcOrd="0" destOrd="0" presId="urn:microsoft.com/office/officeart/2005/8/layout/chart3"/>
    <dgm:cxn modelId="{B3E10B73-C118-4DB5-995B-DFFC57CBC0DE}" type="presOf" srcId="{4E85DBB8-7F9E-4953-BA8B-12E488320FF3}" destId="{7874BB14-76F4-4CDF-AC60-55D0B17EA07B}" srcOrd="1" destOrd="0" presId="urn:microsoft.com/office/officeart/2005/8/layout/chart3"/>
    <dgm:cxn modelId="{428DB653-A348-41A6-B954-0BA57650CAFF}" srcId="{A406FCBE-9A38-4952-9576-AC8FDBFD8069}" destId="{63A9261C-127C-4C7B-A5A4-F6795C3D3FB4}" srcOrd="3" destOrd="0" parTransId="{DA0132F1-76CB-40E4-BEFF-DDBC2A4A89E8}" sibTransId="{7B7FD42A-F0F6-4D31-A617-FA2DEAB1604B}"/>
    <dgm:cxn modelId="{FA165659-E1B0-4122-A55B-4519495400A7}" srcId="{A406FCBE-9A38-4952-9576-AC8FDBFD8069}" destId="{994D1538-F9CD-4D91-A36F-614D79794FB7}" srcOrd="2" destOrd="0" parTransId="{DDE37003-12B2-4694-9850-06E2511E33D9}" sibTransId="{B98E032D-F8F9-4863-ABA7-911FC57F2017}"/>
    <dgm:cxn modelId="{3922408A-859C-425F-A1E6-0EB5A543A105}" srcId="{A406FCBE-9A38-4952-9576-AC8FDBFD8069}" destId="{7D200125-441C-425B-843A-AEAAF3CE3F43}" srcOrd="4" destOrd="0" parTransId="{2617AAB0-C9F9-4398-8388-226B49CE1F01}" sibTransId="{FD3193E7-158C-4112-9DCB-5E34EE278DEE}"/>
    <dgm:cxn modelId="{BFC4738F-CE1C-4C0A-95E1-64FB36FFE02F}" type="presOf" srcId="{7D200125-441C-425B-843A-AEAAF3CE3F43}" destId="{EC837440-27BC-49BF-849A-6223FD85F4EC}" srcOrd="0" destOrd="0" presId="urn:microsoft.com/office/officeart/2005/8/layout/chart3"/>
    <dgm:cxn modelId="{8692AC95-0DA7-4DF6-90C2-4A1055374490}" type="presOf" srcId="{8AEBBD7D-4E4E-427F-8990-53008DCA7851}" destId="{1A662366-A2C5-48CD-B514-F3B1EB048A9F}" srcOrd="1" destOrd="0" presId="urn:microsoft.com/office/officeart/2005/8/layout/chart3"/>
    <dgm:cxn modelId="{B9D85AA3-338B-427C-9AB0-472E888B1A26}" type="presOf" srcId="{994D1538-F9CD-4D91-A36F-614D79794FB7}" destId="{81DC5F65-619A-4E1D-9924-D11A46D13B83}" srcOrd="1" destOrd="0" presId="urn:microsoft.com/office/officeart/2005/8/layout/chart3"/>
    <dgm:cxn modelId="{A1E4A0A3-C3FD-47A7-AB4D-17C53CAF1356}" type="presOf" srcId="{994D1538-F9CD-4D91-A36F-614D79794FB7}" destId="{37893733-EFF2-44E7-B2A4-8CA8166253FF}" srcOrd="0" destOrd="0" presId="urn:microsoft.com/office/officeart/2005/8/layout/chart3"/>
    <dgm:cxn modelId="{365023FB-5F44-40A5-9D90-790D13C4C60F}" type="presParOf" srcId="{91275D06-2C46-462D-BF70-ECCBA90C0272}" destId="{EFCDC284-EA37-4971-9D7D-0BAED138B738}" srcOrd="0" destOrd="0" presId="urn:microsoft.com/office/officeart/2005/8/layout/chart3"/>
    <dgm:cxn modelId="{44F67F8B-3B07-440A-92D2-8A244A2CD95F}" type="presParOf" srcId="{91275D06-2C46-462D-BF70-ECCBA90C0272}" destId="{7874BB14-76F4-4CDF-AC60-55D0B17EA07B}" srcOrd="1" destOrd="0" presId="urn:microsoft.com/office/officeart/2005/8/layout/chart3"/>
    <dgm:cxn modelId="{94AA79A4-C2DE-4A4F-843D-EC964B4722AD}" type="presParOf" srcId="{91275D06-2C46-462D-BF70-ECCBA90C0272}" destId="{9E66BE50-8E81-4442-B430-1B343ABC3A42}" srcOrd="2" destOrd="0" presId="urn:microsoft.com/office/officeart/2005/8/layout/chart3"/>
    <dgm:cxn modelId="{6636F68C-299C-4B75-93B9-D00EF915667F}" type="presParOf" srcId="{91275D06-2C46-462D-BF70-ECCBA90C0272}" destId="{1A662366-A2C5-48CD-B514-F3B1EB048A9F}" srcOrd="3" destOrd="0" presId="urn:microsoft.com/office/officeart/2005/8/layout/chart3"/>
    <dgm:cxn modelId="{3E8CCED7-152E-4001-BDB0-733E05B33BB3}" type="presParOf" srcId="{91275D06-2C46-462D-BF70-ECCBA90C0272}" destId="{37893733-EFF2-44E7-B2A4-8CA8166253FF}" srcOrd="4" destOrd="0" presId="urn:microsoft.com/office/officeart/2005/8/layout/chart3"/>
    <dgm:cxn modelId="{FC73FBC0-B7F5-4B0E-9E7E-F16717F8E310}" type="presParOf" srcId="{91275D06-2C46-462D-BF70-ECCBA90C0272}" destId="{81DC5F65-619A-4E1D-9924-D11A46D13B83}" srcOrd="5" destOrd="0" presId="urn:microsoft.com/office/officeart/2005/8/layout/chart3"/>
    <dgm:cxn modelId="{E947FA84-CD34-469A-9AE0-690E02B0EF28}" type="presParOf" srcId="{91275D06-2C46-462D-BF70-ECCBA90C0272}" destId="{8685239B-4671-452F-9DD3-E674FFAA9156}" srcOrd="6" destOrd="0" presId="urn:microsoft.com/office/officeart/2005/8/layout/chart3"/>
    <dgm:cxn modelId="{8752186D-2811-4A8F-9AF1-8592CEFF542D}" type="presParOf" srcId="{91275D06-2C46-462D-BF70-ECCBA90C0272}" destId="{4B158F3A-FF8B-4D20-B237-A4D5426CCD5B}" srcOrd="7" destOrd="0" presId="urn:microsoft.com/office/officeart/2005/8/layout/chart3"/>
    <dgm:cxn modelId="{3A6DC406-3BE4-4483-B8CA-93661CF5120E}" type="presParOf" srcId="{91275D06-2C46-462D-BF70-ECCBA90C0272}" destId="{EC837440-27BC-49BF-849A-6223FD85F4EC}" srcOrd="8" destOrd="0" presId="urn:microsoft.com/office/officeart/2005/8/layout/chart3"/>
    <dgm:cxn modelId="{96F0FE3B-F889-4D23-9B68-C93812773166}" type="presParOf" srcId="{91275D06-2C46-462D-BF70-ECCBA90C0272}" destId="{3F444F3F-9F77-42CB-B2EB-7FD39AB26826}" srcOrd="9"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CDC284-EA37-4971-9D7D-0BAED138B738}">
      <dsp:nvSpPr>
        <dsp:cNvPr id="0" name=""/>
        <dsp:cNvSpPr/>
      </dsp:nvSpPr>
      <dsp:spPr>
        <a:xfrm>
          <a:off x="3515183" y="241908"/>
          <a:ext cx="3655123" cy="3643244"/>
        </a:xfrm>
        <a:prstGeom prst="pie">
          <a:avLst>
            <a:gd name="adj1" fmla="val 16200000"/>
            <a:gd name="adj2" fmla="val 20520000"/>
          </a:avLst>
        </a:prstGeom>
        <a:solidFill>
          <a:schemeClr val="accent1">
            <a:hueOff val="0"/>
            <a:satOff val="0"/>
            <a:lumOff val="0"/>
            <a:alphaOff val="0"/>
          </a:schemeClr>
        </a:solidFill>
        <a:ln w="12700" cap="flat" cmpd="sng" algn="ctr">
          <a:solidFill>
            <a:srgbClr val="00B0F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kern="1200" dirty="0" err="1"/>
            <a:t>Non</a:t>
          </a:r>
          <a:r>
            <a:rPr lang="tr-TR" sz="1400" kern="1200" dirty="0"/>
            <a:t> </a:t>
          </a:r>
          <a:r>
            <a:rPr lang="tr-TR" sz="1400" kern="1200" dirty="0" err="1"/>
            <a:t>dihidropiridin</a:t>
          </a:r>
          <a:r>
            <a:rPr lang="tr-TR" sz="1400" kern="1200" dirty="0"/>
            <a:t> kalsiyum kanal </a:t>
          </a:r>
          <a:r>
            <a:rPr lang="tr-TR" sz="1400" kern="1200" dirty="0" err="1"/>
            <a:t>blokerleri</a:t>
          </a:r>
          <a:endParaRPr lang="tr-TR" sz="1400" kern="1200" dirty="0"/>
        </a:p>
      </dsp:txBody>
      <dsp:txXfrm>
        <a:off x="5388869" y="786226"/>
        <a:ext cx="1240131" cy="845753"/>
      </dsp:txXfrm>
    </dsp:sp>
    <dsp:sp modelId="{9E66BE50-8E81-4442-B430-1B343ABC3A42}">
      <dsp:nvSpPr>
        <dsp:cNvPr id="0" name=""/>
        <dsp:cNvSpPr/>
      </dsp:nvSpPr>
      <dsp:spPr>
        <a:xfrm>
          <a:off x="3366273" y="433251"/>
          <a:ext cx="3655123" cy="3655123"/>
        </a:xfrm>
        <a:prstGeom prst="pie">
          <a:avLst>
            <a:gd name="adj1" fmla="val 20520000"/>
            <a:gd name="adj2" fmla="val 32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kern="1200"/>
            <a:t>Diüretikler</a:t>
          </a:r>
        </a:p>
      </dsp:txBody>
      <dsp:txXfrm>
        <a:off x="5755157" y="2086760"/>
        <a:ext cx="1087834" cy="918132"/>
      </dsp:txXfrm>
    </dsp:sp>
    <dsp:sp modelId="{37893733-EFF2-44E7-B2A4-8CA8166253FF}">
      <dsp:nvSpPr>
        <dsp:cNvPr id="0" name=""/>
        <dsp:cNvSpPr/>
      </dsp:nvSpPr>
      <dsp:spPr>
        <a:xfrm>
          <a:off x="3366273" y="433251"/>
          <a:ext cx="3655123" cy="3655123"/>
        </a:xfrm>
        <a:prstGeom prst="pie">
          <a:avLst>
            <a:gd name="adj1" fmla="val 3240000"/>
            <a:gd name="adj2" fmla="val 756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kern="1200"/>
            <a:t>ACEi</a:t>
          </a:r>
        </a:p>
      </dsp:txBody>
      <dsp:txXfrm>
        <a:off x="4541134" y="3174594"/>
        <a:ext cx="1305401" cy="783240"/>
      </dsp:txXfrm>
    </dsp:sp>
    <dsp:sp modelId="{8685239B-4671-452F-9DD3-E674FFAA9156}">
      <dsp:nvSpPr>
        <dsp:cNvPr id="0" name=""/>
        <dsp:cNvSpPr/>
      </dsp:nvSpPr>
      <dsp:spPr>
        <a:xfrm>
          <a:off x="3366273" y="433251"/>
          <a:ext cx="3655123" cy="3655123"/>
        </a:xfrm>
        <a:prstGeom prst="pie">
          <a:avLst>
            <a:gd name="adj1" fmla="val 7560000"/>
            <a:gd name="adj2" fmla="val 1188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kern="1200"/>
            <a:t>ARB</a:t>
          </a:r>
        </a:p>
      </dsp:txBody>
      <dsp:txXfrm>
        <a:off x="3540326" y="2086760"/>
        <a:ext cx="1087834" cy="918132"/>
      </dsp:txXfrm>
    </dsp:sp>
    <dsp:sp modelId="{EC837440-27BC-49BF-849A-6223FD85F4EC}">
      <dsp:nvSpPr>
        <dsp:cNvPr id="0" name=""/>
        <dsp:cNvSpPr/>
      </dsp:nvSpPr>
      <dsp:spPr>
        <a:xfrm>
          <a:off x="3345256" y="433251"/>
          <a:ext cx="3655123" cy="3655123"/>
        </a:xfrm>
        <a:prstGeom prst="pie">
          <a:avLst>
            <a:gd name="adj1" fmla="val 1188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kern="1200" dirty="0"/>
            <a:t>Bu ilaçların kombinasyonları</a:t>
          </a:r>
        </a:p>
      </dsp:txBody>
      <dsp:txXfrm>
        <a:off x="3878295" y="990223"/>
        <a:ext cx="1240131" cy="848510"/>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6F9121-625A-47CB-8B03-450895B0EA99}" type="datetimeFigureOut">
              <a:rPr lang="en-US" smtClean="0"/>
              <a:t>9/8/2019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E5DAC3-91CD-40A7-8A94-A3EA9F855D76}" type="slidenum">
              <a:rPr lang="en-US" smtClean="0"/>
              <a:t>‹#›</a:t>
            </a:fld>
            <a:endParaRPr lang="en-US"/>
          </a:p>
        </p:txBody>
      </p:sp>
    </p:spTree>
    <p:extLst>
      <p:ext uri="{BB962C8B-B14F-4D97-AF65-F5344CB8AC3E}">
        <p14:creationId xmlns:p14="http://schemas.microsoft.com/office/powerpoint/2010/main" val="3082744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E22D3A8E-EDC7-4398-894F-F23510F75A7D}" type="slidenum">
              <a:rPr lang="tr-TR" smtClean="0">
                <a:latin typeface="Arial" pitchFamily="34" charset="0"/>
                <a:cs typeface="Arial" pitchFamily="34" charset="0"/>
              </a:rPr>
              <a:pPr/>
              <a:t>59</a:t>
            </a:fld>
            <a:endParaRPr lang="tr-TR">
              <a:latin typeface="Arial" pitchFamily="34" charset="0"/>
              <a:cs typeface="Arial" pitchFamily="34" charset="0"/>
            </a:endParaRPr>
          </a:p>
        </p:txBody>
      </p:sp>
      <p:sp>
        <p:nvSpPr>
          <p:cNvPr id="9216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2164"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1687467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A67DF-68F1-4EE7-9875-E95CD2016BC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61618F1-3D47-40A7-AD38-2C3526F547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485793A-25F1-437E-B832-63AB1415F18D}"/>
              </a:ext>
            </a:extLst>
          </p:cNvPr>
          <p:cNvSpPr>
            <a:spLocks noGrp="1"/>
          </p:cNvSpPr>
          <p:nvPr>
            <p:ph type="dt" sz="half" idx="10"/>
          </p:nvPr>
        </p:nvSpPr>
        <p:spPr/>
        <p:txBody>
          <a:bodyPr/>
          <a:lstStyle/>
          <a:p>
            <a:fld id="{94DC8CFC-5CD5-433B-A8D5-354C7E37D563}" type="datetimeFigureOut">
              <a:rPr lang="en-US" smtClean="0"/>
              <a:t>9/8/2019</a:t>
            </a:fld>
            <a:endParaRPr lang="en-US"/>
          </a:p>
        </p:txBody>
      </p:sp>
      <p:sp>
        <p:nvSpPr>
          <p:cNvPr id="5" name="Footer Placeholder 4">
            <a:extLst>
              <a:ext uri="{FF2B5EF4-FFF2-40B4-BE49-F238E27FC236}">
                <a16:creationId xmlns:a16="http://schemas.microsoft.com/office/drawing/2014/main" id="{CCC3A2AF-DEF5-46FE-A880-5158E19CCD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2978D7-1C79-48C7-85CC-98BFC8E78AF6}"/>
              </a:ext>
            </a:extLst>
          </p:cNvPr>
          <p:cNvSpPr>
            <a:spLocks noGrp="1"/>
          </p:cNvSpPr>
          <p:nvPr>
            <p:ph type="sldNum" sz="quarter" idx="12"/>
          </p:nvPr>
        </p:nvSpPr>
        <p:spPr/>
        <p:txBody>
          <a:bodyPr/>
          <a:lstStyle/>
          <a:p>
            <a:fld id="{4AF16B1D-E239-4BB5-9495-FA29C1E9EAEC}" type="slidenum">
              <a:rPr lang="en-US" smtClean="0"/>
              <a:t>‹#›</a:t>
            </a:fld>
            <a:endParaRPr lang="en-US"/>
          </a:p>
        </p:txBody>
      </p:sp>
    </p:spTree>
    <p:extLst>
      <p:ext uri="{BB962C8B-B14F-4D97-AF65-F5344CB8AC3E}">
        <p14:creationId xmlns:p14="http://schemas.microsoft.com/office/powerpoint/2010/main" val="600498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FEC25-230F-4D69-896A-A9F836B9B20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C1B1CB2-6C8B-4C2B-928C-77B328C4219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A92410-7321-4897-9FED-1C9092E99185}"/>
              </a:ext>
            </a:extLst>
          </p:cNvPr>
          <p:cNvSpPr>
            <a:spLocks noGrp="1"/>
          </p:cNvSpPr>
          <p:nvPr>
            <p:ph type="dt" sz="half" idx="10"/>
          </p:nvPr>
        </p:nvSpPr>
        <p:spPr/>
        <p:txBody>
          <a:bodyPr/>
          <a:lstStyle/>
          <a:p>
            <a:fld id="{94DC8CFC-5CD5-433B-A8D5-354C7E37D563}" type="datetimeFigureOut">
              <a:rPr lang="en-US" smtClean="0"/>
              <a:t>9/8/2019</a:t>
            </a:fld>
            <a:endParaRPr lang="en-US"/>
          </a:p>
        </p:txBody>
      </p:sp>
      <p:sp>
        <p:nvSpPr>
          <p:cNvPr id="5" name="Footer Placeholder 4">
            <a:extLst>
              <a:ext uri="{FF2B5EF4-FFF2-40B4-BE49-F238E27FC236}">
                <a16:creationId xmlns:a16="http://schemas.microsoft.com/office/drawing/2014/main" id="{F752D323-7781-4E16-AEF8-FE1305C726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17BB1A-E850-4A20-AD68-6847496ECA63}"/>
              </a:ext>
            </a:extLst>
          </p:cNvPr>
          <p:cNvSpPr>
            <a:spLocks noGrp="1"/>
          </p:cNvSpPr>
          <p:nvPr>
            <p:ph type="sldNum" sz="quarter" idx="12"/>
          </p:nvPr>
        </p:nvSpPr>
        <p:spPr/>
        <p:txBody>
          <a:bodyPr/>
          <a:lstStyle/>
          <a:p>
            <a:fld id="{4AF16B1D-E239-4BB5-9495-FA29C1E9EAEC}" type="slidenum">
              <a:rPr lang="en-US" smtClean="0"/>
              <a:t>‹#›</a:t>
            </a:fld>
            <a:endParaRPr lang="en-US"/>
          </a:p>
        </p:txBody>
      </p:sp>
    </p:spTree>
    <p:extLst>
      <p:ext uri="{BB962C8B-B14F-4D97-AF65-F5344CB8AC3E}">
        <p14:creationId xmlns:p14="http://schemas.microsoft.com/office/powerpoint/2010/main" val="3896562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EF2F3C-3047-4AE8-87F2-1E21DBBA99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38D5FA8-9C40-4B7C-BDBF-5819B662792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402FAC-3324-4DC4-B9AF-013F7D62B1B2}"/>
              </a:ext>
            </a:extLst>
          </p:cNvPr>
          <p:cNvSpPr>
            <a:spLocks noGrp="1"/>
          </p:cNvSpPr>
          <p:nvPr>
            <p:ph type="dt" sz="half" idx="10"/>
          </p:nvPr>
        </p:nvSpPr>
        <p:spPr/>
        <p:txBody>
          <a:bodyPr/>
          <a:lstStyle/>
          <a:p>
            <a:fld id="{94DC8CFC-5CD5-433B-A8D5-354C7E37D563}" type="datetimeFigureOut">
              <a:rPr lang="en-US" smtClean="0"/>
              <a:t>9/8/2019</a:t>
            </a:fld>
            <a:endParaRPr lang="en-US"/>
          </a:p>
        </p:txBody>
      </p:sp>
      <p:sp>
        <p:nvSpPr>
          <p:cNvPr id="5" name="Footer Placeholder 4">
            <a:extLst>
              <a:ext uri="{FF2B5EF4-FFF2-40B4-BE49-F238E27FC236}">
                <a16:creationId xmlns:a16="http://schemas.microsoft.com/office/drawing/2014/main" id="{5F0D0359-D12A-42B7-8DE8-2F99861827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5A9BA9-71DF-4CE9-B8C4-A8BD443179B2}"/>
              </a:ext>
            </a:extLst>
          </p:cNvPr>
          <p:cNvSpPr>
            <a:spLocks noGrp="1"/>
          </p:cNvSpPr>
          <p:nvPr>
            <p:ph type="sldNum" sz="quarter" idx="12"/>
          </p:nvPr>
        </p:nvSpPr>
        <p:spPr/>
        <p:txBody>
          <a:bodyPr/>
          <a:lstStyle/>
          <a:p>
            <a:fld id="{4AF16B1D-E239-4BB5-9495-FA29C1E9EAEC}" type="slidenum">
              <a:rPr lang="en-US" smtClean="0"/>
              <a:t>‹#›</a:t>
            </a:fld>
            <a:endParaRPr lang="en-US"/>
          </a:p>
        </p:txBody>
      </p:sp>
    </p:spTree>
    <p:extLst>
      <p:ext uri="{BB962C8B-B14F-4D97-AF65-F5344CB8AC3E}">
        <p14:creationId xmlns:p14="http://schemas.microsoft.com/office/powerpoint/2010/main" val="8564111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457200" y="457200"/>
            <a:ext cx="11176000" cy="60198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Tree>
    <p:extLst>
      <p:ext uri="{BB962C8B-B14F-4D97-AF65-F5344CB8AC3E}">
        <p14:creationId xmlns:p14="http://schemas.microsoft.com/office/powerpoint/2010/main" val="3705588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E2F06-21F5-4807-A130-B98C21B0F1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134F83-1574-4965-8DCE-DCAB5B3B942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521200-3D59-41F6-8B89-D1F62E5444CD}"/>
              </a:ext>
            </a:extLst>
          </p:cNvPr>
          <p:cNvSpPr>
            <a:spLocks noGrp="1"/>
          </p:cNvSpPr>
          <p:nvPr>
            <p:ph type="dt" sz="half" idx="10"/>
          </p:nvPr>
        </p:nvSpPr>
        <p:spPr/>
        <p:txBody>
          <a:bodyPr/>
          <a:lstStyle/>
          <a:p>
            <a:fld id="{94DC8CFC-5CD5-433B-A8D5-354C7E37D563}" type="datetimeFigureOut">
              <a:rPr lang="en-US" smtClean="0"/>
              <a:t>9/8/2019</a:t>
            </a:fld>
            <a:endParaRPr lang="en-US"/>
          </a:p>
        </p:txBody>
      </p:sp>
      <p:sp>
        <p:nvSpPr>
          <p:cNvPr id="5" name="Footer Placeholder 4">
            <a:extLst>
              <a:ext uri="{FF2B5EF4-FFF2-40B4-BE49-F238E27FC236}">
                <a16:creationId xmlns:a16="http://schemas.microsoft.com/office/drawing/2014/main" id="{3DE9C1B9-1843-4FFE-899D-F0B1C4489E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D342C8-3946-4EB7-A7F4-C2AAE4732818}"/>
              </a:ext>
            </a:extLst>
          </p:cNvPr>
          <p:cNvSpPr>
            <a:spLocks noGrp="1"/>
          </p:cNvSpPr>
          <p:nvPr>
            <p:ph type="sldNum" sz="quarter" idx="12"/>
          </p:nvPr>
        </p:nvSpPr>
        <p:spPr/>
        <p:txBody>
          <a:bodyPr/>
          <a:lstStyle/>
          <a:p>
            <a:fld id="{4AF16B1D-E239-4BB5-9495-FA29C1E9EAEC}" type="slidenum">
              <a:rPr lang="en-US" smtClean="0"/>
              <a:t>‹#›</a:t>
            </a:fld>
            <a:endParaRPr lang="en-US"/>
          </a:p>
        </p:txBody>
      </p:sp>
    </p:spTree>
    <p:extLst>
      <p:ext uri="{BB962C8B-B14F-4D97-AF65-F5344CB8AC3E}">
        <p14:creationId xmlns:p14="http://schemas.microsoft.com/office/powerpoint/2010/main" val="2635903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DD6F-9DD0-44DF-961A-2318E804462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2023D50-C01B-4AF3-B773-B43EE7BB52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51F985F-5070-47FD-AF24-E510A3DDAFB2}"/>
              </a:ext>
            </a:extLst>
          </p:cNvPr>
          <p:cNvSpPr>
            <a:spLocks noGrp="1"/>
          </p:cNvSpPr>
          <p:nvPr>
            <p:ph type="dt" sz="half" idx="10"/>
          </p:nvPr>
        </p:nvSpPr>
        <p:spPr/>
        <p:txBody>
          <a:bodyPr/>
          <a:lstStyle/>
          <a:p>
            <a:fld id="{94DC8CFC-5CD5-433B-A8D5-354C7E37D563}" type="datetimeFigureOut">
              <a:rPr lang="en-US" smtClean="0"/>
              <a:t>9/8/2019</a:t>
            </a:fld>
            <a:endParaRPr lang="en-US"/>
          </a:p>
        </p:txBody>
      </p:sp>
      <p:sp>
        <p:nvSpPr>
          <p:cNvPr id="5" name="Footer Placeholder 4">
            <a:extLst>
              <a:ext uri="{FF2B5EF4-FFF2-40B4-BE49-F238E27FC236}">
                <a16:creationId xmlns:a16="http://schemas.microsoft.com/office/drawing/2014/main" id="{5578EB17-0AEF-44FA-838A-8E04122808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31F2FD-4629-4397-B28A-565FD404F17A}"/>
              </a:ext>
            </a:extLst>
          </p:cNvPr>
          <p:cNvSpPr>
            <a:spLocks noGrp="1"/>
          </p:cNvSpPr>
          <p:nvPr>
            <p:ph type="sldNum" sz="quarter" idx="12"/>
          </p:nvPr>
        </p:nvSpPr>
        <p:spPr/>
        <p:txBody>
          <a:bodyPr/>
          <a:lstStyle/>
          <a:p>
            <a:fld id="{4AF16B1D-E239-4BB5-9495-FA29C1E9EAEC}" type="slidenum">
              <a:rPr lang="en-US" smtClean="0"/>
              <a:t>‹#›</a:t>
            </a:fld>
            <a:endParaRPr lang="en-US"/>
          </a:p>
        </p:txBody>
      </p:sp>
    </p:spTree>
    <p:extLst>
      <p:ext uri="{BB962C8B-B14F-4D97-AF65-F5344CB8AC3E}">
        <p14:creationId xmlns:p14="http://schemas.microsoft.com/office/powerpoint/2010/main" val="675406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A72EC-B0DA-484B-8719-DF4048FFE2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4E374D-58B2-4CF0-AA62-4A451E827EE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84664CD-45BE-4D70-8DB3-CF070DACCD1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E52ED30-909E-4126-851A-8827A6D74E38}"/>
              </a:ext>
            </a:extLst>
          </p:cNvPr>
          <p:cNvSpPr>
            <a:spLocks noGrp="1"/>
          </p:cNvSpPr>
          <p:nvPr>
            <p:ph type="dt" sz="half" idx="10"/>
          </p:nvPr>
        </p:nvSpPr>
        <p:spPr/>
        <p:txBody>
          <a:bodyPr/>
          <a:lstStyle/>
          <a:p>
            <a:fld id="{94DC8CFC-5CD5-433B-A8D5-354C7E37D563}" type="datetimeFigureOut">
              <a:rPr lang="en-US" smtClean="0"/>
              <a:t>9/8/2019</a:t>
            </a:fld>
            <a:endParaRPr lang="en-US"/>
          </a:p>
        </p:txBody>
      </p:sp>
      <p:sp>
        <p:nvSpPr>
          <p:cNvPr id="6" name="Footer Placeholder 5">
            <a:extLst>
              <a:ext uri="{FF2B5EF4-FFF2-40B4-BE49-F238E27FC236}">
                <a16:creationId xmlns:a16="http://schemas.microsoft.com/office/drawing/2014/main" id="{CE3B5DF1-72E0-4208-A6A5-9D5C56F502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9A8DBB-1C8E-486A-951B-66A909964FE2}"/>
              </a:ext>
            </a:extLst>
          </p:cNvPr>
          <p:cNvSpPr>
            <a:spLocks noGrp="1"/>
          </p:cNvSpPr>
          <p:nvPr>
            <p:ph type="sldNum" sz="quarter" idx="12"/>
          </p:nvPr>
        </p:nvSpPr>
        <p:spPr/>
        <p:txBody>
          <a:bodyPr/>
          <a:lstStyle/>
          <a:p>
            <a:fld id="{4AF16B1D-E239-4BB5-9495-FA29C1E9EAEC}" type="slidenum">
              <a:rPr lang="en-US" smtClean="0"/>
              <a:t>‹#›</a:t>
            </a:fld>
            <a:endParaRPr lang="en-US"/>
          </a:p>
        </p:txBody>
      </p:sp>
    </p:spTree>
    <p:extLst>
      <p:ext uri="{BB962C8B-B14F-4D97-AF65-F5344CB8AC3E}">
        <p14:creationId xmlns:p14="http://schemas.microsoft.com/office/powerpoint/2010/main" val="3104311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8C4CE-3BF5-4E70-8903-07AB77D73D1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2E17D7-DB77-4AAE-B9FC-4E55D59D50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F7D2464-B54C-4602-839A-C288955CAD4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305121D-9EF2-48E8-911F-8DE428F78E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F71784D-62DC-4B60-9CB1-0381F9D3013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FF3ACCF-19AE-4609-A4D9-B4CF976A1EE1}"/>
              </a:ext>
            </a:extLst>
          </p:cNvPr>
          <p:cNvSpPr>
            <a:spLocks noGrp="1"/>
          </p:cNvSpPr>
          <p:nvPr>
            <p:ph type="dt" sz="half" idx="10"/>
          </p:nvPr>
        </p:nvSpPr>
        <p:spPr/>
        <p:txBody>
          <a:bodyPr/>
          <a:lstStyle/>
          <a:p>
            <a:fld id="{94DC8CFC-5CD5-433B-A8D5-354C7E37D563}" type="datetimeFigureOut">
              <a:rPr lang="en-US" smtClean="0"/>
              <a:t>9/8/2019</a:t>
            </a:fld>
            <a:endParaRPr lang="en-US"/>
          </a:p>
        </p:txBody>
      </p:sp>
      <p:sp>
        <p:nvSpPr>
          <p:cNvPr id="8" name="Footer Placeholder 7">
            <a:extLst>
              <a:ext uri="{FF2B5EF4-FFF2-40B4-BE49-F238E27FC236}">
                <a16:creationId xmlns:a16="http://schemas.microsoft.com/office/drawing/2014/main" id="{0588ED45-97F3-430F-ADDC-47831F638B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9764C4B-E696-427F-B17C-F0CC2061E56C}"/>
              </a:ext>
            </a:extLst>
          </p:cNvPr>
          <p:cNvSpPr>
            <a:spLocks noGrp="1"/>
          </p:cNvSpPr>
          <p:nvPr>
            <p:ph type="sldNum" sz="quarter" idx="12"/>
          </p:nvPr>
        </p:nvSpPr>
        <p:spPr/>
        <p:txBody>
          <a:bodyPr/>
          <a:lstStyle/>
          <a:p>
            <a:fld id="{4AF16B1D-E239-4BB5-9495-FA29C1E9EAEC}" type="slidenum">
              <a:rPr lang="en-US" smtClean="0"/>
              <a:t>‹#›</a:t>
            </a:fld>
            <a:endParaRPr lang="en-US"/>
          </a:p>
        </p:txBody>
      </p:sp>
    </p:spTree>
    <p:extLst>
      <p:ext uri="{BB962C8B-B14F-4D97-AF65-F5344CB8AC3E}">
        <p14:creationId xmlns:p14="http://schemas.microsoft.com/office/powerpoint/2010/main" val="2835027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F2807-EB54-4ADA-A403-AF1A6119453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8F3E63-45E0-4675-9606-B4B461EE309F}"/>
              </a:ext>
            </a:extLst>
          </p:cNvPr>
          <p:cNvSpPr>
            <a:spLocks noGrp="1"/>
          </p:cNvSpPr>
          <p:nvPr>
            <p:ph type="dt" sz="half" idx="10"/>
          </p:nvPr>
        </p:nvSpPr>
        <p:spPr/>
        <p:txBody>
          <a:bodyPr/>
          <a:lstStyle/>
          <a:p>
            <a:fld id="{94DC8CFC-5CD5-433B-A8D5-354C7E37D563}" type="datetimeFigureOut">
              <a:rPr lang="en-US" smtClean="0"/>
              <a:t>9/8/2019</a:t>
            </a:fld>
            <a:endParaRPr lang="en-US"/>
          </a:p>
        </p:txBody>
      </p:sp>
      <p:sp>
        <p:nvSpPr>
          <p:cNvPr id="4" name="Footer Placeholder 3">
            <a:extLst>
              <a:ext uri="{FF2B5EF4-FFF2-40B4-BE49-F238E27FC236}">
                <a16:creationId xmlns:a16="http://schemas.microsoft.com/office/drawing/2014/main" id="{6C11E700-04D1-4367-9409-729F6ADF2B7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C272342-B333-42F1-BFCE-E9454A070C27}"/>
              </a:ext>
            </a:extLst>
          </p:cNvPr>
          <p:cNvSpPr>
            <a:spLocks noGrp="1"/>
          </p:cNvSpPr>
          <p:nvPr>
            <p:ph type="sldNum" sz="quarter" idx="12"/>
          </p:nvPr>
        </p:nvSpPr>
        <p:spPr/>
        <p:txBody>
          <a:bodyPr/>
          <a:lstStyle/>
          <a:p>
            <a:fld id="{4AF16B1D-E239-4BB5-9495-FA29C1E9EAEC}" type="slidenum">
              <a:rPr lang="en-US" smtClean="0"/>
              <a:t>‹#›</a:t>
            </a:fld>
            <a:endParaRPr lang="en-US"/>
          </a:p>
        </p:txBody>
      </p:sp>
    </p:spTree>
    <p:extLst>
      <p:ext uri="{BB962C8B-B14F-4D97-AF65-F5344CB8AC3E}">
        <p14:creationId xmlns:p14="http://schemas.microsoft.com/office/powerpoint/2010/main" val="3405727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95B5F3-505C-4A21-8258-3C2F20942D83}"/>
              </a:ext>
            </a:extLst>
          </p:cNvPr>
          <p:cNvSpPr>
            <a:spLocks noGrp="1"/>
          </p:cNvSpPr>
          <p:nvPr>
            <p:ph type="dt" sz="half" idx="10"/>
          </p:nvPr>
        </p:nvSpPr>
        <p:spPr/>
        <p:txBody>
          <a:bodyPr/>
          <a:lstStyle/>
          <a:p>
            <a:fld id="{94DC8CFC-5CD5-433B-A8D5-354C7E37D563}" type="datetimeFigureOut">
              <a:rPr lang="en-US" smtClean="0"/>
              <a:t>9/8/2019</a:t>
            </a:fld>
            <a:endParaRPr lang="en-US"/>
          </a:p>
        </p:txBody>
      </p:sp>
      <p:sp>
        <p:nvSpPr>
          <p:cNvPr id="3" name="Footer Placeholder 2">
            <a:extLst>
              <a:ext uri="{FF2B5EF4-FFF2-40B4-BE49-F238E27FC236}">
                <a16:creationId xmlns:a16="http://schemas.microsoft.com/office/drawing/2014/main" id="{C8136EEF-C762-4027-9BF9-4E56C551174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495DE35-8B2F-412A-923D-7935E1CEC1FF}"/>
              </a:ext>
            </a:extLst>
          </p:cNvPr>
          <p:cNvSpPr>
            <a:spLocks noGrp="1"/>
          </p:cNvSpPr>
          <p:nvPr>
            <p:ph type="sldNum" sz="quarter" idx="12"/>
          </p:nvPr>
        </p:nvSpPr>
        <p:spPr/>
        <p:txBody>
          <a:bodyPr/>
          <a:lstStyle/>
          <a:p>
            <a:fld id="{4AF16B1D-E239-4BB5-9495-FA29C1E9EAEC}" type="slidenum">
              <a:rPr lang="en-US" smtClean="0"/>
              <a:t>‹#›</a:t>
            </a:fld>
            <a:endParaRPr lang="en-US"/>
          </a:p>
        </p:txBody>
      </p:sp>
    </p:spTree>
    <p:extLst>
      <p:ext uri="{BB962C8B-B14F-4D97-AF65-F5344CB8AC3E}">
        <p14:creationId xmlns:p14="http://schemas.microsoft.com/office/powerpoint/2010/main" val="1046902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47C07-DC62-419B-A344-17F64FAF03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024136E-C0E8-4BE2-A167-09B4A44423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ACE471C-1AC8-4AAC-949C-6167D9F765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360575A-E066-4E9D-9EBB-CD776AFD4E4E}"/>
              </a:ext>
            </a:extLst>
          </p:cNvPr>
          <p:cNvSpPr>
            <a:spLocks noGrp="1"/>
          </p:cNvSpPr>
          <p:nvPr>
            <p:ph type="dt" sz="half" idx="10"/>
          </p:nvPr>
        </p:nvSpPr>
        <p:spPr/>
        <p:txBody>
          <a:bodyPr/>
          <a:lstStyle/>
          <a:p>
            <a:fld id="{94DC8CFC-5CD5-433B-A8D5-354C7E37D563}" type="datetimeFigureOut">
              <a:rPr lang="en-US" smtClean="0"/>
              <a:t>9/8/2019</a:t>
            </a:fld>
            <a:endParaRPr lang="en-US"/>
          </a:p>
        </p:txBody>
      </p:sp>
      <p:sp>
        <p:nvSpPr>
          <p:cNvPr id="6" name="Footer Placeholder 5">
            <a:extLst>
              <a:ext uri="{FF2B5EF4-FFF2-40B4-BE49-F238E27FC236}">
                <a16:creationId xmlns:a16="http://schemas.microsoft.com/office/drawing/2014/main" id="{92C356FD-406A-4FFD-81AE-8C67EE0F85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F977A7-80B6-4C46-AB92-C6C7FEE4CABD}"/>
              </a:ext>
            </a:extLst>
          </p:cNvPr>
          <p:cNvSpPr>
            <a:spLocks noGrp="1"/>
          </p:cNvSpPr>
          <p:nvPr>
            <p:ph type="sldNum" sz="quarter" idx="12"/>
          </p:nvPr>
        </p:nvSpPr>
        <p:spPr/>
        <p:txBody>
          <a:bodyPr/>
          <a:lstStyle/>
          <a:p>
            <a:fld id="{4AF16B1D-E239-4BB5-9495-FA29C1E9EAEC}" type="slidenum">
              <a:rPr lang="en-US" smtClean="0"/>
              <a:t>‹#›</a:t>
            </a:fld>
            <a:endParaRPr lang="en-US"/>
          </a:p>
        </p:txBody>
      </p:sp>
    </p:spTree>
    <p:extLst>
      <p:ext uri="{BB962C8B-B14F-4D97-AF65-F5344CB8AC3E}">
        <p14:creationId xmlns:p14="http://schemas.microsoft.com/office/powerpoint/2010/main" val="953418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50BFA-B7F7-4ED6-994B-9A65131789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B3E4E98-BB0B-4F8A-9A91-EDEDDFD230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38B3227-4226-4A00-A178-D4C22E53D9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BF7FE83-C794-428C-9EAC-BBC630879E41}"/>
              </a:ext>
            </a:extLst>
          </p:cNvPr>
          <p:cNvSpPr>
            <a:spLocks noGrp="1"/>
          </p:cNvSpPr>
          <p:nvPr>
            <p:ph type="dt" sz="half" idx="10"/>
          </p:nvPr>
        </p:nvSpPr>
        <p:spPr/>
        <p:txBody>
          <a:bodyPr/>
          <a:lstStyle/>
          <a:p>
            <a:fld id="{94DC8CFC-5CD5-433B-A8D5-354C7E37D563}" type="datetimeFigureOut">
              <a:rPr lang="en-US" smtClean="0"/>
              <a:t>9/8/2019</a:t>
            </a:fld>
            <a:endParaRPr lang="en-US"/>
          </a:p>
        </p:txBody>
      </p:sp>
      <p:sp>
        <p:nvSpPr>
          <p:cNvPr id="6" name="Footer Placeholder 5">
            <a:extLst>
              <a:ext uri="{FF2B5EF4-FFF2-40B4-BE49-F238E27FC236}">
                <a16:creationId xmlns:a16="http://schemas.microsoft.com/office/drawing/2014/main" id="{D133855D-4190-4EC7-930E-A96D3982FF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3C2E93-E399-4631-A3CA-D0F5D3861E81}"/>
              </a:ext>
            </a:extLst>
          </p:cNvPr>
          <p:cNvSpPr>
            <a:spLocks noGrp="1"/>
          </p:cNvSpPr>
          <p:nvPr>
            <p:ph type="sldNum" sz="quarter" idx="12"/>
          </p:nvPr>
        </p:nvSpPr>
        <p:spPr/>
        <p:txBody>
          <a:bodyPr/>
          <a:lstStyle/>
          <a:p>
            <a:fld id="{4AF16B1D-E239-4BB5-9495-FA29C1E9EAEC}" type="slidenum">
              <a:rPr lang="en-US" smtClean="0"/>
              <a:t>‹#›</a:t>
            </a:fld>
            <a:endParaRPr lang="en-US"/>
          </a:p>
        </p:txBody>
      </p:sp>
    </p:spTree>
    <p:extLst>
      <p:ext uri="{BB962C8B-B14F-4D97-AF65-F5344CB8AC3E}">
        <p14:creationId xmlns:p14="http://schemas.microsoft.com/office/powerpoint/2010/main" val="3442124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3B2128-C35A-4280-9BC8-9D3C21903D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B560D61-922E-4BE1-8AE1-961489A6FE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93DFDD-D3E4-4011-85D3-42E6C67D91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DC8CFC-5CD5-433B-A8D5-354C7E37D563}" type="datetimeFigureOut">
              <a:rPr lang="en-US" smtClean="0"/>
              <a:t>9/8/2019</a:t>
            </a:fld>
            <a:endParaRPr lang="en-US"/>
          </a:p>
        </p:txBody>
      </p:sp>
      <p:sp>
        <p:nvSpPr>
          <p:cNvPr id="5" name="Footer Placeholder 4">
            <a:extLst>
              <a:ext uri="{FF2B5EF4-FFF2-40B4-BE49-F238E27FC236}">
                <a16:creationId xmlns:a16="http://schemas.microsoft.com/office/drawing/2014/main" id="{2A0E8851-90FF-48E3-9283-53B3746FE7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596A413-3837-4346-9EEC-319473AE78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F16B1D-E239-4BB5-9495-FA29C1E9EAEC}" type="slidenum">
              <a:rPr lang="en-US" smtClean="0"/>
              <a:t>‹#›</a:t>
            </a:fld>
            <a:endParaRPr lang="en-US"/>
          </a:p>
        </p:txBody>
      </p:sp>
    </p:spTree>
    <p:extLst>
      <p:ext uri="{BB962C8B-B14F-4D97-AF65-F5344CB8AC3E}">
        <p14:creationId xmlns:p14="http://schemas.microsoft.com/office/powerpoint/2010/main" val="1284165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15.jpg"/><Relationship Id="rId1" Type="http://schemas.openxmlformats.org/officeDocument/2006/relationships/slideLayout" Target="../slideLayouts/slideLayout4.xml"/><Relationship Id="rId4" Type="http://schemas.openxmlformats.org/officeDocument/2006/relationships/image" Target="../media/image17.jpeg"/></Relationships>
</file>

<file path=ppt/slides/_rels/slide43.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2.jpg"/><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5" Type="http://schemas.openxmlformats.org/officeDocument/2006/relationships/image" Target="../media/image27.png"/><Relationship Id="rId4" Type="http://schemas.openxmlformats.org/officeDocument/2006/relationships/image" Target="../media/image26.png"/></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28.gif"/><Relationship Id="rId2" Type="http://schemas.openxmlformats.org/officeDocument/2006/relationships/hyperlink" Target="http://www.google.com.tr/url?sa=i&amp;rct=j&amp;q=&amp;esrc=s&amp;source=images&amp;cd=&amp;docid=UBzHc9EEjzPIWM&amp;tbnid=h106aBt82j19dM:&amp;ved=0CAUQjRw&amp;url=http://trdocs.org/docs/index-148416.html&amp;ei=YcV5U4-UCoXuOpzqgfAP&amp;psig=AFQjCNEd07yhsQdLlc7S7PMf0NtvY7qP_Q&amp;ust=1400575639847446" TargetMode="External"/><Relationship Id="rId1" Type="http://schemas.openxmlformats.org/officeDocument/2006/relationships/slideLayout" Target="../slideLayouts/slideLayout7.xml"/><Relationship Id="rId5" Type="http://schemas.openxmlformats.org/officeDocument/2006/relationships/image" Target="../media/image29.jpeg"/><Relationship Id="rId4" Type="http://schemas.openxmlformats.org/officeDocument/2006/relationships/hyperlink" Target="http://www.google.com.tr/url?sa=i&amp;rct=j&amp;q=&amp;esrc=s&amp;source=images&amp;cd=&amp;cad=rja&amp;uact=8&amp;docid=L5XP3ySvqJBtdM&amp;tbnid=Zq5KiHOo-RmnlM:&amp;ved=0CAUQjRw&amp;url=http://www.ajans04.net/news2kat.php?bot=saglik&amp;ei=w8Z5U7G4DIjZOdH1gRg&amp;psig=AFQjCNEd07yhsQdLlc7S7PMf0NtvY7qP_Q&amp;ust=1400575639847446" TargetMode="Externa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30.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6501A-6115-4C99-9F97-E1593363BFCE}"/>
              </a:ext>
            </a:extLst>
          </p:cNvPr>
          <p:cNvSpPr>
            <a:spLocks noGrp="1"/>
          </p:cNvSpPr>
          <p:nvPr>
            <p:ph type="ctrTitle"/>
          </p:nvPr>
        </p:nvSpPr>
        <p:spPr>
          <a:ln>
            <a:solidFill>
              <a:srgbClr val="00B0F0"/>
            </a:solidFill>
          </a:ln>
        </p:spPr>
        <p:txBody>
          <a:bodyPr>
            <a:normAutofit fontScale="90000"/>
          </a:bodyPr>
          <a:lstStyle/>
          <a:p>
            <a:r>
              <a:rPr lang="tr-TR" b="1" i="1" dirty="0">
                <a:solidFill>
                  <a:srgbClr val="00B0F0"/>
                </a:solidFill>
              </a:rPr>
              <a:t>YAŞLIDA KRONİK HASTALIKLAR VE PROBLEMLER</a:t>
            </a:r>
            <a:endParaRPr lang="en-US" b="1" i="1" dirty="0">
              <a:solidFill>
                <a:srgbClr val="00B0F0"/>
              </a:solidFill>
            </a:endParaRPr>
          </a:p>
        </p:txBody>
      </p:sp>
      <p:sp>
        <p:nvSpPr>
          <p:cNvPr id="3" name="Subtitle 2">
            <a:extLst>
              <a:ext uri="{FF2B5EF4-FFF2-40B4-BE49-F238E27FC236}">
                <a16:creationId xmlns:a16="http://schemas.microsoft.com/office/drawing/2014/main" id="{C81BE269-C9C9-4EA3-93C1-17ED4FD4B982}"/>
              </a:ext>
            </a:extLst>
          </p:cNvPr>
          <p:cNvSpPr>
            <a:spLocks noGrp="1"/>
          </p:cNvSpPr>
          <p:nvPr>
            <p:ph type="subTitle" idx="1"/>
          </p:nvPr>
        </p:nvSpPr>
        <p:spPr>
          <a:ln>
            <a:solidFill>
              <a:srgbClr val="00B0F0"/>
            </a:solidFill>
          </a:ln>
        </p:spPr>
        <p:txBody>
          <a:bodyPr/>
          <a:lstStyle/>
          <a:p>
            <a:r>
              <a:rPr lang="tr-TR" b="1" dirty="0">
                <a:solidFill>
                  <a:schemeClr val="tx2"/>
                </a:solidFill>
              </a:rPr>
              <a:t>Doç. Dr. Ahmet YALÇIN</a:t>
            </a:r>
          </a:p>
          <a:p>
            <a:r>
              <a:rPr lang="tr-TR" b="1" dirty="0">
                <a:solidFill>
                  <a:schemeClr val="tx2"/>
                </a:solidFill>
              </a:rPr>
              <a:t>A.Ü.T.F. Geriatri BD.</a:t>
            </a:r>
          </a:p>
          <a:p>
            <a:r>
              <a:rPr lang="tr-TR" b="1" dirty="0">
                <a:solidFill>
                  <a:schemeClr val="tx2"/>
                </a:solidFill>
              </a:rPr>
              <a:t>2019</a:t>
            </a:r>
            <a:endParaRPr lang="en-US" b="1" dirty="0">
              <a:solidFill>
                <a:schemeClr val="tx2"/>
              </a:solidFill>
            </a:endParaRPr>
          </a:p>
          <a:p>
            <a:endParaRPr lang="en-US" dirty="0"/>
          </a:p>
        </p:txBody>
      </p:sp>
      <p:pic>
        <p:nvPicPr>
          <p:cNvPr id="5" name="Picture 4">
            <a:extLst>
              <a:ext uri="{FF2B5EF4-FFF2-40B4-BE49-F238E27FC236}">
                <a16:creationId xmlns:a16="http://schemas.microsoft.com/office/drawing/2014/main" id="{9BDD2679-8825-4168-AC76-CDB8597ECA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3602038"/>
            <a:ext cx="2886075" cy="1590675"/>
          </a:xfrm>
          <a:prstGeom prst="rect">
            <a:avLst/>
          </a:prstGeom>
        </p:spPr>
      </p:pic>
      <p:pic>
        <p:nvPicPr>
          <p:cNvPr id="7" name="Picture 6">
            <a:extLst>
              <a:ext uri="{FF2B5EF4-FFF2-40B4-BE49-F238E27FC236}">
                <a16:creationId xmlns:a16="http://schemas.microsoft.com/office/drawing/2014/main" id="{DFAF03BF-5674-4FDC-9A3D-2893F029BB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23943" y="3561910"/>
            <a:ext cx="2344057" cy="1695890"/>
          </a:xfrm>
          <a:prstGeom prst="rect">
            <a:avLst/>
          </a:prstGeom>
        </p:spPr>
      </p:pic>
    </p:spTree>
    <p:extLst>
      <p:ext uri="{BB962C8B-B14F-4D97-AF65-F5344CB8AC3E}">
        <p14:creationId xmlns:p14="http://schemas.microsoft.com/office/powerpoint/2010/main" val="1199988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BD91402-A30A-473F-B6E8-EEC99E14445E}"/>
              </a:ext>
            </a:extLst>
          </p:cNvPr>
          <p:cNvSpPr>
            <a:spLocks noGrp="1"/>
          </p:cNvSpPr>
          <p:nvPr>
            <p:ph type="title"/>
          </p:nvPr>
        </p:nvSpPr>
        <p:spPr>
          <a:ln>
            <a:solidFill>
              <a:srgbClr val="00B0F0"/>
            </a:solidFill>
          </a:ln>
        </p:spPr>
        <p:txBody>
          <a:bodyPr/>
          <a:lstStyle/>
          <a:p>
            <a:pPr algn="ctr"/>
            <a:r>
              <a:rPr lang="tr-TR" b="1" dirty="0">
                <a:solidFill>
                  <a:srgbClr val="0070C0"/>
                </a:solidFill>
              </a:rPr>
              <a:t>AMBULATUVAR KAN BASINCI ÖLÇÜMÜ</a:t>
            </a:r>
            <a:br>
              <a:rPr lang="tr-TR" b="1" dirty="0">
                <a:solidFill>
                  <a:srgbClr val="0070C0"/>
                </a:solidFill>
              </a:rPr>
            </a:br>
            <a:r>
              <a:rPr lang="tr-TR" b="1" dirty="0">
                <a:solidFill>
                  <a:srgbClr val="0070C0"/>
                </a:solidFill>
              </a:rPr>
              <a:t>RAPORU</a:t>
            </a:r>
            <a:endParaRPr lang="en-US" dirty="0"/>
          </a:p>
        </p:txBody>
      </p:sp>
      <p:sp>
        <p:nvSpPr>
          <p:cNvPr id="6" name="AutoShape 2" descr="24 hour pressure monitoring ile ilgili gÃ¶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AutoShape 4" descr="24 hour pressure monitoring ile ilgili gÃ¶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8" name="AutoShape 6" descr="24 hour pressure monitoring ile ilgili gÃ¶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10" name="İçerik Yer Tutucusu 9" descr="24 hours blood pressure monitoring report ile ilgili gÃ¶rsel sonucu"/>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40031" y="1825624"/>
            <a:ext cx="9666513" cy="5032375"/>
          </a:xfrm>
          <a:prstGeom prst="rect">
            <a:avLst/>
          </a:prstGeom>
          <a:noFill/>
          <a:ln>
            <a:solidFill>
              <a:schemeClr val="accent1"/>
            </a:solidFill>
          </a:ln>
        </p:spPr>
      </p:pic>
    </p:spTree>
    <p:extLst>
      <p:ext uri="{BB962C8B-B14F-4D97-AF65-F5344CB8AC3E}">
        <p14:creationId xmlns:p14="http://schemas.microsoft.com/office/powerpoint/2010/main" val="978559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BD91402-A30A-473F-B6E8-EEC99E14445E}"/>
              </a:ext>
            </a:extLst>
          </p:cNvPr>
          <p:cNvSpPr>
            <a:spLocks noGrp="1"/>
          </p:cNvSpPr>
          <p:nvPr>
            <p:ph type="title"/>
          </p:nvPr>
        </p:nvSpPr>
        <p:spPr>
          <a:ln>
            <a:solidFill>
              <a:srgbClr val="00B0F0"/>
            </a:solidFill>
          </a:ln>
        </p:spPr>
        <p:txBody>
          <a:bodyPr/>
          <a:lstStyle/>
          <a:p>
            <a:pPr algn="ctr"/>
            <a:r>
              <a:rPr lang="tr-TR" b="1" dirty="0">
                <a:solidFill>
                  <a:schemeClr val="accent1"/>
                </a:solidFill>
              </a:rPr>
              <a:t>HİPERTANSİYON TANISI</a:t>
            </a:r>
            <a:endParaRPr lang="en-US" b="1" dirty="0">
              <a:solidFill>
                <a:schemeClr val="accent1"/>
              </a:solidFill>
            </a:endParaRPr>
          </a:p>
        </p:txBody>
      </p:sp>
      <p:sp>
        <p:nvSpPr>
          <p:cNvPr id="6" name="AutoShape 2" descr="24 hour pressure monitoring ile ilgili gÃ¶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AutoShape 4" descr="24 hour pressure monitoring ile ilgili gÃ¶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8" name="AutoShape 6" descr="24 hour pressure monitoring ile ilgili gÃ¶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graphicFrame>
        <p:nvGraphicFramePr>
          <p:cNvPr id="3" name="İçerik Yer Tutucusu 2"/>
          <p:cNvGraphicFramePr>
            <a:graphicFrameLocks noGrp="1"/>
          </p:cNvGraphicFramePr>
          <p:nvPr>
            <p:ph idx="1"/>
            <p:extLst>
              <p:ext uri="{D42A27DB-BD31-4B8C-83A1-F6EECF244321}">
                <p14:modId xmlns:p14="http://schemas.microsoft.com/office/powerpoint/2010/main" val="1864384260"/>
              </p:ext>
            </p:extLst>
          </p:nvPr>
        </p:nvGraphicFramePr>
        <p:xfrm>
          <a:off x="729079" y="365125"/>
          <a:ext cx="10733842" cy="6280912"/>
        </p:xfrm>
        <a:graphic>
          <a:graphicData uri="http://schemas.openxmlformats.org/drawingml/2006/table">
            <a:tbl>
              <a:tblPr firstRow="1" firstCol="1" bandRow="1">
                <a:effectLst>
                  <a:innerShdw blurRad="114300">
                    <a:prstClr val="black"/>
                  </a:innerShdw>
                </a:effectLst>
                <a:tableStyleId>{5C22544A-7EE6-4342-B048-85BDC9FD1C3A}</a:tableStyleId>
              </a:tblPr>
              <a:tblGrid>
                <a:gridCol w="5439530">
                  <a:extLst>
                    <a:ext uri="{9D8B030D-6E8A-4147-A177-3AD203B41FA5}">
                      <a16:colId xmlns:a16="http://schemas.microsoft.com/office/drawing/2014/main" val="3809882814"/>
                    </a:ext>
                  </a:extLst>
                </a:gridCol>
                <a:gridCol w="5294312">
                  <a:extLst>
                    <a:ext uri="{9D8B030D-6E8A-4147-A177-3AD203B41FA5}">
                      <a16:colId xmlns:a16="http://schemas.microsoft.com/office/drawing/2014/main" val="2017752260"/>
                    </a:ext>
                  </a:extLst>
                </a:gridCol>
              </a:tblGrid>
              <a:tr h="265853">
                <a:tc gridSpan="2">
                  <a:txBody>
                    <a:bodyPr/>
                    <a:lstStyle/>
                    <a:p>
                      <a:pPr algn="just">
                        <a:lnSpc>
                          <a:spcPct val="150000"/>
                        </a:lnSpc>
                        <a:spcAft>
                          <a:spcPts val="0"/>
                        </a:spcAft>
                      </a:pPr>
                      <a:r>
                        <a:rPr lang="tr-TR" sz="1600">
                          <a:effectLst/>
                        </a:rPr>
                        <a:t>65 yaş üstü hastalar</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tc>
                <a:tc hMerge="1">
                  <a:txBody>
                    <a:bodyPr/>
                    <a:lstStyle/>
                    <a:p>
                      <a:endParaRPr lang="tr-TR"/>
                    </a:p>
                  </a:txBody>
                  <a:tcPr/>
                </a:tc>
                <a:extLst>
                  <a:ext uri="{0D108BD9-81ED-4DB2-BD59-A6C34878D82A}">
                    <a16:rowId xmlns:a16="http://schemas.microsoft.com/office/drawing/2014/main" val="2729527586"/>
                  </a:ext>
                </a:extLst>
              </a:tr>
              <a:tr h="265853">
                <a:tc>
                  <a:txBody>
                    <a:bodyPr/>
                    <a:lstStyle/>
                    <a:p>
                      <a:pPr algn="just">
                        <a:lnSpc>
                          <a:spcPct val="150000"/>
                        </a:lnSpc>
                        <a:spcAft>
                          <a:spcPts val="0"/>
                        </a:spcAft>
                      </a:pPr>
                      <a:r>
                        <a:rPr lang="tr-TR" sz="1600">
                          <a:effectLst/>
                        </a:rPr>
                        <a:t>Poliklinik ölçümü</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tc>
                <a:tc>
                  <a:txBody>
                    <a:bodyPr/>
                    <a:lstStyle/>
                    <a:p>
                      <a:pPr algn="just">
                        <a:lnSpc>
                          <a:spcPct val="150000"/>
                        </a:lnSpc>
                        <a:spcAft>
                          <a:spcPts val="0"/>
                        </a:spcAft>
                      </a:pPr>
                      <a:r>
                        <a:rPr lang="tr-TR" sz="1600" dirty="0">
                          <a:effectLst/>
                        </a:rPr>
                        <a:t>SKB&gt;140 mmhg DKB&gt;90 mmhg</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tc>
                <a:extLst>
                  <a:ext uri="{0D108BD9-81ED-4DB2-BD59-A6C34878D82A}">
                    <a16:rowId xmlns:a16="http://schemas.microsoft.com/office/drawing/2014/main" val="3497999563"/>
                  </a:ext>
                </a:extLst>
              </a:tr>
              <a:tr h="265853">
                <a:tc>
                  <a:txBody>
                    <a:bodyPr/>
                    <a:lstStyle/>
                    <a:p>
                      <a:pPr algn="just">
                        <a:lnSpc>
                          <a:spcPct val="150000"/>
                        </a:lnSpc>
                        <a:spcAft>
                          <a:spcPts val="0"/>
                        </a:spcAft>
                      </a:pPr>
                      <a:r>
                        <a:rPr lang="tr-TR" sz="1600" dirty="0">
                          <a:effectLst/>
                        </a:rPr>
                        <a:t>Ev ölçümü</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tc>
                <a:tc>
                  <a:txBody>
                    <a:bodyPr/>
                    <a:lstStyle/>
                    <a:p>
                      <a:pPr algn="just">
                        <a:lnSpc>
                          <a:spcPct val="150000"/>
                        </a:lnSpc>
                        <a:spcAft>
                          <a:spcPts val="0"/>
                        </a:spcAft>
                      </a:pPr>
                      <a:r>
                        <a:rPr lang="tr-TR" sz="1600">
                          <a:effectLst/>
                        </a:rPr>
                        <a:t>SKB&gt;135 mmhg DKB&gt;85 mmhg</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tc>
                <a:extLst>
                  <a:ext uri="{0D108BD9-81ED-4DB2-BD59-A6C34878D82A}">
                    <a16:rowId xmlns:a16="http://schemas.microsoft.com/office/drawing/2014/main" val="1111760486"/>
                  </a:ext>
                </a:extLst>
              </a:tr>
              <a:tr h="1595120">
                <a:tc>
                  <a:txBody>
                    <a:bodyPr/>
                    <a:lstStyle/>
                    <a:p>
                      <a:pPr algn="just">
                        <a:lnSpc>
                          <a:spcPct val="150000"/>
                        </a:lnSpc>
                        <a:spcAft>
                          <a:spcPts val="0"/>
                        </a:spcAft>
                      </a:pPr>
                      <a:r>
                        <a:rPr lang="tr-TR" sz="1600">
                          <a:effectLst/>
                        </a:rPr>
                        <a:t>Ambulatuvar kan basıncı ölçümü</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tc>
                <a:tc>
                  <a:txBody>
                    <a:bodyPr/>
                    <a:lstStyle/>
                    <a:p>
                      <a:pPr algn="just">
                        <a:lnSpc>
                          <a:spcPct val="150000"/>
                        </a:lnSpc>
                        <a:spcAft>
                          <a:spcPts val="0"/>
                        </a:spcAft>
                      </a:pPr>
                      <a:r>
                        <a:rPr lang="tr-TR" sz="1600">
                          <a:effectLst/>
                        </a:rPr>
                        <a:t> 24 saatlik ortalama: </a:t>
                      </a:r>
                    </a:p>
                    <a:p>
                      <a:pPr algn="just">
                        <a:lnSpc>
                          <a:spcPct val="150000"/>
                        </a:lnSpc>
                        <a:spcAft>
                          <a:spcPts val="0"/>
                        </a:spcAft>
                      </a:pPr>
                      <a:r>
                        <a:rPr lang="tr-TR" sz="1600">
                          <a:effectLst/>
                        </a:rPr>
                        <a:t>SKB&gt;130 mmhg  DKB&gt;80 mmhg</a:t>
                      </a:r>
                    </a:p>
                    <a:p>
                      <a:pPr algn="just">
                        <a:lnSpc>
                          <a:spcPct val="150000"/>
                        </a:lnSpc>
                        <a:spcAft>
                          <a:spcPts val="0"/>
                        </a:spcAft>
                      </a:pPr>
                      <a:r>
                        <a:rPr lang="tr-TR" sz="1600">
                          <a:effectLst/>
                        </a:rPr>
                        <a:t>Gündüz ortalama: </a:t>
                      </a:r>
                    </a:p>
                    <a:p>
                      <a:pPr algn="just">
                        <a:lnSpc>
                          <a:spcPct val="150000"/>
                        </a:lnSpc>
                        <a:spcAft>
                          <a:spcPts val="0"/>
                        </a:spcAft>
                      </a:pPr>
                      <a:r>
                        <a:rPr lang="tr-TR" sz="1600">
                          <a:effectLst/>
                        </a:rPr>
                        <a:t>SKB&gt;135 mmhg  DKB&gt;85 mmhg</a:t>
                      </a:r>
                    </a:p>
                    <a:p>
                      <a:pPr algn="just">
                        <a:lnSpc>
                          <a:spcPct val="150000"/>
                        </a:lnSpc>
                        <a:spcAft>
                          <a:spcPts val="0"/>
                        </a:spcAft>
                      </a:pPr>
                      <a:r>
                        <a:rPr lang="tr-TR" sz="1600">
                          <a:effectLst/>
                        </a:rPr>
                        <a:t>Uykuda ortalama: </a:t>
                      </a:r>
                    </a:p>
                    <a:p>
                      <a:pPr algn="just">
                        <a:lnSpc>
                          <a:spcPct val="150000"/>
                        </a:lnSpc>
                        <a:spcAft>
                          <a:spcPts val="0"/>
                        </a:spcAft>
                      </a:pPr>
                      <a:r>
                        <a:rPr lang="tr-TR" sz="1600">
                          <a:effectLst/>
                        </a:rPr>
                        <a:t>SKB&gt;120 mmhg  DKB&gt;70 mmhg</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tc>
                <a:extLst>
                  <a:ext uri="{0D108BD9-81ED-4DB2-BD59-A6C34878D82A}">
                    <a16:rowId xmlns:a16="http://schemas.microsoft.com/office/drawing/2014/main" val="1954271619"/>
                  </a:ext>
                </a:extLst>
              </a:tr>
              <a:tr h="265853">
                <a:tc gridSpan="2">
                  <a:txBody>
                    <a:bodyPr/>
                    <a:lstStyle/>
                    <a:p>
                      <a:pPr algn="just">
                        <a:lnSpc>
                          <a:spcPct val="150000"/>
                        </a:lnSpc>
                        <a:spcAft>
                          <a:spcPts val="0"/>
                        </a:spcAft>
                      </a:pPr>
                      <a:r>
                        <a:rPr lang="tr-TR" sz="1600">
                          <a:effectLst/>
                        </a:rPr>
                        <a:t>80 yaş üstü hastalar</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tc>
                <a:tc hMerge="1">
                  <a:txBody>
                    <a:bodyPr/>
                    <a:lstStyle/>
                    <a:p>
                      <a:endParaRPr lang="tr-TR"/>
                    </a:p>
                  </a:txBody>
                  <a:tcPr/>
                </a:tc>
                <a:extLst>
                  <a:ext uri="{0D108BD9-81ED-4DB2-BD59-A6C34878D82A}">
                    <a16:rowId xmlns:a16="http://schemas.microsoft.com/office/drawing/2014/main" val="1684086622"/>
                  </a:ext>
                </a:extLst>
              </a:tr>
              <a:tr h="265853">
                <a:tc>
                  <a:txBody>
                    <a:bodyPr/>
                    <a:lstStyle/>
                    <a:p>
                      <a:pPr algn="just">
                        <a:lnSpc>
                          <a:spcPct val="150000"/>
                        </a:lnSpc>
                        <a:spcAft>
                          <a:spcPts val="0"/>
                        </a:spcAft>
                      </a:pPr>
                      <a:r>
                        <a:rPr lang="tr-TR" sz="1600">
                          <a:effectLst/>
                        </a:rPr>
                        <a:t>Poliklinik ölçümü</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tc>
                <a:tc>
                  <a:txBody>
                    <a:bodyPr/>
                    <a:lstStyle/>
                    <a:p>
                      <a:pPr algn="just">
                        <a:lnSpc>
                          <a:spcPct val="150000"/>
                        </a:lnSpc>
                        <a:spcAft>
                          <a:spcPts val="0"/>
                        </a:spcAft>
                      </a:pPr>
                      <a:r>
                        <a:rPr lang="tr-TR" sz="1600">
                          <a:effectLst/>
                        </a:rPr>
                        <a:t>SKB&gt;150 veya 160 mmhg DKB&gt;90 mmhg</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tc>
                <a:extLst>
                  <a:ext uri="{0D108BD9-81ED-4DB2-BD59-A6C34878D82A}">
                    <a16:rowId xmlns:a16="http://schemas.microsoft.com/office/drawing/2014/main" val="111470274"/>
                  </a:ext>
                </a:extLst>
              </a:tr>
              <a:tr h="265853">
                <a:tc>
                  <a:txBody>
                    <a:bodyPr/>
                    <a:lstStyle/>
                    <a:p>
                      <a:pPr algn="just">
                        <a:lnSpc>
                          <a:spcPct val="150000"/>
                        </a:lnSpc>
                        <a:spcAft>
                          <a:spcPts val="0"/>
                        </a:spcAft>
                      </a:pPr>
                      <a:r>
                        <a:rPr lang="tr-TR" sz="1600">
                          <a:effectLst/>
                        </a:rPr>
                        <a:t>Ev ölçümü</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tc>
                <a:tc>
                  <a:txBody>
                    <a:bodyPr/>
                    <a:lstStyle/>
                    <a:p>
                      <a:pPr algn="just">
                        <a:lnSpc>
                          <a:spcPct val="150000"/>
                        </a:lnSpc>
                        <a:spcAft>
                          <a:spcPts val="0"/>
                        </a:spcAft>
                      </a:pPr>
                      <a:r>
                        <a:rPr lang="tr-TR" sz="1600" dirty="0">
                          <a:effectLst/>
                        </a:rPr>
                        <a:t>SKB&gt;145-150 mmhg DKB&gt;85 mmhg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tc>
                <a:extLst>
                  <a:ext uri="{0D108BD9-81ED-4DB2-BD59-A6C34878D82A}">
                    <a16:rowId xmlns:a16="http://schemas.microsoft.com/office/drawing/2014/main" val="1979036933"/>
                  </a:ext>
                </a:extLst>
              </a:tr>
              <a:tr h="0">
                <a:tc>
                  <a:txBody>
                    <a:bodyPr/>
                    <a:lstStyle/>
                    <a:p>
                      <a:pPr algn="just">
                        <a:lnSpc>
                          <a:spcPct val="150000"/>
                        </a:lnSpc>
                        <a:spcAft>
                          <a:spcPts val="0"/>
                        </a:spcAft>
                      </a:pPr>
                      <a:r>
                        <a:rPr lang="tr-TR" sz="1600">
                          <a:effectLst/>
                        </a:rPr>
                        <a:t>Ambulatuvar kan basıncı ölçümü</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tc>
                <a:tc>
                  <a:txBody>
                    <a:bodyPr/>
                    <a:lstStyle/>
                    <a:p>
                      <a:pPr algn="just">
                        <a:lnSpc>
                          <a:spcPct val="150000"/>
                        </a:lnSpc>
                        <a:spcAft>
                          <a:spcPts val="0"/>
                        </a:spcAft>
                      </a:pPr>
                      <a:r>
                        <a:rPr lang="tr-TR" sz="1600" dirty="0">
                          <a:effectLst/>
                        </a:rPr>
                        <a:t>24 saatlik ortalama: </a:t>
                      </a:r>
                    </a:p>
                    <a:p>
                      <a:pPr algn="just">
                        <a:lnSpc>
                          <a:spcPct val="150000"/>
                        </a:lnSpc>
                        <a:spcAft>
                          <a:spcPts val="0"/>
                        </a:spcAft>
                      </a:pPr>
                      <a:r>
                        <a:rPr lang="tr-TR" sz="1600" dirty="0">
                          <a:effectLst/>
                        </a:rPr>
                        <a:t>SKB&gt;140-145 </a:t>
                      </a:r>
                      <a:r>
                        <a:rPr lang="tr-TR" sz="1600" dirty="0" err="1">
                          <a:effectLst/>
                        </a:rPr>
                        <a:t>mmhg</a:t>
                      </a:r>
                      <a:r>
                        <a:rPr lang="tr-TR" sz="1600" dirty="0">
                          <a:effectLst/>
                        </a:rPr>
                        <a:t>  DKB&gt;90 </a:t>
                      </a:r>
                      <a:r>
                        <a:rPr lang="tr-TR" sz="1600" dirty="0" err="1">
                          <a:effectLst/>
                        </a:rPr>
                        <a:t>mmhg</a:t>
                      </a:r>
                      <a:endParaRPr lang="tr-TR" sz="1600" dirty="0">
                        <a:effectLst/>
                      </a:endParaRPr>
                    </a:p>
                    <a:p>
                      <a:pPr algn="just">
                        <a:lnSpc>
                          <a:spcPct val="150000"/>
                        </a:lnSpc>
                        <a:spcAft>
                          <a:spcPts val="0"/>
                        </a:spcAft>
                      </a:pPr>
                      <a:r>
                        <a:rPr lang="tr-TR" sz="1600" dirty="0">
                          <a:effectLst/>
                        </a:rPr>
                        <a:t>Gündüz ortalama: </a:t>
                      </a:r>
                    </a:p>
                    <a:p>
                      <a:pPr algn="just">
                        <a:lnSpc>
                          <a:spcPct val="150000"/>
                        </a:lnSpc>
                        <a:spcAft>
                          <a:spcPts val="0"/>
                        </a:spcAft>
                      </a:pPr>
                      <a:r>
                        <a:rPr lang="tr-TR" sz="1600" dirty="0">
                          <a:effectLst/>
                        </a:rPr>
                        <a:t>SKB&gt;145 </a:t>
                      </a:r>
                      <a:r>
                        <a:rPr lang="tr-TR" sz="1600" dirty="0" err="1">
                          <a:effectLst/>
                        </a:rPr>
                        <a:t>mmhg</a:t>
                      </a:r>
                      <a:r>
                        <a:rPr lang="tr-TR" sz="1600" dirty="0">
                          <a:effectLst/>
                        </a:rPr>
                        <a:t>  DKB&gt;95 </a:t>
                      </a:r>
                      <a:r>
                        <a:rPr lang="tr-TR" sz="1600" dirty="0" err="1">
                          <a:effectLst/>
                        </a:rPr>
                        <a:t>mmhg</a:t>
                      </a:r>
                      <a:r>
                        <a:rPr lang="tr-TR" sz="1600" dirty="0">
                          <a:effectLst/>
                        </a:rPr>
                        <a:t> </a:t>
                      </a:r>
                    </a:p>
                    <a:p>
                      <a:pPr algn="just">
                        <a:lnSpc>
                          <a:spcPct val="150000"/>
                        </a:lnSpc>
                        <a:spcAft>
                          <a:spcPts val="0"/>
                        </a:spcAft>
                      </a:pPr>
                      <a:r>
                        <a:rPr lang="tr-TR" sz="1600" dirty="0">
                          <a:effectLst/>
                        </a:rPr>
                        <a:t>Uykuda ortalama: </a:t>
                      </a:r>
                    </a:p>
                    <a:p>
                      <a:pPr algn="just">
                        <a:lnSpc>
                          <a:spcPct val="150000"/>
                        </a:lnSpc>
                        <a:spcAft>
                          <a:spcPts val="0"/>
                        </a:spcAft>
                      </a:pPr>
                      <a:r>
                        <a:rPr lang="tr-TR" sz="1600" dirty="0">
                          <a:effectLst/>
                        </a:rPr>
                        <a:t>SKB&gt;130-135 </a:t>
                      </a:r>
                      <a:r>
                        <a:rPr lang="tr-TR" sz="1600" dirty="0" err="1">
                          <a:effectLst/>
                        </a:rPr>
                        <a:t>mmhg</a:t>
                      </a:r>
                      <a:r>
                        <a:rPr lang="tr-TR" sz="1600" dirty="0">
                          <a:effectLst/>
                        </a:rPr>
                        <a:t>  DKB&gt;90 </a:t>
                      </a:r>
                      <a:r>
                        <a:rPr lang="tr-TR" sz="1600" dirty="0" err="1">
                          <a:effectLst/>
                        </a:rPr>
                        <a:t>mmhg</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435" marR="60435" marT="0" marB="0"/>
                </a:tc>
                <a:extLst>
                  <a:ext uri="{0D108BD9-81ED-4DB2-BD59-A6C34878D82A}">
                    <a16:rowId xmlns:a16="http://schemas.microsoft.com/office/drawing/2014/main" val="3111003276"/>
                  </a:ext>
                </a:extLst>
              </a:tr>
            </a:tbl>
          </a:graphicData>
        </a:graphic>
      </p:graphicFrame>
    </p:spTree>
    <p:extLst>
      <p:ext uri="{BB962C8B-B14F-4D97-AF65-F5344CB8AC3E}">
        <p14:creationId xmlns:p14="http://schemas.microsoft.com/office/powerpoint/2010/main" val="273863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BD91402-A30A-473F-B6E8-EEC99E14445E}"/>
              </a:ext>
            </a:extLst>
          </p:cNvPr>
          <p:cNvSpPr>
            <a:spLocks noGrp="1"/>
          </p:cNvSpPr>
          <p:nvPr>
            <p:ph type="title"/>
          </p:nvPr>
        </p:nvSpPr>
        <p:spPr>
          <a:ln>
            <a:solidFill>
              <a:srgbClr val="00B0F0"/>
            </a:solidFill>
          </a:ln>
        </p:spPr>
        <p:txBody>
          <a:bodyPr/>
          <a:lstStyle/>
          <a:p>
            <a:pPr algn="ctr"/>
            <a:r>
              <a:rPr lang="tr-TR" b="1" dirty="0">
                <a:solidFill>
                  <a:schemeClr val="accent1"/>
                </a:solidFill>
              </a:rPr>
              <a:t>HİPERTANSİYON TANISI</a:t>
            </a:r>
            <a:endParaRPr lang="en-US" b="1" dirty="0">
              <a:solidFill>
                <a:schemeClr val="accent1"/>
              </a:solidFill>
            </a:endParaRPr>
          </a:p>
        </p:txBody>
      </p:sp>
      <p:sp>
        <p:nvSpPr>
          <p:cNvPr id="6" name="AutoShape 2" descr="24 hour pressure monitoring ile ilgili gÃ¶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AutoShape 4" descr="24 hour pressure monitoring ile ilgili gÃ¶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8" name="AutoShape 6" descr="24 hour pressure monitoring ile ilgili gÃ¶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2" name="İçerik Yer Tutucusu 1"/>
          <p:cNvSpPr>
            <a:spLocks noGrp="1"/>
          </p:cNvSpPr>
          <p:nvPr>
            <p:ph idx="1"/>
          </p:nvPr>
        </p:nvSpPr>
        <p:spPr/>
        <p:txBody>
          <a:bodyPr>
            <a:normAutofit fontScale="92500" lnSpcReduction="10000"/>
          </a:bodyPr>
          <a:lstStyle/>
          <a:p>
            <a:r>
              <a:rPr lang="tr-TR" b="1" dirty="0" err="1"/>
              <a:t>Anamnez</a:t>
            </a:r>
            <a:r>
              <a:rPr lang="tr-TR" b="1" dirty="0"/>
              <a:t> </a:t>
            </a:r>
          </a:p>
          <a:p>
            <a:pPr lvl="1"/>
            <a:r>
              <a:rPr lang="tr-TR" dirty="0"/>
              <a:t>Hipertansiyonun hedef alacağı organlar</a:t>
            </a:r>
          </a:p>
          <a:p>
            <a:pPr lvl="1"/>
            <a:r>
              <a:rPr lang="tr-TR" dirty="0"/>
              <a:t>Diğer </a:t>
            </a:r>
            <a:r>
              <a:rPr lang="tr-TR" dirty="0" err="1"/>
              <a:t>kardiyovasküler</a:t>
            </a:r>
            <a:r>
              <a:rPr lang="tr-TR" dirty="0"/>
              <a:t> risk faktörleri</a:t>
            </a:r>
          </a:p>
          <a:p>
            <a:r>
              <a:rPr lang="tr-TR" b="1" dirty="0"/>
              <a:t>Fizik muayene </a:t>
            </a:r>
          </a:p>
          <a:p>
            <a:pPr lvl="1"/>
            <a:r>
              <a:rPr lang="tr-TR" dirty="0" err="1"/>
              <a:t>Ortostatik</a:t>
            </a:r>
            <a:r>
              <a:rPr lang="tr-TR" dirty="0"/>
              <a:t> hipotansiyon</a:t>
            </a:r>
          </a:p>
          <a:p>
            <a:pPr lvl="1"/>
            <a:r>
              <a:rPr lang="tr-TR" dirty="0"/>
              <a:t>Yalancı hipertansiyon (</a:t>
            </a:r>
            <a:r>
              <a:rPr lang="tr-TR" dirty="0" err="1"/>
              <a:t>pseudohypertension</a:t>
            </a:r>
            <a:r>
              <a:rPr lang="tr-TR" dirty="0"/>
              <a:t>) </a:t>
            </a:r>
          </a:p>
          <a:p>
            <a:pPr lvl="1"/>
            <a:r>
              <a:rPr lang="tr-TR" dirty="0" err="1"/>
              <a:t>Kardiyovasküler</a:t>
            </a:r>
            <a:r>
              <a:rPr lang="tr-TR" dirty="0"/>
              <a:t> sistem muayenesi </a:t>
            </a:r>
          </a:p>
          <a:p>
            <a:pPr lvl="1"/>
            <a:r>
              <a:rPr lang="tr-TR" dirty="0"/>
              <a:t>Aritmi </a:t>
            </a:r>
          </a:p>
          <a:p>
            <a:pPr lvl="1"/>
            <a:r>
              <a:rPr lang="tr-TR" dirty="0"/>
              <a:t>Kardiyak odaklarda üfürüm varlığı </a:t>
            </a:r>
          </a:p>
          <a:p>
            <a:pPr lvl="1"/>
            <a:r>
              <a:rPr lang="tr-TR" dirty="0" err="1"/>
              <a:t>Karotisler</a:t>
            </a:r>
            <a:r>
              <a:rPr lang="tr-TR" dirty="0"/>
              <a:t> iki taraflı </a:t>
            </a:r>
            <a:r>
              <a:rPr lang="tr-TR" dirty="0" err="1"/>
              <a:t>oskülte</a:t>
            </a:r>
            <a:r>
              <a:rPr lang="tr-TR" dirty="0"/>
              <a:t> edilmeli </a:t>
            </a:r>
          </a:p>
          <a:p>
            <a:pPr lvl="1"/>
            <a:r>
              <a:rPr lang="tr-TR" dirty="0"/>
              <a:t>İkincil hipertansiyon nedenler açısından değerlendirme (</a:t>
            </a:r>
            <a:r>
              <a:rPr lang="tr-TR" dirty="0" err="1"/>
              <a:t>renal</a:t>
            </a:r>
            <a:r>
              <a:rPr lang="tr-TR" dirty="0"/>
              <a:t> arter üfürümü)</a:t>
            </a:r>
          </a:p>
          <a:p>
            <a:pPr lvl="1"/>
            <a:r>
              <a:rPr lang="tr-TR" dirty="0"/>
              <a:t> </a:t>
            </a:r>
            <a:r>
              <a:rPr lang="tr-TR" dirty="0" err="1"/>
              <a:t>Periferik</a:t>
            </a:r>
            <a:r>
              <a:rPr lang="tr-TR" dirty="0"/>
              <a:t> nabızlar  </a:t>
            </a:r>
          </a:p>
          <a:p>
            <a:endParaRPr lang="tr-TR" dirty="0"/>
          </a:p>
        </p:txBody>
      </p:sp>
    </p:spTree>
    <p:extLst>
      <p:ext uri="{BB962C8B-B14F-4D97-AF65-F5344CB8AC3E}">
        <p14:creationId xmlns:p14="http://schemas.microsoft.com/office/powerpoint/2010/main" val="5978783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BD91402-A30A-473F-B6E8-EEC99E14445E}"/>
              </a:ext>
            </a:extLst>
          </p:cNvPr>
          <p:cNvSpPr>
            <a:spLocks noGrp="1"/>
          </p:cNvSpPr>
          <p:nvPr>
            <p:ph type="title"/>
          </p:nvPr>
        </p:nvSpPr>
        <p:spPr>
          <a:ln>
            <a:solidFill>
              <a:srgbClr val="00B0F0"/>
            </a:solidFill>
          </a:ln>
        </p:spPr>
        <p:txBody>
          <a:bodyPr>
            <a:normAutofit fontScale="90000"/>
          </a:bodyPr>
          <a:lstStyle/>
          <a:p>
            <a:pPr algn="ctr"/>
            <a:br>
              <a:rPr lang="tr-TR" dirty="0"/>
            </a:br>
            <a:r>
              <a:rPr lang="tr-TR" b="1" dirty="0">
                <a:solidFill>
                  <a:schemeClr val="accent1"/>
                </a:solidFill>
              </a:rPr>
              <a:t>YALANCI HİPERTANSİYON (PSEUDOHYPERTENSİON) </a:t>
            </a:r>
            <a:br>
              <a:rPr lang="tr-TR" dirty="0"/>
            </a:br>
            <a:endParaRPr lang="en-US" b="1" dirty="0">
              <a:solidFill>
                <a:schemeClr val="accent1"/>
              </a:solidFill>
            </a:endParaRPr>
          </a:p>
        </p:txBody>
      </p:sp>
      <p:sp>
        <p:nvSpPr>
          <p:cNvPr id="3" name="İçerik Yer Tutucusu 2"/>
          <p:cNvSpPr>
            <a:spLocks noGrp="1"/>
          </p:cNvSpPr>
          <p:nvPr>
            <p:ph sz="half" idx="1"/>
          </p:nvPr>
        </p:nvSpPr>
        <p:spPr>
          <a:ln>
            <a:solidFill>
              <a:srgbClr val="00B0F0"/>
            </a:solidFill>
          </a:ln>
        </p:spPr>
        <p:txBody>
          <a:bodyPr>
            <a:normAutofit fontScale="92500" lnSpcReduction="20000"/>
          </a:bodyPr>
          <a:lstStyle/>
          <a:p>
            <a:r>
              <a:rPr lang="tr-TR" dirty="0"/>
              <a:t>Subklavian arterin ve brakial arterin aterosklerozuna bağlı arter duvar sertliğinin artması sonucunda manşonun altındaki arter bastırılamaz ve sistolik basınç olduğundan yüksek alınır.</a:t>
            </a:r>
          </a:p>
          <a:p>
            <a:r>
              <a:rPr lang="tr-TR" dirty="0"/>
              <a:t> Manşon ile </a:t>
            </a:r>
            <a:r>
              <a:rPr lang="tr-TR" dirty="0" err="1"/>
              <a:t>brakial</a:t>
            </a:r>
            <a:r>
              <a:rPr lang="tr-TR" dirty="0"/>
              <a:t> arter sıkıştırıldığı halde hala </a:t>
            </a:r>
            <a:r>
              <a:rPr lang="tr-TR" dirty="0" err="1"/>
              <a:t>radial</a:t>
            </a:r>
            <a:r>
              <a:rPr lang="tr-TR" dirty="0"/>
              <a:t> arter nabzı </a:t>
            </a:r>
            <a:r>
              <a:rPr lang="tr-TR" dirty="0" err="1"/>
              <a:t>palpe</a:t>
            </a:r>
            <a:r>
              <a:rPr lang="tr-TR" dirty="0"/>
              <a:t> edilebiliyorsa -</a:t>
            </a:r>
            <a:r>
              <a:rPr lang="tr-TR" dirty="0" err="1"/>
              <a:t>Osler</a:t>
            </a:r>
            <a:r>
              <a:rPr lang="tr-TR" dirty="0"/>
              <a:t> manevrası- yalancı hipertansiyondan şüphelenilebilir.</a:t>
            </a:r>
          </a:p>
          <a:p>
            <a:r>
              <a:rPr lang="tr-TR" dirty="0"/>
              <a:t>Yalancı hipertansiyon düşünülen kişilerde </a:t>
            </a:r>
            <a:r>
              <a:rPr lang="tr-TR" dirty="0" err="1"/>
              <a:t>intraarteriel</a:t>
            </a:r>
            <a:r>
              <a:rPr lang="tr-TR" dirty="0"/>
              <a:t> ölçüm yapmak gerekir. </a:t>
            </a:r>
          </a:p>
        </p:txBody>
      </p:sp>
      <p:sp>
        <p:nvSpPr>
          <p:cNvPr id="6" name="AutoShape 2" descr="24 hour pressure monitoring ile ilgili gÃ¶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AutoShape 4" descr="24 hour pressure monitoring ile ilgili gÃ¶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8" name="AutoShape 6" descr="24 hour pressure monitoring ile ilgili gÃ¶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2052" name="Picture 4" descr="intra arterial blood pressure measurement ile ilgili gÃ¶rsel sonucu"/>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484883" y="2301767"/>
            <a:ext cx="3821167" cy="2809190"/>
          </a:xfrm>
          <a:prstGeom prst="rect">
            <a:avLst/>
          </a:prstGeom>
          <a:noFill/>
          <a:ln>
            <a:solidFill>
              <a:srgbClr val="00B0F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82922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BD91402-A30A-473F-B6E8-EEC99E14445E}"/>
              </a:ext>
            </a:extLst>
          </p:cNvPr>
          <p:cNvSpPr>
            <a:spLocks noGrp="1"/>
          </p:cNvSpPr>
          <p:nvPr>
            <p:ph type="title"/>
          </p:nvPr>
        </p:nvSpPr>
        <p:spPr>
          <a:ln>
            <a:solidFill>
              <a:srgbClr val="00B0F0"/>
            </a:solidFill>
          </a:ln>
        </p:spPr>
        <p:txBody>
          <a:bodyPr/>
          <a:lstStyle/>
          <a:p>
            <a:pPr algn="ctr"/>
            <a:r>
              <a:rPr lang="tr-TR" b="1" dirty="0">
                <a:solidFill>
                  <a:schemeClr val="accent1"/>
                </a:solidFill>
              </a:rPr>
              <a:t>HİPERTANSİYON TANISI</a:t>
            </a:r>
            <a:endParaRPr lang="en-US" b="1" dirty="0">
              <a:solidFill>
                <a:schemeClr val="accent1"/>
              </a:solidFill>
            </a:endParaRPr>
          </a:p>
        </p:txBody>
      </p:sp>
      <p:sp>
        <p:nvSpPr>
          <p:cNvPr id="6" name="AutoShape 2" descr="24 hour pressure monitoring ile ilgili gÃ¶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AutoShape 4" descr="24 hour pressure monitoring ile ilgili gÃ¶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8" name="AutoShape 6" descr="24 hour pressure monitoring ile ilgili gÃ¶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2" name="İçerik Yer Tutucusu 1"/>
          <p:cNvSpPr>
            <a:spLocks noGrp="1"/>
          </p:cNvSpPr>
          <p:nvPr>
            <p:ph idx="1"/>
          </p:nvPr>
        </p:nvSpPr>
        <p:spPr>
          <a:ln>
            <a:solidFill>
              <a:srgbClr val="00B0F0"/>
            </a:solidFill>
          </a:ln>
        </p:spPr>
        <p:txBody>
          <a:bodyPr>
            <a:normAutofit/>
          </a:bodyPr>
          <a:lstStyle/>
          <a:p>
            <a:r>
              <a:rPr lang="tr-TR" b="1" dirty="0" err="1"/>
              <a:t>Labaratuvar</a:t>
            </a:r>
            <a:endParaRPr lang="tr-TR" b="1" dirty="0"/>
          </a:p>
          <a:p>
            <a:pPr lvl="1"/>
            <a:r>
              <a:rPr lang="tr-TR" dirty="0"/>
              <a:t>Açlık kan şekeri</a:t>
            </a:r>
          </a:p>
          <a:p>
            <a:pPr lvl="1"/>
            <a:r>
              <a:rPr lang="tr-TR" dirty="0" err="1"/>
              <a:t>Lipid</a:t>
            </a:r>
            <a:r>
              <a:rPr lang="tr-TR" dirty="0"/>
              <a:t> profili</a:t>
            </a:r>
          </a:p>
          <a:p>
            <a:pPr lvl="1"/>
            <a:r>
              <a:rPr lang="tr-TR" dirty="0"/>
              <a:t>Ürik asit</a:t>
            </a:r>
          </a:p>
          <a:p>
            <a:pPr lvl="1"/>
            <a:r>
              <a:rPr lang="tr-TR" dirty="0"/>
              <a:t>Böbrek fonksiyon testleri ve elektrolitler</a:t>
            </a:r>
          </a:p>
          <a:p>
            <a:pPr lvl="1"/>
            <a:r>
              <a:rPr lang="tr-TR" dirty="0"/>
              <a:t>Karaciğer fonksiyon testleri</a:t>
            </a:r>
          </a:p>
          <a:p>
            <a:pPr lvl="1"/>
            <a:r>
              <a:rPr lang="tr-TR" dirty="0"/>
              <a:t>İdrarda </a:t>
            </a:r>
            <a:r>
              <a:rPr lang="tr-TR" dirty="0" err="1"/>
              <a:t>mikroalbumin</a:t>
            </a:r>
            <a:endParaRPr lang="tr-TR" dirty="0"/>
          </a:p>
          <a:p>
            <a:pPr lvl="1"/>
            <a:r>
              <a:rPr lang="tr-TR" dirty="0"/>
              <a:t>Elektrokardiyogram </a:t>
            </a:r>
          </a:p>
          <a:p>
            <a:pPr lvl="1"/>
            <a:r>
              <a:rPr lang="tr-TR" dirty="0"/>
              <a:t>Ekokardiyografi</a:t>
            </a:r>
          </a:p>
          <a:p>
            <a:endParaRPr lang="tr-TR" b="1" dirty="0"/>
          </a:p>
          <a:p>
            <a:endParaRPr lang="tr-TR" dirty="0"/>
          </a:p>
        </p:txBody>
      </p:sp>
    </p:spTree>
    <p:extLst>
      <p:ext uri="{BB962C8B-B14F-4D97-AF65-F5344CB8AC3E}">
        <p14:creationId xmlns:p14="http://schemas.microsoft.com/office/powerpoint/2010/main" val="27490764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AF164-966E-4CC7-B4EB-706E6D8E6C7C}"/>
              </a:ext>
            </a:extLst>
          </p:cNvPr>
          <p:cNvSpPr>
            <a:spLocks noGrp="1"/>
          </p:cNvSpPr>
          <p:nvPr>
            <p:ph type="title"/>
          </p:nvPr>
        </p:nvSpPr>
        <p:spPr>
          <a:ln>
            <a:solidFill>
              <a:srgbClr val="00B0F0"/>
            </a:solidFill>
          </a:ln>
        </p:spPr>
        <p:txBody>
          <a:bodyPr/>
          <a:lstStyle/>
          <a:p>
            <a:pPr algn="ctr"/>
            <a:r>
              <a:rPr lang="tr-TR" b="1" dirty="0">
                <a:solidFill>
                  <a:srgbClr val="0070C0"/>
                </a:solidFill>
              </a:rPr>
              <a:t>YAŞLIDA HİPERTANSİYON TEDAVİSİ</a:t>
            </a:r>
            <a:endParaRPr lang="en-US" dirty="0"/>
          </a:p>
        </p:txBody>
      </p:sp>
      <p:sp>
        <p:nvSpPr>
          <p:cNvPr id="3" name="Content Placeholder 2">
            <a:extLst>
              <a:ext uri="{FF2B5EF4-FFF2-40B4-BE49-F238E27FC236}">
                <a16:creationId xmlns:a16="http://schemas.microsoft.com/office/drawing/2014/main" id="{F7526F5C-18D1-4A32-8C2E-72894970C36F}"/>
              </a:ext>
            </a:extLst>
          </p:cNvPr>
          <p:cNvSpPr>
            <a:spLocks noGrp="1"/>
          </p:cNvSpPr>
          <p:nvPr>
            <p:ph idx="1"/>
          </p:nvPr>
        </p:nvSpPr>
        <p:spPr>
          <a:ln>
            <a:solidFill>
              <a:srgbClr val="00B0F0"/>
            </a:solidFill>
          </a:ln>
        </p:spPr>
        <p:txBody>
          <a:bodyPr>
            <a:normAutofit/>
          </a:bodyPr>
          <a:lstStyle/>
          <a:p>
            <a:r>
              <a:rPr lang="tr-TR" dirty="0"/>
              <a:t>Tedavi planında hastanın genel durumu önemlidir.</a:t>
            </a:r>
          </a:p>
          <a:p>
            <a:r>
              <a:rPr lang="tr-TR" dirty="0"/>
              <a:t>Yaşlı fit hastalarda hipertansiyon tedavisinde kan basıncı hedefleri ?</a:t>
            </a:r>
          </a:p>
          <a:p>
            <a:pPr marL="0" indent="0">
              <a:buNone/>
            </a:pPr>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4279030788"/>
              </p:ext>
            </p:extLst>
          </p:nvPr>
        </p:nvGraphicFramePr>
        <p:xfrm>
          <a:off x="1093073" y="2984939"/>
          <a:ext cx="8902266" cy="2990988"/>
        </p:xfrm>
        <a:graphic>
          <a:graphicData uri="http://schemas.openxmlformats.org/drawingml/2006/table">
            <a:tbl>
              <a:tblPr firstRow="1" firstCol="1" bandRow="1">
                <a:tableStyleId>{5C22544A-7EE6-4342-B048-85BDC9FD1C3A}</a:tableStyleId>
              </a:tblPr>
              <a:tblGrid>
                <a:gridCol w="4451133">
                  <a:extLst>
                    <a:ext uri="{9D8B030D-6E8A-4147-A177-3AD203B41FA5}">
                      <a16:colId xmlns:a16="http://schemas.microsoft.com/office/drawing/2014/main" val="1476151083"/>
                    </a:ext>
                  </a:extLst>
                </a:gridCol>
                <a:gridCol w="4451133">
                  <a:extLst>
                    <a:ext uri="{9D8B030D-6E8A-4147-A177-3AD203B41FA5}">
                      <a16:colId xmlns:a16="http://schemas.microsoft.com/office/drawing/2014/main" val="542610507"/>
                    </a:ext>
                  </a:extLst>
                </a:gridCol>
              </a:tblGrid>
              <a:tr h="250077">
                <a:tc>
                  <a:txBody>
                    <a:bodyPr/>
                    <a:lstStyle/>
                    <a:p>
                      <a:pPr>
                        <a:lnSpc>
                          <a:spcPct val="107000"/>
                        </a:lnSpc>
                        <a:spcAft>
                          <a:spcPts val="0"/>
                        </a:spcAft>
                      </a:pPr>
                      <a:r>
                        <a:rPr lang="tr-TR" sz="1400" dirty="0">
                          <a:effectLst/>
                        </a:rPr>
                        <a:t>Hasta Özellikleri</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a:effectLst/>
                        </a:rPr>
                        <a:t>Hedef kan basınçları</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29427023"/>
                  </a:ext>
                </a:extLst>
              </a:tr>
              <a:tr h="511745">
                <a:tc>
                  <a:txBody>
                    <a:bodyPr/>
                    <a:lstStyle/>
                    <a:p>
                      <a:pPr>
                        <a:lnSpc>
                          <a:spcPct val="107000"/>
                        </a:lnSpc>
                        <a:spcAft>
                          <a:spcPts val="0"/>
                        </a:spcAft>
                      </a:pPr>
                      <a:r>
                        <a:rPr lang="tr-TR" sz="1400" dirty="0">
                          <a:effectLst/>
                        </a:rPr>
                        <a:t>&gt;80 yaş ve fit hasta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dirty="0">
                          <a:effectLst/>
                        </a:rPr>
                        <a:t>Hedef: SKB: 140-150 </a:t>
                      </a:r>
                      <a:r>
                        <a:rPr lang="tr-TR" sz="1400" dirty="0" err="1">
                          <a:effectLst/>
                        </a:rPr>
                        <a:t>mmhg</a:t>
                      </a:r>
                      <a:r>
                        <a:rPr lang="tr-TR" sz="1400" dirty="0">
                          <a:effectLst/>
                        </a:rPr>
                        <a:t> ve DKB&lt;90 </a:t>
                      </a:r>
                      <a:r>
                        <a:rPr lang="tr-TR" sz="1400" dirty="0" err="1">
                          <a:effectLst/>
                        </a:rPr>
                        <a:t>mmhg</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0950991"/>
                  </a:ext>
                </a:extLst>
              </a:tr>
              <a:tr h="511745">
                <a:tc>
                  <a:txBody>
                    <a:bodyPr/>
                    <a:lstStyle/>
                    <a:p>
                      <a:pPr>
                        <a:lnSpc>
                          <a:spcPct val="107000"/>
                        </a:lnSpc>
                        <a:spcAft>
                          <a:spcPts val="0"/>
                        </a:spcAft>
                      </a:pPr>
                      <a:r>
                        <a:rPr lang="tr-TR" sz="1400" dirty="0">
                          <a:effectLst/>
                        </a:rPr>
                        <a:t>&lt;80 yaş ve fit hasta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dirty="0">
                          <a:effectLst/>
                        </a:rPr>
                        <a:t>Hedef: SKB&lt;140 </a:t>
                      </a:r>
                      <a:r>
                        <a:rPr lang="tr-TR" sz="1400" dirty="0" err="1">
                          <a:effectLst/>
                        </a:rPr>
                        <a:t>mmhg</a:t>
                      </a:r>
                      <a:r>
                        <a:rPr lang="tr-TR" sz="1400" dirty="0">
                          <a:effectLst/>
                        </a:rPr>
                        <a:t> ve DKB&lt;90 </a:t>
                      </a:r>
                      <a:r>
                        <a:rPr lang="tr-TR" sz="1400" dirty="0" err="1">
                          <a:effectLst/>
                        </a:rPr>
                        <a:t>mmhg</a:t>
                      </a:r>
                      <a:r>
                        <a:rPr lang="tr-TR" sz="1400" dirty="0">
                          <a:effectLst/>
                        </a:rPr>
                        <a:t>.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20266402"/>
                  </a:ext>
                </a:extLst>
              </a:tr>
              <a:tr h="1717421">
                <a:tc>
                  <a:txBody>
                    <a:bodyPr/>
                    <a:lstStyle/>
                    <a:p>
                      <a:r>
                        <a:rPr lang="tr-TR" sz="1400" dirty="0" err="1"/>
                        <a:t>Aterosklerotik</a:t>
                      </a:r>
                      <a:r>
                        <a:rPr lang="tr-TR" sz="1400" dirty="0"/>
                        <a:t> kalp damar hastalığı</a:t>
                      </a:r>
                    </a:p>
                    <a:p>
                      <a:r>
                        <a:rPr lang="tr-TR" sz="1400" dirty="0"/>
                        <a:t>Kalp yetmezliği</a:t>
                      </a:r>
                    </a:p>
                    <a:p>
                      <a:r>
                        <a:rPr lang="tr-TR" sz="1400" dirty="0"/>
                        <a:t>Diyabet </a:t>
                      </a:r>
                    </a:p>
                    <a:p>
                      <a:r>
                        <a:rPr lang="tr-TR" sz="1400" dirty="0"/>
                        <a:t>Kronik böbrek yetmezliği </a:t>
                      </a:r>
                      <a:endParaRPr lang="en-US" sz="1400" dirty="0"/>
                    </a:p>
                    <a:p>
                      <a:pPr>
                        <a:lnSpc>
                          <a:spcPct val="107000"/>
                        </a:lnSpc>
                        <a:spcAft>
                          <a:spcPts val="0"/>
                        </a:spcAft>
                      </a:pP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tr-TR" sz="1400" dirty="0"/>
                        <a:t>125-130/&lt;80 </a:t>
                      </a:r>
                      <a:r>
                        <a:rPr lang="tr-TR" sz="1400" dirty="0" err="1"/>
                        <a:t>mmHg</a:t>
                      </a:r>
                      <a:endParaRPr lang="en-US" sz="1400" dirty="0"/>
                    </a:p>
                    <a:p>
                      <a:pPr>
                        <a:lnSpc>
                          <a:spcPct val="107000"/>
                        </a:lnSpc>
                        <a:spcAft>
                          <a:spcPts val="0"/>
                        </a:spcAft>
                      </a:pP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17390974"/>
                  </a:ext>
                </a:extLst>
              </a:tr>
            </a:tbl>
          </a:graphicData>
        </a:graphic>
      </p:graphicFrame>
      <p:sp>
        <p:nvSpPr>
          <p:cNvPr id="5" name="TextBox 4">
            <a:extLst>
              <a:ext uri="{FF2B5EF4-FFF2-40B4-BE49-F238E27FC236}">
                <a16:creationId xmlns:a16="http://schemas.microsoft.com/office/drawing/2014/main" id="{84224A83-AC25-4ED7-A02F-D56EDCFBC21B}"/>
              </a:ext>
            </a:extLst>
          </p:cNvPr>
          <p:cNvSpPr txBox="1"/>
          <p:nvPr/>
        </p:nvSpPr>
        <p:spPr>
          <a:xfrm>
            <a:off x="2469243" y="2301561"/>
            <a:ext cx="5968481" cy="353943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tr-TR" sz="2800" dirty="0"/>
              <a:t>Yaşam beklentisi kısıtlı, ileri demansı olan ve fonksiyonel durumu kötü kırılgan yaşlılarda KB hedefleri esnetilmelidir.</a:t>
            </a:r>
          </a:p>
          <a:p>
            <a:pPr algn="ctr"/>
            <a:r>
              <a:rPr lang="tr-TR" sz="2800" dirty="0"/>
              <a:t>Özellikle kan basıncında aşırı düşüş SKB&lt;100 DKB&lt;60 düşmeler, kognitif fonksiyon bozuklukları ve ÖLÜM ile ilişkilidir.</a:t>
            </a:r>
            <a:endParaRPr lang="en-US" sz="2800" dirty="0"/>
          </a:p>
        </p:txBody>
      </p:sp>
    </p:spTree>
    <p:extLst>
      <p:ext uri="{BB962C8B-B14F-4D97-AF65-F5344CB8AC3E}">
        <p14:creationId xmlns:p14="http://schemas.microsoft.com/office/powerpoint/2010/main" val="1930430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C1803-0342-4139-85D3-13A4A061DB3A}"/>
              </a:ext>
            </a:extLst>
          </p:cNvPr>
          <p:cNvSpPr>
            <a:spLocks noGrp="1"/>
          </p:cNvSpPr>
          <p:nvPr>
            <p:ph type="title"/>
          </p:nvPr>
        </p:nvSpPr>
        <p:spPr>
          <a:ln>
            <a:solidFill>
              <a:srgbClr val="00B0F0"/>
            </a:solidFill>
          </a:ln>
        </p:spPr>
        <p:txBody>
          <a:bodyPr/>
          <a:lstStyle/>
          <a:p>
            <a:pPr algn="ctr"/>
            <a:r>
              <a:rPr lang="tr-TR" b="1" dirty="0">
                <a:solidFill>
                  <a:srgbClr val="0070C0"/>
                </a:solidFill>
              </a:rPr>
              <a:t>YAŞLIDA HİPERTANSİYON TEDAVİSİ</a:t>
            </a:r>
            <a:endParaRPr lang="en-US" dirty="0"/>
          </a:p>
        </p:txBody>
      </p:sp>
      <p:sp>
        <p:nvSpPr>
          <p:cNvPr id="3" name="Content Placeholder 2">
            <a:extLst>
              <a:ext uri="{FF2B5EF4-FFF2-40B4-BE49-F238E27FC236}">
                <a16:creationId xmlns:a16="http://schemas.microsoft.com/office/drawing/2014/main" id="{696B6AD9-458B-494A-B1C9-68C8ACB129F5}"/>
              </a:ext>
            </a:extLst>
          </p:cNvPr>
          <p:cNvSpPr>
            <a:spLocks noGrp="1"/>
          </p:cNvSpPr>
          <p:nvPr>
            <p:ph idx="1"/>
          </p:nvPr>
        </p:nvSpPr>
        <p:spPr>
          <a:ln>
            <a:solidFill>
              <a:srgbClr val="00B0F0"/>
            </a:solidFill>
          </a:ln>
        </p:spPr>
        <p:txBody>
          <a:bodyPr>
            <a:normAutofit/>
          </a:bodyPr>
          <a:lstStyle/>
          <a:p>
            <a:r>
              <a:rPr lang="tr-TR" dirty="0"/>
              <a:t>Tüm yaşlılara yaşam tarzı değişikliklerini önermeliyiz. </a:t>
            </a:r>
          </a:p>
          <a:p>
            <a:r>
              <a:rPr lang="tr-TR" dirty="0"/>
              <a:t>İlaç tedavisi hipertansiyonun </a:t>
            </a:r>
            <a:r>
              <a:rPr lang="tr-TR" dirty="0" err="1"/>
              <a:t>evrelemesi</a:t>
            </a:r>
            <a:r>
              <a:rPr lang="tr-TR" dirty="0"/>
              <a:t>, hastanın eşlik eden hastalıkları ve ilaçların yan etki profiline göre karar verilmelidir.</a:t>
            </a:r>
          </a:p>
          <a:p>
            <a:r>
              <a:rPr lang="tr-TR" dirty="0"/>
              <a:t>Hipertansiyon evreleri  	</a:t>
            </a:r>
          </a:p>
          <a:p>
            <a:pPr marL="0" indent="0">
              <a:buNone/>
            </a:pPr>
            <a:endParaRPr lang="tr-TR" dirty="0"/>
          </a:p>
          <a:p>
            <a:endParaRPr lang="en-US" dirty="0"/>
          </a:p>
        </p:txBody>
      </p:sp>
      <p:graphicFrame>
        <p:nvGraphicFramePr>
          <p:cNvPr id="4" name="Tablo 3"/>
          <p:cNvGraphicFramePr>
            <a:graphicFrameLocks noGrp="1"/>
          </p:cNvGraphicFramePr>
          <p:nvPr>
            <p:extLst>
              <p:ext uri="{D42A27DB-BD31-4B8C-83A1-F6EECF244321}">
                <p14:modId xmlns:p14="http://schemas.microsoft.com/office/powerpoint/2010/main" val="3648182217"/>
              </p:ext>
            </p:extLst>
          </p:nvPr>
        </p:nvGraphicFramePr>
        <p:xfrm>
          <a:off x="1492470" y="3720662"/>
          <a:ext cx="8933794" cy="2270235"/>
        </p:xfrm>
        <a:graphic>
          <a:graphicData uri="http://schemas.openxmlformats.org/drawingml/2006/table">
            <a:tbl>
              <a:tblPr firstRow="1" firstCol="1" bandRow="1">
                <a:tableStyleId>{5C22544A-7EE6-4342-B048-85BDC9FD1C3A}</a:tableStyleId>
              </a:tblPr>
              <a:tblGrid>
                <a:gridCol w="2977274">
                  <a:extLst>
                    <a:ext uri="{9D8B030D-6E8A-4147-A177-3AD203B41FA5}">
                      <a16:colId xmlns:a16="http://schemas.microsoft.com/office/drawing/2014/main" val="2471788263"/>
                    </a:ext>
                  </a:extLst>
                </a:gridCol>
                <a:gridCol w="2978260">
                  <a:extLst>
                    <a:ext uri="{9D8B030D-6E8A-4147-A177-3AD203B41FA5}">
                      <a16:colId xmlns:a16="http://schemas.microsoft.com/office/drawing/2014/main" val="2970679751"/>
                    </a:ext>
                  </a:extLst>
                </a:gridCol>
                <a:gridCol w="2978260">
                  <a:extLst>
                    <a:ext uri="{9D8B030D-6E8A-4147-A177-3AD203B41FA5}">
                      <a16:colId xmlns:a16="http://schemas.microsoft.com/office/drawing/2014/main" val="45841511"/>
                    </a:ext>
                  </a:extLst>
                </a:gridCol>
              </a:tblGrid>
              <a:tr h="454047">
                <a:tc>
                  <a:txBody>
                    <a:bodyPr/>
                    <a:lstStyle/>
                    <a:p>
                      <a:pPr>
                        <a:lnSpc>
                          <a:spcPct val="107000"/>
                        </a:lnSpc>
                        <a:spcAft>
                          <a:spcPts val="0"/>
                        </a:spcAft>
                      </a:pPr>
                      <a:r>
                        <a:rPr lang="tr-TR" sz="1800">
                          <a:effectLst/>
                        </a:rPr>
                        <a:t>SKB                            DKB</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800" baseline="30000">
                          <a:effectLst/>
                        </a:rPr>
                        <a:t>*</a:t>
                      </a:r>
                      <a:r>
                        <a:rPr lang="tr-TR" sz="1800">
                          <a:effectLst/>
                        </a:rPr>
                        <a:t>JNC7</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800" baseline="30000">
                          <a:effectLst/>
                        </a:rPr>
                        <a:t>**</a:t>
                      </a:r>
                      <a:r>
                        <a:rPr lang="tr-TR" sz="1800">
                          <a:effectLst/>
                        </a:rPr>
                        <a:t>2017 ACC/AHA</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27918345"/>
                  </a:ext>
                </a:extLst>
              </a:tr>
              <a:tr h="454047">
                <a:tc>
                  <a:txBody>
                    <a:bodyPr/>
                    <a:lstStyle/>
                    <a:p>
                      <a:pPr>
                        <a:lnSpc>
                          <a:spcPct val="107000"/>
                        </a:lnSpc>
                        <a:spcAft>
                          <a:spcPts val="0"/>
                        </a:spcAft>
                      </a:pPr>
                      <a:r>
                        <a:rPr lang="tr-TR" sz="1800">
                          <a:effectLst/>
                        </a:rPr>
                        <a:t>120-129                      &lt;80</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800">
                          <a:effectLst/>
                        </a:rPr>
                        <a:t>Prehipertansiyon</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800">
                          <a:effectLst/>
                        </a:rPr>
                        <a:t>Prehipertansiyon</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2768406"/>
                  </a:ext>
                </a:extLst>
              </a:tr>
              <a:tr h="454047">
                <a:tc>
                  <a:txBody>
                    <a:bodyPr/>
                    <a:lstStyle/>
                    <a:p>
                      <a:pPr>
                        <a:lnSpc>
                          <a:spcPct val="107000"/>
                        </a:lnSpc>
                        <a:spcAft>
                          <a:spcPts val="0"/>
                        </a:spcAft>
                      </a:pPr>
                      <a:r>
                        <a:rPr lang="tr-TR" sz="1800">
                          <a:effectLst/>
                        </a:rPr>
                        <a:t>130-139                      80-89</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800">
                          <a:effectLst/>
                        </a:rPr>
                        <a:t>Prehipertansiyon</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800">
                          <a:effectLst/>
                        </a:rPr>
                        <a:t>Evre 1 hipertansiyon</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37588983"/>
                  </a:ext>
                </a:extLst>
              </a:tr>
              <a:tr h="454047">
                <a:tc>
                  <a:txBody>
                    <a:bodyPr/>
                    <a:lstStyle/>
                    <a:p>
                      <a:pPr>
                        <a:lnSpc>
                          <a:spcPct val="107000"/>
                        </a:lnSpc>
                        <a:spcAft>
                          <a:spcPts val="0"/>
                        </a:spcAft>
                      </a:pPr>
                      <a:r>
                        <a:rPr lang="tr-TR" sz="1800">
                          <a:effectLst/>
                        </a:rPr>
                        <a:t>140-159                      90-99</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800">
                          <a:effectLst/>
                        </a:rPr>
                        <a:t>Evre 1 hipertansiyon</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800">
                          <a:effectLst/>
                        </a:rPr>
                        <a:t>Evre 2 hipertansiyon</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87338161"/>
                  </a:ext>
                </a:extLst>
              </a:tr>
              <a:tr h="454047">
                <a:tc>
                  <a:txBody>
                    <a:bodyPr/>
                    <a:lstStyle/>
                    <a:p>
                      <a:pPr>
                        <a:lnSpc>
                          <a:spcPct val="107000"/>
                        </a:lnSpc>
                        <a:spcAft>
                          <a:spcPts val="0"/>
                        </a:spcAft>
                      </a:pPr>
                      <a:r>
                        <a:rPr lang="tr-TR" sz="1800">
                          <a:effectLst/>
                        </a:rPr>
                        <a:t>&gt;160                            &gt;100</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800">
                          <a:effectLst/>
                        </a:rPr>
                        <a:t>Evre 2 hipertansiyon</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800" dirty="0">
                          <a:effectLst/>
                        </a:rPr>
                        <a:t>Evre 2 hipertansiyon</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95100763"/>
                  </a:ext>
                </a:extLst>
              </a:tr>
            </a:tbl>
          </a:graphicData>
        </a:graphic>
      </p:graphicFrame>
    </p:spTree>
    <p:extLst>
      <p:ext uri="{BB962C8B-B14F-4D97-AF65-F5344CB8AC3E}">
        <p14:creationId xmlns:p14="http://schemas.microsoft.com/office/powerpoint/2010/main" val="6538699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C1803-0342-4139-85D3-13A4A061DB3A}"/>
              </a:ext>
            </a:extLst>
          </p:cNvPr>
          <p:cNvSpPr>
            <a:spLocks noGrp="1"/>
          </p:cNvSpPr>
          <p:nvPr>
            <p:ph type="title"/>
          </p:nvPr>
        </p:nvSpPr>
        <p:spPr>
          <a:ln>
            <a:solidFill>
              <a:srgbClr val="00B0F0"/>
            </a:solidFill>
          </a:ln>
        </p:spPr>
        <p:txBody>
          <a:bodyPr/>
          <a:lstStyle/>
          <a:p>
            <a:pPr algn="ctr"/>
            <a:r>
              <a:rPr lang="tr-TR" b="1" dirty="0">
                <a:solidFill>
                  <a:srgbClr val="0070C0"/>
                </a:solidFill>
              </a:rPr>
              <a:t>YAŞLIDA HİPERTANSİYON TEDAVİSİ</a:t>
            </a:r>
            <a:endParaRPr lang="en-US" dirty="0"/>
          </a:p>
        </p:txBody>
      </p:sp>
      <p:sp>
        <p:nvSpPr>
          <p:cNvPr id="3" name="Content Placeholder 2">
            <a:extLst>
              <a:ext uri="{FF2B5EF4-FFF2-40B4-BE49-F238E27FC236}">
                <a16:creationId xmlns:a16="http://schemas.microsoft.com/office/drawing/2014/main" id="{696B6AD9-458B-494A-B1C9-68C8ACB129F5}"/>
              </a:ext>
            </a:extLst>
          </p:cNvPr>
          <p:cNvSpPr>
            <a:spLocks noGrp="1"/>
          </p:cNvSpPr>
          <p:nvPr>
            <p:ph idx="1"/>
          </p:nvPr>
        </p:nvSpPr>
        <p:spPr>
          <a:ln>
            <a:solidFill>
              <a:srgbClr val="00B0F0"/>
            </a:solidFill>
          </a:ln>
        </p:spPr>
        <p:txBody>
          <a:bodyPr>
            <a:normAutofit/>
          </a:bodyPr>
          <a:lstStyle/>
          <a:p>
            <a:r>
              <a:rPr lang="tr-TR" dirty="0"/>
              <a:t>Yaşlıda hipertansiyon tedavi planı</a:t>
            </a:r>
          </a:p>
          <a:p>
            <a:pPr marL="0" indent="0">
              <a:buNone/>
            </a:pPr>
            <a:endParaRPr lang="en-US" dirty="0"/>
          </a:p>
        </p:txBody>
      </p:sp>
      <p:graphicFrame>
        <p:nvGraphicFramePr>
          <p:cNvPr id="4" name="Tablo 3"/>
          <p:cNvGraphicFramePr>
            <a:graphicFrameLocks noGrp="1"/>
          </p:cNvGraphicFramePr>
          <p:nvPr>
            <p:extLst>
              <p:ext uri="{D42A27DB-BD31-4B8C-83A1-F6EECF244321}">
                <p14:modId xmlns:p14="http://schemas.microsoft.com/office/powerpoint/2010/main" val="1470732392"/>
              </p:ext>
            </p:extLst>
          </p:nvPr>
        </p:nvGraphicFramePr>
        <p:xfrm>
          <a:off x="1145625" y="2629694"/>
          <a:ext cx="9595946" cy="3116648"/>
        </p:xfrm>
        <a:graphic>
          <a:graphicData uri="http://schemas.openxmlformats.org/drawingml/2006/table">
            <a:tbl>
              <a:tblPr firstRow="1" firstCol="1" bandRow="1">
                <a:tableStyleId>{5C22544A-7EE6-4342-B048-85BDC9FD1C3A}</a:tableStyleId>
              </a:tblPr>
              <a:tblGrid>
                <a:gridCol w="4797973">
                  <a:extLst>
                    <a:ext uri="{9D8B030D-6E8A-4147-A177-3AD203B41FA5}">
                      <a16:colId xmlns:a16="http://schemas.microsoft.com/office/drawing/2014/main" val="159375986"/>
                    </a:ext>
                  </a:extLst>
                </a:gridCol>
                <a:gridCol w="4797973">
                  <a:extLst>
                    <a:ext uri="{9D8B030D-6E8A-4147-A177-3AD203B41FA5}">
                      <a16:colId xmlns:a16="http://schemas.microsoft.com/office/drawing/2014/main" val="2522964222"/>
                    </a:ext>
                  </a:extLst>
                </a:gridCol>
              </a:tblGrid>
              <a:tr h="997780">
                <a:tc>
                  <a:txBody>
                    <a:bodyPr/>
                    <a:lstStyle/>
                    <a:p>
                      <a:pPr algn="just">
                        <a:lnSpc>
                          <a:spcPct val="150000"/>
                        </a:lnSpc>
                        <a:spcAft>
                          <a:spcPts val="0"/>
                        </a:spcAft>
                      </a:pPr>
                      <a:r>
                        <a:rPr lang="tr-TR" sz="1600">
                          <a:effectLst/>
                        </a:rPr>
                        <a:t>Evre 1 hipertansiyon ve eşlik eden kardiyovasküler hastalık yok</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600" dirty="0">
                          <a:effectLst/>
                        </a:rPr>
                        <a:t>Yaşam tarzı değişiklikleri ile başlanır, bir ay sonra hedefe ulaşılamadıysa ilaç tedavisi</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3576"/>
                  </a:ext>
                </a:extLst>
              </a:tr>
              <a:tr h="997780">
                <a:tc>
                  <a:txBody>
                    <a:bodyPr/>
                    <a:lstStyle/>
                    <a:p>
                      <a:pPr algn="just">
                        <a:lnSpc>
                          <a:spcPct val="150000"/>
                        </a:lnSpc>
                        <a:spcAft>
                          <a:spcPts val="0"/>
                        </a:spcAft>
                      </a:pPr>
                      <a:r>
                        <a:rPr lang="tr-TR" sz="1600" dirty="0">
                          <a:effectLst/>
                        </a:rPr>
                        <a:t>Evre 1 hipertansiyon ve eşlik eden kardiyovasküler hastalık + veya yüksek kardiyovasküler ölüm riski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600" dirty="0">
                          <a:effectLst/>
                        </a:rPr>
                        <a:t>Yaşam tarzı değişiklikleri ve ilaç tedavisi ile başlanır, bir ay sonra hedefe ulaşılamadıysa ilaç tedavisinde doz artımı veya kombinasyon tedaviye geçiş</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27393031"/>
                  </a:ext>
                </a:extLst>
              </a:tr>
              <a:tr h="997780">
                <a:tc>
                  <a:txBody>
                    <a:bodyPr/>
                    <a:lstStyle/>
                    <a:p>
                      <a:pPr algn="just">
                        <a:lnSpc>
                          <a:spcPct val="150000"/>
                        </a:lnSpc>
                        <a:spcAft>
                          <a:spcPts val="0"/>
                        </a:spcAft>
                      </a:pPr>
                      <a:r>
                        <a:rPr lang="tr-TR" sz="1600">
                          <a:effectLst/>
                        </a:rPr>
                        <a:t>Evre 2 hipertansiyon </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600" dirty="0">
                          <a:effectLst/>
                        </a:rPr>
                        <a:t>Yaşam tarzı değişiklikleri ve ilaç tedavisi ile başlanır, bir ay sonra hedefe ulaşılamadıysa ilaç tedavisinde doz artımı veya kombinasyon tedaviye geçiş</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89305593"/>
                  </a:ext>
                </a:extLst>
              </a:tr>
            </a:tbl>
          </a:graphicData>
        </a:graphic>
      </p:graphicFrame>
    </p:spTree>
    <p:extLst>
      <p:ext uri="{BB962C8B-B14F-4D97-AF65-F5344CB8AC3E}">
        <p14:creationId xmlns:p14="http://schemas.microsoft.com/office/powerpoint/2010/main" val="28945627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C1803-0342-4139-85D3-13A4A061DB3A}"/>
              </a:ext>
            </a:extLst>
          </p:cNvPr>
          <p:cNvSpPr>
            <a:spLocks noGrp="1"/>
          </p:cNvSpPr>
          <p:nvPr>
            <p:ph type="title"/>
          </p:nvPr>
        </p:nvSpPr>
        <p:spPr>
          <a:ln>
            <a:solidFill>
              <a:srgbClr val="00B0F0"/>
            </a:solidFill>
          </a:ln>
        </p:spPr>
        <p:txBody>
          <a:bodyPr/>
          <a:lstStyle/>
          <a:p>
            <a:pPr algn="ctr"/>
            <a:r>
              <a:rPr lang="tr-TR" b="1" dirty="0">
                <a:solidFill>
                  <a:srgbClr val="0070C0"/>
                </a:solidFill>
              </a:rPr>
              <a:t>YAŞLIDA HİPERTANSİYON TEDAVİSİ</a:t>
            </a:r>
            <a:endParaRPr lang="en-US" dirty="0"/>
          </a:p>
        </p:txBody>
      </p:sp>
      <p:sp>
        <p:nvSpPr>
          <p:cNvPr id="3" name="Content Placeholder 2">
            <a:extLst>
              <a:ext uri="{FF2B5EF4-FFF2-40B4-BE49-F238E27FC236}">
                <a16:creationId xmlns:a16="http://schemas.microsoft.com/office/drawing/2014/main" id="{696B6AD9-458B-494A-B1C9-68C8ACB129F5}"/>
              </a:ext>
            </a:extLst>
          </p:cNvPr>
          <p:cNvSpPr>
            <a:spLocks noGrp="1"/>
          </p:cNvSpPr>
          <p:nvPr>
            <p:ph idx="1"/>
          </p:nvPr>
        </p:nvSpPr>
        <p:spPr>
          <a:ln>
            <a:solidFill>
              <a:srgbClr val="00B0F0"/>
            </a:solidFill>
          </a:ln>
        </p:spPr>
        <p:txBody>
          <a:bodyPr>
            <a:normAutofit lnSpcReduction="10000"/>
          </a:bodyPr>
          <a:lstStyle/>
          <a:p>
            <a:r>
              <a:rPr lang="tr-TR" b="1" dirty="0" err="1"/>
              <a:t>Antihipertansif</a:t>
            </a:r>
            <a:r>
              <a:rPr lang="tr-TR" b="1" dirty="0"/>
              <a:t> ilaç seçimi</a:t>
            </a:r>
          </a:p>
          <a:p>
            <a:r>
              <a:rPr lang="tr-TR" dirty="0" err="1"/>
              <a:t>Ko-morbidite</a:t>
            </a:r>
            <a:r>
              <a:rPr lang="tr-TR" dirty="0"/>
              <a:t> (-)/ </a:t>
            </a:r>
            <a:r>
              <a:rPr lang="tr-TR" dirty="0" err="1"/>
              <a:t>kontrendikasyon</a:t>
            </a:r>
            <a:r>
              <a:rPr lang="tr-TR" dirty="0"/>
              <a:t> (-)→ </a:t>
            </a:r>
            <a:r>
              <a:rPr lang="tr-TR" dirty="0" err="1"/>
              <a:t>dihidropiridin</a:t>
            </a:r>
            <a:r>
              <a:rPr lang="tr-TR" dirty="0"/>
              <a:t> olmayan kalsiyum kanal </a:t>
            </a:r>
            <a:r>
              <a:rPr lang="tr-TR" dirty="0" err="1"/>
              <a:t>blokerleri</a:t>
            </a:r>
            <a:r>
              <a:rPr lang="tr-TR" dirty="0"/>
              <a:t>/ </a:t>
            </a:r>
            <a:r>
              <a:rPr lang="tr-TR" dirty="0" err="1"/>
              <a:t>diüretikler</a:t>
            </a:r>
            <a:r>
              <a:rPr lang="tr-TR" dirty="0"/>
              <a:t>  </a:t>
            </a:r>
          </a:p>
          <a:p>
            <a:r>
              <a:rPr lang="tr-TR" dirty="0"/>
              <a:t>(</a:t>
            </a:r>
            <a:r>
              <a:rPr lang="tr-TR" dirty="0" err="1"/>
              <a:t>ACEi</a:t>
            </a:r>
            <a:r>
              <a:rPr lang="tr-TR" dirty="0"/>
              <a:t>)’</a:t>
            </a:r>
            <a:r>
              <a:rPr lang="tr-TR" dirty="0" err="1"/>
              <a:t>leri</a:t>
            </a:r>
            <a:r>
              <a:rPr lang="tr-TR" dirty="0"/>
              <a:t> veya </a:t>
            </a:r>
            <a:r>
              <a:rPr lang="tr-TR" dirty="0" err="1"/>
              <a:t>ARB’ler</a:t>
            </a:r>
            <a:r>
              <a:rPr lang="tr-TR" dirty="0"/>
              <a:t> de  tercih edilebilir. </a:t>
            </a:r>
          </a:p>
          <a:p>
            <a:r>
              <a:rPr lang="tr-TR" dirty="0"/>
              <a:t>Diyabet (+)/ geçirilmiş MI (+)/ kalp yetmezliği (+) </a:t>
            </a:r>
            <a:r>
              <a:rPr lang="tr-TR" dirty="0" err="1"/>
              <a:t>ACEi’leri</a:t>
            </a:r>
            <a:r>
              <a:rPr lang="tr-TR" dirty="0"/>
              <a:t>/ </a:t>
            </a:r>
            <a:r>
              <a:rPr lang="tr-TR" dirty="0" err="1"/>
              <a:t>ARB’ler</a:t>
            </a:r>
            <a:endParaRPr lang="tr-TR" dirty="0"/>
          </a:p>
          <a:p>
            <a:r>
              <a:rPr lang="tr-TR" dirty="0"/>
              <a:t>Beta </a:t>
            </a:r>
            <a:r>
              <a:rPr lang="tr-TR" dirty="0" err="1"/>
              <a:t>blokerler</a:t>
            </a:r>
            <a:r>
              <a:rPr lang="tr-TR" dirty="0"/>
              <a:t>/ alfa </a:t>
            </a:r>
            <a:r>
              <a:rPr lang="tr-TR" dirty="0" err="1"/>
              <a:t>blokerler</a:t>
            </a:r>
            <a:r>
              <a:rPr lang="tr-TR" dirty="0"/>
              <a:t> </a:t>
            </a:r>
          </a:p>
          <a:p>
            <a:pPr lvl="1"/>
            <a:r>
              <a:rPr lang="tr-TR" dirty="0"/>
              <a:t>İlk tercih olarak asla kullanılmamalıdırlar</a:t>
            </a:r>
          </a:p>
          <a:p>
            <a:pPr lvl="1"/>
            <a:r>
              <a:rPr lang="tr-TR" dirty="0"/>
              <a:t>Bu ilaçlar diğer ilaçlar ile kan basıncı kontrol altına alınamadığında </a:t>
            </a:r>
          </a:p>
          <a:p>
            <a:pPr lvl="1"/>
            <a:r>
              <a:rPr lang="tr-TR" dirty="0"/>
              <a:t>Beta </a:t>
            </a:r>
            <a:r>
              <a:rPr lang="tr-TR" dirty="0" err="1"/>
              <a:t>blokerler</a:t>
            </a:r>
            <a:r>
              <a:rPr lang="tr-TR" dirty="0"/>
              <a:t>: Eşlik eden geçirilmiş </a:t>
            </a:r>
            <a:r>
              <a:rPr lang="tr-TR" dirty="0" err="1"/>
              <a:t>myokard</a:t>
            </a:r>
            <a:r>
              <a:rPr lang="tr-TR" dirty="0"/>
              <a:t> enfarktüsü veya kalp yetmezliği </a:t>
            </a:r>
          </a:p>
          <a:p>
            <a:pPr lvl="1"/>
            <a:r>
              <a:rPr lang="tr-TR" dirty="0"/>
              <a:t>Alfa </a:t>
            </a:r>
            <a:r>
              <a:rPr lang="tr-TR" dirty="0" err="1"/>
              <a:t>blokerler</a:t>
            </a:r>
            <a:r>
              <a:rPr lang="tr-TR" dirty="0"/>
              <a:t>: Eşlik eden benin prostat </a:t>
            </a:r>
            <a:r>
              <a:rPr lang="tr-TR" dirty="0" err="1"/>
              <a:t>hipertrofisi</a:t>
            </a:r>
            <a:endParaRPr lang="tr-TR" dirty="0"/>
          </a:p>
          <a:p>
            <a:endParaRPr lang="en-US" dirty="0"/>
          </a:p>
        </p:txBody>
      </p:sp>
    </p:spTree>
    <p:extLst>
      <p:ext uri="{BB962C8B-B14F-4D97-AF65-F5344CB8AC3E}">
        <p14:creationId xmlns:p14="http://schemas.microsoft.com/office/powerpoint/2010/main" val="14927459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C1803-0342-4139-85D3-13A4A061DB3A}"/>
              </a:ext>
            </a:extLst>
          </p:cNvPr>
          <p:cNvSpPr>
            <a:spLocks noGrp="1"/>
          </p:cNvSpPr>
          <p:nvPr>
            <p:ph type="title"/>
          </p:nvPr>
        </p:nvSpPr>
        <p:spPr>
          <a:ln>
            <a:solidFill>
              <a:srgbClr val="00B0F0"/>
            </a:solidFill>
          </a:ln>
        </p:spPr>
        <p:txBody>
          <a:bodyPr/>
          <a:lstStyle/>
          <a:p>
            <a:pPr algn="ctr"/>
            <a:r>
              <a:rPr lang="tr-TR" b="1" dirty="0">
                <a:solidFill>
                  <a:srgbClr val="0070C0"/>
                </a:solidFill>
              </a:rPr>
              <a:t>YAŞLIDA HİPERTANSİYON TEDAVİSİ</a:t>
            </a:r>
            <a:endParaRPr lang="en-US" dirty="0"/>
          </a:p>
        </p:txBody>
      </p:sp>
      <p:graphicFrame>
        <p:nvGraphicFramePr>
          <p:cNvPr id="7" name="İçerik Yer Tutucusu 6"/>
          <p:cNvGraphicFramePr>
            <a:graphicFrameLocks noGrp="1"/>
          </p:cNvGraphicFramePr>
          <p:nvPr>
            <p:ph idx="1"/>
            <p:extLst>
              <p:ext uri="{D42A27DB-BD31-4B8C-83A1-F6EECF244321}">
                <p14:modId xmlns:p14="http://schemas.microsoft.com/office/powerpoint/2010/main" val="422651429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Metin kutusu 7"/>
          <p:cNvSpPr txBox="1"/>
          <p:nvPr/>
        </p:nvSpPr>
        <p:spPr>
          <a:xfrm>
            <a:off x="1051034" y="2301766"/>
            <a:ext cx="3048000" cy="646331"/>
          </a:xfrm>
          <a:prstGeom prst="rect">
            <a:avLst/>
          </a:prstGeom>
          <a:noFill/>
          <a:ln>
            <a:solidFill>
              <a:srgbClr val="00B0F0"/>
            </a:solidFill>
          </a:ln>
        </p:spPr>
        <p:txBody>
          <a:bodyPr wrap="square" rtlCol="0">
            <a:spAutoFit/>
          </a:bodyPr>
          <a:lstStyle/>
          <a:p>
            <a:pPr algn="ctr"/>
            <a:r>
              <a:rPr lang="tr-TR" b="1" dirty="0"/>
              <a:t>Yaşlıda hipertansiyonda kullanılan ilk tercih ilaçlar</a:t>
            </a:r>
            <a:endParaRPr lang="tr-TR" dirty="0"/>
          </a:p>
        </p:txBody>
      </p:sp>
    </p:spTree>
    <p:extLst>
      <p:ext uri="{BB962C8B-B14F-4D97-AF65-F5344CB8AC3E}">
        <p14:creationId xmlns:p14="http://schemas.microsoft.com/office/powerpoint/2010/main" val="1808565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7546B-42C3-4480-B9C6-FCFE0F1121F3}"/>
              </a:ext>
            </a:extLst>
          </p:cNvPr>
          <p:cNvSpPr>
            <a:spLocks noGrp="1"/>
          </p:cNvSpPr>
          <p:nvPr>
            <p:ph type="title"/>
          </p:nvPr>
        </p:nvSpPr>
        <p:spPr>
          <a:ln>
            <a:solidFill>
              <a:srgbClr val="00B0F0"/>
            </a:solidFill>
          </a:ln>
        </p:spPr>
        <p:txBody>
          <a:bodyPr/>
          <a:lstStyle/>
          <a:p>
            <a:pPr algn="ctr"/>
            <a:r>
              <a:rPr lang="tr-TR" b="1" dirty="0">
                <a:solidFill>
                  <a:srgbClr val="0070C0"/>
                </a:solidFill>
              </a:rPr>
              <a:t>YAŞLIDA SIK KARŞILAŞILAN HASTALIKLAR</a:t>
            </a:r>
            <a:endParaRPr lang="en-US" dirty="0">
              <a:solidFill>
                <a:srgbClr val="0070C0"/>
              </a:solidFill>
            </a:endParaRPr>
          </a:p>
        </p:txBody>
      </p:sp>
      <p:sp>
        <p:nvSpPr>
          <p:cNvPr id="3" name="Content Placeholder 2">
            <a:extLst>
              <a:ext uri="{FF2B5EF4-FFF2-40B4-BE49-F238E27FC236}">
                <a16:creationId xmlns:a16="http://schemas.microsoft.com/office/drawing/2014/main" id="{E496629A-7952-409C-957C-7C29D033BC8C}"/>
              </a:ext>
            </a:extLst>
          </p:cNvPr>
          <p:cNvSpPr>
            <a:spLocks noGrp="1"/>
          </p:cNvSpPr>
          <p:nvPr>
            <p:ph idx="1"/>
          </p:nvPr>
        </p:nvSpPr>
        <p:spPr/>
        <p:txBody>
          <a:bodyPr/>
          <a:lstStyle/>
          <a:p>
            <a:r>
              <a:rPr lang="tr-TR" dirty="0"/>
              <a:t>Hipertansiyon</a:t>
            </a:r>
          </a:p>
          <a:p>
            <a:r>
              <a:rPr lang="tr-TR" dirty="0"/>
              <a:t>Diyabet</a:t>
            </a:r>
          </a:p>
          <a:p>
            <a:r>
              <a:rPr lang="tr-TR" dirty="0"/>
              <a:t>Hiperlipidemi</a:t>
            </a:r>
          </a:p>
          <a:p>
            <a:r>
              <a:rPr lang="tr-TR" dirty="0"/>
              <a:t>Kronik obstrüktif akciğer hastalığı (KOAH)</a:t>
            </a:r>
          </a:p>
          <a:p>
            <a:r>
              <a:rPr lang="tr-TR" dirty="0"/>
              <a:t>Enfeksiyonlar</a:t>
            </a:r>
          </a:p>
          <a:p>
            <a:pPr marL="0" indent="0">
              <a:buNone/>
            </a:pPr>
            <a:endParaRPr lang="en-US" dirty="0"/>
          </a:p>
        </p:txBody>
      </p:sp>
    </p:spTree>
    <p:extLst>
      <p:ext uri="{BB962C8B-B14F-4D97-AF65-F5344CB8AC3E}">
        <p14:creationId xmlns:p14="http://schemas.microsoft.com/office/powerpoint/2010/main" val="4636482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785F1-9A3B-4688-9072-8AF1FA18887F}"/>
              </a:ext>
            </a:extLst>
          </p:cNvPr>
          <p:cNvSpPr>
            <a:spLocks noGrp="1"/>
          </p:cNvSpPr>
          <p:nvPr>
            <p:ph type="title"/>
          </p:nvPr>
        </p:nvSpPr>
        <p:spPr>
          <a:ln>
            <a:solidFill>
              <a:srgbClr val="00B0F0"/>
            </a:solidFill>
          </a:ln>
        </p:spPr>
        <p:txBody>
          <a:bodyPr/>
          <a:lstStyle/>
          <a:p>
            <a:pPr algn="ctr"/>
            <a:r>
              <a:rPr lang="tr-TR" b="1" dirty="0">
                <a:solidFill>
                  <a:srgbClr val="0070C0"/>
                </a:solidFill>
              </a:rPr>
              <a:t>YAŞLIDA HİPERTANSİYON TEDAVİSİ</a:t>
            </a:r>
            <a:endParaRPr lang="en-US" dirty="0"/>
          </a:p>
        </p:txBody>
      </p:sp>
      <p:sp>
        <p:nvSpPr>
          <p:cNvPr id="3" name="Content Placeholder 2">
            <a:extLst>
              <a:ext uri="{FF2B5EF4-FFF2-40B4-BE49-F238E27FC236}">
                <a16:creationId xmlns:a16="http://schemas.microsoft.com/office/drawing/2014/main" id="{ABD176D2-ABCF-45CD-B483-E3F5C3762FF7}"/>
              </a:ext>
            </a:extLst>
          </p:cNvPr>
          <p:cNvSpPr>
            <a:spLocks noGrp="1"/>
          </p:cNvSpPr>
          <p:nvPr>
            <p:ph idx="1"/>
          </p:nvPr>
        </p:nvSpPr>
        <p:spPr>
          <a:ln>
            <a:solidFill>
              <a:srgbClr val="00B0F0"/>
            </a:solidFill>
          </a:ln>
        </p:spPr>
        <p:txBody>
          <a:bodyPr/>
          <a:lstStyle/>
          <a:p>
            <a:r>
              <a:rPr lang="tr-TR" dirty="0"/>
              <a:t>Antihipertansif tedavi yan etkileri yakından takip edilmelidir.</a:t>
            </a:r>
          </a:p>
          <a:p>
            <a:endParaRPr lang="tr-TR" dirty="0"/>
          </a:p>
          <a:p>
            <a:endParaRPr lang="tr-TR" dirty="0"/>
          </a:p>
          <a:p>
            <a:endParaRPr lang="tr-TR" dirty="0"/>
          </a:p>
          <a:p>
            <a:endParaRPr lang="tr-TR" dirty="0"/>
          </a:p>
          <a:p>
            <a:endParaRPr lang="tr-TR" dirty="0"/>
          </a:p>
          <a:p>
            <a:endParaRPr lang="tr-TR" dirty="0"/>
          </a:p>
          <a:p>
            <a:pPr lvl="1">
              <a:buFont typeface="Wingdings" panose="05000000000000000000" pitchFamily="2" charset="2"/>
              <a:buChar char="§"/>
            </a:pPr>
            <a:endParaRPr lang="en-US" dirty="0"/>
          </a:p>
        </p:txBody>
      </p:sp>
      <p:graphicFrame>
        <p:nvGraphicFramePr>
          <p:cNvPr id="4" name="Table 3">
            <a:extLst>
              <a:ext uri="{FF2B5EF4-FFF2-40B4-BE49-F238E27FC236}">
                <a16:creationId xmlns:a16="http://schemas.microsoft.com/office/drawing/2014/main" id="{B3F52B6C-B279-4BA4-BD68-8EB6C09F5F7A}"/>
              </a:ext>
            </a:extLst>
          </p:cNvPr>
          <p:cNvGraphicFramePr>
            <a:graphicFrameLocks noGrp="1"/>
          </p:cNvGraphicFramePr>
          <p:nvPr>
            <p:extLst>
              <p:ext uri="{D42A27DB-BD31-4B8C-83A1-F6EECF244321}">
                <p14:modId xmlns:p14="http://schemas.microsoft.com/office/powerpoint/2010/main" val="1131421134"/>
              </p:ext>
            </p:extLst>
          </p:nvPr>
        </p:nvGraphicFramePr>
        <p:xfrm>
          <a:off x="996302" y="2399176"/>
          <a:ext cx="5329853" cy="3749040"/>
        </p:xfrm>
        <a:graphic>
          <a:graphicData uri="http://schemas.openxmlformats.org/drawingml/2006/table">
            <a:tbl>
              <a:tblPr bandRow="1">
                <a:effectLst>
                  <a:innerShdw blurRad="114300">
                    <a:prstClr val="black"/>
                  </a:innerShdw>
                </a:effectLst>
                <a:tableStyleId>{5C22544A-7EE6-4342-B048-85BDC9FD1C3A}</a:tableStyleId>
              </a:tblPr>
              <a:tblGrid>
                <a:gridCol w="5329853">
                  <a:extLst>
                    <a:ext uri="{9D8B030D-6E8A-4147-A177-3AD203B41FA5}">
                      <a16:colId xmlns:a16="http://schemas.microsoft.com/office/drawing/2014/main" val="2691592252"/>
                    </a:ext>
                  </a:extLst>
                </a:gridCol>
              </a:tblGrid>
              <a:tr h="3528658">
                <a:tc>
                  <a:txBody>
                    <a:bodyPr/>
                    <a:lstStyle/>
                    <a:p>
                      <a:r>
                        <a:rPr lang="tr-TR" sz="1600" dirty="0"/>
                        <a:t>Kan basıncında aşırı düşüş ve düşme</a:t>
                      </a:r>
                    </a:p>
                    <a:p>
                      <a:r>
                        <a:rPr lang="tr-TR" sz="1600" dirty="0"/>
                        <a:t>Böbrek fonksiyonlarında bozulma</a:t>
                      </a:r>
                    </a:p>
                    <a:p>
                      <a:pPr marL="285750" indent="-285750">
                        <a:buFont typeface="Arial" panose="020B0604020202020204" pitchFamily="34" charset="0"/>
                        <a:buChar char="•"/>
                      </a:pPr>
                      <a:r>
                        <a:rPr lang="tr-TR" sz="1600" dirty="0" err="1"/>
                        <a:t>Diüretikler</a:t>
                      </a:r>
                      <a:endParaRPr lang="tr-TR" sz="1600" dirty="0"/>
                    </a:p>
                    <a:p>
                      <a:pPr marL="285750" indent="-285750">
                        <a:buFont typeface="Arial" panose="020B0604020202020204" pitchFamily="34" charset="0"/>
                        <a:buChar char="•"/>
                      </a:pPr>
                      <a:r>
                        <a:rPr lang="tr-TR" sz="1600" dirty="0" err="1"/>
                        <a:t>ACEi</a:t>
                      </a:r>
                      <a:r>
                        <a:rPr lang="tr-TR" sz="1600" dirty="0"/>
                        <a:t> ve ARB</a:t>
                      </a:r>
                    </a:p>
                    <a:p>
                      <a:r>
                        <a:rPr lang="tr-TR" sz="1600" dirty="0"/>
                        <a:t>Elektrolit bozuklukları</a:t>
                      </a:r>
                    </a:p>
                    <a:p>
                      <a:pPr marL="285750" indent="-285750">
                        <a:buFont typeface="Arial" panose="020B0604020202020204" pitchFamily="34" charset="0"/>
                        <a:buChar char="•"/>
                      </a:pPr>
                      <a:r>
                        <a:rPr lang="tr-TR" sz="1600" dirty="0" err="1"/>
                        <a:t>Hipokalemi</a:t>
                      </a:r>
                      <a:r>
                        <a:rPr lang="tr-TR" sz="1600" dirty="0"/>
                        <a:t>, </a:t>
                      </a:r>
                      <a:r>
                        <a:rPr lang="tr-TR" sz="1600" dirty="0" err="1"/>
                        <a:t>hiperkalsemi</a:t>
                      </a:r>
                      <a:r>
                        <a:rPr lang="tr-TR" sz="1600" dirty="0"/>
                        <a:t>, </a:t>
                      </a:r>
                      <a:r>
                        <a:rPr lang="tr-TR" sz="1600" dirty="0" err="1"/>
                        <a:t>hiponatremi</a:t>
                      </a:r>
                      <a:r>
                        <a:rPr lang="tr-TR" sz="1600" baseline="0" dirty="0"/>
                        <a:t> (</a:t>
                      </a:r>
                      <a:r>
                        <a:rPr lang="tr-TR" sz="1600" baseline="0" dirty="0" err="1"/>
                        <a:t>Diüretikler</a:t>
                      </a:r>
                      <a:r>
                        <a:rPr lang="tr-TR" sz="1600" baseline="0" dirty="0"/>
                        <a:t>)</a:t>
                      </a:r>
                    </a:p>
                    <a:p>
                      <a:pPr marL="285750" indent="-285750">
                        <a:buFont typeface="Arial" panose="020B0604020202020204" pitchFamily="34" charset="0"/>
                        <a:buChar char="•"/>
                      </a:pPr>
                      <a:r>
                        <a:rPr lang="tr-TR" sz="1600" baseline="0" dirty="0" err="1"/>
                        <a:t>Hiperkalemi</a:t>
                      </a:r>
                      <a:r>
                        <a:rPr lang="tr-TR" sz="1600" baseline="0" dirty="0"/>
                        <a:t> (</a:t>
                      </a:r>
                      <a:r>
                        <a:rPr lang="tr-TR" sz="1600" baseline="0" dirty="0" err="1"/>
                        <a:t>ACEi</a:t>
                      </a:r>
                      <a:r>
                        <a:rPr lang="tr-TR" sz="1600" baseline="0" dirty="0"/>
                        <a:t> ve ARB)</a:t>
                      </a:r>
                      <a:endParaRPr lang="tr-TR" sz="1600" dirty="0"/>
                    </a:p>
                    <a:p>
                      <a:r>
                        <a:rPr lang="tr-TR" sz="1600" dirty="0"/>
                        <a:t>Öksürük</a:t>
                      </a:r>
                    </a:p>
                    <a:p>
                      <a:pPr marL="285750" indent="-285750">
                        <a:buFont typeface="Arial" panose="020B0604020202020204" pitchFamily="34" charset="0"/>
                        <a:buChar char="•"/>
                      </a:pPr>
                      <a:r>
                        <a:rPr lang="tr-TR" sz="1600" dirty="0" err="1"/>
                        <a:t>ACEi</a:t>
                      </a:r>
                      <a:endParaRPr lang="tr-TR" sz="1600" dirty="0"/>
                    </a:p>
                    <a:p>
                      <a:r>
                        <a:rPr lang="tr-TR" sz="1600" dirty="0"/>
                        <a:t>Ayak bileği ödemi</a:t>
                      </a:r>
                    </a:p>
                    <a:p>
                      <a:pPr marL="285750" indent="-285750">
                        <a:buFont typeface="Arial" panose="020B0604020202020204" pitchFamily="34" charset="0"/>
                        <a:buChar char="•"/>
                      </a:pPr>
                      <a:r>
                        <a:rPr lang="tr-TR" sz="1600" dirty="0" err="1"/>
                        <a:t>Dihidropiridin</a:t>
                      </a:r>
                      <a:r>
                        <a:rPr lang="tr-TR" sz="1600" dirty="0"/>
                        <a:t> olmayan kalsiyum kanal </a:t>
                      </a:r>
                      <a:r>
                        <a:rPr lang="tr-TR" sz="1600" dirty="0" err="1"/>
                        <a:t>blokerleri</a:t>
                      </a:r>
                      <a:endParaRPr lang="tr-TR" sz="1600" dirty="0"/>
                    </a:p>
                    <a:p>
                      <a:pPr marL="0" indent="0">
                        <a:buFont typeface="Arial" panose="020B0604020202020204" pitchFamily="34" charset="0"/>
                        <a:buNone/>
                      </a:pPr>
                      <a:r>
                        <a:rPr lang="tr-TR" sz="1600" dirty="0" err="1"/>
                        <a:t>Bradikardi</a:t>
                      </a:r>
                      <a:r>
                        <a:rPr lang="tr-TR" sz="1600" baseline="0" dirty="0"/>
                        <a:t> ve kalp bloğu</a:t>
                      </a:r>
                    </a:p>
                    <a:p>
                      <a:pPr marL="285750" indent="-285750">
                        <a:buFont typeface="Arial" panose="020B0604020202020204" pitchFamily="34" charset="0"/>
                        <a:buChar char="•"/>
                      </a:pPr>
                      <a:r>
                        <a:rPr lang="tr-TR" sz="1600" dirty="0"/>
                        <a:t>Beta </a:t>
                      </a:r>
                      <a:r>
                        <a:rPr lang="tr-TR" sz="1600" dirty="0" err="1"/>
                        <a:t>blokerler</a:t>
                      </a:r>
                      <a:endParaRPr lang="tr-TR" sz="1600" dirty="0"/>
                    </a:p>
                    <a:p>
                      <a:r>
                        <a:rPr lang="tr-TR" sz="1600" dirty="0"/>
                        <a:t>Üriner </a:t>
                      </a:r>
                      <a:r>
                        <a:rPr lang="tr-TR" sz="1600" dirty="0" err="1"/>
                        <a:t>inkontinansda</a:t>
                      </a:r>
                      <a:r>
                        <a:rPr lang="tr-TR" sz="1600" dirty="0"/>
                        <a:t> artış</a:t>
                      </a:r>
                    </a:p>
                    <a:p>
                      <a:pPr marL="285750" indent="-285750">
                        <a:buFont typeface="Arial" panose="020B0604020202020204" pitchFamily="34" charset="0"/>
                        <a:buChar char="•"/>
                      </a:pPr>
                      <a:r>
                        <a:rPr lang="tr-TR" sz="1600" dirty="0" err="1"/>
                        <a:t>Diüretikler</a:t>
                      </a:r>
                      <a:endParaRPr lang="tr-TR" sz="1600" dirty="0"/>
                    </a:p>
                  </a:txBody>
                  <a:tcPr/>
                </a:tc>
                <a:extLst>
                  <a:ext uri="{0D108BD9-81ED-4DB2-BD59-A6C34878D82A}">
                    <a16:rowId xmlns:a16="http://schemas.microsoft.com/office/drawing/2014/main" val="1082057689"/>
                  </a:ext>
                </a:extLst>
              </a:tr>
            </a:tbl>
          </a:graphicData>
        </a:graphic>
      </p:graphicFrame>
    </p:spTree>
    <p:extLst>
      <p:ext uri="{BB962C8B-B14F-4D97-AF65-F5344CB8AC3E}">
        <p14:creationId xmlns:p14="http://schemas.microsoft.com/office/powerpoint/2010/main" val="31647494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C1803-0342-4139-85D3-13A4A061DB3A}"/>
              </a:ext>
            </a:extLst>
          </p:cNvPr>
          <p:cNvSpPr>
            <a:spLocks noGrp="1"/>
          </p:cNvSpPr>
          <p:nvPr>
            <p:ph type="title"/>
          </p:nvPr>
        </p:nvSpPr>
        <p:spPr>
          <a:ln>
            <a:solidFill>
              <a:srgbClr val="00B0F0"/>
            </a:solidFill>
          </a:ln>
        </p:spPr>
        <p:txBody>
          <a:bodyPr/>
          <a:lstStyle/>
          <a:p>
            <a:pPr algn="ctr"/>
            <a:r>
              <a:rPr lang="tr-TR" b="1" dirty="0">
                <a:solidFill>
                  <a:srgbClr val="0070C0"/>
                </a:solidFill>
              </a:rPr>
              <a:t>YAŞLIDA HİPERTANSİYON TEDAVİSİ</a:t>
            </a:r>
            <a:endParaRPr lang="en-US" dirty="0"/>
          </a:p>
        </p:txBody>
      </p:sp>
      <p:sp>
        <p:nvSpPr>
          <p:cNvPr id="3" name="Content Placeholder 2">
            <a:extLst>
              <a:ext uri="{FF2B5EF4-FFF2-40B4-BE49-F238E27FC236}">
                <a16:creationId xmlns:a16="http://schemas.microsoft.com/office/drawing/2014/main" id="{696B6AD9-458B-494A-B1C9-68C8ACB129F5}"/>
              </a:ext>
            </a:extLst>
          </p:cNvPr>
          <p:cNvSpPr>
            <a:spLocks noGrp="1"/>
          </p:cNvSpPr>
          <p:nvPr>
            <p:ph idx="1"/>
          </p:nvPr>
        </p:nvSpPr>
        <p:spPr>
          <a:ln>
            <a:solidFill>
              <a:srgbClr val="00B0F0"/>
            </a:solidFill>
          </a:ln>
        </p:spPr>
        <p:txBody>
          <a:bodyPr>
            <a:normAutofit/>
          </a:bodyPr>
          <a:lstStyle/>
          <a:p>
            <a:endParaRPr lang="tr-TR" dirty="0"/>
          </a:p>
          <a:p>
            <a:r>
              <a:rPr lang="tr-TR" b="1" dirty="0"/>
              <a:t>!!!!!Yaşlı bireyde hipertansiyon tedavisinde dikkat edilmesi gereken önemli noktalar!!!!</a:t>
            </a:r>
            <a:endParaRPr lang="tr-TR" dirty="0"/>
          </a:p>
          <a:p>
            <a:pPr lvl="1"/>
            <a:r>
              <a:rPr lang="tr-TR" dirty="0"/>
              <a:t>Eğer </a:t>
            </a:r>
            <a:r>
              <a:rPr lang="tr-TR" dirty="0" err="1"/>
              <a:t>hipertansif</a:t>
            </a:r>
            <a:r>
              <a:rPr lang="tr-TR" dirty="0"/>
              <a:t> acil yoksa yaşlıda kan basıncı yüksekliği yavaş düşürülmelidir. </a:t>
            </a:r>
          </a:p>
          <a:p>
            <a:pPr lvl="1"/>
            <a:r>
              <a:rPr lang="tr-TR" dirty="0"/>
              <a:t>Tedavi başlanmadan önce </a:t>
            </a:r>
            <a:r>
              <a:rPr lang="tr-TR" dirty="0" err="1"/>
              <a:t>ortostatik</a:t>
            </a:r>
            <a:r>
              <a:rPr lang="tr-TR" dirty="0"/>
              <a:t> hipotansiyon mutlaka değerlendirilmelidir.</a:t>
            </a:r>
          </a:p>
          <a:p>
            <a:pPr lvl="1"/>
            <a:r>
              <a:rPr lang="tr-TR" dirty="0"/>
              <a:t>Tedavi başlandıktan sonra başta kırılgan hastalar olmak üzere hipotansiyon olup olmadığı takip edilmelidir. </a:t>
            </a:r>
          </a:p>
          <a:p>
            <a:endParaRPr lang="en-US" dirty="0"/>
          </a:p>
        </p:txBody>
      </p:sp>
    </p:spTree>
    <p:extLst>
      <p:ext uri="{BB962C8B-B14F-4D97-AF65-F5344CB8AC3E}">
        <p14:creationId xmlns:p14="http://schemas.microsoft.com/office/powerpoint/2010/main" val="10302629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14DF8-B17D-4CC2-9709-2396AC3CA959}"/>
              </a:ext>
            </a:extLst>
          </p:cNvPr>
          <p:cNvSpPr>
            <a:spLocks noGrp="1"/>
          </p:cNvSpPr>
          <p:nvPr>
            <p:ph type="title"/>
          </p:nvPr>
        </p:nvSpPr>
        <p:spPr>
          <a:ln>
            <a:solidFill>
              <a:srgbClr val="00B0F0"/>
            </a:solidFill>
          </a:ln>
        </p:spPr>
        <p:txBody>
          <a:bodyPr/>
          <a:lstStyle/>
          <a:p>
            <a:pPr algn="ctr"/>
            <a:r>
              <a:rPr lang="tr-TR" b="1" dirty="0">
                <a:solidFill>
                  <a:srgbClr val="0070C0"/>
                </a:solidFill>
              </a:rPr>
              <a:t>YAŞLIDA DİYABET </a:t>
            </a:r>
            <a:endParaRPr lang="en-US" b="1" dirty="0">
              <a:solidFill>
                <a:srgbClr val="0070C0"/>
              </a:solidFill>
            </a:endParaRPr>
          </a:p>
        </p:txBody>
      </p:sp>
      <p:sp>
        <p:nvSpPr>
          <p:cNvPr id="3" name="Content Placeholder 2">
            <a:extLst>
              <a:ext uri="{FF2B5EF4-FFF2-40B4-BE49-F238E27FC236}">
                <a16:creationId xmlns:a16="http://schemas.microsoft.com/office/drawing/2014/main" id="{C98877B5-233F-430D-AF2C-A50F7BEF0AA7}"/>
              </a:ext>
            </a:extLst>
          </p:cNvPr>
          <p:cNvSpPr>
            <a:spLocks noGrp="1"/>
          </p:cNvSpPr>
          <p:nvPr>
            <p:ph idx="1"/>
          </p:nvPr>
        </p:nvSpPr>
        <p:spPr>
          <a:xfrm>
            <a:off x="912845" y="1844286"/>
            <a:ext cx="10515600" cy="4351338"/>
          </a:xfrm>
          <a:ln>
            <a:solidFill>
              <a:srgbClr val="00B0F0"/>
            </a:solidFill>
          </a:ln>
        </p:spPr>
        <p:txBody>
          <a:bodyPr/>
          <a:lstStyle/>
          <a:p>
            <a:r>
              <a:rPr lang="tr-TR" dirty="0"/>
              <a:t>Yaşlanmayla diyabet sıklığı artmaktadır (Özellikle tip II).</a:t>
            </a:r>
          </a:p>
          <a:p>
            <a:r>
              <a:rPr lang="tr-TR" dirty="0"/>
              <a:t>Yaşlılar diyabet olmasa bile yaşlanma sonucunda insülin direnci artmaktadır. </a:t>
            </a:r>
          </a:p>
          <a:p>
            <a:r>
              <a:rPr lang="tr-TR" dirty="0"/>
              <a:t>Yaşlılarda sıklıkla açlık kan şekerli normal sınırlarda olsa da gençlere göre daha yüksektir.</a:t>
            </a:r>
          </a:p>
        </p:txBody>
      </p:sp>
      <p:pic>
        <p:nvPicPr>
          <p:cNvPr id="5" name="Picture 4">
            <a:extLst>
              <a:ext uri="{FF2B5EF4-FFF2-40B4-BE49-F238E27FC236}">
                <a16:creationId xmlns:a16="http://schemas.microsoft.com/office/drawing/2014/main" id="{81F6BE86-ADD5-4F88-8CC4-8F3F9FE096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11950" y="4907902"/>
            <a:ext cx="2621903" cy="1723032"/>
          </a:xfrm>
          <a:prstGeom prst="rect">
            <a:avLst/>
          </a:prstGeom>
        </p:spPr>
      </p:pic>
    </p:spTree>
    <p:extLst>
      <p:ext uri="{BB962C8B-B14F-4D97-AF65-F5344CB8AC3E}">
        <p14:creationId xmlns:p14="http://schemas.microsoft.com/office/powerpoint/2010/main" val="13054344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14DF8-B17D-4CC2-9709-2396AC3CA959}"/>
              </a:ext>
            </a:extLst>
          </p:cNvPr>
          <p:cNvSpPr>
            <a:spLocks noGrp="1"/>
          </p:cNvSpPr>
          <p:nvPr>
            <p:ph type="title"/>
          </p:nvPr>
        </p:nvSpPr>
        <p:spPr>
          <a:ln>
            <a:solidFill>
              <a:srgbClr val="00B0F0"/>
            </a:solidFill>
          </a:ln>
        </p:spPr>
        <p:txBody>
          <a:bodyPr/>
          <a:lstStyle/>
          <a:p>
            <a:pPr algn="ctr"/>
            <a:r>
              <a:rPr lang="tr-TR" b="1" dirty="0">
                <a:solidFill>
                  <a:srgbClr val="0070C0"/>
                </a:solidFill>
              </a:rPr>
              <a:t>YAŞLIDA DİYABET TANISI</a:t>
            </a:r>
            <a:endParaRPr lang="en-US" b="1" dirty="0">
              <a:solidFill>
                <a:srgbClr val="0070C0"/>
              </a:solidFill>
            </a:endParaRPr>
          </a:p>
        </p:txBody>
      </p:sp>
      <p:sp>
        <p:nvSpPr>
          <p:cNvPr id="3" name="Content Placeholder 2">
            <a:extLst>
              <a:ext uri="{FF2B5EF4-FFF2-40B4-BE49-F238E27FC236}">
                <a16:creationId xmlns:a16="http://schemas.microsoft.com/office/drawing/2014/main" id="{C98877B5-233F-430D-AF2C-A50F7BEF0AA7}"/>
              </a:ext>
            </a:extLst>
          </p:cNvPr>
          <p:cNvSpPr>
            <a:spLocks noGrp="1"/>
          </p:cNvSpPr>
          <p:nvPr>
            <p:ph idx="1"/>
          </p:nvPr>
        </p:nvSpPr>
        <p:spPr>
          <a:xfrm>
            <a:off x="912845" y="1844286"/>
            <a:ext cx="10515600" cy="4351338"/>
          </a:xfrm>
          <a:ln>
            <a:solidFill>
              <a:srgbClr val="00B0F0"/>
            </a:solidFill>
          </a:ln>
        </p:spPr>
        <p:txBody>
          <a:bodyPr/>
          <a:lstStyle/>
          <a:p>
            <a:r>
              <a:rPr lang="tr-TR" dirty="0"/>
              <a:t>Yaşlılarda diyabet tanı sınırları gençler ile benzerdir.</a:t>
            </a:r>
          </a:p>
          <a:p>
            <a:pPr marL="0" indent="0">
              <a:buNone/>
            </a:pPr>
            <a:r>
              <a:rPr lang="tr-TR" dirty="0"/>
              <a:t> </a:t>
            </a:r>
            <a:endParaRPr lang="en-US" dirty="0"/>
          </a:p>
        </p:txBody>
      </p:sp>
      <p:graphicFrame>
        <p:nvGraphicFramePr>
          <p:cNvPr id="4" name="Tablo 3"/>
          <p:cNvGraphicFramePr>
            <a:graphicFrameLocks noGrp="1"/>
          </p:cNvGraphicFramePr>
          <p:nvPr>
            <p:extLst>
              <p:ext uri="{D42A27DB-BD31-4B8C-83A1-F6EECF244321}">
                <p14:modId xmlns:p14="http://schemas.microsoft.com/office/powerpoint/2010/main" val="687379314"/>
              </p:ext>
            </p:extLst>
          </p:nvPr>
        </p:nvGraphicFramePr>
        <p:xfrm>
          <a:off x="1178560" y="2905760"/>
          <a:ext cx="8148320" cy="2883726"/>
        </p:xfrm>
        <a:graphic>
          <a:graphicData uri="http://schemas.openxmlformats.org/drawingml/2006/table">
            <a:tbl>
              <a:tblPr firstRow="1" firstCol="1" bandRow="1">
                <a:tableStyleId>{5C22544A-7EE6-4342-B048-85BDC9FD1C3A}</a:tableStyleId>
              </a:tblPr>
              <a:tblGrid>
                <a:gridCol w="8148320">
                  <a:extLst>
                    <a:ext uri="{9D8B030D-6E8A-4147-A177-3AD203B41FA5}">
                      <a16:colId xmlns:a16="http://schemas.microsoft.com/office/drawing/2014/main" val="2244274472"/>
                    </a:ext>
                  </a:extLst>
                </a:gridCol>
              </a:tblGrid>
              <a:tr h="706120">
                <a:tc>
                  <a:txBody>
                    <a:bodyPr/>
                    <a:lstStyle/>
                    <a:p>
                      <a:pPr>
                        <a:lnSpc>
                          <a:spcPct val="107000"/>
                        </a:lnSpc>
                        <a:spcAft>
                          <a:spcPts val="0"/>
                        </a:spcAft>
                      </a:pPr>
                      <a:r>
                        <a:rPr lang="tr-TR" sz="2400" baseline="30000">
                          <a:effectLst/>
                        </a:rPr>
                        <a:t>*</a:t>
                      </a:r>
                      <a:r>
                        <a:rPr lang="tr-TR" sz="2400">
                          <a:effectLst/>
                        </a:rPr>
                        <a:t>AKŞ≥ 126 mg/dl</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41829320"/>
                  </a:ext>
                </a:extLst>
              </a:tr>
              <a:tr h="706120">
                <a:tc>
                  <a:txBody>
                    <a:bodyPr/>
                    <a:lstStyle/>
                    <a:p>
                      <a:pPr>
                        <a:lnSpc>
                          <a:spcPct val="107000"/>
                        </a:lnSpc>
                        <a:spcAft>
                          <a:spcPts val="0"/>
                        </a:spcAft>
                      </a:pPr>
                      <a:r>
                        <a:rPr lang="tr-TR" sz="2400">
                          <a:effectLst/>
                        </a:rPr>
                        <a:t>75 gr </a:t>
                      </a:r>
                      <a:r>
                        <a:rPr lang="tr-TR" sz="2400" baseline="30000">
                          <a:effectLst/>
                        </a:rPr>
                        <a:t>**</a:t>
                      </a:r>
                      <a:r>
                        <a:rPr lang="tr-TR" sz="2400">
                          <a:effectLst/>
                        </a:rPr>
                        <a:t>OGTT sonrası 2. saat kan şekeri ≥ 200 mg/dl </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0589164"/>
                  </a:ext>
                </a:extLst>
              </a:tr>
              <a:tr h="706120">
                <a:tc>
                  <a:txBody>
                    <a:bodyPr/>
                    <a:lstStyle/>
                    <a:p>
                      <a:pPr>
                        <a:lnSpc>
                          <a:spcPct val="107000"/>
                        </a:lnSpc>
                        <a:spcAft>
                          <a:spcPts val="0"/>
                        </a:spcAft>
                      </a:pPr>
                      <a:r>
                        <a:rPr lang="tr-TR" sz="2400">
                          <a:effectLst/>
                        </a:rPr>
                        <a:t>HemoglobinA1C≥ 6.5%</a:t>
                      </a:r>
                      <a:endParaRPr lang="tr-TR"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59662998"/>
                  </a:ext>
                </a:extLst>
              </a:tr>
              <a:tr h="706120">
                <a:tc>
                  <a:txBody>
                    <a:bodyPr/>
                    <a:lstStyle/>
                    <a:p>
                      <a:pPr>
                        <a:lnSpc>
                          <a:spcPct val="107000"/>
                        </a:lnSpc>
                        <a:spcAft>
                          <a:spcPts val="0"/>
                        </a:spcAft>
                      </a:pPr>
                      <a:r>
                        <a:rPr lang="tr-TR" sz="2400" dirty="0" err="1">
                          <a:effectLst/>
                        </a:rPr>
                        <a:t>Hiperglisemi</a:t>
                      </a:r>
                      <a:r>
                        <a:rPr lang="tr-TR" sz="2400" dirty="0">
                          <a:effectLst/>
                        </a:rPr>
                        <a:t> semptomları ve rastgele bakılan kan şekeri ≥ 200 mg/dl</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98984965"/>
                  </a:ext>
                </a:extLst>
              </a:tr>
            </a:tbl>
          </a:graphicData>
        </a:graphic>
      </p:graphicFrame>
    </p:spTree>
    <p:extLst>
      <p:ext uri="{BB962C8B-B14F-4D97-AF65-F5344CB8AC3E}">
        <p14:creationId xmlns:p14="http://schemas.microsoft.com/office/powerpoint/2010/main" val="27208064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14DF8-B17D-4CC2-9709-2396AC3CA959}"/>
              </a:ext>
            </a:extLst>
          </p:cNvPr>
          <p:cNvSpPr>
            <a:spLocks noGrp="1"/>
          </p:cNvSpPr>
          <p:nvPr>
            <p:ph type="title"/>
          </p:nvPr>
        </p:nvSpPr>
        <p:spPr>
          <a:ln>
            <a:solidFill>
              <a:srgbClr val="00B0F0"/>
            </a:solidFill>
          </a:ln>
        </p:spPr>
        <p:txBody>
          <a:bodyPr/>
          <a:lstStyle/>
          <a:p>
            <a:pPr algn="ctr"/>
            <a:r>
              <a:rPr lang="tr-TR" b="1" dirty="0">
                <a:solidFill>
                  <a:srgbClr val="0070C0"/>
                </a:solidFill>
              </a:rPr>
              <a:t>YAŞLIDA DİYABET TANISI</a:t>
            </a:r>
            <a:endParaRPr lang="en-US" b="1" dirty="0">
              <a:solidFill>
                <a:srgbClr val="0070C0"/>
              </a:solidFill>
            </a:endParaRPr>
          </a:p>
        </p:txBody>
      </p:sp>
      <p:sp>
        <p:nvSpPr>
          <p:cNvPr id="3" name="Content Placeholder 2">
            <a:extLst>
              <a:ext uri="{FF2B5EF4-FFF2-40B4-BE49-F238E27FC236}">
                <a16:creationId xmlns:a16="http://schemas.microsoft.com/office/drawing/2014/main" id="{C98877B5-233F-430D-AF2C-A50F7BEF0AA7}"/>
              </a:ext>
            </a:extLst>
          </p:cNvPr>
          <p:cNvSpPr>
            <a:spLocks noGrp="1"/>
          </p:cNvSpPr>
          <p:nvPr>
            <p:ph idx="1"/>
          </p:nvPr>
        </p:nvSpPr>
        <p:spPr>
          <a:xfrm>
            <a:off x="912845" y="1844286"/>
            <a:ext cx="10515600" cy="4351338"/>
          </a:xfrm>
          <a:ln>
            <a:solidFill>
              <a:srgbClr val="00B0F0"/>
            </a:solidFill>
          </a:ln>
        </p:spPr>
        <p:txBody>
          <a:bodyPr>
            <a:normAutofit/>
          </a:bodyPr>
          <a:lstStyle/>
          <a:p>
            <a:r>
              <a:rPr lang="tr-TR" b="1" dirty="0" err="1"/>
              <a:t>Prediyabet</a:t>
            </a:r>
            <a:r>
              <a:rPr lang="tr-TR" b="1" dirty="0"/>
              <a:t>: </a:t>
            </a:r>
            <a:r>
              <a:rPr lang="tr-TR" dirty="0"/>
              <a:t>Diyabet öncesi dönem olarak tanımlanmaktadır ve aşikar diyabete dönüşme riski varır. </a:t>
            </a:r>
          </a:p>
          <a:p>
            <a:r>
              <a:rPr lang="tr-TR" b="1" dirty="0" err="1"/>
              <a:t>Prediyabet</a:t>
            </a:r>
            <a:r>
              <a:rPr lang="tr-TR" b="1" dirty="0"/>
              <a:t> diyebilmek için; </a:t>
            </a:r>
          </a:p>
          <a:p>
            <a:pPr lvl="1"/>
            <a:r>
              <a:rPr lang="tr-TR" dirty="0"/>
              <a:t>Açlık kan şekeri düzeyinin 100-125 mg/dl arasında olması </a:t>
            </a:r>
          </a:p>
          <a:p>
            <a:pPr lvl="1"/>
            <a:r>
              <a:rPr lang="tr-TR" dirty="0"/>
              <a:t>HemoglobinA1C düzeyinin %5.7 ile %6.4 arasında olması </a:t>
            </a:r>
          </a:p>
          <a:p>
            <a:r>
              <a:rPr lang="tr-TR" dirty="0" err="1"/>
              <a:t>Prediyabet</a:t>
            </a:r>
            <a:r>
              <a:rPr lang="tr-TR" dirty="0"/>
              <a:t> çıkan yaşlı bireylerde tanıyı kesinleştirmek için </a:t>
            </a:r>
            <a:r>
              <a:rPr lang="tr-TR" dirty="0" err="1"/>
              <a:t>glukoz</a:t>
            </a:r>
            <a:r>
              <a:rPr lang="tr-TR" dirty="0"/>
              <a:t> tolerans testi uygulamak gerekir.</a:t>
            </a:r>
          </a:p>
          <a:p>
            <a:r>
              <a:rPr lang="tr-TR" dirty="0"/>
              <a:t> </a:t>
            </a:r>
            <a:r>
              <a:rPr lang="tr-TR" dirty="0" err="1"/>
              <a:t>Prediyabet</a:t>
            </a:r>
            <a:r>
              <a:rPr lang="tr-TR" dirty="0"/>
              <a:t> diyabet gelişimi riski oluşturduğundan dolayı </a:t>
            </a:r>
            <a:r>
              <a:rPr lang="tr-TR" dirty="0" err="1"/>
              <a:t>prediyabet</a:t>
            </a:r>
            <a:r>
              <a:rPr lang="tr-TR" dirty="0"/>
              <a:t> olanlara diyet ve egzersiz önerilmelidir. Böylece diyabet gelişimi önlenebilir.  </a:t>
            </a:r>
          </a:p>
          <a:p>
            <a:endParaRPr lang="en-US" dirty="0"/>
          </a:p>
        </p:txBody>
      </p:sp>
    </p:spTree>
    <p:extLst>
      <p:ext uri="{BB962C8B-B14F-4D97-AF65-F5344CB8AC3E}">
        <p14:creationId xmlns:p14="http://schemas.microsoft.com/office/powerpoint/2010/main" val="9295520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3D303-7627-44E1-81BE-F6B0F6AF8E70}"/>
              </a:ext>
            </a:extLst>
          </p:cNvPr>
          <p:cNvSpPr>
            <a:spLocks noGrp="1"/>
          </p:cNvSpPr>
          <p:nvPr>
            <p:ph type="title"/>
          </p:nvPr>
        </p:nvSpPr>
        <p:spPr>
          <a:ln>
            <a:solidFill>
              <a:srgbClr val="00B0F0"/>
            </a:solidFill>
          </a:ln>
        </p:spPr>
        <p:txBody>
          <a:bodyPr/>
          <a:lstStyle/>
          <a:p>
            <a:pPr algn="ctr"/>
            <a:r>
              <a:rPr lang="tr-TR" b="1" dirty="0">
                <a:solidFill>
                  <a:srgbClr val="0070C0"/>
                </a:solidFill>
              </a:rPr>
              <a:t>YAŞLIDA DİYABET TEDAVİSİ</a:t>
            </a:r>
            <a:endParaRPr lang="en-US" b="1" dirty="0">
              <a:solidFill>
                <a:srgbClr val="0070C0"/>
              </a:solidFill>
            </a:endParaRPr>
          </a:p>
        </p:txBody>
      </p:sp>
      <p:sp>
        <p:nvSpPr>
          <p:cNvPr id="3" name="Content Placeholder 2">
            <a:extLst>
              <a:ext uri="{FF2B5EF4-FFF2-40B4-BE49-F238E27FC236}">
                <a16:creationId xmlns:a16="http://schemas.microsoft.com/office/drawing/2014/main" id="{B56D7FAE-D844-4ED5-93CE-3E45DFDFAC41}"/>
              </a:ext>
            </a:extLst>
          </p:cNvPr>
          <p:cNvSpPr>
            <a:spLocks noGrp="1"/>
          </p:cNvSpPr>
          <p:nvPr>
            <p:ph idx="1"/>
          </p:nvPr>
        </p:nvSpPr>
        <p:spPr>
          <a:ln>
            <a:solidFill>
              <a:srgbClr val="00B0F0"/>
            </a:solidFill>
          </a:ln>
        </p:spPr>
        <p:txBody>
          <a:bodyPr/>
          <a:lstStyle/>
          <a:p>
            <a:r>
              <a:rPr lang="tr-TR" dirty="0"/>
              <a:t>Yaşlıda kan şekeri hedefleri;</a:t>
            </a:r>
          </a:p>
          <a:p>
            <a:pPr marL="0" indent="0">
              <a:buNone/>
            </a:pPr>
            <a:r>
              <a:rPr lang="tr-TR" dirty="0"/>
              <a:t> </a:t>
            </a:r>
            <a:endParaRPr lang="en-US" dirty="0"/>
          </a:p>
        </p:txBody>
      </p:sp>
      <p:graphicFrame>
        <p:nvGraphicFramePr>
          <p:cNvPr id="4" name="Table 3">
            <a:extLst>
              <a:ext uri="{FF2B5EF4-FFF2-40B4-BE49-F238E27FC236}">
                <a16:creationId xmlns:a16="http://schemas.microsoft.com/office/drawing/2014/main" id="{B861CF7F-EFE5-43FD-B08E-B416EC5FF33B}"/>
              </a:ext>
            </a:extLst>
          </p:cNvPr>
          <p:cNvGraphicFramePr>
            <a:graphicFrameLocks noGrp="1"/>
          </p:cNvGraphicFramePr>
          <p:nvPr>
            <p:extLst>
              <p:ext uri="{D42A27DB-BD31-4B8C-83A1-F6EECF244321}">
                <p14:modId xmlns:p14="http://schemas.microsoft.com/office/powerpoint/2010/main" val="1588870762"/>
              </p:ext>
            </p:extLst>
          </p:nvPr>
        </p:nvGraphicFramePr>
        <p:xfrm>
          <a:off x="1061617" y="2473821"/>
          <a:ext cx="8128000" cy="2123440"/>
        </p:xfrm>
        <a:graphic>
          <a:graphicData uri="http://schemas.openxmlformats.org/drawingml/2006/table">
            <a:tbl>
              <a:tblPr firstRow="1" bandRow="1">
                <a:effectLst>
                  <a:innerShdw blurRad="114300">
                    <a:prstClr val="black"/>
                  </a:innerShdw>
                </a:effectLst>
                <a:tableStyleId>{5C22544A-7EE6-4342-B048-85BDC9FD1C3A}</a:tableStyleId>
              </a:tblPr>
              <a:tblGrid>
                <a:gridCol w="4064000">
                  <a:extLst>
                    <a:ext uri="{9D8B030D-6E8A-4147-A177-3AD203B41FA5}">
                      <a16:colId xmlns:a16="http://schemas.microsoft.com/office/drawing/2014/main" val="1168323973"/>
                    </a:ext>
                  </a:extLst>
                </a:gridCol>
                <a:gridCol w="4064000">
                  <a:extLst>
                    <a:ext uri="{9D8B030D-6E8A-4147-A177-3AD203B41FA5}">
                      <a16:colId xmlns:a16="http://schemas.microsoft.com/office/drawing/2014/main" val="148483341"/>
                    </a:ext>
                  </a:extLst>
                </a:gridCol>
              </a:tblGrid>
              <a:tr h="370840">
                <a:tc>
                  <a:txBody>
                    <a:bodyPr/>
                    <a:lstStyle/>
                    <a:p>
                      <a:r>
                        <a:rPr lang="tr-TR" dirty="0"/>
                        <a:t>Fonksiyonel Kapasite </a:t>
                      </a:r>
                      <a:endParaRPr lang="en-US" dirty="0"/>
                    </a:p>
                  </a:txBody>
                  <a:tcPr/>
                </a:tc>
                <a:tc>
                  <a:txBody>
                    <a:bodyPr/>
                    <a:lstStyle/>
                    <a:p>
                      <a:r>
                        <a:rPr lang="tr-TR" dirty="0"/>
                        <a:t>Hedeflenen HbA</a:t>
                      </a:r>
                      <a:r>
                        <a:rPr lang="tr-TR" baseline="-25000" dirty="0"/>
                        <a:t>1c</a:t>
                      </a:r>
                      <a:endParaRPr lang="en-US" dirty="0"/>
                    </a:p>
                  </a:txBody>
                  <a:tcPr/>
                </a:tc>
                <a:extLst>
                  <a:ext uri="{0D108BD9-81ED-4DB2-BD59-A6C34878D82A}">
                    <a16:rowId xmlns:a16="http://schemas.microsoft.com/office/drawing/2014/main" val="110812653"/>
                  </a:ext>
                </a:extLst>
              </a:tr>
              <a:tr h="370840">
                <a:tc>
                  <a:txBody>
                    <a:bodyPr/>
                    <a:lstStyle/>
                    <a:p>
                      <a:r>
                        <a:rPr lang="tr-TR" baseline="0" dirty="0"/>
                        <a:t>Fonksiyonel olarak bağımsız</a:t>
                      </a:r>
                      <a:endParaRPr lang="en-US" baseline="0" dirty="0"/>
                    </a:p>
                  </a:txBody>
                  <a:tcPr/>
                </a:tc>
                <a:tc>
                  <a:txBody>
                    <a:bodyPr/>
                    <a:lstStyle/>
                    <a:p>
                      <a:r>
                        <a:rPr lang="tr-TR" dirty="0"/>
                        <a:t>%7-%7.5</a:t>
                      </a:r>
                      <a:endParaRPr lang="en-US" dirty="0"/>
                    </a:p>
                  </a:txBody>
                  <a:tcPr/>
                </a:tc>
                <a:extLst>
                  <a:ext uri="{0D108BD9-81ED-4DB2-BD59-A6C34878D82A}">
                    <a16:rowId xmlns:a16="http://schemas.microsoft.com/office/drawing/2014/main" val="5442123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Fonksiyonel olarak bağımlı</a:t>
                      </a:r>
                      <a:endParaRPr lang="en-US" baseline="0" dirty="0"/>
                    </a:p>
                  </a:txBody>
                  <a:tcPr/>
                </a:tc>
                <a:tc>
                  <a:txBody>
                    <a:bodyPr/>
                    <a:lstStyle/>
                    <a:p>
                      <a:r>
                        <a:rPr lang="tr-TR" dirty="0"/>
                        <a:t>%7-%8</a:t>
                      </a:r>
                      <a:endParaRPr lang="en-US" dirty="0"/>
                    </a:p>
                  </a:txBody>
                  <a:tcPr/>
                </a:tc>
                <a:extLst>
                  <a:ext uri="{0D108BD9-81ED-4DB2-BD59-A6C34878D82A}">
                    <a16:rowId xmlns:a16="http://schemas.microsoft.com/office/drawing/2014/main" val="3591565319"/>
                  </a:ext>
                </a:extLst>
              </a:tr>
              <a:tr h="370840">
                <a:tc>
                  <a:txBody>
                    <a:bodyPr/>
                    <a:lstStyle/>
                    <a:p>
                      <a:r>
                        <a:rPr lang="tr-TR" dirty="0"/>
                        <a:t>Kırılganlık</a:t>
                      </a:r>
                    </a:p>
                    <a:p>
                      <a:r>
                        <a:rPr lang="tr-TR" dirty="0"/>
                        <a:t>Demans</a:t>
                      </a:r>
                      <a:endParaRPr lang="en-US" dirty="0"/>
                    </a:p>
                  </a:txBody>
                  <a:tcPr/>
                </a:tc>
                <a:tc>
                  <a:txBody>
                    <a:bodyPr/>
                    <a:lstStyle/>
                    <a:p>
                      <a:r>
                        <a:rPr lang="tr-TR" dirty="0"/>
                        <a:t>%8.5’a kadar</a:t>
                      </a:r>
                    </a:p>
                    <a:p>
                      <a:r>
                        <a:rPr lang="tr-TR" dirty="0"/>
                        <a:t>%.8.5’a kadar</a:t>
                      </a:r>
                      <a:endParaRPr lang="en-US" dirty="0"/>
                    </a:p>
                  </a:txBody>
                  <a:tcPr/>
                </a:tc>
                <a:extLst>
                  <a:ext uri="{0D108BD9-81ED-4DB2-BD59-A6C34878D82A}">
                    <a16:rowId xmlns:a16="http://schemas.microsoft.com/office/drawing/2014/main" val="4004973279"/>
                  </a:ext>
                </a:extLst>
              </a:tr>
              <a:tr h="370840">
                <a:tc>
                  <a:txBody>
                    <a:bodyPr/>
                    <a:lstStyle/>
                    <a:p>
                      <a:r>
                        <a:rPr lang="tr-TR" dirty="0"/>
                        <a:t>Kısa yaşam beklentisi </a:t>
                      </a:r>
                      <a:endParaRPr lang="en-US" dirty="0"/>
                    </a:p>
                  </a:txBody>
                  <a:tcPr/>
                </a:tc>
                <a:tc>
                  <a:txBody>
                    <a:bodyPr/>
                    <a:lstStyle/>
                    <a:p>
                      <a:r>
                        <a:rPr lang="tr-TR" dirty="0"/>
                        <a:t>Semptomatik hipoglisemiden kaçın </a:t>
                      </a:r>
                      <a:endParaRPr lang="en-US" dirty="0"/>
                    </a:p>
                  </a:txBody>
                  <a:tcPr/>
                </a:tc>
                <a:extLst>
                  <a:ext uri="{0D108BD9-81ED-4DB2-BD59-A6C34878D82A}">
                    <a16:rowId xmlns:a16="http://schemas.microsoft.com/office/drawing/2014/main" val="2998295995"/>
                  </a:ext>
                </a:extLst>
              </a:tr>
            </a:tbl>
          </a:graphicData>
        </a:graphic>
      </p:graphicFrame>
      <p:pic>
        <p:nvPicPr>
          <p:cNvPr id="6" name="Picture 5">
            <a:extLst>
              <a:ext uri="{FF2B5EF4-FFF2-40B4-BE49-F238E27FC236}">
                <a16:creationId xmlns:a16="http://schemas.microsoft.com/office/drawing/2014/main" id="{0849F2E9-F6B0-45AE-9E72-632D87A91F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67464" y="4732198"/>
            <a:ext cx="3121382" cy="1382551"/>
          </a:xfrm>
          <a:prstGeom prst="rect">
            <a:avLst/>
          </a:prstGeom>
        </p:spPr>
      </p:pic>
    </p:spTree>
    <p:extLst>
      <p:ext uri="{BB962C8B-B14F-4D97-AF65-F5344CB8AC3E}">
        <p14:creationId xmlns:p14="http://schemas.microsoft.com/office/powerpoint/2010/main" val="8131595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3EFDB-3DB5-47F2-9A25-E35D6DA06064}"/>
              </a:ext>
            </a:extLst>
          </p:cNvPr>
          <p:cNvSpPr>
            <a:spLocks noGrp="1"/>
          </p:cNvSpPr>
          <p:nvPr>
            <p:ph type="title"/>
          </p:nvPr>
        </p:nvSpPr>
        <p:spPr/>
        <p:txBody>
          <a:bodyPr/>
          <a:lstStyle/>
          <a:p>
            <a:pPr algn="ctr"/>
            <a:r>
              <a:rPr lang="tr-TR" b="1" dirty="0">
                <a:solidFill>
                  <a:srgbClr val="0070C0"/>
                </a:solidFill>
              </a:rPr>
              <a:t>YAŞLIDA DİYABET TEDAVİSİ</a:t>
            </a:r>
            <a:endParaRPr lang="en-US" dirty="0"/>
          </a:p>
        </p:txBody>
      </p:sp>
      <p:sp>
        <p:nvSpPr>
          <p:cNvPr id="3" name="Content Placeholder 2">
            <a:extLst>
              <a:ext uri="{FF2B5EF4-FFF2-40B4-BE49-F238E27FC236}">
                <a16:creationId xmlns:a16="http://schemas.microsoft.com/office/drawing/2014/main" id="{BE632EAC-3728-49D5-99B6-D1D93465F97C}"/>
              </a:ext>
            </a:extLst>
          </p:cNvPr>
          <p:cNvSpPr>
            <a:spLocks noGrp="1"/>
          </p:cNvSpPr>
          <p:nvPr>
            <p:ph idx="1"/>
          </p:nvPr>
        </p:nvSpPr>
        <p:spPr>
          <a:ln>
            <a:solidFill>
              <a:srgbClr val="00B0F0"/>
            </a:solidFill>
          </a:ln>
        </p:spPr>
        <p:txBody>
          <a:bodyPr>
            <a:normAutofit/>
          </a:bodyPr>
          <a:lstStyle/>
          <a:p>
            <a:pPr lvl="1" algn="just"/>
            <a:r>
              <a:rPr lang="tr-TR" dirty="0"/>
              <a:t>Yaşam tarzı değişiklikleri bütün hastalara önerilmelidir. </a:t>
            </a:r>
          </a:p>
          <a:p>
            <a:pPr lvl="1" algn="just"/>
            <a:r>
              <a:rPr lang="tr-TR" dirty="0"/>
              <a:t>Medikal nutrisyon tedavisi yani diyet planı çizilmelidir.</a:t>
            </a:r>
          </a:p>
          <a:p>
            <a:pPr lvl="1" algn="just"/>
            <a:r>
              <a:rPr lang="tr-TR" dirty="0"/>
              <a:t>Malnütrisyonu olan yaşlılar da diyet ayarlamaları daha dikkatli yapılmalıdır. Malnütrisyonun şiddetlendirilmesinden kaçınılmalıdır.</a:t>
            </a:r>
          </a:p>
          <a:p>
            <a:pPr lvl="1" algn="just"/>
            <a:r>
              <a:rPr lang="tr-TR" dirty="0"/>
              <a:t>Obez olanlarda kilo verilmesi kan şekeri düzenlenmesini kolaylaştırmaktadır.</a:t>
            </a:r>
          </a:p>
          <a:p>
            <a:pPr lvl="1" algn="just"/>
            <a:r>
              <a:rPr lang="tr-TR" dirty="0"/>
              <a:t>Egzersiz önerilmelidir. </a:t>
            </a:r>
          </a:p>
          <a:p>
            <a:pPr lvl="1" algn="just"/>
            <a:r>
              <a:rPr lang="tr-TR" dirty="0"/>
              <a:t>Diyabet eğitimi mutlaka verilmelidir. </a:t>
            </a:r>
          </a:p>
          <a:p>
            <a:pPr lvl="1" algn="just"/>
            <a:r>
              <a:rPr lang="tr-TR" dirty="0"/>
              <a:t>Diğer kardiyovasküler risk faktörleri mevcutsa uygun şekilde tedavi edilmelidir (hipertansiyon veya hiperlipidemi gibi).</a:t>
            </a:r>
          </a:p>
          <a:p>
            <a:pPr marL="457200" lvl="1" indent="0">
              <a:buNone/>
            </a:pPr>
            <a:endParaRPr lang="tr-TR" dirty="0"/>
          </a:p>
          <a:p>
            <a:pPr marL="457200" lvl="1" indent="0">
              <a:buNone/>
            </a:pPr>
            <a:r>
              <a:rPr lang="tr-TR" dirty="0"/>
              <a:t>					</a:t>
            </a:r>
            <a:endParaRPr lang="en-US" b="1" i="1" u="sng"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189435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3EFDB-3DB5-47F2-9A25-E35D6DA06064}"/>
              </a:ext>
            </a:extLst>
          </p:cNvPr>
          <p:cNvSpPr>
            <a:spLocks noGrp="1"/>
          </p:cNvSpPr>
          <p:nvPr>
            <p:ph type="title"/>
          </p:nvPr>
        </p:nvSpPr>
        <p:spPr>
          <a:xfrm>
            <a:off x="772886" y="337134"/>
            <a:ext cx="10515600" cy="1325563"/>
          </a:xfrm>
          <a:ln>
            <a:solidFill>
              <a:srgbClr val="00B0F0"/>
            </a:solidFill>
          </a:ln>
        </p:spPr>
        <p:txBody>
          <a:bodyPr/>
          <a:lstStyle/>
          <a:p>
            <a:pPr algn="ctr"/>
            <a:r>
              <a:rPr lang="tr-TR" b="1" dirty="0">
                <a:solidFill>
                  <a:srgbClr val="0070C0"/>
                </a:solidFill>
              </a:rPr>
              <a:t>YAŞLIDA DİYABET TEDAVİSİ</a:t>
            </a:r>
            <a:endParaRPr lang="en-US" dirty="0"/>
          </a:p>
        </p:txBody>
      </p:sp>
      <p:sp>
        <p:nvSpPr>
          <p:cNvPr id="3" name="Content Placeholder 2">
            <a:extLst>
              <a:ext uri="{FF2B5EF4-FFF2-40B4-BE49-F238E27FC236}">
                <a16:creationId xmlns:a16="http://schemas.microsoft.com/office/drawing/2014/main" id="{BE632EAC-3728-49D5-99B6-D1D93465F97C}"/>
              </a:ext>
            </a:extLst>
          </p:cNvPr>
          <p:cNvSpPr>
            <a:spLocks noGrp="1"/>
          </p:cNvSpPr>
          <p:nvPr>
            <p:ph idx="1"/>
          </p:nvPr>
        </p:nvSpPr>
        <p:spPr>
          <a:ln>
            <a:solidFill>
              <a:srgbClr val="00B0F0"/>
            </a:solidFill>
          </a:ln>
        </p:spPr>
        <p:txBody>
          <a:bodyPr>
            <a:normAutofit/>
          </a:bodyPr>
          <a:lstStyle/>
          <a:p>
            <a:pPr marL="0" indent="0">
              <a:buNone/>
            </a:pPr>
            <a:endParaRPr lang="tr-TR" dirty="0"/>
          </a:p>
          <a:p>
            <a:pPr marL="0" indent="0">
              <a:buNone/>
            </a:pPr>
            <a:endParaRPr lang="tr-TR" dirty="0"/>
          </a:p>
          <a:p>
            <a:pPr lvl="1">
              <a:buFont typeface="Wingdings" panose="05000000000000000000" pitchFamily="2" charset="2"/>
              <a:buChar char="§"/>
            </a:pPr>
            <a:endParaRPr lang="tr-TR" dirty="0"/>
          </a:p>
          <a:p>
            <a:pPr lvl="1">
              <a:buFont typeface="Wingdings" panose="05000000000000000000" pitchFamily="2" charset="2"/>
              <a:buChar char="§"/>
            </a:pPr>
            <a:endParaRPr lang="tr-TR" dirty="0"/>
          </a:p>
          <a:p>
            <a:pPr lvl="1">
              <a:buFont typeface="Wingdings" panose="05000000000000000000" pitchFamily="2" charset="2"/>
              <a:buChar char="§"/>
            </a:pPr>
            <a:endParaRPr lang="tr-TR" dirty="0"/>
          </a:p>
          <a:p>
            <a:pPr marL="457200" lvl="1" indent="0">
              <a:buNone/>
            </a:pPr>
            <a:endParaRPr lang="tr-TR" dirty="0"/>
          </a:p>
          <a:p>
            <a:pPr marL="457200" lvl="1" indent="0">
              <a:buNone/>
            </a:pPr>
            <a:endParaRPr lang="tr-TR" dirty="0"/>
          </a:p>
          <a:p>
            <a:pPr marL="457200" lvl="1" indent="0">
              <a:buNone/>
            </a:pPr>
            <a:r>
              <a:rPr lang="tr-TR" dirty="0"/>
              <a:t>					</a:t>
            </a:r>
            <a:endParaRPr lang="en-US" b="1" i="1" u="sng" dirty="0">
              <a:solidFill>
                <a:srgbClr val="FF0000"/>
              </a:solidFill>
            </a:endParaRPr>
          </a:p>
        </p:txBody>
      </p:sp>
      <p:graphicFrame>
        <p:nvGraphicFramePr>
          <p:cNvPr id="4" name="Table 3">
            <a:extLst>
              <a:ext uri="{FF2B5EF4-FFF2-40B4-BE49-F238E27FC236}">
                <a16:creationId xmlns:a16="http://schemas.microsoft.com/office/drawing/2014/main" id="{55C7A749-6297-416A-BCC2-6E8006FB87CE}"/>
              </a:ext>
            </a:extLst>
          </p:cNvPr>
          <p:cNvGraphicFramePr>
            <a:graphicFrameLocks noGrp="1"/>
          </p:cNvGraphicFramePr>
          <p:nvPr>
            <p:extLst>
              <p:ext uri="{D42A27DB-BD31-4B8C-83A1-F6EECF244321}">
                <p14:modId xmlns:p14="http://schemas.microsoft.com/office/powerpoint/2010/main" val="1741161519"/>
              </p:ext>
            </p:extLst>
          </p:nvPr>
        </p:nvGraphicFramePr>
        <p:xfrm>
          <a:off x="0" y="0"/>
          <a:ext cx="12191998" cy="6857999"/>
        </p:xfrm>
        <a:graphic>
          <a:graphicData uri="http://schemas.openxmlformats.org/drawingml/2006/table">
            <a:tbl>
              <a:tblPr firstRow="1" firstCol="1" bandRow="1">
                <a:tableStyleId>{5C22544A-7EE6-4342-B048-85BDC9FD1C3A}</a:tableStyleId>
              </a:tblPr>
              <a:tblGrid>
                <a:gridCol w="3378350">
                  <a:extLst>
                    <a:ext uri="{9D8B030D-6E8A-4147-A177-3AD203B41FA5}">
                      <a16:colId xmlns:a16="http://schemas.microsoft.com/office/drawing/2014/main" val="1935768824"/>
                    </a:ext>
                  </a:extLst>
                </a:gridCol>
                <a:gridCol w="396332">
                  <a:extLst>
                    <a:ext uri="{9D8B030D-6E8A-4147-A177-3AD203B41FA5}">
                      <a16:colId xmlns:a16="http://schemas.microsoft.com/office/drawing/2014/main" val="3752835746"/>
                    </a:ext>
                  </a:extLst>
                </a:gridCol>
                <a:gridCol w="4208658">
                  <a:extLst>
                    <a:ext uri="{9D8B030D-6E8A-4147-A177-3AD203B41FA5}">
                      <a16:colId xmlns:a16="http://schemas.microsoft.com/office/drawing/2014/main" val="839719532"/>
                    </a:ext>
                  </a:extLst>
                </a:gridCol>
                <a:gridCol w="4208658">
                  <a:extLst>
                    <a:ext uri="{9D8B030D-6E8A-4147-A177-3AD203B41FA5}">
                      <a16:colId xmlns:a16="http://schemas.microsoft.com/office/drawing/2014/main" val="1268587659"/>
                    </a:ext>
                  </a:extLst>
                </a:gridCol>
              </a:tblGrid>
              <a:tr h="380709">
                <a:tc gridSpan="4">
                  <a:txBody>
                    <a:bodyPr/>
                    <a:lstStyle/>
                    <a:p>
                      <a:pPr marL="342900" marR="0" lvl="0" indent="-342900" algn="ctr">
                        <a:lnSpc>
                          <a:spcPct val="150000"/>
                        </a:lnSpc>
                        <a:spcBef>
                          <a:spcPts val="0"/>
                        </a:spcBef>
                        <a:spcAft>
                          <a:spcPts val="0"/>
                        </a:spcAft>
                        <a:buFont typeface="+mj-lt"/>
                        <a:buAutoNum type="arabicPeriod"/>
                      </a:pPr>
                      <a:r>
                        <a:rPr lang="tr-TR" sz="1800" dirty="0">
                          <a:effectLst/>
                        </a:rPr>
                        <a:t>Tüm hastalarda uygunsa yaşam tarzı değişiklikleri ve eğitimi</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7881" marR="47881"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56734023"/>
                  </a:ext>
                </a:extLst>
              </a:tr>
              <a:tr h="1099933">
                <a:tc gridSpan="2">
                  <a:txBody>
                    <a:bodyPr/>
                    <a:lstStyle/>
                    <a:p>
                      <a:pPr marL="0" marR="0">
                        <a:lnSpc>
                          <a:spcPct val="150000"/>
                        </a:lnSpc>
                        <a:spcBef>
                          <a:spcPts val="0"/>
                        </a:spcBef>
                        <a:spcAft>
                          <a:spcPts val="0"/>
                        </a:spcAft>
                      </a:pPr>
                      <a:r>
                        <a:rPr lang="tr-TR" sz="1600" dirty="0">
                          <a:effectLst/>
                        </a:rPr>
                        <a:t>Metformin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7881" marR="47881" marT="0" marB="0"/>
                </a:tc>
                <a:tc hMerge="1">
                  <a:txBody>
                    <a:bodyPr/>
                    <a:lstStyle/>
                    <a:p>
                      <a:endParaRPr lang="en-US"/>
                    </a:p>
                  </a:txBody>
                  <a:tcPr/>
                </a:tc>
                <a:tc>
                  <a:txBody>
                    <a:bodyPr/>
                    <a:lstStyle/>
                    <a:p>
                      <a:pPr marL="0" marR="0">
                        <a:lnSpc>
                          <a:spcPct val="150000"/>
                        </a:lnSpc>
                        <a:spcBef>
                          <a:spcPts val="0"/>
                        </a:spcBef>
                        <a:spcAft>
                          <a:spcPts val="0"/>
                        </a:spcAft>
                      </a:pPr>
                      <a:r>
                        <a:rPr lang="tr-TR" sz="1600" dirty="0">
                          <a:effectLst/>
                        </a:rPr>
                        <a:t>Yan etkiler: Dispeptik şikayetler, laktik asidoz, Vitamin B12 eksikliği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7881" marR="47881" marT="0" marB="0"/>
                </a:tc>
                <a:tc>
                  <a:txBody>
                    <a:bodyPr/>
                    <a:lstStyle/>
                    <a:p>
                      <a:pPr marL="0" marR="0">
                        <a:lnSpc>
                          <a:spcPct val="150000"/>
                        </a:lnSpc>
                        <a:spcBef>
                          <a:spcPts val="0"/>
                        </a:spcBef>
                        <a:spcAft>
                          <a:spcPts val="0"/>
                        </a:spcAft>
                      </a:pPr>
                      <a:r>
                        <a:rPr lang="tr-TR" sz="1600">
                          <a:effectLst/>
                        </a:rPr>
                        <a:t>Kontrendikasyonları: İleri derecede böbrek yetmezliği, karaciğer yetersizliği, laktik asidoz riski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47881" marR="47881" marT="0" marB="0"/>
                </a:tc>
                <a:extLst>
                  <a:ext uri="{0D108BD9-81ED-4DB2-BD59-A6C34878D82A}">
                    <a16:rowId xmlns:a16="http://schemas.microsoft.com/office/drawing/2014/main" val="4260401045"/>
                  </a:ext>
                </a:extLst>
              </a:tr>
              <a:tr h="430240">
                <a:tc gridSpan="4">
                  <a:txBody>
                    <a:bodyPr/>
                    <a:lstStyle/>
                    <a:p>
                      <a:pPr marL="342900" marR="0" lvl="0" indent="-342900" algn="ctr">
                        <a:lnSpc>
                          <a:spcPct val="150000"/>
                        </a:lnSpc>
                        <a:spcBef>
                          <a:spcPts val="0"/>
                        </a:spcBef>
                        <a:spcAft>
                          <a:spcPts val="0"/>
                        </a:spcAft>
                        <a:buFont typeface="+mj-lt"/>
                        <a:buAutoNum type="arabicPeriod"/>
                      </a:pPr>
                      <a:r>
                        <a:rPr lang="tr-TR" sz="1600" dirty="0">
                          <a:effectLst/>
                        </a:rPr>
                        <a:t>Eğer hedeflenen hemoglobinA1c hedefine ulaşılamadı ise  metformin yanına ikinci bir ajan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7881" marR="47881"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87176654"/>
                  </a:ext>
                </a:extLst>
              </a:tr>
              <a:tr h="715812">
                <a:tc>
                  <a:txBody>
                    <a:bodyPr/>
                    <a:lstStyle/>
                    <a:p>
                      <a:pPr marL="0" marR="0" algn="ctr">
                        <a:lnSpc>
                          <a:spcPct val="150000"/>
                        </a:lnSpc>
                        <a:spcBef>
                          <a:spcPts val="0"/>
                        </a:spcBef>
                        <a:spcAft>
                          <a:spcPts val="0"/>
                        </a:spcAft>
                      </a:pPr>
                      <a:r>
                        <a:rPr lang="tr-TR" sz="1600" dirty="0">
                          <a:effectLst/>
                        </a:rPr>
                        <a:t>Sülfonüre  veya glinidler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7881" marR="47881" marT="0" marB="0"/>
                </a:tc>
                <a:tc gridSpan="3">
                  <a:txBody>
                    <a:bodyPr/>
                    <a:lstStyle/>
                    <a:p>
                      <a:pPr marL="0" marR="0" algn="ctr">
                        <a:lnSpc>
                          <a:spcPct val="150000"/>
                        </a:lnSpc>
                        <a:spcBef>
                          <a:spcPts val="0"/>
                        </a:spcBef>
                        <a:spcAft>
                          <a:spcPts val="0"/>
                        </a:spcAft>
                      </a:pPr>
                      <a:r>
                        <a:rPr lang="tr-TR" sz="1600" dirty="0">
                          <a:effectLst/>
                        </a:rPr>
                        <a:t>Sülfonüreler için hipoglisemi riski, kilo alımı</a:t>
                      </a:r>
                    </a:p>
                    <a:p>
                      <a:pPr marL="0" marR="0" algn="ctr">
                        <a:lnSpc>
                          <a:spcPct val="150000"/>
                        </a:lnSpc>
                        <a:spcBef>
                          <a:spcPts val="0"/>
                        </a:spcBef>
                        <a:spcAft>
                          <a:spcPts val="0"/>
                        </a:spcAft>
                      </a:pPr>
                      <a:r>
                        <a:rPr lang="tr-TR" sz="1600" dirty="0">
                          <a:effectLst/>
                          <a:latin typeface="Calibri" panose="020F0502020204030204" pitchFamily="34" charset="0"/>
                          <a:ea typeface="Calibri" panose="020F0502020204030204" pitchFamily="34" charset="0"/>
                          <a:cs typeface="Times New Roman" panose="02020603050405020304" pitchFamily="18" charset="0"/>
                        </a:rPr>
                        <a:t>Glinidler daha kısa etkilidir kilo alımı ve hipoglisemi riski sülfonürelere göre düşüktür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7881" marR="47881"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624770"/>
                  </a:ext>
                </a:extLst>
              </a:tr>
              <a:tr h="430240">
                <a:tc>
                  <a:txBody>
                    <a:bodyPr/>
                    <a:lstStyle/>
                    <a:p>
                      <a:pPr marL="0" marR="0" algn="ctr">
                        <a:lnSpc>
                          <a:spcPct val="150000"/>
                        </a:lnSpc>
                        <a:spcBef>
                          <a:spcPts val="0"/>
                        </a:spcBef>
                        <a:spcAft>
                          <a:spcPts val="0"/>
                        </a:spcAft>
                      </a:pPr>
                      <a:r>
                        <a:rPr lang="tr-TR" sz="1600">
                          <a:effectLst/>
                        </a:rPr>
                        <a:t>Tiazolidonlar</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47881" marR="47881" marT="0" marB="0"/>
                </a:tc>
                <a:tc gridSpan="3">
                  <a:txBody>
                    <a:bodyPr/>
                    <a:lstStyle/>
                    <a:p>
                      <a:pPr marL="0" marR="0" algn="ctr">
                        <a:lnSpc>
                          <a:spcPct val="150000"/>
                        </a:lnSpc>
                        <a:spcBef>
                          <a:spcPts val="0"/>
                        </a:spcBef>
                        <a:spcAft>
                          <a:spcPts val="0"/>
                        </a:spcAft>
                      </a:pPr>
                      <a:r>
                        <a:rPr lang="tr-TR" sz="1600" dirty="0">
                          <a:effectLst/>
                        </a:rPr>
                        <a:t>Kilo alımı, periferik ödem, kalp yetmezliğinde kötüleşme, osteoporoz riski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7881" marR="47881"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17017497"/>
                  </a:ext>
                </a:extLst>
              </a:tr>
              <a:tr h="430240">
                <a:tc>
                  <a:txBody>
                    <a:bodyPr/>
                    <a:lstStyle/>
                    <a:p>
                      <a:pPr marL="0" marR="0" algn="ctr">
                        <a:lnSpc>
                          <a:spcPct val="150000"/>
                        </a:lnSpc>
                        <a:spcBef>
                          <a:spcPts val="0"/>
                        </a:spcBef>
                        <a:spcAft>
                          <a:spcPts val="0"/>
                        </a:spcAft>
                      </a:pPr>
                      <a:r>
                        <a:rPr lang="tr-TR" sz="1600">
                          <a:effectLst/>
                        </a:rPr>
                        <a:t>Dipeptil peptidaz-4 inhibitörleri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47881" marR="47881" marT="0" marB="0"/>
                </a:tc>
                <a:tc gridSpan="3">
                  <a:txBody>
                    <a:bodyPr/>
                    <a:lstStyle/>
                    <a:p>
                      <a:pPr marL="0" marR="0" algn="ctr">
                        <a:lnSpc>
                          <a:spcPct val="150000"/>
                        </a:lnSpc>
                        <a:spcBef>
                          <a:spcPts val="0"/>
                        </a:spcBef>
                        <a:spcAft>
                          <a:spcPts val="0"/>
                        </a:spcAft>
                      </a:pPr>
                      <a:r>
                        <a:rPr lang="tr-TR" sz="1600" dirty="0">
                          <a:effectLst/>
                        </a:rPr>
                        <a:t>Kiloya nötr, gastrointestinal yan etkiler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7881" marR="47881"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93959888"/>
                  </a:ext>
                </a:extLst>
              </a:tr>
              <a:tr h="720203">
                <a:tc>
                  <a:txBody>
                    <a:bodyPr/>
                    <a:lstStyle/>
                    <a:p>
                      <a:pPr marL="0" marR="0" algn="ctr">
                        <a:lnSpc>
                          <a:spcPct val="150000"/>
                        </a:lnSpc>
                        <a:spcBef>
                          <a:spcPts val="0"/>
                        </a:spcBef>
                        <a:spcAft>
                          <a:spcPts val="0"/>
                        </a:spcAft>
                      </a:pPr>
                      <a:r>
                        <a:rPr lang="tr-TR" sz="1600">
                          <a:effectLst/>
                        </a:rPr>
                        <a:t>Sodyum glukoz tansporter-2 inhibitörleri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47881" marR="47881" marT="0" marB="0"/>
                </a:tc>
                <a:tc gridSpan="3">
                  <a:txBody>
                    <a:bodyPr/>
                    <a:lstStyle/>
                    <a:p>
                      <a:pPr marL="0" marR="0" algn="ctr">
                        <a:lnSpc>
                          <a:spcPct val="150000"/>
                        </a:lnSpc>
                        <a:spcBef>
                          <a:spcPts val="0"/>
                        </a:spcBef>
                        <a:spcAft>
                          <a:spcPts val="0"/>
                        </a:spcAft>
                      </a:pPr>
                      <a:r>
                        <a:rPr lang="tr-TR" sz="1600" dirty="0">
                          <a:effectLst/>
                        </a:rPr>
                        <a:t>Kilo verilmesini sağlar, dehidratasyon, idrar yolu enfeksiyonu, kreatin klirensi&lt;60 ml/dk kullanılmaz</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7881" marR="47881"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0551305"/>
                  </a:ext>
                </a:extLst>
              </a:tr>
              <a:tr h="720203">
                <a:tc>
                  <a:txBody>
                    <a:bodyPr/>
                    <a:lstStyle/>
                    <a:p>
                      <a:pPr marL="0" marR="0" algn="ctr">
                        <a:lnSpc>
                          <a:spcPct val="150000"/>
                        </a:lnSpc>
                        <a:spcBef>
                          <a:spcPts val="0"/>
                        </a:spcBef>
                        <a:spcAft>
                          <a:spcPts val="0"/>
                        </a:spcAft>
                      </a:pPr>
                      <a:r>
                        <a:rPr lang="tr-TR" sz="1600">
                          <a:effectLst/>
                        </a:rPr>
                        <a:t>Glukagon benzeri peptit-1 inhibitörleri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47881" marR="47881" marT="0" marB="0"/>
                </a:tc>
                <a:tc gridSpan="3">
                  <a:txBody>
                    <a:bodyPr/>
                    <a:lstStyle/>
                    <a:p>
                      <a:pPr marL="0" marR="0" algn="ctr">
                        <a:lnSpc>
                          <a:spcPct val="150000"/>
                        </a:lnSpc>
                        <a:spcBef>
                          <a:spcPts val="0"/>
                        </a:spcBef>
                        <a:spcAft>
                          <a:spcPts val="0"/>
                        </a:spcAft>
                      </a:pPr>
                      <a:r>
                        <a:rPr lang="tr-TR" sz="1600" dirty="0">
                          <a:effectLst/>
                        </a:rPr>
                        <a:t>Kilo verilmesini sağlar, gastrointestinal yan etkiler, pankreatit riski, enjeksiyonla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7881" marR="47881"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74090278"/>
                  </a:ext>
                </a:extLst>
              </a:tr>
              <a:tr h="340476">
                <a:tc>
                  <a:txBody>
                    <a:bodyPr/>
                    <a:lstStyle/>
                    <a:p>
                      <a:pPr marL="0" marR="0" algn="ctr">
                        <a:lnSpc>
                          <a:spcPct val="150000"/>
                        </a:lnSpc>
                        <a:spcBef>
                          <a:spcPts val="0"/>
                        </a:spcBef>
                        <a:spcAft>
                          <a:spcPts val="0"/>
                        </a:spcAft>
                      </a:pPr>
                      <a:r>
                        <a:rPr lang="tr-TR" sz="1600">
                          <a:effectLst/>
                        </a:rPr>
                        <a:t>Bazal İnsülin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47881" marR="47881" marT="0" marB="0"/>
                </a:tc>
                <a:tc gridSpan="3">
                  <a:txBody>
                    <a:bodyPr/>
                    <a:lstStyle/>
                    <a:p>
                      <a:pPr marL="0" marR="0" algn="ctr">
                        <a:lnSpc>
                          <a:spcPct val="150000"/>
                        </a:lnSpc>
                        <a:spcBef>
                          <a:spcPts val="0"/>
                        </a:spcBef>
                        <a:spcAft>
                          <a:spcPts val="0"/>
                        </a:spcAft>
                      </a:pPr>
                      <a:r>
                        <a:rPr lang="tr-TR" sz="1600" dirty="0">
                          <a:effectLst/>
                        </a:rPr>
                        <a:t>Hipoglisemi riski en yüksek, kilo alımı</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7881" marR="47881"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68862544"/>
                  </a:ext>
                </a:extLst>
              </a:tr>
              <a:tr h="884730">
                <a:tc gridSpan="4">
                  <a:txBody>
                    <a:bodyPr/>
                    <a:lstStyle/>
                    <a:p>
                      <a:pPr marL="342900" marR="0" lvl="0" indent="-342900" algn="ctr">
                        <a:lnSpc>
                          <a:spcPct val="150000"/>
                        </a:lnSpc>
                        <a:spcBef>
                          <a:spcPts val="0"/>
                        </a:spcBef>
                        <a:spcAft>
                          <a:spcPts val="0"/>
                        </a:spcAft>
                        <a:buFont typeface="+mj-lt"/>
                        <a:buAutoNum type="arabicPeriod"/>
                      </a:pPr>
                      <a:r>
                        <a:rPr lang="tr-TR" sz="1600" dirty="0">
                          <a:effectLst/>
                        </a:rPr>
                        <a:t>Eğer hedeflenen hemoglobinA1c hedefine ulaşılamadı ise  metformin dahil olduğu üçlü tedavi</a:t>
                      </a:r>
                      <a:endParaRPr lang="en-US" sz="1600" dirty="0">
                        <a:effectLst/>
                      </a:endParaRPr>
                    </a:p>
                    <a:p>
                      <a:pPr marL="457200" marR="0" algn="ctr">
                        <a:lnSpc>
                          <a:spcPct val="150000"/>
                        </a:lnSpc>
                        <a:spcBef>
                          <a:spcPts val="0"/>
                        </a:spcBef>
                        <a:spcAft>
                          <a:spcPts val="0"/>
                        </a:spcAft>
                      </a:pPr>
                      <a:r>
                        <a:rPr lang="tr-TR" sz="1600" dirty="0">
                          <a:effectLst/>
                        </a:rPr>
                        <a:t>Not: Dipeptil peptidaz-4 inhibitörleri ile Glukagon benzeri peptit-1 inhibitörleri kombine edilmez</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7881" marR="47881"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08605362"/>
                  </a:ext>
                </a:extLst>
              </a:tr>
              <a:tr h="366834">
                <a:tc gridSpan="4">
                  <a:txBody>
                    <a:bodyPr/>
                    <a:lstStyle/>
                    <a:p>
                      <a:pPr marL="342900" marR="0" lvl="0" indent="-342900" algn="ctr">
                        <a:lnSpc>
                          <a:spcPct val="150000"/>
                        </a:lnSpc>
                        <a:spcBef>
                          <a:spcPts val="0"/>
                        </a:spcBef>
                        <a:spcAft>
                          <a:spcPts val="0"/>
                        </a:spcAft>
                        <a:buFont typeface="+mj-lt"/>
                        <a:buAutoNum type="arabicPeriod"/>
                      </a:pPr>
                      <a:r>
                        <a:rPr lang="tr-TR" sz="1600" dirty="0">
                          <a:effectLst/>
                        </a:rPr>
                        <a:t>3 aylık üçlü tedavi ile hedefe ulaşılamadı ise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7881" marR="47881"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14918474"/>
                  </a:ext>
                </a:extLst>
              </a:tr>
              <a:tr h="338379">
                <a:tc gridSpan="4">
                  <a:txBody>
                    <a:bodyPr/>
                    <a:lstStyle/>
                    <a:p>
                      <a:pPr marL="0" marR="0" algn="ctr">
                        <a:lnSpc>
                          <a:spcPct val="150000"/>
                        </a:lnSpc>
                        <a:spcBef>
                          <a:spcPts val="0"/>
                        </a:spcBef>
                        <a:spcAft>
                          <a:spcPts val="0"/>
                        </a:spcAft>
                      </a:pPr>
                      <a:r>
                        <a:rPr lang="tr-TR" sz="1600" dirty="0">
                          <a:effectLst/>
                        </a:rPr>
                        <a:t>Bazal insülin+ glukagon benzeri peptit-1 inhibitörleri ve öğün öncesi insülin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7881" marR="47881"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52445915"/>
                  </a:ext>
                </a:extLst>
              </a:tr>
            </a:tbl>
          </a:graphicData>
        </a:graphic>
      </p:graphicFrame>
    </p:spTree>
    <p:extLst>
      <p:ext uri="{BB962C8B-B14F-4D97-AF65-F5344CB8AC3E}">
        <p14:creationId xmlns:p14="http://schemas.microsoft.com/office/powerpoint/2010/main" val="31410060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5718FF-D437-453F-BB53-735B7782045E}"/>
              </a:ext>
            </a:extLst>
          </p:cNvPr>
          <p:cNvSpPr>
            <a:spLocks noGrp="1"/>
          </p:cNvSpPr>
          <p:nvPr>
            <p:ph idx="1"/>
          </p:nvPr>
        </p:nvSpPr>
        <p:spPr/>
        <p:txBody>
          <a:bodyPr/>
          <a:lstStyle/>
          <a:p>
            <a:r>
              <a:rPr lang="tr-TR" dirty="0"/>
              <a:t>Diyabet tedavi hedefi için hemoglobinA1c takibi ve insülin kullanan yaşlılarda evde parmaktan ölçülen kan şekeri takibi önemlidir. Bu takip hipoglisemi riski açısından da faydalıdır.   </a:t>
            </a:r>
          </a:p>
          <a:p>
            <a:r>
              <a:rPr lang="tr-TR" dirty="0"/>
              <a:t>Diyabetik nefropati, nöropati (duyusal, motor ve otonom), ve retinopati gibi diyabet komplikasyonları takip edilmelidir. </a:t>
            </a:r>
          </a:p>
          <a:p>
            <a:r>
              <a:rPr lang="tr-TR" dirty="0"/>
              <a:t>Yılda bir kez ayak muayenesi ve göz muayenesi yapılmalıdır. </a:t>
            </a:r>
          </a:p>
          <a:p>
            <a:r>
              <a:rPr lang="tr-TR" dirty="0"/>
              <a:t>Nefropati idrarda mikroalbüminüri ile takip edilmelidir.  </a:t>
            </a:r>
            <a:endParaRPr lang="en-US" dirty="0"/>
          </a:p>
          <a:p>
            <a:endParaRPr lang="en-US" dirty="0"/>
          </a:p>
        </p:txBody>
      </p:sp>
      <p:sp>
        <p:nvSpPr>
          <p:cNvPr id="4" name="Title 1">
            <a:extLst>
              <a:ext uri="{FF2B5EF4-FFF2-40B4-BE49-F238E27FC236}">
                <a16:creationId xmlns:a16="http://schemas.microsoft.com/office/drawing/2014/main" id="{3F4F035D-8142-435B-8A31-AE046FEAA26F}"/>
              </a:ext>
            </a:extLst>
          </p:cNvPr>
          <p:cNvSpPr>
            <a:spLocks noGrp="1"/>
          </p:cNvSpPr>
          <p:nvPr>
            <p:ph type="title"/>
          </p:nvPr>
        </p:nvSpPr>
        <p:spPr>
          <a:xfrm>
            <a:off x="838200" y="365125"/>
            <a:ext cx="10515600" cy="1325563"/>
          </a:xfrm>
          <a:ln>
            <a:solidFill>
              <a:srgbClr val="00B0F0"/>
            </a:solidFill>
          </a:ln>
        </p:spPr>
        <p:txBody>
          <a:bodyPr/>
          <a:lstStyle/>
          <a:p>
            <a:pPr algn="ctr"/>
            <a:r>
              <a:rPr lang="tr-TR" b="1" dirty="0">
                <a:solidFill>
                  <a:srgbClr val="0070C0"/>
                </a:solidFill>
              </a:rPr>
              <a:t>YAŞLIDA DİYABET TEDAVİSİ</a:t>
            </a:r>
            <a:endParaRPr lang="en-US" dirty="0"/>
          </a:p>
        </p:txBody>
      </p:sp>
    </p:spTree>
    <p:extLst>
      <p:ext uri="{BB962C8B-B14F-4D97-AF65-F5344CB8AC3E}">
        <p14:creationId xmlns:p14="http://schemas.microsoft.com/office/powerpoint/2010/main" val="17083597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6B080-AD18-46CA-B2AC-CF0314B9B37F}"/>
              </a:ext>
            </a:extLst>
          </p:cNvPr>
          <p:cNvSpPr>
            <a:spLocks noGrp="1"/>
          </p:cNvSpPr>
          <p:nvPr>
            <p:ph type="title"/>
          </p:nvPr>
        </p:nvSpPr>
        <p:spPr>
          <a:ln>
            <a:solidFill>
              <a:srgbClr val="00B0F0"/>
            </a:solidFill>
          </a:ln>
        </p:spPr>
        <p:txBody>
          <a:bodyPr/>
          <a:lstStyle/>
          <a:p>
            <a:pPr algn="ctr"/>
            <a:r>
              <a:rPr lang="tr-TR" b="1" dirty="0">
                <a:solidFill>
                  <a:srgbClr val="0070C0"/>
                </a:solidFill>
              </a:rPr>
              <a:t>YAŞLIDA DİYABET TEDAVİSİ</a:t>
            </a:r>
            <a:endParaRPr lang="en-US" dirty="0"/>
          </a:p>
        </p:txBody>
      </p:sp>
      <p:sp>
        <p:nvSpPr>
          <p:cNvPr id="3" name="Content Placeholder 2">
            <a:extLst>
              <a:ext uri="{FF2B5EF4-FFF2-40B4-BE49-F238E27FC236}">
                <a16:creationId xmlns:a16="http://schemas.microsoft.com/office/drawing/2014/main" id="{26EC3AF2-6953-49FF-9979-9AD4C9D32DF3}"/>
              </a:ext>
            </a:extLst>
          </p:cNvPr>
          <p:cNvSpPr>
            <a:spLocks noGrp="1"/>
          </p:cNvSpPr>
          <p:nvPr>
            <p:ph idx="1"/>
          </p:nvPr>
        </p:nvSpPr>
        <p:spPr>
          <a:ln>
            <a:solidFill>
              <a:srgbClr val="00B0F0"/>
            </a:solidFill>
          </a:ln>
        </p:spPr>
        <p:txBody>
          <a:bodyPr/>
          <a:lstStyle/>
          <a:p>
            <a:r>
              <a:rPr lang="tr-TR" dirty="0"/>
              <a:t>Yaşlıda korkulan hiperglisemi değil, hipoglisemi olmalı.</a:t>
            </a:r>
          </a:p>
          <a:p>
            <a:r>
              <a:rPr lang="tr-TR" dirty="0"/>
              <a:t>Beslenmenin bozulduğu hastalarda daha az hipoglisemi yapan, kısa etkili oral antidiyabetikler veya uzun etkili olan bazal insülinler tercih edilmelidir.</a:t>
            </a:r>
          </a:p>
          <a:p>
            <a:endParaRPr lang="en-US" dirty="0"/>
          </a:p>
        </p:txBody>
      </p:sp>
      <p:pic>
        <p:nvPicPr>
          <p:cNvPr id="5" name="Picture 4">
            <a:extLst>
              <a:ext uri="{FF2B5EF4-FFF2-40B4-BE49-F238E27FC236}">
                <a16:creationId xmlns:a16="http://schemas.microsoft.com/office/drawing/2014/main" id="{9A7E29D9-30E4-4CC3-9F57-9EA97A610D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0954" y="4001294"/>
            <a:ext cx="2486025" cy="1838325"/>
          </a:xfrm>
          <a:prstGeom prst="rect">
            <a:avLst/>
          </a:prstGeom>
          <a:ln>
            <a:solidFill>
              <a:srgbClr val="00B0F0"/>
            </a:solidFill>
          </a:ln>
        </p:spPr>
      </p:pic>
    </p:spTree>
    <p:extLst>
      <p:ext uri="{BB962C8B-B14F-4D97-AF65-F5344CB8AC3E}">
        <p14:creationId xmlns:p14="http://schemas.microsoft.com/office/powerpoint/2010/main" val="280769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ln>
            <a:solidFill>
              <a:srgbClr val="00B0F0"/>
            </a:solidFill>
          </a:ln>
        </p:spPr>
        <p:txBody>
          <a:bodyPr/>
          <a:lstStyle/>
          <a:p>
            <a:pPr algn="ctr"/>
            <a:r>
              <a:rPr lang="tr-TR" dirty="0"/>
              <a:t> </a:t>
            </a:r>
            <a:r>
              <a:rPr lang="tr-TR" b="1" dirty="0">
                <a:solidFill>
                  <a:srgbClr val="0070C0"/>
                </a:solidFill>
              </a:rPr>
              <a:t>YAŞLILARDA SIK KARŞILAŞILAN SEMPTOMLAR VE PROBLEMLER</a:t>
            </a:r>
          </a:p>
        </p:txBody>
      </p:sp>
      <p:sp>
        <p:nvSpPr>
          <p:cNvPr id="3" name="İçerik Yer Tutucusu 2"/>
          <p:cNvSpPr>
            <a:spLocks noGrp="1"/>
          </p:cNvSpPr>
          <p:nvPr>
            <p:ph idx="1"/>
          </p:nvPr>
        </p:nvSpPr>
        <p:spPr/>
        <p:txBody>
          <a:bodyPr>
            <a:normAutofit/>
          </a:bodyPr>
          <a:lstStyle/>
          <a:p>
            <a:pPr algn="just"/>
            <a:r>
              <a:rPr lang="tr-TR" sz="3600" dirty="0"/>
              <a:t>Ağrı</a:t>
            </a:r>
          </a:p>
          <a:p>
            <a:pPr algn="just"/>
            <a:r>
              <a:rPr lang="tr-TR" sz="3600" dirty="0"/>
              <a:t>Akut böbrek yetmezliği </a:t>
            </a:r>
          </a:p>
          <a:p>
            <a:pPr algn="just"/>
            <a:r>
              <a:rPr lang="tr-TR" sz="3600" dirty="0"/>
              <a:t>Elektrolit bozuklukları</a:t>
            </a:r>
          </a:p>
          <a:p>
            <a:pPr algn="just"/>
            <a:r>
              <a:rPr lang="tr-TR" sz="3600" dirty="0" err="1"/>
              <a:t>Konstipasyon</a:t>
            </a:r>
            <a:r>
              <a:rPr lang="tr-TR" sz="3600" dirty="0"/>
              <a:t> </a:t>
            </a:r>
          </a:p>
          <a:p>
            <a:pPr algn="just"/>
            <a:r>
              <a:rPr lang="tr-TR" sz="3600" dirty="0" err="1"/>
              <a:t>Dispepsi</a:t>
            </a:r>
            <a:endParaRPr lang="tr-TR" sz="3600" dirty="0"/>
          </a:p>
        </p:txBody>
      </p:sp>
    </p:spTree>
    <p:extLst>
      <p:ext uri="{BB962C8B-B14F-4D97-AF65-F5344CB8AC3E}">
        <p14:creationId xmlns:p14="http://schemas.microsoft.com/office/powerpoint/2010/main" val="42500442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83AF0-DF31-461D-8381-D7515F3FE5D4}"/>
              </a:ext>
            </a:extLst>
          </p:cNvPr>
          <p:cNvSpPr>
            <a:spLocks noGrp="1"/>
          </p:cNvSpPr>
          <p:nvPr>
            <p:ph type="title"/>
          </p:nvPr>
        </p:nvSpPr>
        <p:spPr>
          <a:ln>
            <a:solidFill>
              <a:srgbClr val="00B0F0"/>
            </a:solidFill>
          </a:ln>
        </p:spPr>
        <p:txBody>
          <a:bodyPr/>
          <a:lstStyle/>
          <a:p>
            <a:pPr algn="ctr"/>
            <a:r>
              <a:rPr lang="tr-TR" b="1" dirty="0">
                <a:solidFill>
                  <a:srgbClr val="0070C0"/>
                </a:solidFill>
              </a:rPr>
              <a:t>YAŞLIDA HİPERLİPİDEMİ </a:t>
            </a:r>
            <a:endParaRPr lang="en-US" b="1" dirty="0">
              <a:solidFill>
                <a:srgbClr val="0070C0"/>
              </a:solidFill>
            </a:endParaRPr>
          </a:p>
        </p:txBody>
      </p:sp>
      <p:sp>
        <p:nvSpPr>
          <p:cNvPr id="3" name="Content Placeholder 2">
            <a:extLst>
              <a:ext uri="{FF2B5EF4-FFF2-40B4-BE49-F238E27FC236}">
                <a16:creationId xmlns:a16="http://schemas.microsoft.com/office/drawing/2014/main" id="{FFB60698-6762-47D3-BEB6-1925FE18F53E}"/>
              </a:ext>
            </a:extLst>
          </p:cNvPr>
          <p:cNvSpPr>
            <a:spLocks noGrp="1"/>
          </p:cNvSpPr>
          <p:nvPr>
            <p:ph idx="1"/>
          </p:nvPr>
        </p:nvSpPr>
        <p:spPr>
          <a:xfrm>
            <a:off x="838200" y="1825625"/>
            <a:ext cx="10515600" cy="4351338"/>
          </a:xfrm>
          <a:ln>
            <a:solidFill>
              <a:srgbClr val="00B0F0"/>
            </a:solidFill>
          </a:ln>
        </p:spPr>
        <p:txBody>
          <a:bodyPr>
            <a:normAutofit fontScale="92500"/>
          </a:bodyPr>
          <a:lstStyle/>
          <a:p>
            <a:r>
              <a:rPr lang="tr-TR" dirty="0"/>
              <a:t>Orta yaşlardan itibaren total kolesterol ve düşük yoğunluklu lipoprotein oranı artar (LDL), ancak 70 yaşından sonra durur veya bir miktar azalır. </a:t>
            </a:r>
          </a:p>
          <a:p>
            <a:r>
              <a:rPr lang="tr-TR" dirty="0"/>
              <a:t>Hiperlipidemi tedavisi ile yaşlılarda kardivasküler hastalık risk azaltımı gençlere göre çok daha fazladır, bu nedenle uygun yaşlılarda hiperlipidemi tedavi edilmelidir.  </a:t>
            </a:r>
          </a:p>
          <a:p>
            <a:r>
              <a:rPr lang="tr-TR" dirty="0"/>
              <a:t>Yaşlının beklenen yaşam süresi bir yıldan az ise hiperlipidemi tedavi edilmeyebilir. </a:t>
            </a:r>
          </a:p>
          <a:p>
            <a:r>
              <a:rPr lang="tr-TR" dirty="0"/>
              <a:t>Dinç yaşlılar gençler gibi tedavi edilmelidir.</a:t>
            </a:r>
          </a:p>
          <a:p>
            <a:r>
              <a:rPr lang="tr-TR" dirty="0"/>
              <a:t>Tedavi hedefi hastanın yaşı, eşlik eden hastalıkları ve 10 yıllık kardiyovasküler risk profiline göre planlanmalıdır. </a:t>
            </a:r>
            <a:endParaRPr lang="en-US" dirty="0"/>
          </a:p>
        </p:txBody>
      </p:sp>
    </p:spTree>
    <p:extLst>
      <p:ext uri="{BB962C8B-B14F-4D97-AF65-F5344CB8AC3E}">
        <p14:creationId xmlns:p14="http://schemas.microsoft.com/office/powerpoint/2010/main" val="35369372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C58B260A-DB86-4159-8FEC-CA827CD35537}"/>
              </a:ext>
            </a:extLst>
          </p:cNvPr>
          <p:cNvGraphicFramePr>
            <a:graphicFrameLocks noGrp="1"/>
          </p:cNvGraphicFramePr>
          <p:nvPr>
            <p:ph idx="1"/>
            <p:extLst>
              <p:ext uri="{D42A27DB-BD31-4B8C-83A1-F6EECF244321}">
                <p14:modId xmlns:p14="http://schemas.microsoft.com/office/powerpoint/2010/main" val="3308928494"/>
              </p:ext>
            </p:extLst>
          </p:nvPr>
        </p:nvGraphicFramePr>
        <p:xfrm>
          <a:off x="838200" y="1690688"/>
          <a:ext cx="10515600" cy="5167312"/>
        </p:xfrm>
        <a:graphic>
          <a:graphicData uri="http://schemas.openxmlformats.org/drawingml/2006/table">
            <a:tbl>
              <a:tblPr firstRow="1" firstCol="1" bandRow="1">
                <a:tableStyleId>{5C22544A-7EE6-4342-B048-85BDC9FD1C3A}</a:tableStyleId>
              </a:tblPr>
              <a:tblGrid>
                <a:gridCol w="5257800">
                  <a:extLst>
                    <a:ext uri="{9D8B030D-6E8A-4147-A177-3AD203B41FA5}">
                      <a16:colId xmlns:a16="http://schemas.microsoft.com/office/drawing/2014/main" val="1132293956"/>
                    </a:ext>
                  </a:extLst>
                </a:gridCol>
                <a:gridCol w="5257800">
                  <a:extLst>
                    <a:ext uri="{9D8B030D-6E8A-4147-A177-3AD203B41FA5}">
                      <a16:colId xmlns:a16="http://schemas.microsoft.com/office/drawing/2014/main" val="3150026788"/>
                    </a:ext>
                  </a:extLst>
                </a:gridCol>
              </a:tblGrid>
              <a:tr h="2242607">
                <a:tc>
                  <a:txBody>
                    <a:bodyPr/>
                    <a:lstStyle/>
                    <a:p>
                      <a:pPr marL="0" marR="0" algn="just">
                        <a:lnSpc>
                          <a:spcPct val="150000"/>
                        </a:lnSpc>
                        <a:spcBef>
                          <a:spcPts val="0"/>
                        </a:spcBef>
                        <a:spcAft>
                          <a:spcPts val="0"/>
                        </a:spcAft>
                      </a:pPr>
                      <a:r>
                        <a:rPr lang="tr-TR" sz="1600">
                          <a:effectLst/>
                          <a:latin typeface="+mn-lt"/>
                        </a:rPr>
                        <a:t>Klinik olarak gösterilmiş aterosklerotik hastalık </a:t>
                      </a:r>
                      <a:endParaRPr lang="en-US" sz="1600">
                        <a:effectLst/>
                        <a:latin typeface="+mn-lt"/>
                      </a:endParaRPr>
                    </a:p>
                    <a:p>
                      <a:pPr marL="0" marR="0" algn="just">
                        <a:lnSpc>
                          <a:spcPct val="150000"/>
                        </a:lnSpc>
                        <a:spcBef>
                          <a:spcPts val="0"/>
                        </a:spcBef>
                        <a:spcAft>
                          <a:spcPts val="0"/>
                        </a:spcAft>
                      </a:pPr>
                      <a:r>
                        <a:rPr lang="tr-TR" sz="1600">
                          <a:effectLst/>
                          <a:latin typeface="+mn-lt"/>
                        </a:rPr>
                        <a:t>65-75 yaş arası </a:t>
                      </a:r>
                      <a:endParaRPr lang="en-US" sz="1600">
                        <a:effectLst/>
                        <a:latin typeface="+mn-lt"/>
                      </a:endParaRPr>
                    </a:p>
                    <a:p>
                      <a:pPr marL="0" marR="0" algn="just">
                        <a:lnSpc>
                          <a:spcPct val="150000"/>
                        </a:lnSpc>
                        <a:spcBef>
                          <a:spcPts val="0"/>
                        </a:spcBef>
                        <a:spcAft>
                          <a:spcPts val="0"/>
                        </a:spcAft>
                      </a:pPr>
                      <a:r>
                        <a:rPr lang="tr-TR" sz="1600">
                          <a:effectLst/>
                          <a:latin typeface="+mn-lt"/>
                        </a:rPr>
                        <a:t> </a:t>
                      </a:r>
                      <a:endParaRPr lang="en-US" sz="1600">
                        <a:effectLst/>
                        <a:latin typeface="+mn-lt"/>
                      </a:endParaRPr>
                    </a:p>
                    <a:p>
                      <a:pPr marL="0" marR="0" algn="just">
                        <a:lnSpc>
                          <a:spcPct val="150000"/>
                        </a:lnSpc>
                        <a:spcBef>
                          <a:spcPts val="0"/>
                        </a:spcBef>
                        <a:spcAft>
                          <a:spcPts val="0"/>
                        </a:spcAft>
                      </a:pPr>
                      <a:r>
                        <a:rPr lang="tr-TR" sz="1600">
                          <a:effectLst/>
                          <a:latin typeface="+mn-lt"/>
                        </a:rPr>
                        <a:t>&gt;75 </a:t>
                      </a:r>
                      <a:endParaRPr lang="en-US" sz="16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tr-TR" sz="1600" dirty="0">
                          <a:effectLst/>
                          <a:latin typeface="+mn-lt"/>
                        </a:rPr>
                        <a:t> </a:t>
                      </a:r>
                      <a:endParaRPr lang="en-US" sz="1600" dirty="0">
                        <a:effectLst/>
                        <a:latin typeface="+mn-lt"/>
                      </a:endParaRPr>
                    </a:p>
                    <a:p>
                      <a:pPr marL="0" marR="0" algn="just">
                        <a:lnSpc>
                          <a:spcPct val="150000"/>
                        </a:lnSpc>
                        <a:spcBef>
                          <a:spcPts val="0"/>
                        </a:spcBef>
                        <a:spcAft>
                          <a:spcPts val="0"/>
                        </a:spcAft>
                      </a:pPr>
                      <a:r>
                        <a:rPr lang="tr-TR" sz="1600" dirty="0">
                          <a:effectLst/>
                          <a:latin typeface="+mn-lt"/>
                        </a:rPr>
                        <a:t>LDL düzeyine bakmadan yüksek statin tedavisi</a:t>
                      </a:r>
                      <a:endParaRPr lang="en-US" sz="1600" dirty="0">
                        <a:effectLst/>
                        <a:latin typeface="+mn-lt"/>
                      </a:endParaRPr>
                    </a:p>
                    <a:p>
                      <a:pPr marL="0" marR="0" algn="just">
                        <a:lnSpc>
                          <a:spcPct val="150000"/>
                        </a:lnSpc>
                        <a:spcBef>
                          <a:spcPts val="0"/>
                        </a:spcBef>
                        <a:spcAft>
                          <a:spcPts val="0"/>
                        </a:spcAft>
                      </a:pPr>
                      <a:endParaRPr lang="tr-TR" sz="1600" dirty="0">
                        <a:effectLst/>
                        <a:latin typeface="+mn-lt"/>
                      </a:endParaRPr>
                    </a:p>
                    <a:p>
                      <a:pPr marL="0" marR="0" algn="just">
                        <a:lnSpc>
                          <a:spcPct val="150000"/>
                        </a:lnSpc>
                        <a:spcBef>
                          <a:spcPts val="0"/>
                        </a:spcBef>
                        <a:spcAft>
                          <a:spcPts val="0"/>
                        </a:spcAft>
                      </a:pPr>
                      <a:r>
                        <a:rPr lang="tr-TR" sz="1600" dirty="0">
                          <a:effectLst/>
                          <a:latin typeface="+mn-lt"/>
                        </a:rPr>
                        <a:t>LDL düzeyine bakmadan orta statin tedavisi</a:t>
                      </a:r>
                      <a:endParaRPr lang="en-US" sz="1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4204722"/>
                  </a:ext>
                </a:extLst>
              </a:tr>
              <a:tr h="341049">
                <a:tc>
                  <a:txBody>
                    <a:bodyPr/>
                    <a:lstStyle/>
                    <a:p>
                      <a:pPr marL="0" marR="0" algn="just">
                        <a:lnSpc>
                          <a:spcPct val="150000"/>
                        </a:lnSpc>
                        <a:spcBef>
                          <a:spcPts val="0"/>
                        </a:spcBef>
                        <a:spcAft>
                          <a:spcPts val="0"/>
                        </a:spcAft>
                      </a:pPr>
                      <a:r>
                        <a:rPr lang="tr-TR" sz="1600">
                          <a:effectLst/>
                          <a:latin typeface="+mn-lt"/>
                        </a:rPr>
                        <a:t>LDL&gt;190 mg/dl </a:t>
                      </a:r>
                      <a:endParaRPr lang="en-US" sz="16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tr-TR" sz="1600">
                          <a:effectLst/>
                          <a:latin typeface="+mn-lt"/>
                        </a:rPr>
                        <a:t>Statin tedavisi</a:t>
                      </a:r>
                      <a:endParaRPr lang="en-US" sz="16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25775390"/>
                  </a:ext>
                </a:extLst>
              </a:tr>
              <a:tr h="1481984">
                <a:tc>
                  <a:txBody>
                    <a:bodyPr/>
                    <a:lstStyle/>
                    <a:p>
                      <a:pPr marL="0" marR="0" algn="just">
                        <a:lnSpc>
                          <a:spcPct val="150000"/>
                        </a:lnSpc>
                        <a:spcBef>
                          <a:spcPts val="0"/>
                        </a:spcBef>
                        <a:spcAft>
                          <a:spcPts val="0"/>
                        </a:spcAft>
                      </a:pPr>
                      <a:r>
                        <a:rPr lang="tr-TR" sz="1600" dirty="0">
                          <a:effectLst/>
                          <a:latin typeface="+mn-lt"/>
                        </a:rPr>
                        <a:t>Tip 2 diyabet </a:t>
                      </a:r>
                      <a:endParaRPr lang="en-US" sz="1600" dirty="0">
                        <a:effectLst/>
                        <a:latin typeface="+mn-lt"/>
                      </a:endParaRPr>
                    </a:p>
                    <a:p>
                      <a:pPr marL="0" marR="0" algn="just">
                        <a:lnSpc>
                          <a:spcPct val="150000"/>
                        </a:lnSpc>
                        <a:spcBef>
                          <a:spcPts val="0"/>
                        </a:spcBef>
                        <a:spcAft>
                          <a:spcPts val="0"/>
                        </a:spcAft>
                      </a:pPr>
                      <a:r>
                        <a:rPr lang="tr-TR" sz="1600" dirty="0">
                          <a:effectLst/>
                          <a:latin typeface="+mn-lt"/>
                        </a:rPr>
                        <a:t>65-75 arası</a:t>
                      </a:r>
                      <a:endParaRPr lang="en-US" sz="1600" dirty="0">
                        <a:effectLst/>
                        <a:latin typeface="+mn-lt"/>
                      </a:endParaRPr>
                    </a:p>
                    <a:p>
                      <a:pPr marL="0" marR="0" algn="just">
                        <a:lnSpc>
                          <a:spcPct val="150000"/>
                        </a:lnSpc>
                        <a:spcBef>
                          <a:spcPts val="0"/>
                        </a:spcBef>
                        <a:spcAft>
                          <a:spcPts val="0"/>
                        </a:spcAft>
                      </a:pPr>
                      <a:r>
                        <a:rPr lang="tr-TR" sz="1600" dirty="0">
                          <a:effectLst/>
                          <a:latin typeface="+mn-lt"/>
                        </a:rPr>
                        <a:t> </a:t>
                      </a:r>
                      <a:endParaRPr lang="en-US" sz="1600" dirty="0">
                        <a:effectLst/>
                        <a:latin typeface="+mn-lt"/>
                      </a:endParaRPr>
                    </a:p>
                    <a:p>
                      <a:pPr marL="0" marR="0" algn="just">
                        <a:lnSpc>
                          <a:spcPct val="150000"/>
                        </a:lnSpc>
                        <a:spcBef>
                          <a:spcPts val="0"/>
                        </a:spcBef>
                        <a:spcAft>
                          <a:spcPts val="0"/>
                        </a:spcAft>
                      </a:pPr>
                      <a:r>
                        <a:rPr lang="tr-TR" sz="1600" dirty="0">
                          <a:effectLst/>
                          <a:latin typeface="+mn-lt"/>
                        </a:rPr>
                        <a:t>&gt;75 </a:t>
                      </a:r>
                      <a:endParaRPr lang="en-US"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tr-TR" sz="1600" dirty="0">
                          <a:effectLst/>
                          <a:latin typeface="+mn-lt"/>
                        </a:rPr>
                        <a:t> </a:t>
                      </a:r>
                    </a:p>
                    <a:p>
                      <a:pPr marL="0" marR="0" algn="just">
                        <a:lnSpc>
                          <a:spcPct val="150000"/>
                        </a:lnSpc>
                        <a:spcBef>
                          <a:spcPts val="0"/>
                        </a:spcBef>
                        <a:spcAft>
                          <a:spcPts val="0"/>
                        </a:spcAft>
                      </a:pPr>
                      <a:r>
                        <a:rPr lang="tr-TR" sz="1600" dirty="0">
                          <a:effectLst/>
                          <a:latin typeface="+mn-lt"/>
                        </a:rPr>
                        <a:t>LDL düzeyine bakmadan orta veya yüksek statin tedavisi</a:t>
                      </a:r>
                      <a:endParaRPr lang="en-US" sz="1600" dirty="0">
                        <a:effectLst/>
                        <a:latin typeface="+mn-lt"/>
                      </a:endParaRPr>
                    </a:p>
                    <a:p>
                      <a:pPr marL="0" marR="0" algn="just">
                        <a:lnSpc>
                          <a:spcPct val="150000"/>
                        </a:lnSpc>
                        <a:spcBef>
                          <a:spcPts val="0"/>
                        </a:spcBef>
                        <a:spcAft>
                          <a:spcPts val="0"/>
                        </a:spcAft>
                      </a:pPr>
                      <a:endParaRPr lang="tr-TR" sz="1600" dirty="0">
                        <a:effectLst/>
                        <a:latin typeface="+mn-lt"/>
                      </a:endParaRPr>
                    </a:p>
                    <a:p>
                      <a:pPr marL="0" marR="0" algn="just">
                        <a:lnSpc>
                          <a:spcPct val="150000"/>
                        </a:lnSpc>
                        <a:spcBef>
                          <a:spcPts val="0"/>
                        </a:spcBef>
                        <a:spcAft>
                          <a:spcPts val="0"/>
                        </a:spcAft>
                      </a:pPr>
                      <a:r>
                        <a:rPr lang="tr-TR" sz="1600" dirty="0">
                          <a:effectLst/>
                          <a:latin typeface="+mn-lt"/>
                        </a:rPr>
                        <a:t>Tedavi hasta ile tartışılmalı</a:t>
                      </a:r>
                      <a:endParaRPr lang="en-US" sz="1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94291945"/>
                  </a:ext>
                </a:extLst>
              </a:tr>
              <a:tr h="1101672">
                <a:tc>
                  <a:txBody>
                    <a:bodyPr/>
                    <a:lstStyle/>
                    <a:p>
                      <a:pPr marL="0" marR="0" algn="just">
                        <a:lnSpc>
                          <a:spcPct val="150000"/>
                        </a:lnSpc>
                        <a:spcBef>
                          <a:spcPts val="0"/>
                        </a:spcBef>
                        <a:spcAft>
                          <a:spcPts val="0"/>
                        </a:spcAft>
                      </a:pPr>
                      <a:r>
                        <a:rPr lang="tr-TR" sz="1600">
                          <a:effectLst/>
                          <a:latin typeface="+mn-lt"/>
                        </a:rPr>
                        <a:t>10 yıllık aterosklerotik kardiyovasküler hastalık riski 5%-7.5% ve  ≥%7.5</a:t>
                      </a:r>
                      <a:endParaRPr lang="en-US" sz="1600">
                        <a:effectLst/>
                        <a:latin typeface="+mn-lt"/>
                      </a:endParaRPr>
                    </a:p>
                    <a:p>
                      <a:pPr marL="0" marR="0" algn="just">
                        <a:lnSpc>
                          <a:spcPct val="150000"/>
                        </a:lnSpc>
                        <a:spcBef>
                          <a:spcPts val="0"/>
                        </a:spcBef>
                        <a:spcAft>
                          <a:spcPts val="0"/>
                        </a:spcAft>
                      </a:pPr>
                      <a:r>
                        <a:rPr lang="tr-TR" sz="1600">
                          <a:effectLst/>
                          <a:latin typeface="+mn-lt"/>
                        </a:rPr>
                        <a:t> </a:t>
                      </a:r>
                      <a:endParaRPr lang="en-US" sz="16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tr-TR" sz="1600" dirty="0">
                          <a:effectLst/>
                          <a:latin typeface="+mn-lt"/>
                        </a:rPr>
                        <a:t>LDL düzeyine bakmadan orta ve yüksek statin tedavisi</a:t>
                      </a:r>
                      <a:endParaRPr lang="en-US" sz="1600" dirty="0">
                        <a:effectLst/>
                        <a:latin typeface="+mn-lt"/>
                      </a:endParaRPr>
                    </a:p>
                    <a:p>
                      <a:pPr marL="0" marR="0" algn="just">
                        <a:lnSpc>
                          <a:spcPct val="150000"/>
                        </a:lnSpc>
                        <a:spcBef>
                          <a:spcPts val="0"/>
                        </a:spcBef>
                        <a:spcAft>
                          <a:spcPts val="0"/>
                        </a:spcAft>
                      </a:pPr>
                      <a:r>
                        <a:rPr lang="tr-TR" sz="1600" dirty="0">
                          <a:effectLst/>
                          <a:latin typeface="+mn-lt"/>
                        </a:rPr>
                        <a:t> </a:t>
                      </a:r>
                      <a:endParaRPr lang="en-US" sz="1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54042034"/>
                  </a:ext>
                </a:extLst>
              </a:tr>
            </a:tbl>
          </a:graphicData>
        </a:graphic>
      </p:graphicFrame>
      <p:sp>
        <p:nvSpPr>
          <p:cNvPr id="5" name="Title 1">
            <a:extLst>
              <a:ext uri="{FF2B5EF4-FFF2-40B4-BE49-F238E27FC236}">
                <a16:creationId xmlns:a16="http://schemas.microsoft.com/office/drawing/2014/main" id="{0DC3DCB7-ECAE-46B4-A81E-2440CB4BD358}"/>
              </a:ext>
            </a:extLst>
          </p:cNvPr>
          <p:cNvSpPr>
            <a:spLocks noGrp="1"/>
          </p:cNvSpPr>
          <p:nvPr>
            <p:ph type="title"/>
          </p:nvPr>
        </p:nvSpPr>
        <p:spPr>
          <a:xfrm>
            <a:off x="838200" y="365125"/>
            <a:ext cx="10515600" cy="1325563"/>
          </a:xfrm>
          <a:ln>
            <a:solidFill>
              <a:srgbClr val="00B0F0"/>
            </a:solidFill>
          </a:ln>
        </p:spPr>
        <p:txBody>
          <a:bodyPr/>
          <a:lstStyle/>
          <a:p>
            <a:pPr algn="ctr"/>
            <a:r>
              <a:rPr lang="tr-TR" b="1" dirty="0">
                <a:solidFill>
                  <a:srgbClr val="0070C0"/>
                </a:solidFill>
              </a:rPr>
              <a:t>YAŞLIDA HİPERLİPİDEMİ TEDAVİSİ </a:t>
            </a:r>
            <a:endParaRPr lang="en-US" b="1" dirty="0">
              <a:solidFill>
                <a:srgbClr val="0070C0"/>
              </a:solidFill>
            </a:endParaRPr>
          </a:p>
        </p:txBody>
      </p:sp>
    </p:spTree>
    <p:extLst>
      <p:ext uri="{BB962C8B-B14F-4D97-AF65-F5344CB8AC3E}">
        <p14:creationId xmlns:p14="http://schemas.microsoft.com/office/powerpoint/2010/main" val="40586200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020E5-E6A2-4A74-8F95-A0DFDC733A2C}"/>
              </a:ext>
            </a:extLst>
          </p:cNvPr>
          <p:cNvSpPr>
            <a:spLocks noGrp="1"/>
          </p:cNvSpPr>
          <p:nvPr>
            <p:ph type="title"/>
          </p:nvPr>
        </p:nvSpPr>
        <p:spPr>
          <a:ln>
            <a:solidFill>
              <a:srgbClr val="00B0F0"/>
            </a:solidFill>
          </a:ln>
        </p:spPr>
        <p:txBody>
          <a:bodyPr/>
          <a:lstStyle/>
          <a:p>
            <a:pPr algn="ctr"/>
            <a:r>
              <a:rPr lang="tr-TR" b="1" dirty="0">
                <a:solidFill>
                  <a:srgbClr val="0070C0"/>
                </a:solidFill>
              </a:rPr>
              <a:t>YAŞLIDA HİPERLİPİDEMİ TEDAVİSİ</a:t>
            </a:r>
            <a:endParaRPr lang="en-US" dirty="0"/>
          </a:p>
        </p:txBody>
      </p:sp>
      <p:sp>
        <p:nvSpPr>
          <p:cNvPr id="3" name="Content Placeholder 2">
            <a:extLst>
              <a:ext uri="{FF2B5EF4-FFF2-40B4-BE49-F238E27FC236}">
                <a16:creationId xmlns:a16="http://schemas.microsoft.com/office/drawing/2014/main" id="{B9C92BD6-A344-4091-AF50-23E280817DDD}"/>
              </a:ext>
            </a:extLst>
          </p:cNvPr>
          <p:cNvSpPr>
            <a:spLocks noGrp="1"/>
          </p:cNvSpPr>
          <p:nvPr>
            <p:ph idx="1"/>
          </p:nvPr>
        </p:nvSpPr>
        <p:spPr>
          <a:ln>
            <a:solidFill>
              <a:srgbClr val="00B0F0"/>
            </a:solidFill>
          </a:ln>
        </p:spPr>
        <p:txBody>
          <a:bodyPr/>
          <a:lstStyle/>
          <a:p>
            <a:pPr marL="0" indent="0">
              <a:spcAft>
                <a:spcPts val="1200"/>
              </a:spcAft>
              <a:buNone/>
            </a:pPr>
            <a:endParaRPr lang="tr-TR" altLang="tr-TR" dirty="0"/>
          </a:p>
          <a:p>
            <a:pPr marL="0" indent="0">
              <a:spcAft>
                <a:spcPts val="1200"/>
              </a:spcAft>
              <a:buNone/>
            </a:pPr>
            <a:endParaRPr lang="tr-TR" altLang="tr-TR" dirty="0"/>
          </a:p>
          <a:p>
            <a:endParaRPr lang="en-US" dirty="0"/>
          </a:p>
        </p:txBody>
      </p:sp>
      <p:graphicFrame>
        <p:nvGraphicFramePr>
          <p:cNvPr id="4" name="Table 3">
            <a:extLst>
              <a:ext uri="{FF2B5EF4-FFF2-40B4-BE49-F238E27FC236}">
                <a16:creationId xmlns:a16="http://schemas.microsoft.com/office/drawing/2014/main" id="{2C6BEA88-89CB-45B8-B31A-E9B9450BDA95}"/>
              </a:ext>
            </a:extLst>
          </p:cNvPr>
          <p:cNvGraphicFramePr>
            <a:graphicFrameLocks noGrp="1"/>
          </p:cNvGraphicFramePr>
          <p:nvPr>
            <p:extLst>
              <p:ext uri="{D42A27DB-BD31-4B8C-83A1-F6EECF244321}">
                <p14:modId xmlns:p14="http://schemas.microsoft.com/office/powerpoint/2010/main" val="1376167943"/>
              </p:ext>
            </p:extLst>
          </p:nvPr>
        </p:nvGraphicFramePr>
        <p:xfrm>
          <a:off x="838200" y="1613756"/>
          <a:ext cx="9930414" cy="5188710"/>
        </p:xfrm>
        <a:graphic>
          <a:graphicData uri="http://schemas.openxmlformats.org/drawingml/2006/table">
            <a:tbl>
              <a:tblPr firstRow="1" firstCol="1" bandRow="1">
                <a:tableStyleId>{5C22544A-7EE6-4342-B048-85BDC9FD1C3A}</a:tableStyleId>
              </a:tblPr>
              <a:tblGrid>
                <a:gridCol w="2361515">
                  <a:extLst>
                    <a:ext uri="{9D8B030D-6E8A-4147-A177-3AD203B41FA5}">
                      <a16:colId xmlns:a16="http://schemas.microsoft.com/office/drawing/2014/main" val="2478994639"/>
                    </a:ext>
                  </a:extLst>
                </a:gridCol>
                <a:gridCol w="7568899">
                  <a:extLst>
                    <a:ext uri="{9D8B030D-6E8A-4147-A177-3AD203B41FA5}">
                      <a16:colId xmlns:a16="http://schemas.microsoft.com/office/drawing/2014/main" val="440068435"/>
                    </a:ext>
                  </a:extLst>
                </a:gridCol>
              </a:tblGrid>
              <a:tr h="258873">
                <a:tc>
                  <a:txBody>
                    <a:bodyPr/>
                    <a:lstStyle/>
                    <a:p>
                      <a:pPr marL="0" marR="0" algn="just">
                        <a:lnSpc>
                          <a:spcPct val="150000"/>
                        </a:lnSpc>
                        <a:spcBef>
                          <a:spcPts val="0"/>
                        </a:spcBef>
                        <a:spcAft>
                          <a:spcPts val="0"/>
                        </a:spcAft>
                      </a:pPr>
                      <a:r>
                        <a:rPr lang="tr-TR" sz="1300">
                          <a:effectLst/>
                        </a:rPr>
                        <a:t>İlaç </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48978" marR="48978" marT="0" marB="0"/>
                </a:tc>
                <a:tc>
                  <a:txBody>
                    <a:bodyPr/>
                    <a:lstStyle/>
                    <a:p>
                      <a:pPr marL="0" marR="0" algn="just">
                        <a:lnSpc>
                          <a:spcPct val="150000"/>
                        </a:lnSpc>
                        <a:spcBef>
                          <a:spcPts val="0"/>
                        </a:spcBef>
                        <a:spcAft>
                          <a:spcPts val="0"/>
                        </a:spcAft>
                      </a:pPr>
                      <a:r>
                        <a:rPr lang="tr-TR" sz="1300">
                          <a:effectLst/>
                        </a:rPr>
                        <a:t>Yorumlar</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48978" marR="48978" marT="0" marB="0"/>
                </a:tc>
                <a:extLst>
                  <a:ext uri="{0D108BD9-81ED-4DB2-BD59-A6C34878D82A}">
                    <a16:rowId xmlns:a16="http://schemas.microsoft.com/office/drawing/2014/main" val="4035511331"/>
                  </a:ext>
                </a:extLst>
              </a:tr>
              <a:tr h="1499397">
                <a:tc>
                  <a:txBody>
                    <a:bodyPr/>
                    <a:lstStyle/>
                    <a:p>
                      <a:pPr marL="0" marR="0" algn="just">
                        <a:lnSpc>
                          <a:spcPct val="150000"/>
                        </a:lnSpc>
                        <a:spcBef>
                          <a:spcPts val="0"/>
                        </a:spcBef>
                        <a:spcAft>
                          <a:spcPts val="0"/>
                        </a:spcAft>
                      </a:pPr>
                      <a:r>
                        <a:rPr lang="tr-TR" sz="1300">
                          <a:effectLst/>
                        </a:rPr>
                        <a:t>Statinler</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48978" marR="48978" marT="0" marB="0"/>
                </a:tc>
                <a:tc>
                  <a:txBody>
                    <a:bodyPr/>
                    <a:lstStyle/>
                    <a:p>
                      <a:pPr marL="342900" marR="0" lvl="0" indent="-342900" algn="just">
                        <a:lnSpc>
                          <a:spcPct val="150000"/>
                        </a:lnSpc>
                        <a:spcBef>
                          <a:spcPts val="0"/>
                        </a:spcBef>
                        <a:spcAft>
                          <a:spcPts val="0"/>
                        </a:spcAft>
                        <a:buFont typeface="Symbol" panose="05050102010706020507" pitchFamily="18" charset="2"/>
                        <a:buChar char=""/>
                      </a:pPr>
                      <a:r>
                        <a:rPr lang="tr-TR" sz="1300" dirty="0">
                          <a:effectLst/>
                        </a:rPr>
                        <a:t>Statinler toral kolesterol ve LDL’yi düşürmek için en iyi silah ve en sık kullanılan gruptur.</a:t>
                      </a:r>
                      <a:endParaRPr lang="en-US" sz="1300" dirty="0">
                        <a:effectLst/>
                      </a:endParaRPr>
                    </a:p>
                    <a:p>
                      <a:pPr marL="342900" marR="0" lvl="0" indent="-342900" algn="just">
                        <a:lnSpc>
                          <a:spcPct val="150000"/>
                        </a:lnSpc>
                        <a:spcBef>
                          <a:spcPts val="0"/>
                        </a:spcBef>
                        <a:spcAft>
                          <a:spcPts val="0"/>
                        </a:spcAft>
                        <a:buFont typeface="Symbol" panose="05050102010706020507" pitchFamily="18" charset="2"/>
                        <a:buChar char=""/>
                      </a:pPr>
                      <a:r>
                        <a:rPr lang="tr-TR" sz="1300" dirty="0">
                          <a:effectLst/>
                        </a:rPr>
                        <a:t>3-hidroksi-3-methilglutaraly (HMG-CO A redüktaz inhibizyonu ilekaraciğerde kolesterol sentesizini baskılayarak sonuçta kolesterol kullanımını artar karaciğere kolesterol girişi olur.</a:t>
                      </a:r>
                      <a:endParaRPr lang="en-US" sz="1300" dirty="0">
                        <a:effectLst/>
                      </a:endParaRPr>
                    </a:p>
                    <a:p>
                      <a:pPr marL="342900" marR="0" lvl="0" indent="-342900">
                        <a:lnSpc>
                          <a:spcPct val="107000"/>
                        </a:lnSpc>
                        <a:spcBef>
                          <a:spcPts val="0"/>
                        </a:spcBef>
                        <a:spcAft>
                          <a:spcPts val="0"/>
                        </a:spcAft>
                        <a:buFont typeface="Symbol" panose="05050102010706020507" pitchFamily="18" charset="2"/>
                        <a:buChar char=""/>
                      </a:pPr>
                      <a:r>
                        <a:rPr lang="tr-TR" sz="1300" dirty="0">
                          <a:effectLst/>
                        </a:rPr>
                        <a:t>Myopati, kas ağrısı karaciğer enzim yüksekliği yapabilir. </a:t>
                      </a:r>
                      <a:endParaRPr lang="en-US" sz="1300" dirty="0">
                        <a:effectLst/>
                      </a:endParaRPr>
                    </a:p>
                    <a:p>
                      <a:pPr marL="228600" marR="0" algn="just">
                        <a:lnSpc>
                          <a:spcPct val="150000"/>
                        </a:lnSpc>
                        <a:spcBef>
                          <a:spcPts val="0"/>
                        </a:spcBef>
                        <a:spcAft>
                          <a:spcPts val="0"/>
                        </a:spcAft>
                      </a:pPr>
                      <a:r>
                        <a:rPr lang="tr-TR" sz="1300" dirty="0">
                          <a:effectLst/>
                        </a:rPr>
                        <a:t> </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8978" marR="48978" marT="0" marB="0"/>
                </a:tc>
                <a:extLst>
                  <a:ext uri="{0D108BD9-81ED-4DB2-BD59-A6C34878D82A}">
                    <a16:rowId xmlns:a16="http://schemas.microsoft.com/office/drawing/2014/main" val="3244956529"/>
                  </a:ext>
                </a:extLst>
              </a:tr>
              <a:tr h="1125074">
                <a:tc>
                  <a:txBody>
                    <a:bodyPr/>
                    <a:lstStyle/>
                    <a:p>
                      <a:pPr marL="0" marR="0" algn="just">
                        <a:lnSpc>
                          <a:spcPct val="150000"/>
                        </a:lnSpc>
                        <a:spcBef>
                          <a:spcPts val="0"/>
                        </a:spcBef>
                        <a:spcAft>
                          <a:spcPts val="0"/>
                        </a:spcAft>
                      </a:pPr>
                      <a:r>
                        <a:rPr lang="tr-TR" sz="1300">
                          <a:effectLst/>
                        </a:rPr>
                        <a:t>Fibratlar</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48978" marR="48978" marT="0" marB="0"/>
                </a:tc>
                <a:tc>
                  <a:txBody>
                    <a:bodyPr/>
                    <a:lstStyle/>
                    <a:p>
                      <a:pPr marL="342900" marR="0" lvl="0" indent="-342900" algn="just">
                        <a:lnSpc>
                          <a:spcPct val="150000"/>
                        </a:lnSpc>
                        <a:spcBef>
                          <a:spcPts val="0"/>
                        </a:spcBef>
                        <a:spcAft>
                          <a:spcPts val="0"/>
                        </a:spcAft>
                        <a:buFont typeface="Symbol" panose="05050102010706020507" pitchFamily="18" charset="2"/>
                        <a:buChar char=""/>
                      </a:pPr>
                      <a:r>
                        <a:rPr lang="tr-TR" sz="1300" dirty="0">
                          <a:effectLst/>
                        </a:rPr>
                        <a:t>Hipertriglisiemide özellikle ilk tercihtir.</a:t>
                      </a:r>
                      <a:endParaRPr lang="en-US" sz="1300" dirty="0">
                        <a:effectLst/>
                      </a:endParaRPr>
                    </a:p>
                    <a:p>
                      <a:pPr marL="342900" marR="0" lvl="0" indent="-342900" algn="just">
                        <a:lnSpc>
                          <a:spcPct val="150000"/>
                        </a:lnSpc>
                        <a:spcBef>
                          <a:spcPts val="0"/>
                        </a:spcBef>
                        <a:spcAft>
                          <a:spcPts val="0"/>
                        </a:spcAft>
                        <a:buFont typeface="Symbol" panose="05050102010706020507" pitchFamily="18" charset="2"/>
                        <a:buChar char=""/>
                      </a:pPr>
                      <a:r>
                        <a:rPr lang="tr-TR" sz="1300" dirty="0">
                          <a:effectLst/>
                        </a:rPr>
                        <a:t>HDL kolesterol  ise yükseltirler.</a:t>
                      </a:r>
                      <a:endParaRPr lang="en-US" sz="1300" dirty="0">
                        <a:effectLst/>
                      </a:endParaRPr>
                    </a:p>
                    <a:p>
                      <a:pPr marL="342900" marR="0" lvl="0" indent="-342900" algn="just">
                        <a:lnSpc>
                          <a:spcPct val="150000"/>
                        </a:lnSpc>
                        <a:spcBef>
                          <a:spcPts val="0"/>
                        </a:spcBef>
                        <a:spcAft>
                          <a:spcPts val="0"/>
                        </a:spcAft>
                        <a:buFont typeface="Symbol" panose="05050102010706020507" pitchFamily="18" charset="2"/>
                        <a:buChar char=""/>
                      </a:pPr>
                      <a:r>
                        <a:rPr lang="tr-TR" sz="1300" dirty="0">
                          <a:effectLst/>
                        </a:rPr>
                        <a:t>LDL üzerine etkileri sınırlıdır. </a:t>
                      </a:r>
                      <a:endParaRPr lang="en-US" sz="1300" dirty="0">
                        <a:effectLst/>
                      </a:endParaRPr>
                    </a:p>
                    <a:p>
                      <a:pPr marL="342900" marR="0" lvl="0" indent="-342900" algn="just">
                        <a:lnSpc>
                          <a:spcPct val="150000"/>
                        </a:lnSpc>
                        <a:spcBef>
                          <a:spcPts val="0"/>
                        </a:spcBef>
                        <a:spcAft>
                          <a:spcPts val="0"/>
                        </a:spcAft>
                        <a:buFont typeface="Symbol" panose="05050102010706020507" pitchFamily="18" charset="2"/>
                        <a:buChar char=""/>
                      </a:pPr>
                      <a:r>
                        <a:rPr lang="tr-TR" sz="1300" dirty="0">
                          <a:effectLst/>
                        </a:rPr>
                        <a:t>Myopati yapabilirler. Dispepsi ve safra taşına yatkınlık olabilir. Warfarin ile etkileşir. </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8978" marR="48978" marT="0" marB="0"/>
                </a:tc>
                <a:extLst>
                  <a:ext uri="{0D108BD9-81ED-4DB2-BD59-A6C34878D82A}">
                    <a16:rowId xmlns:a16="http://schemas.microsoft.com/office/drawing/2014/main" val="3030740607"/>
                  </a:ext>
                </a:extLst>
              </a:tr>
              <a:tr h="883584">
                <a:tc>
                  <a:txBody>
                    <a:bodyPr/>
                    <a:lstStyle/>
                    <a:p>
                      <a:pPr marL="0" marR="0" algn="just">
                        <a:lnSpc>
                          <a:spcPct val="150000"/>
                        </a:lnSpc>
                        <a:spcBef>
                          <a:spcPts val="0"/>
                        </a:spcBef>
                        <a:spcAft>
                          <a:spcPts val="0"/>
                        </a:spcAft>
                      </a:pPr>
                      <a:r>
                        <a:rPr lang="tr-TR" sz="1300">
                          <a:effectLst/>
                        </a:rPr>
                        <a:t>Nikotinik asit</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48978" marR="48978" marT="0" marB="0"/>
                </a:tc>
                <a:tc>
                  <a:txBody>
                    <a:bodyPr/>
                    <a:lstStyle/>
                    <a:p>
                      <a:pPr marL="342900" marR="0" lvl="0" indent="-342900" algn="just">
                        <a:lnSpc>
                          <a:spcPct val="150000"/>
                        </a:lnSpc>
                        <a:spcBef>
                          <a:spcPts val="0"/>
                        </a:spcBef>
                        <a:spcAft>
                          <a:spcPts val="0"/>
                        </a:spcAft>
                        <a:buFont typeface="Symbol" panose="05050102010706020507" pitchFamily="18" charset="2"/>
                        <a:buChar char=""/>
                      </a:pPr>
                      <a:r>
                        <a:rPr lang="tr-TR" sz="1300">
                          <a:effectLst/>
                        </a:rPr>
                        <a:t>Hem LDL hem de trigliseridi belirgin düşürür ve HDL’yi belirgin artıtr.</a:t>
                      </a:r>
                      <a:endParaRPr lang="en-US" sz="1300">
                        <a:effectLst/>
                      </a:endParaRPr>
                    </a:p>
                    <a:p>
                      <a:pPr marL="342900" marR="0" lvl="0" indent="-342900" algn="just">
                        <a:lnSpc>
                          <a:spcPct val="150000"/>
                        </a:lnSpc>
                        <a:spcBef>
                          <a:spcPts val="0"/>
                        </a:spcBef>
                        <a:spcAft>
                          <a:spcPts val="0"/>
                        </a:spcAft>
                        <a:buFont typeface="Symbol" panose="05050102010706020507" pitchFamily="18" charset="2"/>
                        <a:buChar char=""/>
                      </a:pPr>
                      <a:r>
                        <a:rPr lang="tr-TR" sz="1300">
                          <a:effectLst/>
                        </a:rPr>
                        <a:t>Yan etkiler glukoz intoleransı, bulantı, flushing, karaciğer enzimlerinde bozukluk</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48978" marR="48978" marT="0" marB="0"/>
                </a:tc>
                <a:extLst>
                  <a:ext uri="{0D108BD9-81ED-4DB2-BD59-A6C34878D82A}">
                    <a16:rowId xmlns:a16="http://schemas.microsoft.com/office/drawing/2014/main" val="1596128087"/>
                  </a:ext>
                </a:extLst>
              </a:tr>
              <a:tr h="814624">
                <a:tc>
                  <a:txBody>
                    <a:bodyPr/>
                    <a:lstStyle/>
                    <a:p>
                      <a:pPr marL="0" marR="0" algn="just">
                        <a:lnSpc>
                          <a:spcPct val="150000"/>
                        </a:lnSpc>
                        <a:spcBef>
                          <a:spcPts val="0"/>
                        </a:spcBef>
                        <a:spcAft>
                          <a:spcPts val="0"/>
                        </a:spcAft>
                      </a:pPr>
                      <a:r>
                        <a:rPr lang="tr-TR" sz="1300">
                          <a:effectLst/>
                        </a:rPr>
                        <a:t>Ezetimib</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48978" marR="48978" marT="0" marB="0"/>
                </a:tc>
                <a:tc>
                  <a:txBody>
                    <a:bodyPr/>
                    <a:lstStyle/>
                    <a:p>
                      <a:pPr marL="342900" marR="0" lvl="0" indent="-342900" algn="just">
                        <a:lnSpc>
                          <a:spcPct val="107000"/>
                        </a:lnSpc>
                        <a:spcBef>
                          <a:spcPts val="0"/>
                        </a:spcBef>
                        <a:spcAft>
                          <a:spcPts val="0"/>
                        </a:spcAft>
                        <a:buFont typeface="Symbol" panose="05050102010706020507" pitchFamily="18" charset="2"/>
                        <a:buChar char=""/>
                      </a:pPr>
                      <a:r>
                        <a:rPr lang="tr-TR" sz="1300">
                          <a:effectLst/>
                        </a:rPr>
                        <a:t>Ezetimib, kolesterol emilimini düşürüp, LDL ile triglseridi düşürür ve HDL’ yi artırır. </a:t>
                      </a:r>
                      <a:endParaRPr lang="en-US" sz="1300">
                        <a:effectLst/>
                      </a:endParaRPr>
                    </a:p>
                    <a:p>
                      <a:pPr marL="342900" marR="0" lvl="0" indent="-342900" algn="just">
                        <a:lnSpc>
                          <a:spcPct val="107000"/>
                        </a:lnSpc>
                        <a:spcBef>
                          <a:spcPts val="0"/>
                        </a:spcBef>
                        <a:spcAft>
                          <a:spcPts val="0"/>
                        </a:spcAft>
                        <a:buFont typeface="Symbol" panose="05050102010706020507" pitchFamily="18" charset="2"/>
                        <a:buChar char=""/>
                      </a:pPr>
                      <a:r>
                        <a:rPr lang="tr-TR" sz="1300">
                          <a:effectLst/>
                        </a:rPr>
                        <a:t>Statin dozu çok artırılmayan veya artırılıp istenilen düşüş sağlanamayan hastalarda statin ile kombine kullanılabilir. </a:t>
                      </a:r>
                      <a:endParaRPr lang="en-US" sz="1300">
                        <a:effectLst/>
                      </a:endParaRPr>
                    </a:p>
                    <a:p>
                      <a:pPr marL="342900" marR="0" lvl="0" indent="-342900" algn="just">
                        <a:lnSpc>
                          <a:spcPct val="107000"/>
                        </a:lnSpc>
                        <a:spcBef>
                          <a:spcPts val="0"/>
                        </a:spcBef>
                        <a:spcAft>
                          <a:spcPts val="0"/>
                        </a:spcAft>
                        <a:buFont typeface="Symbol" panose="05050102010706020507" pitchFamily="18" charset="2"/>
                        <a:buChar char=""/>
                      </a:pPr>
                      <a:r>
                        <a:rPr lang="tr-TR" sz="1300">
                          <a:effectLst/>
                        </a:rPr>
                        <a:t>Başağrısı ve dispepsi yapabilir. </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48978" marR="48978" marT="0" marB="0"/>
                </a:tc>
                <a:extLst>
                  <a:ext uri="{0D108BD9-81ED-4DB2-BD59-A6C34878D82A}">
                    <a16:rowId xmlns:a16="http://schemas.microsoft.com/office/drawing/2014/main" val="18975754"/>
                  </a:ext>
                </a:extLst>
              </a:tr>
              <a:tr h="542843">
                <a:tc>
                  <a:txBody>
                    <a:bodyPr/>
                    <a:lstStyle/>
                    <a:p>
                      <a:pPr marL="0" marR="0">
                        <a:lnSpc>
                          <a:spcPct val="150000"/>
                        </a:lnSpc>
                        <a:spcBef>
                          <a:spcPts val="0"/>
                        </a:spcBef>
                        <a:spcAft>
                          <a:spcPts val="0"/>
                        </a:spcAft>
                      </a:pPr>
                      <a:r>
                        <a:rPr lang="tr-TR" sz="1300">
                          <a:effectLst/>
                        </a:rPr>
                        <a:t>Safra asiti bağlayıcılar</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48978" marR="48978" marT="0" marB="0"/>
                </a:tc>
                <a:tc>
                  <a:txBody>
                    <a:bodyPr/>
                    <a:lstStyle/>
                    <a:p>
                      <a:pPr marL="342900" marR="0" lvl="0" indent="-342900" algn="just">
                        <a:lnSpc>
                          <a:spcPct val="150000"/>
                        </a:lnSpc>
                        <a:spcBef>
                          <a:spcPts val="0"/>
                        </a:spcBef>
                        <a:spcAft>
                          <a:spcPts val="0"/>
                        </a:spcAft>
                        <a:buFont typeface="Symbol" panose="05050102010706020507" pitchFamily="18" charset="2"/>
                        <a:buChar char=""/>
                      </a:pPr>
                      <a:r>
                        <a:rPr lang="tr-TR" sz="1300" dirty="0">
                          <a:effectLst/>
                        </a:rPr>
                        <a:t>Kabızlık ve dispepsi </a:t>
                      </a:r>
                      <a:endParaRPr lang="en-US" sz="1300" dirty="0">
                        <a:effectLst/>
                      </a:endParaRPr>
                    </a:p>
                    <a:p>
                      <a:pPr marL="342900" marR="0" lvl="0" indent="-342900">
                        <a:lnSpc>
                          <a:spcPct val="107000"/>
                        </a:lnSpc>
                        <a:spcBef>
                          <a:spcPts val="0"/>
                        </a:spcBef>
                        <a:spcAft>
                          <a:spcPts val="0"/>
                        </a:spcAft>
                        <a:buFont typeface="Symbol" panose="05050102010706020507" pitchFamily="18" charset="2"/>
                        <a:buChar char=""/>
                      </a:pPr>
                      <a:r>
                        <a:rPr lang="tr-TR" sz="1300" dirty="0">
                          <a:effectLst/>
                        </a:rPr>
                        <a:t>Safra </a:t>
                      </a:r>
                      <a:r>
                        <a:rPr lang="tr-TR" sz="1300">
                          <a:effectLst/>
                        </a:rPr>
                        <a:t>asiti bağlayıcıları </a:t>
                      </a:r>
                      <a:r>
                        <a:rPr lang="tr-TR" sz="1300" dirty="0">
                          <a:effectLst/>
                        </a:rPr>
                        <a:t>bağırsaktan kolesterol emilimini düşürür.</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8978" marR="48978" marT="0" marB="0"/>
                </a:tc>
                <a:extLst>
                  <a:ext uri="{0D108BD9-81ED-4DB2-BD59-A6C34878D82A}">
                    <a16:rowId xmlns:a16="http://schemas.microsoft.com/office/drawing/2014/main" val="150826863"/>
                  </a:ext>
                </a:extLst>
              </a:tr>
            </a:tbl>
          </a:graphicData>
        </a:graphic>
      </p:graphicFrame>
    </p:spTree>
    <p:extLst>
      <p:ext uri="{BB962C8B-B14F-4D97-AF65-F5344CB8AC3E}">
        <p14:creationId xmlns:p14="http://schemas.microsoft.com/office/powerpoint/2010/main" val="15876462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020E5-E6A2-4A74-8F95-A0DFDC733A2C}"/>
              </a:ext>
            </a:extLst>
          </p:cNvPr>
          <p:cNvSpPr>
            <a:spLocks noGrp="1"/>
          </p:cNvSpPr>
          <p:nvPr>
            <p:ph type="title"/>
          </p:nvPr>
        </p:nvSpPr>
        <p:spPr>
          <a:ln>
            <a:solidFill>
              <a:srgbClr val="00B0F0"/>
            </a:solidFill>
          </a:ln>
        </p:spPr>
        <p:txBody>
          <a:bodyPr/>
          <a:lstStyle/>
          <a:p>
            <a:pPr algn="ctr"/>
            <a:r>
              <a:rPr lang="tr-TR" b="1" dirty="0">
                <a:solidFill>
                  <a:srgbClr val="0070C0"/>
                </a:solidFill>
              </a:rPr>
              <a:t>YAŞLIDA HİPERLİPİDEMİ TEDAVİSİ</a:t>
            </a:r>
            <a:endParaRPr lang="en-US" dirty="0"/>
          </a:p>
        </p:txBody>
      </p:sp>
      <p:sp>
        <p:nvSpPr>
          <p:cNvPr id="3" name="Content Placeholder 2">
            <a:extLst>
              <a:ext uri="{FF2B5EF4-FFF2-40B4-BE49-F238E27FC236}">
                <a16:creationId xmlns:a16="http://schemas.microsoft.com/office/drawing/2014/main" id="{B9C92BD6-A344-4091-AF50-23E280817DDD}"/>
              </a:ext>
            </a:extLst>
          </p:cNvPr>
          <p:cNvSpPr>
            <a:spLocks noGrp="1"/>
          </p:cNvSpPr>
          <p:nvPr>
            <p:ph idx="1"/>
          </p:nvPr>
        </p:nvSpPr>
        <p:spPr>
          <a:ln>
            <a:solidFill>
              <a:srgbClr val="00B0F0"/>
            </a:solidFill>
          </a:ln>
        </p:spPr>
        <p:txBody>
          <a:bodyPr/>
          <a:lstStyle/>
          <a:p>
            <a:pPr>
              <a:spcAft>
                <a:spcPts val="1200"/>
              </a:spcAft>
            </a:pPr>
            <a:r>
              <a:rPr lang="tr-TR" altLang="tr-TR" dirty="0"/>
              <a:t>Erken evre demansta tedavi  verilmelidir. </a:t>
            </a:r>
          </a:p>
          <a:p>
            <a:pPr>
              <a:spcAft>
                <a:spcPts val="1200"/>
              </a:spcAft>
            </a:pPr>
            <a:r>
              <a:rPr lang="tr-TR" altLang="tr-TR" dirty="0"/>
              <a:t>Orta – İleri evre Demans </a:t>
            </a:r>
            <a:r>
              <a:rPr lang="tr-TR" altLang="tr-TR" b="1" dirty="0"/>
              <a:t>+</a:t>
            </a:r>
            <a:r>
              <a:rPr lang="tr-TR" altLang="tr-TR" dirty="0"/>
              <a:t> Yeni tanı hiperlipidemide ilaç tedavisi genellikle önerilmez.</a:t>
            </a:r>
          </a:p>
          <a:p>
            <a:pPr>
              <a:spcAft>
                <a:spcPts val="1200"/>
              </a:spcAft>
            </a:pPr>
            <a:r>
              <a:rPr lang="tr-TR" altLang="tr-TR" dirty="0"/>
              <a:t>Statin kullanan hastalarda tedaviye devam edilebilir.</a:t>
            </a:r>
          </a:p>
          <a:p>
            <a:pPr marL="0" indent="0">
              <a:spcAft>
                <a:spcPts val="1200"/>
              </a:spcAft>
              <a:buNone/>
            </a:pPr>
            <a:endParaRPr lang="tr-TR" altLang="tr-TR" dirty="0"/>
          </a:p>
          <a:p>
            <a:endParaRPr lang="en-US" dirty="0"/>
          </a:p>
        </p:txBody>
      </p:sp>
    </p:spTree>
    <p:extLst>
      <p:ext uri="{BB962C8B-B14F-4D97-AF65-F5344CB8AC3E}">
        <p14:creationId xmlns:p14="http://schemas.microsoft.com/office/powerpoint/2010/main" val="38794877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590EC-76E9-45FB-B0A0-3AE9360C1C75}"/>
              </a:ext>
            </a:extLst>
          </p:cNvPr>
          <p:cNvSpPr>
            <a:spLocks noGrp="1"/>
          </p:cNvSpPr>
          <p:nvPr>
            <p:ph type="title"/>
          </p:nvPr>
        </p:nvSpPr>
        <p:spPr>
          <a:ln>
            <a:solidFill>
              <a:srgbClr val="00B0F0"/>
            </a:solidFill>
          </a:ln>
        </p:spPr>
        <p:txBody>
          <a:bodyPr/>
          <a:lstStyle/>
          <a:p>
            <a:pPr algn="ctr"/>
            <a:r>
              <a:rPr lang="tr-TR" b="1" dirty="0">
                <a:solidFill>
                  <a:srgbClr val="0070C0"/>
                </a:solidFill>
              </a:rPr>
              <a:t>YAŞLIDA AKUT BÖBREK YETMEZLİĞİ</a:t>
            </a:r>
            <a:endParaRPr lang="en-US" b="1" dirty="0">
              <a:solidFill>
                <a:srgbClr val="0070C0"/>
              </a:solidFill>
            </a:endParaRPr>
          </a:p>
        </p:txBody>
      </p:sp>
      <p:sp>
        <p:nvSpPr>
          <p:cNvPr id="3" name="Content Placeholder 2">
            <a:extLst>
              <a:ext uri="{FF2B5EF4-FFF2-40B4-BE49-F238E27FC236}">
                <a16:creationId xmlns:a16="http://schemas.microsoft.com/office/drawing/2014/main" id="{956F006F-88DD-4C7A-A3BB-907A82FBF30D}"/>
              </a:ext>
            </a:extLst>
          </p:cNvPr>
          <p:cNvSpPr>
            <a:spLocks noGrp="1"/>
          </p:cNvSpPr>
          <p:nvPr>
            <p:ph idx="1"/>
          </p:nvPr>
        </p:nvSpPr>
        <p:spPr>
          <a:ln>
            <a:solidFill>
              <a:srgbClr val="00B0F0"/>
            </a:solidFill>
          </a:ln>
        </p:spPr>
        <p:txBody>
          <a:bodyPr/>
          <a:lstStyle/>
          <a:p>
            <a:r>
              <a:rPr lang="tr-TR" dirty="0"/>
              <a:t>Yaşlanma susuzluk hissinde azalma, böbreğin konsatrasyon yeteneğinde azalma ve böbrek fonksiyonların azalmaya neden olabilir. </a:t>
            </a:r>
          </a:p>
          <a:p>
            <a:r>
              <a:rPr lang="tr-TR" dirty="0"/>
              <a:t>Kognitif fonksiyonlarda azalma, üriner inkontinans ve mobilitede azalma az sıvı alımına neden olabilir. </a:t>
            </a:r>
          </a:p>
          <a:p>
            <a:r>
              <a:rPr lang="tr-TR" dirty="0"/>
              <a:t>Polifarmasi sonucu böbreği olumsuz etkileyen ilaçların yan etki sıklığı artar. </a:t>
            </a:r>
          </a:p>
          <a:p>
            <a:r>
              <a:rPr lang="tr-TR" b="1" i="1" u="sng" dirty="0">
                <a:solidFill>
                  <a:srgbClr val="FF0000"/>
                </a:solidFill>
              </a:rPr>
              <a:t>Sonuç: Akut böbrek hasarı riski artabilir.</a:t>
            </a:r>
            <a:endParaRPr lang="en-US" b="1" i="1" u="sng" dirty="0">
              <a:solidFill>
                <a:srgbClr val="FF0000"/>
              </a:solidFill>
            </a:endParaRPr>
          </a:p>
        </p:txBody>
      </p:sp>
      <p:pic>
        <p:nvPicPr>
          <p:cNvPr id="5" name="Picture 4">
            <a:extLst>
              <a:ext uri="{FF2B5EF4-FFF2-40B4-BE49-F238E27FC236}">
                <a16:creationId xmlns:a16="http://schemas.microsoft.com/office/drawing/2014/main" id="{BAF2F86E-B21E-40A1-B9CE-8D54376BEB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1138" y="4001294"/>
            <a:ext cx="2171700" cy="2105025"/>
          </a:xfrm>
          <a:prstGeom prst="rect">
            <a:avLst/>
          </a:prstGeom>
          <a:ln>
            <a:solidFill>
              <a:srgbClr val="00B0F0"/>
            </a:solidFill>
          </a:ln>
        </p:spPr>
      </p:pic>
    </p:spTree>
    <p:extLst>
      <p:ext uri="{BB962C8B-B14F-4D97-AF65-F5344CB8AC3E}">
        <p14:creationId xmlns:p14="http://schemas.microsoft.com/office/powerpoint/2010/main" val="39247083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E48A7-388E-4A0F-BED5-76CD81869F75}"/>
              </a:ext>
            </a:extLst>
          </p:cNvPr>
          <p:cNvSpPr>
            <a:spLocks noGrp="1"/>
          </p:cNvSpPr>
          <p:nvPr>
            <p:ph type="title"/>
          </p:nvPr>
        </p:nvSpPr>
        <p:spPr>
          <a:ln>
            <a:solidFill>
              <a:srgbClr val="00B0F0"/>
            </a:solidFill>
          </a:ln>
        </p:spPr>
        <p:txBody>
          <a:bodyPr/>
          <a:lstStyle/>
          <a:p>
            <a:pPr algn="ctr"/>
            <a:r>
              <a:rPr lang="tr-TR" b="1" dirty="0">
                <a:solidFill>
                  <a:srgbClr val="0070C0"/>
                </a:solidFill>
              </a:rPr>
              <a:t>YAŞLIDA BÖBREK YETMEZLİĞİ-II</a:t>
            </a:r>
            <a:endParaRPr lang="en-US" dirty="0"/>
          </a:p>
        </p:txBody>
      </p:sp>
      <p:sp>
        <p:nvSpPr>
          <p:cNvPr id="3" name="Content Placeholder 2">
            <a:extLst>
              <a:ext uri="{FF2B5EF4-FFF2-40B4-BE49-F238E27FC236}">
                <a16:creationId xmlns:a16="http://schemas.microsoft.com/office/drawing/2014/main" id="{1A028557-DD66-4B36-BCA7-8064193E2840}"/>
              </a:ext>
            </a:extLst>
          </p:cNvPr>
          <p:cNvSpPr>
            <a:spLocks noGrp="1"/>
          </p:cNvSpPr>
          <p:nvPr>
            <p:ph idx="1"/>
          </p:nvPr>
        </p:nvSpPr>
        <p:spPr>
          <a:ln>
            <a:solidFill>
              <a:srgbClr val="00B0F0"/>
            </a:solidFill>
          </a:ln>
        </p:spPr>
        <p:txBody>
          <a:bodyPr/>
          <a:lstStyle/>
          <a:p>
            <a:r>
              <a:rPr lang="tr-TR" dirty="0"/>
              <a:t>Akut böbrek hasarı;</a:t>
            </a:r>
          </a:p>
          <a:p>
            <a:endParaRPr lang="tr-TR" dirty="0"/>
          </a:p>
          <a:p>
            <a:endParaRPr lang="tr-TR" dirty="0"/>
          </a:p>
          <a:p>
            <a:endParaRPr lang="tr-TR" dirty="0"/>
          </a:p>
          <a:p>
            <a:r>
              <a:rPr lang="tr-TR" dirty="0"/>
              <a:t>Yaşlıda ABH’da klinik bulgular;</a:t>
            </a:r>
          </a:p>
          <a:p>
            <a:pPr lvl="1">
              <a:buFont typeface="Wingdings" panose="05000000000000000000" pitchFamily="2" charset="2"/>
              <a:buChar char="§"/>
            </a:pPr>
            <a:r>
              <a:rPr lang="tr-TR" dirty="0"/>
              <a:t>İdrar volümünde azalma, bulantı-iştahsızlık, halsizlik ve genel durumda bozulma ilk semptomlar olabilir. </a:t>
            </a:r>
          </a:p>
          <a:p>
            <a:r>
              <a:rPr lang="tr-TR" dirty="0"/>
              <a:t>Risk faktörlerinde kaçınılması daha önemlidir.</a:t>
            </a:r>
          </a:p>
          <a:p>
            <a:endParaRPr lang="tr-TR" dirty="0"/>
          </a:p>
          <a:p>
            <a:pPr lvl="1">
              <a:buFont typeface="Wingdings" panose="05000000000000000000" pitchFamily="2" charset="2"/>
              <a:buChar char="§"/>
            </a:pPr>
            <a:endParaRPr lang="tr-TR" dirty="0"/>
          </a:p>
          <a:p>
            <a:pPr marL="0" indent="0">
              <a:buNone/>
            </a:pPr>
            <a:endParaRPr lang="en-US" dirty="0"/>
          </a:p>
        </p:txBody>
      </p:sp>
      <p:graphicFrame>
        <p:nvGraphicFramePr>
          <p:cNvPr id="4" name="Table 3">
            <a:extLst>
              <a:ext uri="{FF2B5EF4-FFF2-40B4-BE49-F238E27FC236}">
                <a16:creationId xmlns:a16="http://schemas.microsoft.com/office/drawing/2014/main" id="{A758C218-C477-4B5A-93B3-07086379EB5E}"/>
              </a:ext>
            </a:extLst>
          </p:cNvPr>
          <p:cNvGraphicFramePr>
            <a:graphicFrameLocks noGrp="1"/>
          </p:cNvGraphicFramePr>
          <p:nvPr>
            <p:extLst>
              <p:ext uri="{D42A27DB-BD31-4B8C-83A1-F6EECF244321}">
                <p14:modId xmlns:p14="http://schemas.microsoft.com/office/powerpoint/2010/main" val="3528355309"/>
              </p:ext>
            </p:extLst>
          </p:nvPr>
        </p:nvGraphicFramePr>
        <p:xfrm>
          <a:off x="1080278" y="2576458"/>
          <a:ext cx="8127999" cy="1285240"/>
        </p:xfrm>
        <a:graphic>
          <a:graphicData uri="http://schemas.openxmlformats.org/drawingml/2006/table">
            <a:tbl>
              <a:tblPr firstRow="1" bandRow="1">
                <a:effectLst>
                  <a:innerShdw blurRad="114300">
                    <a:prstClr val="black"/>
                  </a:innerShdw>
                </a:effectLst>
                <a:tableStyleId>{5C22544A-7EE6-4342-B048-85BDC9FD1C3A}</a:tableStyleId>
              </a:tblPr>
              <a:tblGrid>
                <a:gridCol w="2709333">
                  <a:extLst>
                    <a:ext uri="{9D8B030D-6E8A-4147-A177-3AD203B41FA5}">
                      <a16:colId xmlns:a16="http://schemas.microsoft.com/office/drawing/2014/main" val="176317426"/>
                    </a:ext>
                  </a:extLst>
                </a:gridCol>
                <a:gridCol w="2709333">
                  <a:extLst>
                    <a:ext uri="{9D8B030D-6E8A-4147-A177-3AD203B41FA5}">
                      <a16:colId xmlns:a16="http://schemas.microsoft.com/office/drawing/2014/main" val="3753879250"/>
                    </a:ext>
                  </a:extLst>
                </a:gridCol>
                <a:gridCol w="2709333">
                  <a:extLst>
                    <a:ext uri="{9D8B030D-6E8A-4147-A177-3AD203B41FA5}">
                      <a16:colId xmlns:a16="http://schemas.microsoft.com/office/drawing/2014/main" val="1468004264"/>
                    </a:ext>
                  </a:extLst>
                </a:gridCol>
              </a:tblGrid>
              <a:tr h="370840">
                <a:tc>
                  <a:txBody>
                    <a:bodyPr/>
                    <a:lstStyle/>
                    <a:p>
                      <a:pPr algn="ctr"/>
                      <a:r>
                        <a:rPr lang="tr-TR" dirty="0"/>
                        <a:t>Prerenal </a:t>
                      </a:r>
                      <a:endParaRPr lang="en-US" dirty="0"/>
                    </a:p>
                  </a:txBody>
                  <a:tcPr/>
                </a:tc>
                <a:tc>
                  <a:txBody>
                    <a:bodyPr/>
                    <a:lstStyle/>
                    <a:p>
                      <a:pPr algn="ctr"/>
                      <a:r>
                        <a:rPr lang="tr-TR" dirty="0"/>
                        <a:t>Renal</a:t>
                      </a:r>
                      <a:endParaRPr lang="en-US" dirty="0"/>
                    </a:p>
                  </a:txBody>
                  <a:tcPr/>
                </a:tc>
                <a:tc>
                  <a:txBody>
                    <a:bodyPr/>
                    <a:lstStyle/>
                    <a:p>
                      <a:pPr algn="ctr"/>
                      <a:r>
                        <a:rPr lang="tr-TR" dirty="0"/>
                        <a:t>Postrenal</a:t>
                      </a:r>
                      <a:endParaRPr lang="en-US" dirty="0"/>
                    </a:p>
                  </a:txBody>
                  <a:tcPr/>
                </a:tc>
                <a:extLst>
                  <a:ext uri="{0D108BD9-81ED-4DB2-BD59-A6C34878D82A}">
                    <a16:rowId xmlns:a16="http://schemas.microsoft.com/office/drawing/2014/main" val="340406953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800" dirty="0"/>
                        <a:t>Yetersiz sıvı alımı, sıvı kaybı(kanamalar,diüretik kullanımı)</a:t>
                      </a:r>
                    </a:p>
                  </a:txBody>
                  <a:tcPr/>
                </a:tc>
                <a:tc>
                  <a:txBody>
                    <a:bodyPr/>
                    <a:lstStyle/>
                    <a:p>
                      <a:pPr algn="ctr"/>
                      <a:r>
                        <a:rPr lang="tr-TR" sz="1800" dirty="0"/>
                        <a:t>Toksik ilaç kullanımı (ACE, ARB, NSAİİ, radyo-kontrast maddeler, ..)</a:t>
                      </a:r>
                      <a:endParaRPr lang="en-US" dirty="0"/>
                    </a:p>
                  </a:txBody>
                  <a:tcPr/>
                </a:tc>
                <a:tc>
                  <a:txBody>
                    <a:bodyPr/>
                    <a:lstStyle/>
                    <a:p>
                      <a:pPr algn="ctr"/>
                      <a:r>
                        <a:rPr lang="tr-TR" dirty="0"/>
                        <a:t>BPH, nörojenik mesane, tıkayıcı lezyonlar</a:t>
                      </a:r>
                      <a:endParaRPr lang="en-US" dirty="0"/>
                    </a:p>
                  </a:txBody>
                  <a:tcPr/>
                </a:tc>
                <a:extLst>
                  <a:ext uri="{0D108BD9-81ED-4DB2-BD59-A6C34878D82A}">
                    <a16:rowId xmlns:a16="http://schemas.microsoft.com/office/drawing/2014/main" val="4286120546"/>
                  </a:ext>
                </a:extLst>
              </a:tr>
            </a:tbl>
          </a:graphicData>
        </a:graphic>
      </p:graphicFrame>
    </p:spTree>
    <p:extLst>
      <p:ext uri="{BB962C8B-B14F-4D97-AF65-F5344CB8AC3E}">
        <p14:creationId xmlns:p14="http://schemas.microsoft.com/office/powerpoint/2010/main" val="37880290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ln>
            <a:solidFill>
              <a:srgbClr val="00B0F0"/>
            </a:solidFill>
          </a:ln>
        </p:spPr>
        <p:txBody>
          <a:bodyPr/>
          <a:lstStyle/>
          <a:p>
            <a:pPr algn="ctr"/>
            <a:r>
              <a:rPr lang="tr-TR" b="1" dirty="0">
                <a:solidFill>
                  <a:srgbClr val="FF0000"/>
                </a:solidFill>
              </a:rPr>
              <a:t> </a:t>
            </a:r>
            <a:r>
              <a:rPr lang="tr-TR" b="1" dirty="0">
                <a:solidFill>
                  <a:srgbClr val="0070C0"/>
                </a:solidFill>
              </a:rPr>
              <a:t>ELEKTROLİT DENGESİZLİKLERİ</a:t>
            </a:r>
          </a:p>
        </p:txBody>
      </p:sp>
      <p:sp>
        <p:nvSpPr>
          <p:cNvPr id="3" name="İçerik Yer Tutucusu 2"/>
          <p:cNvSpPr>
            <a:spLocks noGrp="1"/>
          </p:cNvSpPr>
          <p:nvPr>
            <p:ph idx="1"/>
          </p:nvPr>
        </p:nvSpPr>
        <p:spPr>
          <a:ln>
            <a:solidFill>
              <a:srgbClr val="00B0F0"/>
            </a:solidFill>
          </a:ln>
        </p:spPr>
        <p:txBody>
          <a:bodyPr>
            <a:normAutofit lnSpcReduction="10000"/>
          </a:bodyPr>
          <a:lstStyle/>
          <a:p>
            <a:pPr>
              <a:spcAft>
                <a:spcPts val="600"/>
              </a:spcAft>
            </a:pPr>
            <a:r>
              <a:rPr lang="tr-TR" altLang="tr-TR" dirty="0"/>
              <a:t>Halsizlik, güçsüzlük, iştahsızlık, bulantı, kusma, genel durum bozukluğu ve akut bilinç değişiklikleri</a:t>
            </a:r>
          </a:p>
          <a:p>
            <a:pPr>
              <a:spcAft>
                <a:spcPts val="600"/>
              </a:spcAft>
            </a:pPr>
            <a:r>
              <a:rPr lang="tr-TR" altLang="tr-TR" dirty="0"/>
              <a:t>Aritmiler gibi non-spesifik semptom ve bulgular olabilir. </a:t>
            </a:r>
          </a:p>
          <a:p>
            <a:pPr>
              <a:spcAft>
                <a:spcPts val="600"/>
              </a:spcAft>
            </a:pPr>
            <a:r>
              <a:rPr lang="tr-TR" altLang="tr-TR" dirty="0"/>
              <a:t> En sık</a:t>
            </a:r>
            <a:r>
              <a:rPr lang="tr-TR" altLang="tr-TR" dirty="0">
                <a:solidFill>
                  <a:srgbClr val="FF0000"/>
                </a:solidFill>
              </a:rPr>
              <a:t> HİPONATREMİ </a:t>
            </a:r>
            <a:r>
              <a:rPr lang="tr-TR" altLang="tr-TR" dirty="0"/>
              <a:t>görülür.</a:t>
            </a:r>
          </a:p>
          <a:p>
            <a:pPr>
              <a:spcAft>
                <a:spcPts val="600"/>
              </a:spcAft>
            </a:pPr>
            <a:r>
              <a:rPr lang="tr-TR" altLang="tr-TR" dirty="0"/>
              <a:t> Diüretik kullanımı (Tiazid)</a:t>
            </a:r>
          </a:p>
          <a:p>
            <a:pPr>
              <a:spcAft>
                <a:spcPts val="600"/>
              </a:spcAft>
            </a:pPr>
            <a:r>
              <a:rPr lang="tr-TR" altLang="tr-TR" dirty="0"/>
              <a:t>Ödemli durumlar (KKY, Kr. Venöz yetmezlik, Siroz)</a:t>
            </a:r>
          </a:p>
          <a:p>
            <a:pPr>
              <a:spcAft>
                <a:spcPts val="600"/>
              </a:spcAft>
            </a:pPr>
            <a:r>
              <a:rPr lang="tr-TR" altLang="tr-TR" dirty="0"/>
              <a:t> SSRI kullanımı (Uygunsuz ADH)</a:t>
            </a:r>
          </a:p>
          <a:p>
            <a:pPr>
              <a:spcAft>
                <a:spcPts val="600"/>
              </a:spcAft>
            </a:pPr>
            <a:r>
              <a:rPr lang="tr-TR" altLang="tr-TR" dirty="0"/>
              <a:t> Sıkı tuzsuz diyet</a:t>
            </a:r>
          </a:p>
        </p:txBody>
      </p:sp>
    </p:spTree>
    <p:extLst>
      <p:ext uri="{BB962C8B-B14F-4D97-AF65-F5344CB8AC3E}">
        <p14:creationId xmlns:p14="http://schemas.microsoft.com/office/powerpoint/2010/main" val="11823755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ln>
            <a:solidFill>
              <a:srgbClr val="00B0F0"/>
            </a:solidFill>
          </a:ln>
        </p:spPr>
        <p:txBody>
          <a:bodyPr/>
          <a:lstStyle/>
          <a:p>
            <a:pPr algn="ctr"/>
            <a:r>
              <a:rPr lang="tr-TR" b="1" dirty="0">
                <a:solidFill>
                  <a:srgbClr val="0070C0"/>
                </a:solidFill>
              </a:rPr>
              <a:t>ELEKTROLİT DENGESİZLİKLERİ</a:t>
            </a:r>
            <a:endParaRPr lang="tr-TR" altLang="tr-TR" dirty="0">
              <a:solidFill>
                <a:srgbClr val="0070C0"/>
              </a:solidFill>
            </a:endParaRPr>
          </a:p>
        </p:txBody>
      </p:sp>
      <p:sp>
        <p:nvSpPr>
          <p:cNvPr id="14339" name="Rectangle 3"/>
          <p:cNvSpPr>
            <a:spLocks noGrp="1" noChangeArrowheads="1"/>
          </p:cNvSpPr>
          <p:nvPr>
            <p:ph type="body" idx="1"/>
          </p:nvPr>
        </p:nvSpPr>
        <p:spPr/>
        <p:txBody>
          <a:bodyPr/>
          <a:lstStyle/>
          <a:p>
            <a:pPr>
              <a:spcAft>
                <a:spcPts val="600"/>
              </a:spcAft>
              <a:buNone/>
            </a:pPr>
            <a:r>
              <a:rPr lang="tr-TR" altLang="tr-TR" sz="2400" dirty="0">
                <a:solidFill>
                  <a:srgbClr val="FF0000"/>
                </a:solidFill>
              </a:rPr>
              <a:t>   </a:t>
            </a:r>
            <a:endParaRPr lang="tr-TR" altLang="tr-TR" sz="2400" dirty="0"/>
          </a:p>
        </p:txBody>
      </p:sp>
      <p:graphicFrame>
        <p:nvGraphicFramePr>
          <p:cNvPr id="2" name="Table 1">
            <a:extLst>
              <a:ext uri="{FF2B5EF4-FFF2-40B4-BE49-F238E27FC236}">
                <a16:creationId xmlns:a16="http://schemas.microsoft.com/office/drawing/2014/main" id="{82FED0D3-2CF3-4DB4-A9B6-A79794726F65}"/>
              </a:ext>
            </a:extLst>
          </p:cNvPr>
          <p:cNvGraphicFramePr>
            <a:graphicFrameLocks noGrp="1"/>
          </p:cNvGraphicFramePr>
          <p:nvPr>
            <p:extLst>
              <p:ext uri="{D42A27DB-BD31-4B8C-83A1-F6EECF244321}">
                <p14:modId xmlns:p14="http://schemas.microsoft.com/office/powerpoint/2010/main" val="1532871505"/>
              </p:ext>
            </p:extLst>
          </p:nvPr>
        </p:nvGraphicFramePr>
        <p:xfrm>
          <a:off x="1939213" y="1825625"/>
          <a:ext cx="8128000" cy="3045790"/>
        </p:xfrm>
        <a:graphic>
          <a:graphicData uri="http://schemas.openxmlformats.org/drawingml/2006/table">
            <a:tbl>
              <a:tblPr bandRow="1">
                <a:effectLst>
                  <a:innerShdw blurRad="114300">
                    <a:prstClr val="black"/>
                  </a:innerShdw>
                </a:effectLst>
                <a:tableStyleId>{5C22544A-7EE6-4342-B048-85BDC9FD1C3A}</a:tableStyleId>
              </a:tblPr>
              <a:tblGrid>
                <a:gridCol w="4064000">
                  <a:extLst>
                    <a:ext uri="{9D8B030D-6E8A-4147-A177-3AD203B41FA5}">
                      <a16:colId xmlns:a16="http://schemas.microsoft.com/office/drawing/2014/main" val="534289942"/>
                    </a:ext>
                  </a:extLst>
                </a:gridCol>
                <a:gridCol w="4064000">
                  <a:extLst>
                    <a:ext uri="{9D8B030D-6E8A-4147-A177-3AD203B41FA5}">
                      <a16:colId xmlns:a16="http://schemas.microsoft.com/office/drawing/2014/main" val="53326062"/>
                    </a:ext>
                  </a:extLst>
                </a:gridCol>
              </a:tblGrid>
              <a:tr h="599127">
                <a:tc>
                  <a:txBody>
                    <a:bodyPr/>
                    <a:lstStyle/>
                    <a:p>
                      <a:r>
                        <a:rPr lang="tr-TR" altLang="tr-TR" sz="2400" dirty="0">
                          <a:solidFill>
                            <a:srgbClr val="FF0000"/>
                          </a:solidFill>
                        </a:rPr>
                        <a:t>Hipernatremi </a:t>
                      </a:r>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altLang="tr-TR" sz="2400" dirty="0"/>
                        <a:t>Dehidratasyon (su alımında azalma, diyare, kusma, ateş…)</a:t>
                      </a:r>
                    </a:p>
                  </a:txBody>
                  <a:tcPr/>
                </a:tc>
                <a:extLst>
                  <a:ext uri="{0D108BD9-81ED-4DB2-BD59-A6C34878D82A}">
                    <a16:rowId xmlns:a16="http://schemas.microsoft.com/office/drawing/2014/main" val="4219688465"/>
                  </a:ext>
                </a:extLst>
              </a:tr>
              <a:tr h="1034110">
                <a:tc>
                  <a:txBody>
                    <a:bodyPr/>
                    <a:lstStyle/>
                    <a:p>
                      <a:r>
                        <a:rPr lang="tr-TR" altLang="tr-TR" sz="2400" dirty="0">
                          <a:solidFill>
                            <a:srgbClr val="FF0000"/>
                          </a:solidFill>
                        </a:rPr>
                        <a:t>Hiperpotasemi</a:t>
                      </a:r>
                      <a:r>
                        <a:rPr lang="tr-TR" altLang="tr-TR" sz="2400" dirty="0"/>
                        <a:t> </a:t>
                      </a:r>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altLang="tr-TR" sz="2400" dirty="0"/>
                        <a:t>ACE-ARB kullanımı, NSAİİ, aldosteron antagonistleri, böbrek  yetmezliği   </a:t>
                      </a:r>
                    </a:p>
                  </a:txBody>
                  <a:tcPr/>
                </a:tc>
                <a:extLst>
                  <a:ext uri="{0D108BD9-81ED-4DB2-BD59-A6C34878D82A}">
                    <a16:rowId xmlns:a16="http://schemas.microsoft.com/office/drawing/2014/main" val="2239122783"/>
                  </a:ext>
                </a:extLst>
              </a:tr>
              <a:tr h="1034110">
                <a:tc>
                  <a:txBody>
                    <a:bodyPr/>
                    <a:lstStyle/>
                    <a:p>
                      <a:r>
                        <a:rPr lang="tr-TR" altLang="tr-TR" sz="2400" dirty="0">
                          <a:solidFill>
                            <a:srgbClr val="FF0000"/>
                          </a:solidFill>
                        </a:rPr>
                        <a:t>Hipopotasemi</a:t>
                      </a:r>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altLang="tr-TR" sz="2400" dirty="0"/>
                        <a:t>Diüretik kullanımı, kusma, diyare, beslenme bozuklukları</a:t>
                      </a:r>
                    </a:p>
                  </a:txBody>
                  <a:tcPr/>
                </a:tc>
                <a:extLst>
                  <a:ext uri="{0D108BD9-81ED-4DB2-BD59-A6C34878D82A}">
                    <a16:rowId xmlns:a16="http://schemas.microsoft.com/office/drawing/2014/main" val="1820576006"/>
                  </a:ext>
                </a:extLst>
              </a:tr>
            </a:tbl>
          </a:graphicData>
        </a:graphic>
      </p:graphicFrame>
      <p:pic>
        <p:nvPicPr>
          <p:cNvPr id="4" name="Picture 3">
            <a:extLst>
              <a:ext uri="{FF2B5EF4-FFF2-40B4-BE49-F238E27FC236}">
                <a16:creationId xmlns:a16="http://schemas.microsoft.com/office/drawing/2014/main" id="{78CE91DF-B2C9-4675-9159-67D3BB2469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06344" y="4578706"/>
            <a:ext cx="2190750" cy="2085975"/>
          </a:xfrm>
          <a:prstGeom prst="rect">
            <a:avLst/>
          </a:prstGeo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ln>
            <a:solidFill>
              <a:srgbClr val="00B0F0"/>
            </a:solidFill>
          </a:ln>
        </p:spPr>
        <p:txBody>
          <a:bodyPr/>
          <a:lstStyle/>
          <a:p>
            <a:pPr algn="ctr"/>
            <a:r>
              <a:rPr lang="tr-TR" b="1" dirty="0">
                <a:solidFill>
                  <a:srgbClr val="0070C0"/>
                </a:solidFill>
              </a:rPr>
              <a:t>YAŞLIDA KOAH</a:t>
            </a:r>
          </a:p>
        </p:txBody>
      </p:sp>
      <p:sp>
        <p:nvSpPr>
          <p:cNvPr id="3" name="İçerik Yer Tutucusu 2"/>
          <p:cNvSpPr>
            <a:spLocks noGrp="1"/>
          </p:cNvSpPr>
          <p:nvPr>
            <p:ph sz="half" idx="1"/>
          </p:nvPr>
        </p:nvSpPr>
        <p:spPr>
          <a:ln>
            <a:solidFill>
              <a:srgbClr val="00B0F0"/>
            </a:solidFill>
          </a:ln>
        </p:spPr>
        <p:txBody>
          <a:bodyPr>
            <a:normAutofit fontScale="70000" lnSpcReduction="20000"/>
          </a:bodyPr>
          <a:lstStyle/>
          <a:p>
            <a:pPr>
              <a:spcAft>
                <a:spcPts val="1200"/>
              </a:spcAft>
            </a:pPr>
            <a:r>
              <a:rPr lang="tr-TR" dirty="0"/>
              <a:t>Yaşlanma tek başına solunum yetmezliğine yol açmaz ama solunum yetmezliği riskini artırır.</a:t>
            </a:r>
          </a:p>
          <a:p>
            <a:pPr>
              <a:spcAft>
                <a:spcPts val="1200"/>
              </a:spcAft>
            </a:pPr>
            <a:r>
              <a:rPr lang="tr-TR" dirty="0"/>
              <a:t>KOAH ve yaşlılıkta solunum yollarında olan değişiklikler birbirine oldukça benzerdir. </a:t>
            </a:r>
          </a:p>
          <a:p>
            <a:pPr>
              <a:spcAft>
                <a:spcPts val="1200"/>
              </a:spcAft>
            </a:pPr>
            <a:r>
              <a:rPr lang="tr-TR" dirty="0"/>
              <a:t>KOAH inflamasyonun eşlik ettiği ilerleyici bir havayolu hastalığıdır.</a:t>
            </a:r>
          </a:p>
          <a:p>
            <a:pPr>
              <a:spcAft>
                <a:spcPts val="1200"/>
              </a:spcAft>
            </a:pPr>
            <a:r>
              <a:rPr lang="tr-TR" dirty="0"/>
              <a:t> Yaşla sıklığı artmakta, önemli bir mortalite ve morbidite nedenidir. </a:t>
            </a:r>
          </a:p>
          <a:p>
            <a:pPr>
              <a:spcAft>
                <a:spcPts val="1200"/>
              </a:spcAft>
            </a:pPr>
            <a:r>
              <a:rPr lang="tr-TR" dirty="0"/>
              <a:t>Risk faktörleri sigara kullanımı, pasif içicilik, duman maruziyeti ve mesleki maruziyettir. </a:t>
            </a:r>
            <a:endParaRPr lang="en-US" dirty="0"/>
          </a:p>
          <a:p>
            <a:pPr>
              <a:spcAft>
                <a:spcPts val="1200"/>
              </a:spcAft>
            </a:pPr>
            <a:endParaRPr lang="tr-TR" sz="2400" dirty="0"/>
          </a:p>
          <a:p>
            <a:endParaRPr lang="tr-TR" dirty="0"/>
          </a:p>
        </p:txBody>
      </p:sp>
      <p:pic>
        <p:nvPicPr>
          <p:cNvPr id="5" name="İçerik Yer Tutucusu 4"/>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7524750" y="3077369"/>
            <a:ext cx="2476500" cy="1847850"/>
          </a:xfrm>
          <a:ln>
            <a:solidFill>
              <a:srgbClr val="00B0F0"/>
            </a:solidFill>
          </a:ln>
        </p:spPr>
      </p:pic>
    </p:spTree>
    <p:extLst>
      <p:ext uri="{BB962C8B-B14F-4D97-AF65-F5344CB8AC3E}">
        <p14:creationId xmlns:p14="http://schemas.microsoft.com/office/powerpoint/2010/main" val="6205227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ECB92694-9B15-467C-8E94-B6C9CD35F62E}"/>
              </a:ext>
            </a:extLst>
          </p:cNvPr>
          <p:cNvSpPr>
            <a:spLocks noGrp="1"/>
          </p:cNvSpPr>
          <p:nvPr>
            <p:ph idx="1"/>
          </p:nvPr>
        </p:nvSpPr>
        <p:spPr/>
        <p:txBody>
          <a:bodyPr/>
          <a:lstStyle/>
          <a:p>
            <a:r>
              <a:rPr lang="tr-TR" dirty="0"/>
              <a:t>Tanı için solunum fonksiyon testlerinde FEV1/FVC oranına bakılmaktadır. </a:t>
            </a:r>
          </a:p>
          <a:p>
            <a:r>
              <a:rPr lang="tr-TR" dirty="0"/>
              <a:t>Bu oran 0.7 altında ise KOAH tanısı konmaktadır. </a:t>
            </a:r>
          </a:p>
          <a:p>
            <a:r>
              <a:rPr lang="tr-TR" dirty="0"/>
              <a:t>Ancak yaşlanma ile beraber olan FEV1 düşüşü nedeniyle yaşlı bireylerin bir kısmı KOAH olmadığı halde KOAH tanısı alabilir. </a:t>
            </a:r>
          </a:p>
          <a:p>
            <a:r>
              <a:rPr lang="tr-TR" dirty="0"/>
              <a:t>Tanıda bu hatayı önlemek için yaşa göre KOAH tanısı kriterleri önerilmektedir. </a:t>
            </a:r>
            <a:endParaRPr lang="en-US" dirty="0"/>
          </a:p>
          <a:p>
            <a:endParaRPr lang="en-US" dirty="0"/>
          </a:p>
        </p:txBody>
      </p:sp>
      <p:sp>
        <p:nvSpPr>
          <p:cNvPr id="7" name="Unvan 1">
            <a:extLst>
              <a:ext uri="{FF2B5EF4-FFF2-40B4-BE49-F238E27FC236}">
                <a16:creationId xmlns:a16="http://schemas.microsoft.com/office/drawing/2014/main" id="{F5D981B1-AD32-4E3A-9452-4666C64A2EEB}"/>
              </a:ext>
            </a:extLst>
          </p:cNvPr>
          <p:cNvSpPr>
            <a:spLocks noGrp="1"/>
          </p:cNvSpPr>
          <p:nvPr>
            <p:ph type="title"/>
          </p:nvPr>
        </p:nvSpPr>
        <p:spPr>
          <a:xfrm>
            <a:off x="838200" y="365125"/>
            <a:ext cx="10515600" cy="1325563"/>
          </a:xfrm>
          <a:ln>
            <a:solidFill>
              <a:srgbClr val="00B0F0"/>
            </a:solidFill>
          </a:ln>
        </p:spPr>
        <p:txBody>
          <a:bodyPr/>
          <a:lstStyle/>
          <a:p>
            <a:pPr algn="ctr"/>
            <a:r>
              <a:rPr lang="tr-TR" b="1" dirty="0">
                <a:solidFill>
                  <a:srgbClr val="0070C0"/>
                </a:solidFill>
              </a:rPr>
              <a:t>YAŞLIDA KOAH TANISI</a:t>
            </a:r>
          </a:p>
        </p:txBody>
      </p:sp>
    </p:spTree>
    <p:extLst>
      <p:ext uri="{BB962C8B-B14F-4D97-AF65-F5344CB8AC3E}">
        <p14:creationId xmlns:p14="http://schemas.microsoft.com/office/powerpoint/2010/main" val="2793005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8B984-3F39-41D4-8D7D-5D0A2BACB62E}"/>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75C389FC-EB08-4D75-B38A-E275FB8658E3}"/>
              </a:ext>
            </a:extLst>
          </p:cNvPr>
          <p:cNvSpPr>
            <a:spLocks noGrp="1"/>
          </p:cNvSpPr>
          <p:nvPr>
            <p:ph type="body" idx="1"/>
          </p:nvPr>
        </p:nvSpPr>
        <p:spPr>
          <a:xfrm>
            <a:off x="862014" y="922725"/>
            <a:ext cx="5157787" cy="1582349"/>
          </a:xfrm>
          <a:ln>
            <a:solidFill>
              <a:srgbClr val="00B0F0"/>
            </a:solidFill>
          </a:ln>
        </p:spPr>
        <p:txBody>
          <a:bodyPr>
            <a:normAutofit fontScale="47500" lnSpcReduction="20000"/>
          </a:bodyPr>
          <a:lstStyle/>
          <a:p>
            <a:pPr algn="ctr"/>
            <a:r>
              <a:rPr lang="tr-TR" sz="6000" i="1" dirty="0">
                <a:solidFill>
                  <a:srgbClr val="0070C0"/>
                </a:solidFill>
              </a:rPr>
              <a:t>STRESLERE, HASTALIKLARA DAHA DAYANIKLI VE ÖNÜNDE DAHA UZUN YILLAR OLDUĞU TAHMİN EDİLEN YAŞLI(!!!)</a:t>
            </a:r>
          </a:p>
          <a:p>
            <a:endParaRPr lang="en-US" dirty="0"/>
          </a:p>
        </p:txBody>
      </p:sp>
      <p:sp>
        <p:nvSpPr>
          <p:cNvPr id="5" name="Text Placeholder 4">
            <a:extLst>
              <a:ext uri="{FF2B5EF4-FFF2-40B4-BE49-F238E27FC236}">
                <a16:creationId xmlns:a16="http://schemas.microsoft.com/office/drawing/2014/main" id="{E3336D82-291D-48C6-B7D4-409DA24E4FC9}"/>
              </a:ext>
            </a:extLst>
          </p:cNvPr>
          <p:cNvSpPr>
            <a:spLocks noGrp="1"/>
          </p:cNvSpPr>
          <p:nvPr>
            <p:ph type="body" sz="quarter" idx="3"/>
          </p:nvPr>
        </p:nvSpPr>
        <p:spPr>
          <a:xfrm>
            <a:off x="6172200" y="552451"/>
            <a:ext cx="5183188" cy="1952624"/>
          </a:xfrm>
          <a:ln>
            <a:solidFill>
              <a:srgbClr val="00B0F0"/>
            </a:solidFill>
          </a:ln>
        </p:spPr>
        <p:txBody>
          <a:bodyPr>
            <a:normAutofit fontScale="25000" lnSpcReduction="20000"/>
          </a:bodyPr>
          <a:lstStyle/>
          <a:p>
            <a:pPr algn="ctr"/>
            <a:endParaRPr lang="tr-TR" sz="3100" i="1" dirty="0">
              <a:solidFill>
                <a:srgbClr val="0070C0"/>
              </a:solidFill>
            </a:endParaRPr>
          </a:p>
          <a:p>
            <a:pPr algn="ctr"/>
            <a:endParaRPr lang="tr-TR" sz="6000" i="1" dirty="0">
              <a:solidFill>
                <a:srgbClr val="0070C0"/>
              </a:solidFill>
            </a:endParaRPr>
          </a:p>
          <a:p>
            <a:pPr algn="ctr"/>
            <a:r>
              <a:rPr lang="tr-TR" sz="11200" i="1" dirty="0">
                <a:solidFill>
                  <a:srgbClr val="0070C0"/>
                </a:solidFill>
              </a:rPr>
              <a:t>BİRÇOK HASTALIĞI OLAN, ÇOK İLAÇ KULLANAN, SIK SIK HASTANEYE YATAN, İLAÇ YAN ETKİLERİNE DAHA AÇIK ‘KIRILGAN YAŞLI</a:t>
            </a:r>
          </a:p>
          <a:p>
            <a:endParaRPr lang="en-US" dirty="0"/>
          </a:p>
        </p:txBody>
      </p:sp>
      <p:pic>
        <p:nvPicPr>
          <p:cNvPr id="7" name="İçerik Yer Tutucusu 6">
            <a:extLst>
              <a:ext uri="{FF2B5EF4-FFF2-40B4-BE49-F238E27FC236}">
                <a16:creationId xmlns:a16="http://schemas.microsoft.com/office/drawing/2014/main" id="{817002A7-4599-485A-A5FB-0E538D9B678B}"/>
              </a:ext>
            </a:extLst>
          </p:cNvPr>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1431260" y="2761861"/>
            <a:ext cx="3974841" cy="2813989"/>
          </a:xfrm>
          <a:ln>
            <a:solidFill>
              <a:srgbClr val="00B0F0"/>
            </a:solidFill>
          </a:ln>
        </p:spPr>
      </p:pic>
      <p:pic>
        <p:nvPicPr>
          <p:cNvPr id="8" name="İçerik Yer Tutucusu 7">
            <a:extLst>
              <a:ext uri="{FF2B5EF4-FFF2-40B4-BE49-F238E27FC236}">
                <a16:creationId xmlns:a16="http://schemas.microsoft.com/office/drawing/2014/main" id="{BA535950-59BB-482B-AF24-6E04623AC90B}"/>
              </a:ext>
            </a:extLst>
          </p:cNvPr>
          <p:cNvPicPr>
            <a:picLocks noGrp="1" noChangeAspect="1"/>
          </p:cNvPicPr>
          <p:nvPr>
            <p:ph sz="quarter" idx="4"/>
          </p:nvPr>
        </p:nvPicPr>
        <p:blipFill>
          <a:blip r:embed="rId3" cstate="print">
            <a:extLst>
              <a:ext uri="{28A0092B-C50C-407E-A947-70E740481C1C}">
                <a14:useLocalDpi xmlns:a14="http://schemas.microsoft.com/office/drawing/2010/main" val="0"/>
              </a:ext>
            </a:extLst>
          </a:blip>
          <a:stretch>
            <a:fillRect/>
          </a:stretch>
        </p:blipFill>
        <p:spPr>
          <a:xfrm>
            <a:off x="7358856" y="2761861"/>
            <a:ext cx="3511307" cy="2813989"/>
          </a:xfrm>
          <a:ln>
            <a:solidFill>
              <a:srgbClr val="00B0F0"/>
            </a:solidFill>
          </a:ln>
        </p:spPr>
      </p:pic>
    </p:spTree>
    <p:extLst>
      <p:ext uri="{BB962C8B-B14F-4D97-AF65-F5344CB8AC3E}">
        <p14:creationId xmlns:p14="http://schemas.microsoft.com/office/powerpoint/2010/main" val="3507323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ECB92694-9B15-467C-8E94-B6C9CD35F62E}"/>
              </a:ext>
            </a:extLst>
          </p:cNvPr>
          <p:cNvSpPr>
            <a:spLocks noGrp="1"/>
          </p:cNvSpPr>
          <p:nvPr>
            <p:ph idx="1"/>
          </p:nvPr>
        </p:nvSpPr>
        <p:spPr/>
        <p:txBody>
          <a:bodyPr/>
          <a:lstStyle/>
          <a:p>
            <a:r>
              <a:rPr lang="tr-TR" dirty="0"/>
              <a:t>Tanı için solunum fonksiyon testlerinde FEV1/FVC oranına bakılmaktadır. </a:t>
            </a:r>
          </a:p>
          <a:p>
            <a:r>
              <a:rPr lang="tr-TR" dirty="0"/>
              <a:t>Bu oran 0.7 altında ise KOAH tanısı konmaktadır. </a:t>
            </a:r>
          </a:p>
          <a:p>
            <a:r>
              <a:rPr lang="tr-TR" dirty="0"/>
              <a:t>Ancak yaşlanma ile beraber olan FEV1 düşüşü nedeniyle yaşlı bireylerin bir kısmı KOAH olmadığı halde KOAH tanısı alabilir. </a:t>
            </a:r>
          </a:p>
          <a:p>
            <a:r>
              <a:rPr lang="tr-TR" dirty="0"/>
              <a:t>Tanıda bu hatayı önlemek için yaşa göre KOAH tanısı kriterleri önerilmektedir. </a:t>
            </a:r>
            <a:endParaRPr lang="en-US" dirty="0"/>
          </a:p>
          <a:p>
            <a:endParaRPr lang="en-US" dirty="0"/>
          </a:p>
        </p:txBody>
      </p:sp>
      <p:sp>
        <p:nvSpPr>
          <p:cNvPr id="7" name="Unvan 1">
            <a:extLst>
              <a:ext uri="{FF2B5EF4-FFF2-40B4-BE49-F238E27FC236}">
                <a16:creationId xmlns:a16="http://schemas.microsoft.com/office/drawing/2014/main" id="{F5D981B1-AD32-4E3A-9452-4666C64A2EEB}"/>
              </a:ext>
            </a:extLst>
          </p:cNvPr>
          <p:cNvSpPr>
            <a:spLocks noGrp="1"/>
          </p:cNvSpPr>
          <p:nvPr>
            <p:ph type="title"/>
          </p:nvPr>
        </p:nvSpPr>
        <p:spPr>
          <a:xfrm>
            <a:off x="838200" y="365125"/>
            <a:ext cx="10515600" cy="1325563"/>
          </a:xfrm>
          <a:ln>
            <a:solidFill>
              <a:srgbClr val="00B0F0"/>
            </a:solidFill>
          </a:ln>
        </p:spPr>
        <p:txBody>
          <a:bodyPr/>
          <a:lstStyle/>
          <a:p>
            <a:pPr algn="ctr"/>
            <a:r>
              <a:rPr lang="tr-TR" b="1" dirty="0">
                <a:solidFill>
                  <a:srgbClr val="0070C0"/>
                </a:solidFill>
              </a:rPr>
              <a:t>YAŞLIDA KOAH TANISI</a:t>
            </a:r>
          </a:p>
        </p:txBody>
      </p:sp>
    </p:spTree>
    <p:extLst>
      <p:ext uri="{BB962C8B-B14F-4D97-AF65-F5344CB8AC3E}">
        <p14:creationId xmlns:p14="http://schemas.microsoft.com/office/powerpoint/2010/main" val="20191743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02CE6D-7839-49C8-AAA2-0C319C27D962}"/>
              </a:ext>
            </a:extLst>
          </p:cNvPr>
          <p:cNvSpPr>
            <a:spLocks noGrp="1"/>
          </p:cNvSpPr>
          <p:nvPr>
            <p:ph idx="1"/>
          </p:nvPr>
        </p:nvSpPr>
        <p:spPr>
          <a:ln>
            <a:solidFill>
              <a:schemeClr val="accent1"/>
            </a:solidFill>
          </a:ln>
        </p:spPr>
        <p:txBody>
          <a:bodyPr>
            <a:normAutofit/>
          </a:bodyPr>
          <a:lstStyle/>
          <a:p>
            <a:r>
              <a:rPr lang="tr-TR" sz="3200" dirty="0"/>
              <a:t>Tedavi öncelikle sigaranın bırakılması önemlidir.</a:t>
            </a:r>
          </a:p>
          <a:p>
            <a:r>
              <a:rPr lang="tr-TR" sz="3200" b="1" dirty="0"/>
              <a:t> </a:t>
            </a:r>
            <a:r>
              <a:rPr lang="tr-TR" sz="3200" dirty="0"/>
              <a:t>İnfluenza ve pnömokok aşıları mutlaka önerilmelidir. </a:t>
            </a:r>
          </a:p>
          <a:p>
            <a:r>
              <a:rPr lang="tr-TR" sz="3200" dirty="0"/>
              <a:t>Tedavi için KOAH şiddetini belirlemek gerekiyor. Şiddeti belirlemede, FEV1, semptomların şiddeti, akut alevlenme sayısı önem arz ediyor.  Tedavi inhaler olarak veriliyor. </a:t>
            </a:r>
          </a:p>
          <a:p>
            <a:r>
              <a:rPr lang="tr-TR" sz="3200" dirty="0"/>
              <a:t>Tedavide sıklıkla kullanılan ajanlar; inhaler beta agonistler, inhaler anti-kolinerjik ajanlar, inhaler kortikosteroidler ve bunların kombinasyoları ile oral teofilindir.  </a:t>
            </a:r>
            <a:endParaRPr lang="en-US" sz="3200" dirty="0"/>
          </a:p>
        </p:txBody>
      </p:sp>
      <p:sp>
        <p:nvSpPr>
          <p:cNvPr id="4" name="Title 6">
            <a:extLst>
              <a:ext uri="{FF2B5EF4-FFF2-40B4-BE49-F238E27FC236}">
                <a16:creationId xmlns:a16="http://schemas.microsoft.com/office/drawing/2014/main" id="{5C3F8D21-006D-4BB1-A138-64ED6297B5E7}"/>
              </a:ext>
            </a:extLst>
          </p:cNvPr>
          <p:cNvSpPr>
            <a:spLocks noGrp="1"/>
          </p:cNvSpPr>
          <p:nvPr>
            <p:ph type="title"/>
          </p:nvPr>
        </p:nvSpPr>
        <p:spPr>
          <a:xfrm>
            <a:off x="838200" y="365125"/>
            <a:ext cx="10515600" cy="1325563"/>
          </a:xfrm>
          <a:ln>
            <a:solidFill>
              <a:srgbClr val="00B0F0"/>
            </a:solidFill>
          </a:ln>
        </p:spPr>
        <p:txBody>
          <a:bodyPr/>
          <a:lstStyle/>
          <a:p>
            <a:pPr algn="ctr"/>
            <a:r>
              <a:rPr lang="tr-TR" b="1" dirty="0">
                <a:solidFill>
                  <a:srgbClr val="0070C0"/>
                </a:solidFill>
              </a:rPr>
              <a:t>YAŞLIDA KOAH TEDAVİSİ</a:t>
            </a:r>
            <a:endParaRPr lang="en-US" dirty="0"/>
          </a:p>
        </p:txBody>
      </p:sp>
    </p:spTree>
    <p:extLst>
      <p:ext uri="{BB962C8B-B14F-4D97-AF65-F5344CB8AC3E}">
        <p14:creationId xmlns:p14="http://schemas.microsoft.com/office/powerpoint/2010/main" val="298232957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9E89472-22D9-4F5C-8CF7-B82CF14078BB}"/>
              </a:ext>
            </a:extLst>
          </p:cNvPr>
          <p:cNvSpPr>
            <a:spLocks noGrp="1"/>
          </p:cNvSpPr>
          <p:nvPr>
            <p:ph type="title"/>
          </p:nvPr>
        </p:nvSpPr>
        <p:spPr>
          <a:ln>
            <a:solidFill>
              <a:srgbClr val="00B0F0"/>
            </a:solidFill>
          </a:ln>
        </p:spPr>
        <p:txBody>
          <a:bodyPr/>
          <a:lstStyle/>
          <a:p>
            <a:pPr algn="ctr"/>
            <a:r>
              <a:rPr lang="tr-TR" b="1" dirty="0">
                <a:solidFill>
                  <a:srgbClr val="0070C0"/>
                </a:solidFill>
              </a:rPr>
              <a:t>YAŞLIDA KOAH TEDAVİSİ</a:t>
            </a:r>
            <a:endParaRPr lang="en-US" dirty="0"/>
          </a:p>
        </p:txBody>
      </p:sp>
      <p:sp>
        <p:nvSpPr>
          <p:cNvPr id="8" name="Content Placeholder 7">
            <a:extLst>
              <a:ext uri="{FF2B5EF4-FFF2-40B4-BE49-F238E27FC236}">
                <a16:creationId xmlns:a16="http://schemas.microsoft.com/office/drawing/2014/main" id="{CEAC7C30-AB77-4349-8123-72C9A653B158}"/>
              </a:ext>
            </a:extLst>
          </p:cNvPr>
          <p:cNvSpPr>
            <a:spLocks noGrp="1"/>
          </p:cNvSpPr>
          <p:nvPr>
            <p:ph sz="half" idx="1"/>
          </p:nvPr>
        </p:nvSpPr>
        <p:spPr>
          <a:ln>
            <a:solidFill>
              <a:srgbClr val="00B0F0"/>
            </a:solidFill>
          </a:ln>
        </p:spPr>
        <p:txBody>
          <a:bodyPr/>
          <a:lstStyle/>
          <a:p>
            <a:r>
              <a:rPr lang="tr-TR" dirty="0"/>
              <a:t>KOAH veya astım  için kullanılan inhaler ilaçları yaşlılar rahat kullanamayabilir.</a:t>
            </a:r>
          </a:p>
          <a:p>
            <a:pPr lvl="1">
              <a:buFont typeface="Wingdings" panose="05000000000000000000" pitchFamily="2" charset="2"/>
              <a:buChar char="§"/>
            </a:pPr>
            <a:r>
              <a:rPr lang="tr-TR" dirty="0"/>
              <a:t>Kognitif disfonksiyon</a:t>
            </a:r>
          </a:p>
          <a:p>
            <a:pPr lvl="1">
              <a:buFont typeface="Wingdings" panose="05000000000000000000" pitchFamily="2" charset="2"/>
              <a:buChar char="§"/>
            </a:pPr>
            <a:r>
              <a:rPr lang="tr-TR" dirty="0"/>
              <a:t>Kas gücü yetersizliği</a:t>
            </a:r>
          </a:p>
          <a:p>
            <a:pPr lvl="1">
              <a:buFont typeface="Wingdings" panose="05000000000000000000" pitchFamily="2" charset="2"/>
              <a:buChar char="§"/>
            </a:pPr>
            <a:r>
              <a:rPr lang="tr-TR" dirty="0"/>
              <a:t>El artriti</a:t>
            </a:r>
          </a:p>
          <a:p>
            <a:pPr lvl="1">
              <a:buFont typeface="Wingdings" panose="05000000000000000000" pitchFamily="2" charset="2"/>
              <a:buChar char="§"/>
            </a:pPr>
            <a:r>
              <a:rPr lang="tr-TR" dirty="0"/>
              <a:t>Solunum-el kordinasyonu</a:t>
            </a:r>
          </a:p>
          <a:p>
            <a:r>
              <a:rPr lang="tr-TR" dirty="0"/>
              <a:t>Yaşlılar chamber gibi yardımcı aletlerden veya nebülizatörden fayda bulabilir. </a:t>
            </a:r>
            <a:endParaRPr lang="en-US" dirty="0"/>
          </a:p>
        </p:txBody>
      </p:sp>
      <p:pic>
        <p:nvPicPr>
          <p:cNvPr id="11" name="Content Placeholder 10">
            <a:extLst>
              <a:ext uri="{FF2B5EF4-FFF2-40B4-BE49-F238E27FC236}">
                <a16:creationId xmlns:a16="http://schemas.microsoft.com/office/drawing/2014/main" id="{F34BF943-D873-48A5-908D-4B4E0F7669A7}"/>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9183313" y="2557462"/>
            <a:ext cx="2619375" cy="1743075"/>
          </a:xfrm>
          <a:ln>
            <a:solidFill>
              <a:srgbClr val="00B0F0"/>
            </a:solidFill>
          </a:ln>
        </p:spPr>
      </p:pic>
      <p:pic>
        <p:nvPicPr>
          <p:cNvPr id="13" name="Picture 12">
            <a:extLst>
              <a:ext uri="{FF2B5EF4-FFF2-40B4-BE49-F238E27FC236}">
                <a16:creationId xmlns:a16="http://schemas.microsoft.com/office/drawing/2014/main" id="{E4E47D14-D515-4F44-B088-1D41E00D54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50788" y="2825359"/>
            <a:ext cx="2152650" cy="1619250"/>
          </a:xfrm>
          <a:prstGeom prst="rect">
            <a:avLst/>
          </a:prstGeom>
          <a:ln>
            <a:solidFill>
              <a:srgbClr val="00B0F0"/>
            </a:solidFill>
          </a:ln>
        </p:spPr>
      </p:pic>
      <p:pic>
        <p:nvPicPr>
          <p:cNvPr id="4098" name="Picture 2" descr="nebulizatÃ¶r kullanÄ±mÄ± ile ilgili gÃ¶rsel sonucu">
            <a:extLst>
              <a:ext uri="{FF2B5EF4-FFF2-40B4-BE49-F238E27FC236}">
                <a16:creationId xmlns:a16="http://schemas.microsoft.com/office/drawing/2014/main" id="{0106EBA8-1C92-455E-80A0-4D4A7F3248F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67861" y="4816593"/>
            <a:ext cx="2447925" cy="1866900"/>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11391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73473-7B29-460D-8AEB-8A7D0EBC65EB}"/>
              </a:ext>
            </a:extLst>
          </p:cNvPr>
          <p:cNvSpPr>
            <a:spLocks noGrp="1"/>
          </p:cNvSpPr>
          <p:nvPr>
            <p:ph type="title"/>
          </p:nvPr>
        </p:nvSpPr>
        <p:spPr/>
        <p:txBody>
          <a:bodyPr/>
          <a:lstStyle/>
          <a:p>
            <a:pPr algn="ctr"/>
            <a:r>
              <a:rPr lang="tr-TR" b="1" dirty="0">
                <a:solidFill>
                  <a:srgbClr val="0070C0"/>
                </a:solidFill>
              </a:rPr>
              <a:t>YAŞLILARDA KABIZLIK VE DİSPEPSİ</a:t>
            </a:r>
            <a:endParaRPr lang="en-US" dirty="0"/>
          </a:p>
        </p:txBody>
      </p:sp>
      <p:sp>
        <p:nvSpPr>
          <p:cNvPr id="3" name="Content Placeholder 2">
            <a:extLst>
              <a:ext uri="{FF2B5EF4-FFF2-40B4-BE49-F238E27FC236}">
                <a16:creationId xmlns:a16="http://schemas.microsoft.com/office/drawing/2014/main" id="{18034355-0833-46E6-B93E-BD9D06D801C8}"/>
              </a:ext>
            </a:extLst>
          </p:cNvPr>
          <p:cNvSpPr>
            <a:spLocks noGrp="1"/>
          </p:cNvSpPr>
          <p:nvPr>
            <p:ph sz="half" idx="1"/>
          </p:nvPr>
        </p:nvSpPr>
        <p:spPr>
          <a:ln>
            <a:solidFill>
              <a:srgbClr val="00B0F0"/>
            </a:solidFill>
          </a:ln>
        </p:spPr>
        <p:txBody>
          <a:bodyPr>
            <a:normAutofit fontScale="62500" lnSpcReduction="20000"/>
          </a:bodyPr>
          <a:lstStyle/>
          <a:p>
            <a:pPr>
              <a:spcAft>
                <a:spcPts val="1200"/>
              </a:spcAft>
            </a:pPr>
            <a:r>
              <a:rPr lang="tr-TR" dirty="0"/>
              <a:t>Dispepsi: Genelde ilaçlarla ilgilidir.  </a:t>
            </a:r>
          </a:p>
          <a:p>
            <a:pPr lvl="1">
              <a:spcAft>
                <a:spcPts val="1200"/>
              </a:spcAft>
              <a:buFont typeface="Wingdings" panose="05000000000000000000" pitchFamily="2" charset="2"/>
              <a:buChar char="q"/>
            </a:pPr>
            <a:r>
              <a:rPr lang="tr-TR" dirty="0"/>
              <a:t>NSAİİ, metformin, antibiyotikler, digoksin, bifosfonatlar</a:t>
            </a:r>
          </a:p>
          <a:p>
            <a:pPr>
              <a:spcAft>
                <a:spcPts val="1200"/>
              </a:spcAft>
            </a:pPr>
            <a:r>
              <a:rPr lang="tr-TR" dirty="0"/>
              <a:t>Özellikle anemi ile beraberse, bulantı-kusma-kilo kaybı varsa mutlaka endoskopi önerilmelidir.</a:t>
            </a:r>
          </a:p>
          <a:p>
            <a:pPr>
              <a:spcAft>
                <a:spcPts val="1200"/>
              </a:spcAft>
            </a:pPr>
            <a:r>
              <a:rPr lang="tr-TR" dirty="0"/>
              <a:t>Hafif dispeptik şikayetlerin altında ciddi reflü özafajit veya peptik ülser olabilir. Endoskopi yaptırmakta fayda var. </a:t>
            </a:r>
          </a:p>
          <a:p>
            <a:pPr>
              <a:spcAft>
                <a:spcPts val="1200"/>
              </a:spcAft>
            </a:pPr>
            <a:r>
              <a:rPr lang="tr-TR" dirty="0"/>
              <a:t>Yaşlı poülasyonda Helikobakter pilori </a:t>
            </a:r>
            <a:r>
              <a:rPr lang="en-US" dirty="0" err="1"/>
              <a:t>enfeksiyonu</a:t>
            </a:r>
            <a:r>
              <a:rPr lang="en-US" dirty="0"/>
              <a:t> </a:t>
            </a:r>
            <a:r>
              <a:rPr lang="en-US" dirty="0" err="1"/>
              <a:t>sıktır</a:t>
            </a:r>
            <a:r>
              <a:rPr lang="en-US" dirty="0"/>
              <a:t>. </a:t>
            </a:r>
            <a:endParaRPr lang="tr-TR" dirty="0"/>
          </a:p>
          <a:p>
            <a:pPr>
              <a:spcAft>
                <a:spcPts val="1200"/>
              </a:spcAft>
            </a:pPr>
            <a:r>
              <a:rPr lang="tr-TR" dirty="0"/>
              <a:t>Uzun süre PPI kullanımı riskleri???(Demir, B12 eksikliği, Mg eksikliği, dificcile koliti, TİN, kalça kırığı, pnömoni, demans?)</a:t>
            </a:r>
          </a:p>
          <a:p>
            <a:pPr>
              <a:spcAft>
                <a:spcPts val="1200"/>
              </a:spcAft>
            </a:pPr>
            <a:endParaRPr lang="tr-TR" sz="3600" dirty="0"/>
          </a:p>
          <a:p>
            <a:endParaRPr lang="en-US" dirty="0"/>
          </a:p>
        </p:txBody>
      </p:sp>
      <p:pic>
        <p:nvPicPr>
          <p:cNvPr id="6" name="Content Placeholder 5">
            <a:extLst>
              <a:ext uri="{FF2B5EF4-FFF2-40B4-BE49-F238E27FC236}">
                <a16:creationId xmlns:a16="http://schemas.microsoft.com/office/drawing/2014/main" id="{0545AFC7-55D8-4657-A3A2-365327BBDCAC}"/>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662862" y="2963069"/>
            <a:ext cx="2200275" cy="2076450"/>
          </a:xfrm>
          <a:ln>
            <a:solidFill>
              <a:srgbClr val="00B0F0"/>
            </a:solidFill>
          </a:ln>
        </p:spPr>
      </p:pic>
    </p:spTree>
    <p:extLst>
      <p:ext uri="{BB962C8B-B14F-4D97-AF65-F5344CB8AC3E}">
        <p14:creationId xmlns:p14="http://schemas.microsoft.com/office/powerpoint/2010/main" val="306046675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ln>
            <a:solidFill>
              <a:srgbClr val="00B0F0"/>
            </a:solidFill>
          </a:ln>
        </p:spPr>
        <p:txBody>
          <a:bodyPr/>
          <a:lstStyle/>
          <a:p>
            <a:pPr algn="ctr"/>
            <a:r>
              <a:rPr lang="tr-TR" b="1" dirty="0">
                <a:solidFill>
                  <a:srgbClr val="0070C0"/>
                </a:solidFill>
              </a:rPr>
              <a:t>YAŞLILARDA KABIZLIK VE DİSPEPSİ</a:t>
            </a:r>
          </a:p>
        </p:txBody>
      </p:sp>
      <p:sp>
        <p:nvSpPr>
          <p:cNvPr id="3" name="İçerik Yer Tutucusu 2"/>
          <p:cNvSpPr>
            <a:spLocks noGrp="1"/>
          </p:cNvSpPr>
          <p:nvPr>
            <p:ph sz="half" idx="1"/>
          </p:nvPr>
        </p:nvSpPr>
        <p:spPr>
          <a:ln>
            <a:solidFill>
              <a:srgbClr val="00B0F0"/>
            </a:solidFill>
          </a:ln>
        </p:spPr>
        <p:txBody>
          <a:bodyPr>
            <a:normAutofit fontScale="77500" lnSpcReduction="20000"/>
          </a:bodyPr>
          <a:lstStyle/>
          <a:p>
            <a:r>
              <a:rPr lang="tr-TR" dirty="0"/>
              <a:t>Konstipasyon  sıklığı yaşlı popülasyonda %50’lere yaklaşmaktadır. </a:t>
            </a:r>
          </a:p>
          <a:p>
            <a:r>
              <a:rPr lang="tr-TR" dirty="0"/>
              <a:t>Huzurevi ve bakımevi sakinlerinin %75’i laksatif kullanmaktadır. </a:t>
            </a:r>
          </a:p>
          <a:p>
            <a:r>
              <a:rPr lang="tr-TR" dirty="0"/>
              <a:t>İkincil nedenleri ayırt etmek gerek (hipotiroidizm, hiperkalsemi ilaçlar (kalsiyum kanal blokerleri, kalsiyum preparatları, anti-kolinerjik ilaçlar, kanser).</a:t>
            </a:r>
          </a:p>
          <a:p>
            <a:r>
              <a:rPr lang="tr-TR" dirty="0"/>
              <a:t>Alarm semptomları sorgulanmalı (akut başlangıçlı konstipasyon, melena, hematokezya, kilo kaybı, demir eksikliği anemisi ve ailede kanser hikayesi).</a:t>
            </a:r>
          </a:p>
          <a:p>
            <a:r>
              <a:rPr lang="tr-TR" dirty="0"/>
              <a:t>Bakımevinde yatalak yaşlılarda sık görülen bir nedende fekal impakt ve fekalittir. </a:t>
            </a:r>
          </a:p>
        </p:txBody>
      </p:sp>
      <p:sp>
        <p:nvSpPr>
          <p:cNvPr id="5" name="Content Placeholder 4">
            <a:extLst>
              <a:ext uri="{FF2B5EF4-FFF2-40B4-BE49-F238E27FC236}">
                <a16:creationId xmlns:a16="http://schemas.microsoft.com/office/drawing/2014/main" id="{8BFEC70F-6638-4067-8A6B-F14FC6EA661D}"/>
              </a:ext>
            </a:extLst>
          </p:cNvPr>
          <p:cNvSpPr>
            <a:spLocks noGrp="1"/>
          </p:cNvSpPr>
          <p:nvPr>
            <p:ph sz="half" idx="2"/>
          </p:nvPr>
        </p:nvSpPr>
        <p:spPr/>
        <p:txBody>
          <a:bodyPr>
            <a:normAutofit fontScale="77500" lnSpcReduction="20000"/>
          </a:bodyPr>
          <a:lstStyle/>
          <a:p>
            <a:endParaRPr lang="en-US"/>
          </a:p>
        </p:txBody>
      </p:sp>
      <p:pic>
        <p:nvPicPr>
          <p:cNvPr id="4" name="Picture 2"/>
          <p:cNvPicPr>
            <a:picLocks noChangeAspect="1" noChangeArrowheads="1"/>
          </p:cNvPicPr>
          <p:nvPr/>
        </p:nvPicPr>
        <p:blipFill>
          <a:blip r:embed="rId2" cstate="print"/>
          <a:srcRect/>
          <a:stretch>
            <a:fillRect/>
          </a:stretch>
        </p:blipFill>
        <p:spPr bwMode="auto">
          <a:xfrm>
            <a:off x="7374517" y="2705150"/>
            <a:ext cx="2218001" cy="2592288"/>
          </a:xfrm>
          <a:prstGeom prst="rect">
            <a:avLst/>
          </a:prstGeom>
          <a:noFill/>
          <a:ln w="9525">
            <a:solidFill>
              <a:srgbClr val="00B0F0"/>
            </a:solidFill>
            <a:miter lim="800000"/>
            <a:headEnd/>
            <a:tailEnd/>
          </a:ln>
        </p:spPr>
      </p:pic>
    </p:spTree>
    <p:extLst>
      <p:ext uri="{BB962C8B-B14F-4D97-AF65-F5344CB8AC3E}">
        <p14:creationId xmlns:p14="http://schemas.microsoft.com/office/powerpoint/2010/main" val="22700465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ln>
            <a:solidFill>
              <a:srgbClr val="00B0F0"/>
            </a:solidFill>
          </a:ln>
        </p:spPr>
        <p:txBody>
          <a:bodyPr/>
          <a:lstStyle/>
          <a:p>
            <a:pPr algn="ctr"/>
            <a:r>
              <a:rPr lang="tr-TR" b="1" dirty="0">
                <a:solidFill>
                  <a:srgbClr val="0070C0"/>
                </a:solidFill>
              </a:rPr>
              <a:t>YAŞLILARDA KABIZLIK VE DİSPEPSİ</a:t>
            </a:r>
          </a:p>
        </p:txBody>
      </p:sp>
      <p:sp>
        <p:nvSpPr>
          <p:cNvPr id="3" name="İçerik Yer Tutucusu 2"/>
          <p:cNvSpPr>
            <a:spLocks noGrp="1"/>
          </p:cNvSpPr>
          <p:nvPr>
            <p:ph sz="half" idx="1"/>
          </p:nvPr>
        </p:nvSpPr>
        <p:spPr>
          <a:ln>
            <a:solidFill>
              <a:srgbClr val="00B0F0"/>
            </a:solidFill>
          </a:ln>
        </p:spPr>
        <p:txBody>
          <a:bodyPr>
            <a:normAutofit/>
          </a:bodyPr>
          <a:lstStyle/>
          <a:p>
            <a:r>
              <a:rPr lang="tr-TR" dirty="0"/>
              <a:t>Konstipasyon tedavisinde altta yatan nedenler ekarte edildikten sonra, sıvı alımı, mobilizasyonun artırılması ve lif tüketimini artırma önerilmelidir. Gerekirse laksatif tedavi verilebilir.</a:t>
            </a:r>
            <a:endParaRPr lang="en-US" dirty="0"/>
          </a:p>
          <a:p>
            <a:endParaRPr lang="tr-TR" dirty="0"/>
          </a:p>
          <a:p>
            <a:endParaRPr lang="tr-TR" dirty="0"/>
          </a:p>
        </p:txBody>
      </p:sp>
      <p:pic>
        <p:nvPicPr>
          <p:cNvPr id="6" name="Content Placeholder 5" descr="Constipation. Note the large amount of stool throu">
            <a:extLst>
              <a:ext uri="{FF2B5EF4-FFF2-40B4-BE49-F238E27FC236}">
                <a16:creationId xmlns:a16="http://schemas.microsoft.com/office/drawing/2014/main" id="{66FCC135-68BB-461F-B12D-FAC13C2285E5}"/>
              </a:ext>
            </a:extLst>
          </p:cNvPr>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7277100" y="2191544"/>
            <a:ext cx="2971800" cy="3619500"/>
          </a:xfrm>
          <a:prstGeom prst="rect">
            <a:avLst/>
          </a:prstGeom>
          <a:noFill/>
          <a:ln>
            <a:noFill/>
          </a:ln>
        </p:spPr>
      </p:pic>
    </p:spTree>
    <p:extLst>
      <p:ext uri="{BB962C8B-B14F-4D97-AF65-F5344CB8AC3E}">
        <p14:creationId xmlns:p14="http://schemas.microsoft.com/office/powerpoint/2010/main" val="8145631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ln>
            <a:solidFill>
              <a:srgbClr val="00B0F0"/>
            </a:solidFill>
          </a:ln>
        </p:spPr>
        <p:txBody>
          <a:bodyPr/>
          <a:lstStyle/>
          <a:p>
            <a:pPr algn="ctr"/>
            <a:r>
              <a:rPr lang="tr-TR" b="1" dirty="0">
                <a:solidFill>
                  <a:schemeClr val="accent1"/>
                </a:solidFill>
              </a:rPr>
              <a:t>Yaşlıda Enfeksiyon Hastalıkları</a:t>
            </a:r>
          </a:p>
        </p:txBody>
      </p:sp>
      <p:sp>
        <p:nvSpPr>
          <p:cNvPr id="3" name="İçerik Yer Tutucusu 2"/>
          <p:cNvSpPr>
            <a:spLocks noGrp="1"/>
          </p:cNvSpPr>
          <p:nvPr>
            <p:ph sz="half" idx="1"/>
          </p:nvPr>
        </p:nvSpPr>
        <p:spPr>
          <a:ln>
            <a:solidFill>
              <a:srgbClr val="00B0F0"/>
            </a:solidFill>
          </a:ln>
        </p:spPr>
        <p:txBody>
          <a:bodyPr>
            <a:normAutofit fontScale="92500" lnSpcReduction="20000"/>
          </a:bodyPr>
          <a:lstStyle/>
          <a:p>
            <a:pPr>
              <a:lnSpc>
                <a:spcPct val="80000"/>
              </a:lnSpc>
            </a:pPr>
            <a:r>
              <a:rPr lang="tr-TR" dirty="0"/>
              <a:t>Enfeksiyon hastalıkları yaşlı popülasyondaki ölümlerin 1/3’ ünden sorumludur. </a:t>
            </a:r>
          </a:p>
          <a:p>
            <a:pPr>
              <a:lnSpc>
                <a:spcPct val="80000"/>
              </a:lnSpc>
            </a:pPr>
            <a:r>
              <a:rPr lang="tr-TR" dirty="0"/>
              <a:t>Yaşlıda enfeksiyonlar altta yatan kronik hastalığı artırabilir veya fonksiyonel durumunda kötüleşmeye neden olabilir.</a:t>
            </a:r>
          </a:p>
          <a:p>
            <a:pPr>
              <a:lnSpc>
                <a:spcPct val="80000"/>
              </a:lnSpc>
            </a:pPr>
            <a:r>
              <a:rPr lang="tr-TR" dirty="0"/>
              <a:t>Yaşlanmaya bağlı fizyolojik değişiklikler, immün sistem yaşlanması, ve kronik hastalıkların hepsi yaşlılarda enfeksiyona yatkınlık yaratıyor. </a:t>
            </a:r>
          </a:p>
          <a:p>
            <a:pPr>
              <a:lnSpc>
                <a:spcPct val="80000"/>
              </a:lnSpc>
            </a:pPr>
            <a:r>
              <a:rPr lang="tr-TR" dirty="0"/>
              <a:t>Kognitif fonksiyon bozukluğu yaşlı popülasyonda semptomların hekime yeterince anlatılmamasına neden olabilir. </a:t>
            </a:r>
            <a:endParaRPr lang="en-US" dirty="0"/>
          </a:p>
          <a:p>
            <a:pPr>
              <a:lnSpc>
                <a:spcPct val="80000"/>
              </a:lnSpc>
            </a:pPr>
            <a:endParaRPr lang="tr-TR" altLang="tr-TR" sz="6000" dirty="0"/>
          </a:p>
        </p:txBody>
      </p:sp>
      <p:pic>
        <p:nvPicPr>
          <p:cNvPr id="8" name="İçerik Yer Tutucusu 7"/>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bwMode="auto">
          <a:xfrm>
            <a:off x="7334250" y="2572544"/>
            <a:ext cx="2857500" cy="2857500"/>
          </a:xfrm>
          <a:prstGeom prst="rect">
            <a:avLst/>
          </a:prstGeom>
          <a:noFill/>
          <a:ln>
            <a:solidFill>
              <a:srgbClr val="00B0F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697995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ln>
            <a:solidFill>
              <a:srgbClr val="00B0F0"/>
            </a:solidFill>
          </a:ln>
        </p:spPr>
        <p:txBody>
          <a:bodyPr/>
          <a:lstStyle/>
          <a:p>
            <a:pPr algn="ctr"/>
            <a:r>
              <a:rPr lang="tr-TR" b="1" dirty="0">
                <a:solidFill>
                  <a:srgbClr val="0070C0"/>
                </a:solidFill>
              </a:rPr>
              <a:t>YAŞLIDA ENFEKSİYON HASTALIKLARI</a:t>
            </a:r>
          </a:p>
        </p:txBody>
      </p:sp>
      <p:sp>
        <p:nvSpPr>
          <p:cNvPr id="3" name="İçerik Yer Tutucusu 2"/>
          <p:cNvSpPr>
            <a:spLocks noGrp="1"/>
          </p:cNvSpPr>
          <p:nvPr>
            <p:ph idx="1"/>
          </p:nvPr>
        </p:nvSpPr>
        <p:spPr>
          <a:xfrm>
            <a:off x="838200" y="1825625"/>
            <a:ext cx="10515600" cy="4504154"/>
          </a:xfrm>
          <a:ln>
            <a:solidFill>
              <a:srgbClr val="00B0F0"/>
            </a:solidFill>
          </a:ln>
        </p:spPr>
        <p:txBody>
          <a:bodyPr>
            <a:normAutofit fontScale="25000" lnSpcReduction="20000"/>
          </a:bodyPr>
          <a:lstStyle/>
          <a:p>
            <a:r>
              <a:rPr lang="tr-TR" sz="14400" dirty="0"/>
              <a:t>Yaşlılarda enfeksiyonun presentasyonu farklı olabilir. Atipik presentasyonlar sıktır. Deliryum, konfüzyon, düşme, anoreksi ve genel durum bozukluğu yaşlıda enfeksiyonda görülebilecek atipik prezantasyonlardandır. </a:t>
            </a:r>
            <a:endParaRPr lang="en-US" sz="14400" dirty="0"/>
          </a:p>
          <a:p>
            <a:r>
              <a:rPr lang="tr-TR" sz="14400" dirty="0"/>
              <a:t>Yaşlıda ateş yanıtı olmayabilir. Yaşlanma ile beraber termoregülasyonda ve vücudun ısı üretiminde bozulma olabilir.</a:t>
            </a:r>
            <a:endParaRPr lang="en-US" sz="14400" dirty="0"/>
          </a:p>
          <a:p>
            <a:pPr>
              <a:lnSpc>
                <a:spcPct val="90000"/>
              </a:lnSpc>
              <a:buNone/>
            </a:pPr>
            <a:r>
              <a:rPr lang="tr-TR" altLang="tr-TR" sz="9600" b="1" dirty="0">
                <a:solidFill>
                  <a:srgbClr val="371EEE"/>
                </a:solidFill>
              </a:rPr>
              <a:t>                               </a:t>
            </a:r>
          </a:p>
          <a:p>
            <a:pPr>
              <a:lnSpc>
                <a:spcPct val="90000"/>
              </a:lnSpc>
              <a:buNone/>
            </a:pPr>
            <a:endParaRPr lang="tr-TR" altLang="tr-TR" sz="4600" b="1" dirty="0">
              <a:solidFill>
                <a:srgbClr val="371EEE"/>
              </a:solidFill>
            </a:endParaRPr>
          </a:p>
          <a:p>
            <a:pPr>
              <a:lnSpc>
                <a:spcPct val="90000"/>
              </a:lnSpc>
              <a:buNone/>
            </a:pPr>
            <a:r>
              <a:rPr lang="tr-TR" altLang="tr-TR" sz="4600" b="1" dirty="0">
                <a:solidFill>
                  <a:srgbClr val="371EEE"/>
                </a:solidFill>
              </a:rPr>
              <a:t>			</a:t>
            </a:r>
          </a:p>
          <a:p>
            <a:pPr>
              <a:lnSpc>
                <a:spcPct val="90000"/>
              </a:lnSpc>
              <a:buNone/>
            </a:pPr>
            <a:endParaRPr lang="tr-TR" altLang="tr-TR" sz="4600" b="1" dirty="0">
              <a:solidFill>
                <a:srgbClr val="371EEE"/>
              </a:solidFill>
            </a:endParaRPr>
          </a:p>
          <a:p>
            <a:pPr algn="ctr">
              <a:lnSpc>
                <a:spcPct val="90000"/>
              </a:lnSpc>
              <a:buNone/>
            </a:pPr>
            <a:r>
              <a:rPr lang="tr-TR" altLang="tr-TR" sz="4600" b="1" dirty="0">
                <a:solidFill>
                  <a:srgbClr val="371EEE"/>
                </a:solidFill>
              </a:rPr>
              <a:t>		</a:t>
            </a:r>
            <a:endParaRPr lang="tr-TR" altLang="tr-TR" sz="4600" dirty="0"/>
          </a:p>
          <a:p>
            <a:endParaRPr lang="tr-TR" dirty="0"/>
          </a:p>
        </p:txBody>
      </p:sp>
    </p:spTree>
    <p:extLst>
      <p:ext uri="{BB962C8B-B14F-4D97-AF65-F5344CB8AC3E}">
        <p14:creationId xmlns:p14="http://schemas.microsoft.com/office/powerpoint/2010/main" val="258097295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DD2E34-C851-48CA-91BA-F20E6DAD1A90}"/>
              </a:ext>
            </a:extLst>
          </p:cNvPr>
          <p:cNvSpPr>
            <a:spLocks noGrp="1"/>
          </p:cNvSpPr>
          <p:nvPr>
            <p:ph idx="1"/>
          </p:nvPr>
        </p:nvSpPr>
        <p:spPr/>
        <p:txBody>
          <a:bodyPr>
            <a:normAutofit/>
          </a:bodyPr>
          <a:lstStyle/>
          <a:p>
            <a:r>
              <a:rPr lang="tr-TR" dirty="0"/>
              <a:t>Yaşlıda ateş tanımı: </a:t>
            </a:r>
            <a:endParaRPr lang="en-US" sz="2400" dirty="0"/>
          </a:p>
          <a:p>
            <a:pPr lvl="0"/>
            <a:r>
              <a:rPr lang="tr-TR" dirty="0"/>
              <a:t>Toplumda yaşayan fit yaşlılarda &gt;38 C</a:t>
            </a:r>
            <a:endParaRPr lang="en-US" sz="2400" dirty="0"/>
          </a:p>
          <a:p>
            <a:pPr lvl="0"/>
            <a:r>
              <a:rPr lang="tr-TR" dirty="0"/>
              <a:t>Kırılgan yaşlılarda </a:t>
            </a:r>
            <a:endParaRPr lang="en-US" sz="2400" dirty="0"/>
          </a:p>
          <a:p>
            <a:pPr lvl="1"/>
            <a:r>
              <a:rPr lang="tr-TR" dirty="0"/>
              <a:t>Bir kez ölçülen oral ısıda &gt;37.8 C</a:t>
            </a:r>
            <a:endParaRPr lang="en-US" sz="2000" dirty="0"/>
          </a:p>
          <a:p>
            <a:pPr lvl="1"/>
            <a:r>
              <a:rPr lang="tr-TR" dirty="0"/>
              <a:t>Tekrarlayan oral ölçümlerde &gt;37.2 C</a:t>
            </a:r>
            <a:endParaRPr lang="en-US" sz="2000" dirty="0"/>
          </a:p>
          <a:p>
            <a:pPr lvl="1"/>
            <a:r>
              <a:rPr lang="tr-TR" dirty="0"/>
              <a:t>Bazal vücut ısından ≥1.1 C yükselme olması </a:t>
            </a:r>
            <a:endParaRPr lang="en-US" sz="2000" dirty="0"/>
          </a:p>
          <a:p>
            <a:r>
              <a:rPr lang="tr-TR" dirty="0"/>
              <a:t>Fizik muayenede yaşlıda olabilecek bazı normal bulgular enfeksiyon ile karışabilir. </a:t>
            </a:r>
            <a:endParaRPr lang="en-US" dirty="0"/>
          </a:p>
          <a:p>
            <a:endParaRPr lang="en-US" dirty="0"/>
          </a:p>
        </p:txBody>
      </p:sp>
      <p:sp>
        <p:nvSpPr>
          <p:cNvPr id="4" name="Unvan 1">
            <a:extLst>
              <a:ext uri="{FF2B5EF4-FFF2-40B4-BE49-F238E27FC236}">
                <a16:creationId xmlns:a16="http://schemas.microsoft.com/office/drawing/2014/main" id="{FF4E789A-1D03-4AD3-A119-2CD221811C3B}"/>
              </a:ext>
            </a:extLst>
          </p:cNvPr>
          <p:cNvSpPr>
            <a:spLocks noGrp="1"/>
          </p:cNvSpPr>
          <p:nvPr>
            <p:ph type="title"/>
          </p:nvPr>
        </p:nvSpPr>
        <p:spPr>
          <a:xfrm>
            <a:off x="838200" y="365125"/>
            <a:ext cx="10515600" cy="1325563"/>
          </a:xfrm>
          <a:ln>
            <a:solidFill>
              <a:srgbClr val="00B0F0"/>
            </a:solidFill>
          </a:ln>
        </p:spPr>
        <p:txBody>
          <a:bodyPr/>
          <a:lstStyle/>
          <a:p>
            <a:pPr algn="ctr"/>
            <a:r>
              <a:rPr lang="tr-TR" b="1" dirty="0">
                <a:solidFill>
                  <a:srgbClr val="0070C0"/>
                </a:solidFill>
              </a:rPr>
              <a:t>YAŞLIDA ENFEKSİYON HASTALIKLARI</a:t>
            </a:r>
          </a:p>
        </p:txBody>
      </p:sp>
    </p:spTree>
    <p:extLst>
      <p:ext uri="{BB962C8B-B14F-4D97-AF65-F5344CB8AC3E}">
        <p14:creationId xmlns:p14="http://schemas.microsoft.com/office/powerpoint/2010/main" val="3824122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DD2E34-C851-48CA-91BA-F20E6DAD1A90}"/>
              </a:ext>
            </a:extLst>
          </p:cNvPr>
          <p:cNvSpPr>
            <a:spLocks noGrp="1"/>
          </p:cNvSpPr>
          <p:nvPr>
            <p:ph idx="1"/>
          </p:nvPr>
        </p:nvSpPr>
        <p:spPr/>
        <p:txBody>
          <a:bodyPr>
            <a:normAutofit/>
          </a:bodyPr>
          <a:lstStyle/>
          <a:p>
            <a:r>
              <a:rPr lang="tr-TR" dirty="0"/>
              <a:t>Enfeksiyon tipine göre yaşlılarda gençlere benzer antibiyotikler kullanılır. </a:t>
            </a:r>
          </a:p>
          <a:p>
            <a:r>
              <a:rPr lang="tr-TR" dirty="0"/>
              <a:t>Ancak, yaşlanma ile olan farmakokinetik değişiklikler, özellikle huzurevi ve bakımevlerindeki antibiyotik direnci, ilaç uyum sorunu, kognitif bozukluklar, ilaç-ilaç etkileşimleri yaşlıda antibiyotik seçimini etkileyen parametrelerdir. </a:t>
            </a:r>
          </a:p>
          <a:p>
            <a:r>
              <a:rPr lang="tr-TR" dirty="0"/>
              <a:t>Ek olarak bazı durumlarda geniş spekturumlu antibiyotikleri kullanmamız gerekebilir.  Bu durumlar; bakımevi hastaları, yeni hastane yatışı hikayesi olanlar, sepsis, yakın zamanda antibiyoterapi almış olanlar. </a:t>
            </a:r>
            <a:endParaRPr lang="en-US" dirty="0"/>
          </a:p>
          <a:p>
            <a:endParaRPr lang="en-US" dirty="0"/>
          </a:p>
        </p:txBody>
      </p:sp>
      <p:sp>
        <p:nvSpPr>
          <p:cNvPr id="4" name="Unvan 1">
            <a:extLst>
              <a:ext uri="{FF2B5EF4-FFF2-40B4-BE49-F238E27FC236}">
                <a16:creationId xmlns:a16="http://schemas.microsoft.com/office/drawing/2014/main" id="{FF4E789A-1D03-4AD3-A119-2CD221811C3B}"/>
              </a:ext>
            </a:extLst>
          </p:cNvPr>
          <p:cNvSpPr>
            <a:spLocks noGrp="1"/>
          </p:cNvSpPr>
          <p:nvPr>
            <p:ph type="title"/>
          </p:nvPr>
        </p:nvSpPr>
        <p:spPr>
          <a:xfrm>
            <a:off x="838200" y="365125"/>
            <a:ext cx="10515600" cy="1325563"/>
          </a:xfrm>
          <a:ln>
            <a:solidFill>
              <a:srgbClr val="00B0F0"/>
            </a:solidFill>
          </a:ln>
        </p:spPr>
        <p:txBody>
          <a:bodyPr/>
          <a:lstStyle/>
          <a:p>
            <a:pPr algn="ctr"/>
            <a:r>
              <a:rPr lang="tr-TR" b="1" dirty="0">
                <a:solidFill>
                  <a:srgbClr val="0070C0"/>
                </a:solidFill>
              </a:rPr>
              <a:t>YAŞLIDA ENFEKSİYON HASTALIKLARI</a:t>
            </a:r>
          </a:p>
        </p:txBody>
      </p:sp>
    </p:spTree>
    <p:extLst>
      <p:ext uri="{BB962C8B-B14F-4D97-AF65-F5344CB8AC3E}">
        <p14:creationId xmlns:p14="http://schemas.microsoft.com/office/powerpoint/2010/main" val="1501327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2D5B4-63AC-4E46-AE20-E9EDCE518927}"/>
              </a:ext>
            </a:extLst>
          </p:cNvPr>
          <p:cNvSpPr>
            <a:spLocks noGrp="1"/>
          </p:cNvSpPr>
          <p:nvPr>
            <p:ph type="title"/>
          </p:nvPr>
        </p:nvSpPr>
        <p:spPr>
          <a:ln>
            <a:solidFill>
              <a:srgbClr val="00B0F0"/>
            </a:solidFill>
          </a:ln>
        </p:spPr>
        <p:txBody>
          <a:bodyPr/>
          <a:lstStyle/>
          <a:p>
            <a:r>
              <a:rPr lang="tr-TR" b="1" dirty="0">
                <a:solidFill>
                  <a:srgbClr val="0070C0"/>
                </a:solidFill>
              </a:rPr>
              <a:t>YAŞLIDA  HASTALIKLAR;</a:t>
            </a:r>
            <a:endParaRPr lang="en-US" dirty="0">
              <a:solidFill>
                <a:srgbClr val="0070C0"/>
              </a:solidFill>
            </a:endParaRPr>
          </a:p>
        </p:txBody>
      </p:sp>
      <p:sp>
        <p:nvSpPr>
          <p:cNvPr id="3" name="Content Placeholder 2">
            <a:extLst>
              <a:ext uri="{FF2B5EF4-FFF2-40B4-BE49-F238E27FC236}">
                <a16:creationId xmlns:a16="http://schemas.microsoft.com/office/drawing/2014/main" id="{A561E4C1-DBB3-4D3D-846A-E59C57E6D682}"/>
              </a:ext>
            </a:extLst>
          </p:cNvPr>
          <p:cNvSpPr>
            <a:spLocks noGrp="1"/>
          </p:cNvSpPr>
          <p:nvPr>
            <p:ph idx="1"/>
          </p:nvPr>
        </p:nvSpPr>
        <p:spPr>
          <a:ln>
            <a:solidFill>
              <a:srgbClr val="00B0F0"/>
            </a:solidFill>
          </a:ln>
        </p:spPr>
        <p:txBody>
          <a:bodyPr/>
          <a:lstStyle/>
          <a:p>
            <a:r>
              <a:rPr lang="tr-TR" dirty="0"/>
              <a:t>Birden  fazla   kronik hastalık   olabilir.</a:t>
            </a:r>
          </a:p>
          <a:p>
            <a:r>
              <a:rPr lang="tr-TR" dirty="0"/>
              <a:t>Atipik prezentasyonlardan dolayı  tanı  koyma zorluğu olsa da tanı basamakları ve araçları daha genç yaş grubuna göre benzerdir.</a:t>
            </a:r>
          </a:p>
          <a:p>
            <a:r>
              <a:rPr lang="tr-TR" dirty="0"/>
              <a:t>Bireyselleştrilmiş, hasta merkezli tedavide ilaç dozları ve doz artımı farklı olabilir.</a:t>
            </a:r>
          </a:p>
          <a:p>
            <a:r>
              <a:rPr lang="tr-TR" dirty="0"/>
              <a:t>İleri evre demansı olan , kırılgan yaşlıda terapötik hedeflerde  daha esnek davranılabilir.</a:t>
            </a:r>
          </a:p>
          <a:p>
            <a:endParaRPr lang="en-US" dirty="0"/>
          </a:p>
        </p:txBody>
      </p:sp>
    </p:spTree>
    <p:extLst>
      <p:ext uri="{BB962C8B-B14F-4D97-AF65-F5344CB8AC3E}">
        <p14:creationId xmlns:p14="http://schemas.microsoft.com/office/powerpoint/2010/main" val="79717496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DD2E34-C851-48CA-91BA-F20E6DAD1A90}"/>
              </a:ext>
            </a:extLst>
          </p:cNvPr>
          <p:cNvSpPr>
            <a:spLocks noGrp="1"/>
          </p:cNvSpPr>
          <p:nvPr>
            <p:ph idx="1"/>
          </p:nvPr>
        </p:nvSpPr>
        <p:spPr/>
        <p:txBody>
          <a:bodyPr>
            <a:normAutofit fontScale="92500" lnSpcReduction="20000"/>
          </a:bodyPr>
          <a:lstStyle/>
          <a:p>
            <a:r>
              <a:rPr lang="tr-TR" b="1" dirty="0"/>
              <a:t>İdrar yolu enfeksiyonu:</a:t>
            </a:r>
            <a:r>
              <a:rPr lang="tr-TR" dirty="0"/>
              <a:t> 65 yaş üzerinde en sık karşılaşılan enfeksiyon tipidir. </a:t>
            </a:r>
          </a:p>
          <a:p>
            <a:r>
              <a:rPr lang="tr-TR" dirty="0"/>
              <a:t>Yaşlılarda kronik üriner semptomların yaygın olmasından dolayı idrar yolu enfeksiyonu tanısını koymak zor olabilir. </a:t>
            </a:r>
          </a:p>
          <a:p>
            <a:r>
              <a:rPr lang="tr-TR" dirty="0"/>
              <a:t>Yaşlılarda ayrıca başta kadınlarda  ve huzurevi hastalarında olmak üzere asemptomatik bakteriüri sıklıkla olmaktadır.  </a:t>
            </a:r>
          </a:p>
          <a:p>
            <a:r>
              <a:rPr lang="tr-TR" dirty="0"/>
              <a:t> Asemptomatik bakteriüriyi yaşlılarda sadece eğer ürolojik bir girişim planlanıyorsa tedavi ediyoruz. </a:t>
            </a:r>
          </a:p>
          <a:p>
            <a:r>
              <a:rPr lang="tr-TR" dirty="0"/>
              <a:t> Yaşlıda dizüri, yeni başlayan sık idrara gitme, yeni başlayan üriner inkontinans, hematüri, kosta vertebral açı hassasiyeti veya pubis üstünde hassasiyet varsa idrar yolu enfeksiyonunu düşündürmelidir. </a:t>
            </a:r>
          </a:p>
          <a:p>
            <a:r>
              <a:rPr lang="tr-TR" dirty="0"/>
              <a:t>İdrar yolu enfeksiyonu  yaşlıda gençlere benzer şekilde en sık etken gram (-) bakterilerdir (sıklıkla E. Coli). </a:t>
            </a:r>
            <a:endParaRPr lang="en-US" dirty="0"/>
          </a:p>
          <a:p>
            <a:endParaRPr lang="en-US" dirty="0"/>
          </a:p>
        </p:txBody>
      </p:sp>
      <p:sp>
        <p:nvSpPr>
          <p:cNvPr id="4" name="Unvan 1">
            <a:extLst>
              <a:ext uri="{FF2B5EF4-FFF2-40B4-BE49-F238E27FC236}">
                <a16:creationId xmlns:a16="http://schemas.microsoft.com/office/drawing/2014/main" id="{FF4E789A-1D03-4AD3-A119-2CD221811C3B}"/>
              </a:ext>
            </a:extLst>
          </p:cNvPr>
          <p:cNvSpPr>
            <a:spLocks noGrp="1"/>
          </p:cNvSpPr>
          <p:nvPr>
            <p:ph type="title"/>
          </p:nvPr>
        </p:nvSpPr>
        <p:spPr>
          <a:xfrm>
            <a:off x="838200" y="365125"/>
            <a:ext cx="10515600" cy="1325563"/>
          </a:xfrm>
          <a:ln>
            <a:solidFill>
              <a:srgbClr val="00B0F0"/>
            </a:solidFill>
          </a:ln>
        </p:spPr>
        <p:txBody>
          <a:bodyPr/>
          <a:lstStyle/>
          <a:p>
            <a:pPr algn="ctr"/>
            <a:r>
              <a:rPr lang="tr-TR" b="1" dirty="0">
                <a:solidFill>
                  <a:srgbClr val="0070C0"/>
                </a:solidFill>
              </a:rPr>
              <a:t>YAŞLIDA ENFEKSİYON HASTALIKLARI</a:t>
            </a:r>
          </a:p>
        </p:txBody>
      </p:sp>
    </p:spTree>
    <p:extLst>
      <p:ext uri="{BB962C8B-B14F-4D97-AF65-F5344CB8AC3E}">
        <p14:creationId xmlns:p14="http://schemas.microsoft.com/office/powerpoint/2010/main" val="80267624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DD2E34-C851-48CA-91BA-F20E6DAD1A90}"/>
              </a:ext>
            </a:extLst>
          </p:cNvPr>
          <p:cNvSpPr>
            <a:spLocks noGrp="1"/>
          </p:cNvSpPr>
          <p:nvPr>
            <p:ph idx="1"/>
          </p:nvPr>
        </p:nvSpPr>
        <p:spPr/>
        <p:txBody>
          <a:bodyPr>
            <a:normAutofit/>
          </a:bodyPr>
          <a:lstStyle/>
          <a:p>
            <a:r>
              <a:rPr lang="tr-TR" b="1" dirty="0"/>
              <a:t>Pnömoni:</a:t>
            </a:r>
            <a:r>
              <a:rPr lang="tr-TR" dirty="0"/>
              <a:t> Diğer sık karşılaşılan bir enfeksiyondur. </a:t>
            </a:r>
          </a:p>
          <a:p>
            <a:r>
              <a:rPr lang="tr-TR" dirty="0"/>
              <a:t>Pnömoni toplumdan kazanılmış olabileceği gibi yaşlı popülasyonda diğer önemli pnömoniler hastane kaynaklı pnömoni ve huzurevi kaynaklı pnömonidir.  </a:t>
            </a:r>
          </a:p>
          <a:p>
            <a:r>
              <a:rPr lang="tr-TR" dirty="0"/>
              <a:t>Her pnömonisi olan yaşlı hastanın hastanede yatması şart değildir. Yatış açısından kriterler geliştirilmiştir. Ancak bu kriterler dışında yaşlı hastada evde sosyal desteğin yeterli olup olmadığı, ağızdan ilaç alıp alamayacağı, yaşam koşulları, kognitif fonksiyonları ve fonksiyonelliği yatış açısından önemlidir. </a:t>
            </a:r>
          </a:p>
          <a:p>
            <a:r>
              <a:rPr lang="tr-TR" dirty="0"/>
              <a:t>En sık etken gençlere benzer şekilde  streptococus pnömonia’dır. </a:t>
            </a:r>
          </a:p>
          <a:p>
            <a:endParaRPr lang="en-US" dirty="0"/>
          </a:p>
        </p:txBody>
      </p:sp>
      <p:sp>
        <p:nvSpPr>
          <p:cNvPr id="4" name="Unvan 1">
            <a:extLst>
              <a:ext uri="{FF2B5EF4-FFF2-40B4-BE49-F238E27FC236}">
                <a16:creationId xmlns:a16="http://schemas.microsoft.com/office/drawing/2014/main" id="{FF4E789A-1D03-4AD3-A119-2CD221811C3B}"/>
              </a:ext>
            </a:extLst>
          </p:cNvPr>
          <p:cNvSpPr>
            <a:spLocks noGrp="1"/>
          </p:cNvSpPr>
          <p:nvPr>
            <p:ph type="title"/>
          </p:nvPr>
        </p:nvSpPr>
        <p:spPr>
          <a:xfrm>
            <a:off x="838200" y="365125"/>
            <a:ext cx="10515600" cy="1325563"/>
          </a:xfrm>
          <a:ln>
            <a:solidFill>
              <a:srgbClr val="00B0F0"/>
            </a:solidFill>
          </a:ln>
        </p:spPr>
        <p:txBody>
          <a:bodyPr/>
          <a:lstStyle/>
          <a:p>
            <a:pPr algn="ctr"/>
            <a:r>
              <a:rPr lang="tr-TR" b="1" dirty="0">
                <a:solidFill>
                  <a:srgbClr val="0070C0"/>
                </a:solidFill>
              </a:rPr>
              <a:t>YAŞLIDA ENFEKSİYON HASTALIKLARI</a:t>
            </a:r>
          </a:p>
        </p:txBody>
      </p:sp>
    </p:spTree>
    <p:extLst>
      <p:ext uri="{BB962C8B-B14F-4D97-AF65-F5344CB8AC3E}">
        <p14:creationId xmlns:p14="http://schemas.microsoft.com/office/powerpoint/2010/main" val="13739276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DD2E34-C851-48CA-91BA-F20E6DAD1A90}"/>
              </a:ext>
            </a:extLst>
          </p:cNvPr>
          <p:cNvSpPr>
            <a:spLocks noGrp="1"/>
          </p:cNvSpPr>
          <p:nvPr>
            <p:ph idx="1"/>
          </p:nvPr>
        </p:nvSpPr>
        <p:spPr/>
        <p:txBody>
          <a:bodyPr>
            <a:normAutofit lnSpcReduction="10000"/>
          </a:bodyPr>
          <a:lstStyle/>
          <a:p>
            <a:r>
              <a:rPr lang="tr-TR" dirty="0"/>
              <a:t>Aşılama korunma açısından önemli. İnfluenza aşısı ve pnömoni aşıları mutlaka yapılmalıdır. Pnömoni aşısı pnömoniyi engellemese bile invaziv hastalığı, bakteriyemiyi ve hastanede ölüm oranlarını azaltmaktadır. </a:t>
            </a:r>
          </a:p>
          <a:p>
            <a:r>
              <a:rPr lang="tr-TR" dirty="0"/>
              <a:t>Yaşlıda immün sistem yaşlanması sonucunda akciğer grafisinde pnömonik infiltrasyon belirgin olmayabilir. </a:t>
            </a:r>
          </a:p>
          <a:p>
            <a:r>
              <a:rPr lang="tr-TR" dirty="0"/>
              <a:t>Aspirasyon pnömonisi ise yutma sırasında aspire edilen materyale bağlıdır. </a:t>
            </a:r>
          </a:p>
          <a:p>
            <a:r>
              <a:rPr lang="tr-TR" dirty="0"/>
              <a:t>Beslenme sırasında dik oturma, oral ağız hijyeni, aspirasyonu önleyecek manevralar ve yutmayı kolaylaştıracak diyet değişiklikleri (kıvam artırma gibi) ile önlenebilir.  </a:t>
            </a:r>
            <a:endParaRPr lang="en-US" dirty="0"/>
          </a:p>
          <a:p>
            <a:endParaRPr lang="en-US" dirty="0"/>
          </a:p>
        </p:txBody>
      </p:sp>
      <p:sp>
        <p:nvSpPr>
          <p:cNvPr id="4" name="Unvan 1">
            <a:extLst>
              <a:ext uri="{FF2B5EF4-FFF2-40B4-BE49-F238E27FC236}">
                <a16:creationId xmlns:a16="http://schemas.microsoft.com/office/drawing/2014/main" id="{FF4E789A-1D03-4AD3-A119-2CD221811C3B}"/>
              </a:ext>
            </a:extLst>
          </p:cNvPr>
          <p:cNvSpPr>
            <a:spLocks noGrp="1"/>
          </p:cNvSpPr>
          <p:nvPr>
            <p:ph type="title"/>
          </p:nvPr>
        </p:nvSpPr>
        <p:spPr>
          <a:xfrm>
            <a:off x="838200" y="365125"/>
            <a:ext cx="10515600" cy="1325563"/>
          </a:xfrm>
          <a:ln>
            <a:solidFill>
              <a:srgbClr val="00B0F0"/>
            </a:solidFill>
          </a:ln>
        </p:spPr>
        <p:txBody>
          <a:bodyPr/>
          <a:lstStyle/>
          <a:p>
            <a:pPr algn="ctr"/>
            <a:r>
              <a:rPr lang="tr-TR" b="1" dirty="0">
                <a:solidFill>
                  <a:srgbClr val="0070C0"/>
                </a:solidFill>
              </a:rPr>
              <a:t>YAŞLIDA ENFEKSİYON HASTALIKLARI</a:t>
            </a:r>
          </a:p>
        </p:txBody>
      </p:sp>
    </p:spTree>
    <p:extLst>
      <p:ext uri="{BB962C8B-B14F-4D97-AF65-F5344CB8AC3E}">
        <p14:creationId xmlns:p14="http://schemas.microsoft.com/office/powerpoint/2010/main" val="294543155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AFBA01-9C23-4334-A3A8-495D01838C58}"/>
              </a:ext>
            </a:extLst>
          </p:cNvPr>
          <p:cNvSpPr>
            <a:spLocks noGrp="1"/>
          </p:cNvSpPr>
          <p:nvPr>
            <p:ph idx="1"/>
          </p:nvPr>
        </p:nvSpPr>
        <p:spPr/>
        <p:txBody>
          <a:bodyPr/>
          <a:lstStyle/>
          <a:p>
            <a:r>
              <a:rPr lang="tr-TR" b="1" dirty="0"/>
              <a:t>Bakteriyemi:</a:t>
            </a:r>
            <a:r>
              <a:rPr lang="tr-TR" dirty="0"/>
              <a:t> Bakteriyemi ile ilişkili semptomlar silik olabilir. Bu nedenle klinik şüphenizi yüksek tutmalısınız.  </a:t>
            </a:r>
          </a:p>
          <a:p>
            <a:r>
              <a:rPr lang="tr-TR" dirty="0"/>
              <a:t>Şüphenilen her vakada kan kültürleri mutlaka alınmalıdır. </a:t>
            </a:r>
          </a:p>
          <a:p>
            <a:r>
              <a:rPr lang="tr-TR" dirty="0"/>
              <a:t>Yaşlıda bakteriyemi kaynakları sıklıkla gastrointestinal sistem ve üriner sistemdir. </a:t>
            </a:r>
          </a:p>
          <a:p>
            <a:r>
              <a:rPr lang="tr-TR" dirty="0"/>
              <a:t>Bakteriyeminin prognozu yaşlılarda gençlere göre daha kötüdür. Bu nedenle erken tanı ve tedavi çok önemlidir. </a:t>
            </a:r>
            <a:endParaRPr lang="en-US" dirty="0"/>
          </a:p>
          <a:p>
            <a:endParaRPr lang="en-US" dirty="0"/>
          </a:p>
        </p:txBody>
      </p:sp>
      <p:sp>
        <p:nvSpPr>
          <p:cNvPr id="4" name="Unvan 1">
            <a:extLst>
              <a:ext uri="{FF2B5EF4-FFF2-40B4-BE49-F238E27FC236}">
                <a16:creationId xmlns:a16="http://schemas.microsoft.com/office/drawing/2014/main" id="{17875A12-67E5-40E3-A2C3-20FD0246963B}"/>
              </a:ext>
            </a:extLst>
          </p:cNvPr>
          <p:cNvSpPr>
            <a:spLocks noGrp="1"/>
          </p:cNvSpPr>
          <p:nvPr>
            <p:ph type="title"/>
          </p:nvPr>
        </p:nvSpPr>
        <p:spPr>
          <a:xfrm>
            <a:off x="838200" y="365125"/>
            <a:ext cx="10515600" cy="1325563"/>
          </a:xfrm>
          <a:ln>
            <a:solidFill>
              <a:srgbClr val="00B0F0"/>
            </a:solidFill>
          </a:ln>
        </p:spPr>
        <p:txBody>
          <a:bodyPr/>
          <a:lstStyle/>
          <a:p>
            <a:pPr algn="ctr"/>
            <a:r>
              <a:rPr lang="tr-TR" b="1" dirty="0">
                <a:solidFill>
                  <a:srgbClr val="0070C0"/>
                </a:solidFill>
              </a:rPr>
              <a:t>YAŞLIDA ENFEKSİYON HASTALIKLARI</a:t>
            </a:r>
          </a:p>
        </p:txBody>
      </p:sp>
    </p:spTree>
    <p:extLst>
      <p:ext uri="{BB962C8B-B14F-4D97-AF65-F5344CB8AC3E}">
        <p14:creationId xmlns:p14="http://schemas.microsoft.com/office/powerpoint/2010/main" val="410265119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ln>
            <a:solidFill>
              <a:srgbClr val="00B0F0"/>
            </a:solidFill>
          </a:ln>
        </p:spPr>
        <p:txBody>
          <a:bodyPr/>
          <a:lstStyle/>
          <a:p>
            <a:pPr algn="ctr"/>
            <a:r>
              <a:rPr lang="tr-TR" b="1" dirty="0">
                <a:solidFill>
                  <a:srgbClr val="0070C0"/>
                </a:solidFill>
              </a:rPr>
              <a:t>YAŞLIDA AĞRI</a:t>
            </a:r>
          </a:p>
        </p:txBody>
      </p:sp>
      <p:sp>
        <p:nvSpPr>
          <p:cNvPr id="3" name="2 İçerik Yer Tutucusu"/>
          <p:cNvSpPr>
            <a:spLocks noGrp="1"/>
          </p:cNvSpPr>
          <p:nvPr>
            <p:ph sz="half" idx="1"/>
          </p:nvPr>
        </p:nvSpPr>
        <p:spPr>
          <a:ln>
            <a:solidFill>
              <a:srgbClr val="00B0F0"/>
            </a:solidFill>
          </a:ln>
        </p:spPr>
        <p:txBody>
          <a:bodyPr>
            <a:normAutofit fontScale="92500" lnSpcReduction="20000"/>
          </a:bodyPr>
          <a:lstStyle/>
          <a:p>
            <a:r>
              <a:rPr lang="tr-TR" dirty="0"/>
              <a:t>Ağrı genel popülasyondaki gibi yaşlılarda da en sık semptomlardan biridir. </a:t>
            </a:r>
          </a:p>
          <a:p>
            <a:r>
              <a:rPr lang="tr-TR" dirty="0"/>
              <a:t>Ağrı yaşlının yaşam kalitesini bozar,  deliriyum için tetkileyici faktördür.</a:t>
            </a:r>
          </a:p>
          <a:p>
            <a:r>
              <a:rPr lang="tr-TR" dirty="0"/>
              <a:t>Yaşlılar ağrıyı yeterince bildirmiyorlar. </a:t>
            </a:r>
          </a:p>
          <a:p>
            <a:r>
              <a:rPr lang="tr-TR" dirty="0"/>
              <a:t>En sık bel ve boyun ağrısı şikayeti mevcut yaşlılar arasında. </a:t>
            </a:r>
          </a:p>
          <a:p>
            <a:r>
              <a:rPr lang="tr-TR" dirty="0"/>
              <a:t>Ağrı yaşlılarda günlük yaşam aktivitelerinde bozulma ve depresyon ile ilişkilidir.</a:t>
            </a:r>
          </a:p>
        </p:txBody>
      </p:sp>
      <p:pic>
        <p:nvPicPr>
          <p:cNvPr id="6" name="Content Placeholder 5">
            <a:extLst>
              <a:ext uri="{FF2B5EF4-FFF2-40B4-BE49-F238E27FC236}">
                <a16:creationId xmlns:a16="http://schemas.microsoft.com/office/drawing/2014/main" id="{3F860679-1201-4E77-A965-B942E5EADB77}"/>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662057" y="1931437"/>
            <a:ext cx="4691743" cy="3900196"/>
          </a:xfrm>
          <a:ln>
            <a:solidFill>
              <a:srgbClr val="00B0F0"/>
            </a:solidFill>
          </a:ln>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Başlık"/>
          <p:cNvSpPr>
            <a:spLocks noGrp="1"/>
          </p:cNvSpPr>
          <p:nvPr>
            <p:ph type="title"/>
          </p:nvPr>
        </p:nvSpPr>
        <p:spPr>
          <a:ln>
            <a:solidFill>
              <a:srgbClr val="00B0F0"/>
            </a:solidFill>
          </a:ln>
        </p:spPr>
        <p:txBody>
          <a:bodyPr>
            <a:normAutofit/>
          </a:bodyPr>
          <a:lstStyle/>
          <a:p>
            <a:pPr algn="ctr" eaLnBrk="1" hangingPunct="1"/>
            <a:r>
              <a:rPr lang="tr-TR" sz="4000" b="1" dirty="0">
                <a:solidFill>
                  <a:srgbClr val="0070C0"/>
                </a:solidFill>
                <a:latin typeface="+mn-lt"/>
                <a:cs typeface="Arial" panose="020B0604020202020204" pitchFamily="34" charset="0"/>
              </a:rPr>
              <a:t>YAŞLIDA AĞRI</a:t>
            </a:r>
          </a:p>
        </p:txBody>
      </p:sp>
      <p:sp>
        <p:nvSpPr>
          <p:cNvPr id="22531" name="2 İçerik Yer Tutucusu"/>
          <p:cNvSpPr>
            <a:spLocks noGrp="1"/>
          </p:cNvSpPr>
          <p:nvPr>
            <p:ph idx="1"/>
          </p:nvPr>
        </p:nvSpPr>
        <p:spPr>
          <a:ln>
            <a:solidFill>
              <a:srgbClr val="00B0F0"/>
            </a:solidFill>
          </a:ln>
        </p:spPr>
        <p:txBody>
          <a:bodyPr>
            <a:normAutofit/>
          </a:bodyPr>
          <a:lstStyle/>
          <a:p>
            <a:pPr>
              <a:spcBef>
                <a:spcPts val="580"/>
              </a:spcBef>
              <a:defRPr/>
            </a:pPr>
            <a:r>
              <a:rPr lang="tr-TR" dirty="0">
                <a:latin typeface="Calibri" pitchFamily="34" charset="0"/>
              </a:rPr>
              <a:t>Yaşlılar ağrıyı az bildirmekle beraber, kognitif fonksiyonu bozuk veya demansı olanlarda ağrı bildirimi daha dazordur.  </a:t>
            </a:r>
          </a:p>
          <a:p>
            <a:pPr>
              <a:spcBef>
                <a:spcPts val="580"/>
              </a:spcBef>
              <a:defRPr/>
            </a:pPr>
            <a:r>
              <a:rPr lang="tr-TR" dirty="0">
                <a:latin typeface="Calibri" pitchFamily="34" charset="0"/>
              </a:rPr>
              <a:t>Hafif- orta kognitif bozuklukta hastaların ağrı bildirimi güvenilir ve geçerli</a:t>
            </a:r>
          </a:p>
          <a:p>
            <a:pPr marL="662940" lvl="1" indent="-342900">
              <a:spcBef>
                <a:spcPts val="370"/>
              </a:spcBef>
              <a:defRPr/>
            </a:pPr>
            <a:r>
              <a:rPr lang="tr-TR" sz="2000" dirty="0">
                <a:latin typeface="Calibri" pitchFamily="34" charset="0"/>
              </a:rPr>
              <a:t>Ağrı termometresi,  sözel tanımlayıcı skalalar</a:t>
            </a:r>
          </a:p>
          <a:p>
            <a:pPr>
              <a:spcBef>
                <a:spcPts val="580"/>
              </a:spcBef>
              <a:defRPr/>
            </a:pPr>
            <a:r>
              <a:rPr lang="tr-TR" dirty="0">
                <a:latin typeface="Calibri" pitchFamily="34" charset="0"/>
              </a:rPr>
              <a:t>Ciddi kognitif bozukluk ve ileri demans için;</a:t>
            </a:r>
          </a:p>
          <a:p>
            <a:pPr marL="662940" lvl="1" indent="-342900">
              <a:spcBef>
                <a:spcPts val="370"/>
              </a:spcBef>
              <a:defRPr/>
            </a:pPr>
            <a:r>
              <a:rPr lang="tr-TR" sz="2000" dirty="0">
                <a:latin typeface="Calibri" pitchFamily="34" charset="0"/>
              </a:rPr>
              <a:t>Yüz ifadesi, sesler, vücut hareketleri, rutin davranışlardaki değişiklikler, kişisel ilişkilerdeki değişiklikler, mental durum değişiklikleri</a:t>
            </a:r>
          </a:p>
          <a:p>
            <a:pPr marL="914400" lvl="2" indent="0">
              <a:spcBef>
                <a:spcPts val="370"/>
              </a:spcBef>
              <a:buClr>
                <a:schemeClr val="accent1">
                  <a:tint val="60000"/>
                </a:schemeClr>
              </a:buClr>
              <a:buNone/>
              <a:defRPr/>
            </a:pPr>
            <a:r>
              <a:rPr lang="tr-TR" dirty="0">
                <a:solidFill>
                  <a:srgbClr val="C00000"/>
                </a:solidFill>
                <a:latin typeface="Calibri" pitchFamily="34" charset="0"/>
              </a:rPr>
              <a:t>				             </a:t>
            </a:r>
          </a:p>
          <a:p>
            <a:pPr marL="320040" lvl="1" indent="0">
              <a:spcBef>
                <a:spcPts val="370"/>
              </a:spcBef>
              <a:buNone/>
              <a:defRPr/>
            </a:pPr>
            <a:endParaRPr lang="tr-TR" dirty="0"/>
          </a:p>
        </p:txBody>
      </p:sp>
      <p:sp>
        <p:nvSpPr>
          <p:cNvPr id="4" name="3 Slayt Numarası Yer Tutucusu"/>
          <p:cNvSpPr>
            <a:spLocks noGrp="1"/>
          </p:cNvSpPr>
          <p:nvPr>
            <p:ph type="sldNum" sz="quarter" idx="12"/>
          </p:nvPr>
        </p:nvSpPr>
        <p:spPr/>
        <p:txBody>
          <a:bodyPr/>
          <a:lstStyle/>
          <a:p>
            <a:pPr>
              <a:defRPr/>
            </a:pPr>
            <a:fld id="{6F1C8DE3-5E17-4FA7-9F7B-0506007C0565}" type="slidenum">
              <a:rPr lang="tr-TR" smtClean="0"/>
              <a:pPr>
                <a:defRPr/>
              </a:pPr>
              <a:t>55</a:t>
            </a:fld>
            <a:endParaRPr lang="tr-TR"/>
          </a:p>
        </p:txBody>
      </p:sp>
    </p:spTree>
    <p:extLst>
      <p:ext uri="{BB962C8B-B14F-4D97-AF65-F5344CB8AC3E}">
        <p14:creationId xmlns:p14="http://schemas.microsoft.com/office/powerpoint/2010/main" val="272735135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Başlık"/>
          <p:cNvSpPr>
            <a:spLocks noGrp="1"/>
          </p:cNvSpPr>
          <p:nvPr>
            <p:ph type="title"/>
          </p:nvPr>
        </p:nvSpPr>
        <p:spPr>
          <a:ln>
            <a:solidFill>
              <a:srgbClr val="00B0F0"/>
            </a:solidFill>
          </a:ln>
        </p:spPr>
        <p:txBody>
          <a:bodyPr/>
          <a:lstStyle/>
          <a:p>
            <a:pPr algn="ctr" eaLnBrk="1" hangingPunct="1"/>
            <a:r>
              <a:rPr lang="tr-TR" sz="3200" b="1" dirty="0">
                <a:solidFill>
                  <a:srgbClr val="0070C0"/>
                </a:solidFill>
                <a:latin typeface="Calibri" pitchFamily="34" charset="0"/>
              </a:rPr>
              <a:t>YAŞLIDA AĞRI</a:t>
            </a:r>
          </a:p>
        </p:txBody>
      </p:sp>
      <p:pic>
        <p:nvPicPr>
          <p:cNvPr id="24579" name="Picture 2"/>
          <p:cNvPicPr>
            <a:picLocks noGrp="1" noChangeAspect="1" noChangeArrowheads="1"/>
          </p:cNvPicPr>
          <p:nvPr>
            <p:ph idx="1"/>
          </p:nvPr>
        </p:nvPicPr>
        <p:blipFill>
          <a:blip r:embed="rId2" cstate="print"/>
          <a:stretch>
            <a:fillRect/>
          </a:stretch>
        </p:blipFill>
        <p:spPr>
          <a:xfrm>
            <a:off x="2733869" y="1825625"/>
            <a:ext cx="6857999" cy="4351338"/>
          </a:xfrm>
          <a:noFill/>
          <a:ln>
            <a:solidFill>
              <a:srgbClr val="00B0F0"/>
            </a:solidFill>
          </a:ln>
        </p:spPr>
      </p:pic>
      <p:sp>
        <p:nvSpPr>
          <p:cNvPr id="5" name="4 Slayt Numarası Yer Tutucusu"/>
          <p:cNvSpPr>
            <a:spLocks noGrp="1"/>
          </p:cNvSpPr>
          <p:nvPr>
            <p:ph type="sldNum" sz="quarter" idx="12"/>
          </p:nvPr>
        </p:nvSpPr>
        <p:spPr/>
        <p:txBody>
          <a:bodyPr/>
          <a:lstStyle/>
          <a:p>
            <a:pPr>
              <a:defRPr/>
            </a:pPr>
            <a:fld id="{6F1C8DE3-5E17-4FA7-9F7B-0506007C0565}" type="slidenum">
              <a:rPr lang="tr-TR" smtClean="0"/>
              <a:pPr>
                <a:defRPr/>
              </a:pPr>
              <a:t>56</a:t>
            </a:fld>
            <a:endParaRPr lang="tr-TR"/>
          </a:p>
        </p:txBody>
      </p:sp>
      <p:sp>
        <p:nvSpPr>
          <p:cNvPr id="2" name="TextBox 1">
            <a:extLst>
              <a:ext uri="{FF2B5EF4-FFF2-40B4-BE49-F238E27FC236}">
                <a16:creationId xmlns:a16="http://schemas.microsoft.com/office/drawing/2014/main" id="{B945C436-47B9-49B6-9BBE-D128589CDFBE}"/>
              </a:ext>
            </a:extLst>
          </p:cNvPr>
          <p:cNvSpPr txBox="1"/>
          <p:nvPr/>
        </p:nvSpPr>
        <p:spPr>
          <a:xfrm>
            <a:off x="718457" y="2976465"/>
            <a:ext cx="2015412" cy="954107"/>
          </a:xfrm>
          <a:prstGeom prst="rect">
            <a:avLst/>
          </a:prstGeom>
          <a:noFill/>
        </p:spPr>
        <p:txBody>
          <a:bodyPr wrap="square" rtlCol="0">
            <a:spAutoFit/>
          </a:bodyPr>
          <a:lstStyle/>
          <a:p>
            <a:pPr algn="ctr"/>
            <a:r>
              <a:rPr lang="tr-TR" sz="2800" b="1" dirty="0">
                <a:solidFill>
                  <a:srgbClr val="0070C0"/>
                </a:solidFill>
                <a:latin typeface="Calibri" pitchFamily="34" charset="0"/>
              </a:rPr>
              <a:t>AĞRI SKALALARI</a:t>
            </a:r>
            <a:endParaRPr lang="en-US" sz="2800" dirty="0"/>
          </a:p>
        </p:txBody>
      </p:sp>
    </p:spTree>
    <p:extLst>
      <p:ext uri="{BB962C8B-B14F-4D97-AF65-F5344CB8AC3E}">
        <p14:creationId xmlns:p14="http://schemas.microsoft.com/office/powerpoint/2010/main" val="289278234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Başlık"/>
          <p:cNvSpPr>
            <a:spLocks noGrp="1"/>
          </p:cNvSpPr>
          <p:nvPr>
            <p:ph type="title"/>
          </p:nvPr>
        </p:nvSpPr>
        <p:spPr>
          <a:xfrm>
            <a:off x="838200" y="365126"/>
            <a:ext cx="10515600" cy="782540"/>
          </a:xfrm>
          <a:ln>
            <a:solidFill>
              <a:srgbClr val="00B0F0"/>
            </a:solidFill>
          </a:ln>
        </p:spPr>
        <p:txBody>
          <a:bodyPr>
            <a:normAutofit/>
          </a:bodyPr>
          <a:lstStyle/>
          <a:p>
            <a:pPr algn="ctr">
              <a:defRPr/>
            </a:pPr>
            <a:r>
              <a:rPr lang="tr-TR" sz="3600" b="1" dirty="0">
                <a:solidFill>
                  <a:srgbClr val="0070C0"/>
                </a:solidFill>
                <a:latin typeface="Calibri" pitchFamily="34" charset="0"/>
              </a:rPr>
              <a:t>YAŞLIDA AĞRI</a:t>
            </a:r>
          </a:p>
        </p:txBody>
      </p:sp>
      <p:pic>
        <p:nvPicPr>
          <p:cNvPr id="25603" name="Picture 2"/>
          <p:cNvPicPr>
            <a:picLocks noGrp="1" noChangeAspect="1" noChangeArrowheads="1"/>
          </p:cNvPicPr>
          <p:nvPr>
            <p:ph idx="1"/>
          </p:nvPr>
        </p:nvPicPr>
        <p:blipFill>
          <a:blip r:embed="rId2" cstate="print"/>
          <a:stretch>
            <a:fillRect/>
          </a:stretch>
        </p:blipFill>
        <p:spPr>
          <a:xfrm>
            <a:off x="4286250" y="3420269"/>
            <a:ext cx="3619500" cy="1162050"/>
          </a:xfrm>
          <a:noFill/>
        </p:spPr>
      </p:pic>
      <p:sp>
        <p:nvSpPr>
          <p:cNvPr id="8" name="7 Slayt Numarası Yer Tutucusu"/>
          <p:cNvSpPr>
            <a:spLocks noGrp="1"/>
          </p:cNvSpPr>
          <p:nvPr>
            <p:ph type="sldNum" sz="quarter" idx="12"/>
          </p:nvPr>
        </p:nvSpPr>
        <p:spPr/>
        <p:txBody>
          <a:bodyPr/>
          <a:lstStyle/>
          <a:p>
            <a:pPr>
              <a:defRPr/>
            </a:pPr>
            <a:fld id="{6F1C8DE3-5E17-4FA7-9F7B-0506007C0565}" type="slidenum">
              <a:rPr lang="tr-TR" smtClean="0"/>
              <a:pPr>
                <a:defRPr/>
              </a:pPr>
              <a:t>57</a:t>
            </a:fld>
            <a:endParaRPr lang="tr-TR"/>
          </a:p>
        </p:txBody>
      </p:sp>
      <p:pic>
        <p:nvPicPr>
          <p:cNvPr id="25604" name="Picture 3"/>
          <p:cNvPicPr>
            <a:picLocks noChangeAspect="1" noChangeArrowheads="1"/>
          </p:cNvPicPr>
          <p:nvPr/>
        </p:nvPicPr>
        <p:blipFill>
          <a:blip r:embed="rId3" cstate="print"/>
          <a:srcRect/>
          <a:stretch>
            <a:fillRect/>
          </a:stretch>
        </p:blipFill>
        <p:spPr bwMode="auto">
          <a:xfrm>
            <a:off x="3648076" y="1630364"/>
            <a:ext cx="2714625" cy="3959225"/>
          </a:xfrm>
          <a:prstGeom prst="rect">
            <a:avLst/>
          </a:prstGeom>
          <a:noFill/>
          <a:ln w="9525">
            <a:noFill/>
            <a:miter lim="800000"/>
            <a:headEnd/>
            <a:tailEnd/>
          </a:ln>
        </p:spPr>
      </p:pic>
      <p:pic>
        <p:nvPicPr>
          <p:cNvPr id="25606" name="Picture 5"/>
          <p:cNvPicPr>
            <a:picLocks noChangeAspect="1" noChangeArrowheads="1"/>
          </p:cNvPicPr>
          <p:nvPr/>
        </p:nvPicPr>
        <p:blipFill>
          <a:blip r:embed="rId4" cstate="print"/>
          <a:srcRect/>
          <a:stretch>
            <a:fillRect/>
          </a:stretch>
        </p:blipFill>
        <p:spPr bwMode="auto">
          <a:xfrm>
            <a:off x="1774825" y="1341438"/>
            <a:ext cx="2222500" cy="3352800"/>
          </a:xfrm>
          <a:prstGeom prst="rect">
            <a:avLst/>
          </a:prstGeom>
          <a:noFill/>
          <a:ln w="53975">
            <a:solidFill>
              <a:srgbClr val="FF0000"/>
            </a:solidFill>
            <a:miter lim="800000"/>
            <a:headEnd/>
            <a:tailEnd/>
          </a:ln>
        </p:spPr>
      </p:pic>
      <p:pic>
        <p:nvPicPr>
          <p:cNvPr id="25607" name="Picture 5"/>
          <p:cNvPicPr>
            <a:picLocks noChangeAspect="1" noChangeArrowheads="1"/>
          </p:cNvPicPr>
          <p:nvPr/>
        </p:nvPicPr>
        <p:blipFill>
          <a:blip r:embed="rId5" cstate="print"/>
          <a:srcRect/>
          <a:stretch>
            <a:fillRect/>
          </a:stretch>
        </p:blipFill>
        <p:spPr bwMode="auto">
          <a:xfrm>
            <a:off x="6049963" y="3716338"/>
            <a:ext cx="4583112" cy="1225550"/>
          </a:xfrm>
          <a:prstGeom prst="rect">
            <a:avLst/>
          </a:prstGeom>
          <a:noFill/>
          <a:ln w="9525">
            <a:noFill/>
            <a:miter lim="800000"/>
            <a:headEnd/>
            <a:tailEnd/>
          </a:ln>
        </p:spPr>
      </p:pic>
      <p:sp>
        <p:nvSpPr>
          <p:cNvPr id="2" name="TextBox 1">
            <a:extLst>
              <a:ext uri="{FF2B5EF4-FFF2-40B4-BE49-F238E27FC236}">
                <a16:creationId xmlns:a16="http://schemas.microsoft.com/office/drawing/2014/main" id="{6D226866-FB2B-473F-9555-5063DCC1E8B9}"/>
              </a:ext>
            </a:extLst>
          </p:cNvPr>
          <p:cNvSpPr txBox="1"/>
          <p:nvPr/>
        </p:nvSpPr>
        <p:spPr>
          <a:xfrm>
            <a:off x="7837714" y="1931437"/>
            <a:ext cx="2425959" cy="954107"/>
          </a:xfrm>
          <a:prstGeom prst="rect">
            <a:avLst/>
          </a:prstGeom>
          <a:noFill/>
        </p:spPr>
        <p:txBody>
          <a:bodyPr wrap="square" rtlCol="0">
            <a:spAutoFit/>
          </a:bodyPr>
          <a:lstStyle/>
          <a:p>
            <a:pPr algn="ctr"/>
            <a:r>
              <a:rPr lang="tr-TR" sz="2800" b="1" dirty="0">
                <a:solidFill>
                  <a:srgbClr val="0070C0"/>
                </a:solidFill>
                <a:latin typeface="Calibri" pitchFamily="34" charset="0"/>
              </a:rPr>
              <a:t>AĞRI SKALALARI</a:t>
            </a:r>
            <a:endParaRPr lang="en-US" sz="2800" dirty="0"/>
          </a:p>
        </p:txBody>
      </p:sp>
    </p:spTree>
    <p:extLst>
      <p:ext uri="{BB962C8B-B14F-4D97-AF65-F5344CB8AC3E}">
        <p14:creationId xmlns:p14="http://schemas.microsoft.com/office/powerpoint/2010/main" val="123659808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7694" name="Group 238"/>
          <p:cNvGraphicFramePr>
            <a:graphicFrameLocks noGrp="1"/>
          </p:cNvGraphicFramePr>
          <p:nvPr>
            <p:ph/>
            <p:extLst>
              <p:ext uri="{D42A27DB-BD31-4B8C-83A1-F6EECF244321}">
                <p14:modId xmlns:p14="http://schemas.microsoft.com/office/powerpoint/2010/main" val="2365254600"/>
              </p:ext>
            </p:extLst>
          </p:nvPr>
        </p:nvGraphicFramePr>
        <p:xfrm>
          <a:off x="1948165" y="1045029"/>
          <a:ext cx="8295670" cy="5704550"/>
        </p:xfrm>
        <a:graphic>
          <a:graphicData uri="http://schemas.openxmlformats.org/drawingml/2006/table">
            <a:tbl>
              <a:tblPr>
                <a:effectLst>
                  <a:innerShdw blurRad="114300">
                    <a:prstClr val="black"/>
                  </a:innerShdw>
                </a:effectLst>
              </a:tblPr>
              <a:tblGrid>
                <a:gridCol w="4131746">
                  <a:extLst>
                    <a:ext uri="{9D8B030D-6E8A-4147-A177-3AD203B41FA5}">
                      <a16:colId xmlns:a16="http://schemas.microsoft.com/office/drawing/2014/main" val="20000"/>
                    </a:ext>
                  </a:extLst>
                </a:gridCol>
                <a:gridCol w="4163924">
                  <a:extLst>
                    <a:ext uri="{9D8B030D-6E8A-4147-A177-3AD203B41FA5}">
                      <a16:colId xmlns:a16="http://schemas.microsoft.com/office/drawing/2014/main" val="20001"/>
                    </a:ext>
                  </a:extLst>
                </a:gridCol>
              </a:tblGrid>
              <a:tr h="357551">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a:ln>
                            <a:noFill/>
                          </a:ln>
                          <a:solidFill>
                            <a:schemeClr val="tx1"/>
                          </a:solidFill>
                          <a:effectLst/>
                          <a:latin typeface="Calibri" pitchFamily="34" charset="0"/>
                          <a:cs typeface="Times New Roman" pitchFamily="18" charset="0"/>
                        </a:rPr>
                        <a:t>   </a:t>
                      </a:r>
                      <a:r>
                        <a:rPr kumimoji="0" lang="tr-TR" sz="2000" b="1" i="0" u="none" strike="noStrike" cap="none" normalizeH="0" baseline="0" dirty="0" err="1">
                          <a:ln>
                            <a:noFill/>
                          </a:ln>
                          <a:solidFill>
                            <a:schemeClr val="tx1"/>
                          </a:solidFill>
                          <a:effectLst/>
                          <a:latin typeface="Calibri" pitchFamily="34" charset="0"/>
                          <a:cs typeface="Times New Roman" pitchFamily="18" charset="0"/>
                        </a:rPr>
                        <a:t>Romatolojik</a:t>
                      </a:r>
                      <a:r>
                        <a:rPr kumimoji="0" lang="tr-TR" sz="2000" b="1" i="0" u="none" strike="noStrike" cap="none" normalizeH="0" baseline="0" dirty="0">
                          <a:ln>
                            <a:noFill/>
                          </a:ln>
                          <a:solidFill>
                            <a:schemeClr val="tx1"/>
                          </a:solidFill>
                          <a:effectLst/>
                          <a:latin typeface="Calibri" pitchFamily="34" charset="0"/>
                          <a:cs typeface="Times New Roman" pitchFamily="18" charset="0"/>
                        </a:rPr>
                        <a:t> nedenler</a:t>
                      </a:r>
                      <a:endParaRPr kumimoji="0" lang="tr-TR" sz="2000" b="0" i="0" u="none" strike="noStrike" cap="none" normalizeH="0" baseline="0" dirty="0">
                        <a:ln>
                          <a:noFill/>
                        </a:ln>
                        <a:solidFill>
                          <a:schemeClr val="tx1"/>
                        </a:solidFill>
                        <a:effectLst/>
                        <a:latin typeface="Calibri" pitchFamily="34" charset="0"/>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lvl="0"/>
                      <a:r>
                        <a:rPr lang="tr-TR" sz="2000" b="1" dirty="0">
                          <a:latin typeface="Calibri" pitchFamily="34" charset="0"/>
                        </a:rPr>
                        <a:t>  </a:t>
                      </a:r>
                      <a:r>
                        <a:rPr lang="tr-TR" sz="2000" b="1" dirty="0" err="1">
                          <a:latin typeface="Calibri" pitchFamily="34" charset="0"/>
                        </a:rPr>
                        <a:t>Maligniteler</a:t>
                      </a:r>
                      <a:endParaRPr lang="tr-TR" sz="2000" b="1" dirty="0">
                        <a:latin typeface="Calibri" pitchFamily="34" charset="0"/>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0"/>
                  </a:ext>
                </a:extLst>
              </a:tr>
              <a:tr h="437581">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defRPr/>
                      </a:pPr>
                      <a:r>
                        <a:rPr kumimoji="0" lang="tr-TR" sz="1800" b="0" i="0" u="none" strike="noStrike" cap="none" normalizeH="0" baseline="0" dirty="0">
                          <a:ln>
                            <a:noFill/>
                          </a:ln>
                          <a:solidFill>
                            <a:schemeClr val="tx1"/>
                          </a:solidFill>
                          <a:effectLst/>
                          <a:latin typeface="Calibri" pitchFamily="34" charset="0"/>
                          <a:cs typeface="Times New Roman" pitchFamily="18" charset="0"/>
                        </a:rPr>
                        <a:t>   </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Miyofasiyal</a:t>
                      </a: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Ağrı</a:t>
                      </a:r>
                      <a:endParaRPr kumimoji="0" lang="tr-TR" sz="1800" b="0" i="0" u="none" strike="noStrike" kern="1200" cap="none" normalizeH="0" baseline="0" dirty="0">
                        <a:ln>
                          <a:noFill/>
                        </a:ln>
                        <a:solidFill>
                          <a:schemeClr val="tx1"/>
                        </a:solidFill>
                        <a:effectLst/>
                        <a:latin typeface="Calibri" pitchFamily="34" charset="0"/>
                        <a:ea typeface="+mn-ea"/>
                        <a:cs typeface="+mn-cs"/>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defRPr/>
                      </a:pP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Multiple</a:t>
                      </a: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miyeloma</a:t>
                      </a:r>
                      <a:endParaRPr kumimoji="0" lang="tr-TR" sz="1800" b="0" i="0" u="none" strike="noStrike" kern="1200" cap="none" normalizeH="0" baseline="0" dirty="0">
                        <a:ln>
                          <a:noFill/>
                        </a:ln>
                        <a:solidFill>
                          <a:schemeClr val="tx1"/>
                        </a:solidFill>
                        <a:effectLst/>
                        <a:latin typeface="Calibri" pitchFamily="34" charset="0"/>
                        <a:ea typeface="+mn-ea"/>
                        <a:cs typeface="+mn-cs"/>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1"/>
                  </a:ext>
                </a:extLst>
              </a:tr>
              <a:tr h="437581">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defRPr/>
                      </a:pP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Fibromiyalji sendromu</a:t>
                      </a:r>
                      <a:r>
                        <a:rPr kumimoji="0" lang="tr-TR" sz="1800" b="0" i="0" u="none" strike="noStrike" cap="none" normalizeH="0" baseline="0" dirty="0">
                          <a:ln>
                            <a:noFill/>
                          </a:ln>
                          <a:solidFill>
                            <a:schemeClr val="tx1"/>
                          </a:solidFill>
                          <a:effectLst/>
                          <a:latin typeface="Calibri" pitchFamily="34" charset="0"/>
                          <a:cs typeface="Times New Roman" pitchFamily="18" charset="0"/>
                        </a:rPr>
                        <a:t> </a:t>
                      </a:r>
                      <a:endParaRPr kumimoji="0" lang="tr-TR" sz="1800" b="0" i="0" u="none" strike="noStrike" kern="1200" cap="none" normalizeH="0" baseline="0" dirty="0">
                        <a:ln>
                          <a:noFill/>
                        </a:ln>
                        <a:solidFill>
                          <a:schemeClr val="tx1"/>
                        </a:solidFill>
                        <a:effectLst/>
                        <a:latin typeface="Calibri" pitchFamily="34" charset="0"/>
                        <a:ea typeface="+mn-ea"/>
                        <a:cs typeface="+mn-cs"/>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chemeClr val="tx1"/>
                          </a:solidFill>
                          <a:effectLst/>
                          <a:latin typeface="Calibri" pitchFamily="34" charset="0"/>
                          <a:cs typeface="Times New Roman" pitchFamily="18" charset="0"/>
                        </a:rPr>
                        <a:t>  </a:t>
                      </a: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Metastaz</a:t>
                      </a:r>
                      <a:endParaRPr kumimoji="0" lang="tr-TR" sz="1800" b="0" i="0" u="none" strike="noStrike" cap="none" normalizeH="0" baseline="0" dirty="0">
                        <a:ln>
                          <a:noFill/>
                        </a:ln>
                        <a:solidFill>
                          <a:schemeClr val="tx1"/>
                        </a:solidFill>
                        <a:effectLst/>
                        <a:latin typeface="Calibri" pitchFamily="34" charset="0"/>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2"/>
                  </a:ext>
                </a:extLst>
              </a:tr>
              <a:tr h="330049">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defRPr/>
                      </a:pP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Osteoartrit</a:t>
                      </a:r>
                      <a:endParaRPr kumimoji="0" lang="tr-TR" sz="1800" b="0" i="0" u="none" strike="noStrike" kern="1200" cap="none" normalizeH="0" baseline="0" dirty="0">
                        <a:ln>
                          <a:noFill/>
                        </a:ln>
                        <a:solidFill>
                          <a:schemeClr val="tx1"/>
                        </a:solidFill>
                        <a:effectLst/>
                        <a:latin typeface="Calibri" pitchFamily="34" charset="0"/>
                        <a:ea typeface="+mn-ea"/>
                        <a:cs typeface="+mn-cs"/>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chemeClr val="tx1"/>
                          </a:solidFill>
                          <a:effectLst/>
                          <a:latin typeface="Calibri" pitchFamily="34" charset="0"/>
                          <a:cs typeface="Times New Roman" pitchFamily="18" charset="0"/>
                        </a:rPr>
                        <a:t>  </a:t>
                      </a:r>
                      <a:r>
                        <a:rPr kumimoji="0" lang="tr-TR" sz="1800" b="0" i="0" u="none" strike="noStrike" cap="none" normalizeH="0" baseline="0" dirty="0" err="1">
                          <a:ln>
                            <a:noFill/>
                          </a:ln>
                          <a:solidFill>
                            <a:schemeClr val="tx1"/>
                          </a:solidFill>
                          <a:effectLst/>
                          <a:latin typeface="Calibri" pitchFamily="34" charset="0"/>
                          <a:cs typeface="Times New Roman" pitchFamily="18" charset="0"/>
                        </a:rPr>
                        <a:t>Paraneoplastik</a:t>
                      </a:r>
                      <a:r>
                        <a:rPr kumimoji="0" lang="tr-TR" sz="1800" b="0" i="0" u="none" strike="noStrike" cap="none" normalizeH="0" baseline="0" dirty="0">
                          <a:ln>
                            <a:noFill/>
                          </a:ln>
                          <a:solidFill>
                            <a:schemeClr val="tx1"/>
                          </a:solidFill>
                          <a:effectLst/>
                          <a:latin typeface="Calibri" pitchFamily="34" charset="0"/>
                          <a:cs typeface="Times New Roman" pitchFamily="18" charset="0"/>
                        </a:rPr>
                        <a:t> sendromlar</a:t>
                      </a:r>
                      <a:endParaRPr kumimoji="0" lang="tr-TR" sz="1800" b="0" i="0" u="none" strike="noStrike" cap="none" normalizeH="0" baseline="0" dirty="0">
                        <a:ln>
                          <a:noFill/>
                        </a:ln>
                        <a:solidFill>
                          <a:schemeClr val="tx1"/>
                        </a:solidFill>
                        <a:effectLst/>
                        <a:latin typeface="Calibri" pitchFamily="34" charset="0"/>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3"/>
                  </a:ext>
                </a:extLst>
              </a:tr>
              <a:tr h="357551">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chemeClr val="tx1"/>
                          </a:solidFill>
                          <a:effectLst/>
                          <a:latin typeface="Calibri" pitchFamily="34" charset="0"/>
                          <a:cs typeface="Times New Roman" pitchFamily="18" charset="0"/>
                        </a:rPr>
                        <a:t>   </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Polimiyaljiya</a:t>
                      </a: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romatika</a:t>
                      </a: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temporal</a:t>
                      </a: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arterit)</a:t>
                      </a:r>
                      <a:endParaRPr kumimoji="0" lang="tr-TR" sz="1800" b="0" i="0" u="none" strike="noStrike" cap="none" normalizeH="0" baseline="0" dirty="0">
                        <a:ln>
                          <a:noFill/>
                        </a:ln>
                        <a:solidFill>
                          <a:schemeClr val="tx1"/>
                        </a:solidFill>
                        <a:effectLst/>
                        <a:latin typeface="Calibri" pitchFamily="34" charset="0"/>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lvl="0"/>
                      <a:r>
                        <a:rPr lang="tr-TR" sz="2000" b="1" dirty="0">
                          <a:latin typeface="Calibri" pitchFamily="34" charset="0"/>
                        </a:rPr>
                        <a:t>  Endokrin nedenler</a:t>
                      </a: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4"/>
                  </a:ext>
                </a:extLst>
              </a:tr>
              <a:tr h="330049">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chemeClr val="tx1"/>
                          </a:solidFill>
                          <a:effectLst/>
                          <a:latin typeface="Calibri" pitchFamily="34" charset="0"/>
                          <a:cs typeface="Times New Roman" pitchFamily="18" charset="0"/>
                        </a:rPr>
                        <a:t>   </a:t>
                      </a:r>
                      <a:r>
                        <a:rPr kumimoji="0" lang="tr-TR" sz="1800" b="0" i="0" u="none" strike="noStrike" cap="none" normalizeH="0" baseline="0" dirty="0" err="1">
                          <a:ln>
                            <a:noFill/>
                          </a:ln>
                          <a:solidFill>
                            <a:schemeClr val="tx1"/>
                          </a:solidFill>
                          <a:effectLst/>
                          <a:latin typeface="Calibri" pitchFamily="34" charset="0"/>
                          <a:cs typeface="Times New Roman" pitchFamily="18" charset="0"/>
                        </a:rPr>
                        <a:t>Romatoid</a:t>
                      </a:r>
                      <a:r>
                        <a:rPr kumimoji="0" lang="tr-TR" sz="1800" b="0" i="0" u="none" strike="noStrike" cap="none" normalizeH="0" baseline="0" dirty="0">
                          <a:ln>
                            <a:noFill/>
                          </a:ln>
                          <a:solidFill>
                            <a:schemeClr val="tx1"/>
                          </a:solidFill>
                          <a:effectLst/>
                          <a:latin typeface="Calibri" pitchFamily="34" charset="0"/>
                          <a:cs typeface="Times New Roman" pitchFamily="18" charset="0"/>
                        </a:rPr>
                        <a:t> </a:t>
                      </a:r>
                      <a:r>
                        <a:rPr kumimoji="0" lang="tr-TR" sz="1800" b="0" i="0" u="none" strike="noStrike" cap="none" normalizeH="0" baseline="0" dirty="0" err="1">
                          <a:ln>
                            <a:noFill/>
                          </a:ln>
                          <a:solidFill>
                            <a:schemeClr val="tx1"/>
                          </a:solidFill>
                          <a:effectLst/>
                          <a:latin typeface="Calibri" pitchFamily="34" charset="0"/>
                          <a:cs typeface="Times New Roman" pitchFamily="18" charset="0"/>
                        </a:rPr>
                        <a:t>artrit</a:t>
                      </a:r>
                      <a:endParaRPr kumimoji="0" lang="tr-TR" sz="1800" b="0" i="0" u="none" strike="noStrike" cap="none" normalizeH="0" baseline="0" dirty="0">
                        <a:ln>
                          <a:noFill/>
                        </a:ln>
                        <a:solidFill>
                          <a:schemeClr val="tx1"/>
                        </a:solidFill>
                        <a:effectLst/>
                        <a:latin typeface="Calibri" pitchFamily="34" charset="0"/>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defRPr/>
                      </a:pPr>
                      <a:r>
                        <a:rPr kumimoji="0" lang="tr-TR" sz="1800" b="0" i="0" u="none" strike="noStrike" cap="none" normalizeH="0" baseline="0" dirty="0">
                          <a:ln>
                            <a:noFill/>
                          </a:ln>
                          <a:solidFill>
                            <a:schemeClr val="tx1"/>
                          </a:solidFill>
                          <a:effectLst/>
                          <a:latin typeface="Calibri" pitchFamily="34" charset="0"/>
                          <a:cs typeface="Times New Roman" pitchFamily="18" charset="0"/>
                        </a:rPr>
                        <a:t>  </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Osteomalazi</a:t>
                      </a: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 D vitamini eksikliği)</a:t>
                      </a:r>
                      <a:endParaRPr kumimoji="0" lang="tr-TR" sz="1800" b="0" i="0" u="none" strike="noStrike" kern="1200" cap="none" normalizeH="0" baseline="0" dirty="0">
                        <a:ln>
                          <a:noFill/>
                        </a:ln>
                        <a:solidFill>
                          <a:schemeClr val="tx1"/>
                        </a:solidFill>
                        <a:effectLst/>
                        <a:latin typeface="Calibri" pitchFamily="34" charset="0"/>
                        <a:ea typeface="+mn-ea"/>
                        <a:cs typeface="+mn-cs"/>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5"/>
                  </a:ext>
                </a:extLst>
              </a:tr>
              <a:tr h="330049">
                <a:tc>
                  <a:txBody>
                    <a:bodyPr/>
                    <a:lstStyle/>
                    <a:p>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Ağrılı </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miyopatiler</a:t>
                      </a:r>
                      <a:endParaRPr lang="tr-TR" dirty="0">
                        <a:latin typeface="Calibri" pitchFamily="34" charset="0"/>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defRPr/>
                      </a:pP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Osteoporotik</a:t>
                      </a: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kırık</a:t>
                      </a:r>
                      <a:endParaRPr kumimoji="0" lang="tr-TR" sz="1800" b="0" i="0" u="none" strike="noStrike" kern="1200" cap="none" normalizeH="0" baseline="0" dirty="0">
                        <a:ln>
                          <a:noFill/>
                        </a:ln>
                        <a:solidFill>
                          <a:schemeClr val="tx1"/>
                        </a:solidFill>
                        <a:effectLst/>
                        <a:latin typeface="Calibri" pitchFamily="34" charset="0"/>
                        <a:ea typeface="+mn-ea"/>
                        <a:cs typeface="+mn-cs"/>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6"/>
                  </a:ext>
                </a:extLst>
              </a:tr>
              <a:tr h="330049">
                <a:tc>
                  <a:txBody>
                    <a:bodyPr/>
                    <a:lstStyle/>
                    <a:p>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Sistemik </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lupus</a:t>
                      </a: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eritematozus</a:t>
                      </a:r>
                      <a:endParaRPr lang="tr-TR" dirty="0">
                        <a:latin typeface="Calibri" pitchFamily="34" charset="0"/>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chemeClr val="tx1"/>
                          </a:solidFill>
                          <a:effectLst/>
                          <a:latin typeface="Calibri" pitchFamily="34" charset="0"/>
                          <a:cs typeface="Times New Roman" pitchFamily="18" charset="0"/>
                        </a:rPr>
                        <a:t>  </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Hipotiroidi</a:t>
                      </a:r>
                      <a:endParaRPr kumimoji="0" lang="tr-TR" sz="1800" b="0" i="0" u="none" strike="noStrike" cap="none" normalizeH="0" baseline="0" dirty="0">
                        <a:ln>
                          <a:noFill/>
                        </a:ln>
                        <a:solidFill>
                          <a:schemeClr val="tx1"/>
                        </a:solidFill>
                        <a:effectLst/>
                        <a:latin typeface="Calibri" pitchFamily="34" charset="0"/>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7"/>
                  </a:ext>
                </a:extLst>
              </a:tr>
              <a:tr h="437581">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defRPr/>
                      </a:pPr>
                      <a:r>
                        <a:rPr kumimoji="0" lang="tr-TR" sz="2000" b="1" i="0" u="none" strike="noStrike" kern="1200" cap="none" normalizeH="0" baseline="0" dirty="0">
                          <a:ln>
                            <a:noFill/>
                          </a:ln>
                          <a:solidFill>
                            <a:schemeClr val="tx1"/>
                          </a:solidFill>
                          <a:effectLst/>
                          <a:latin typeface="Calibri" pitchFamily="34" charset="0"/>
                          <a:ea typeface="+mn-ea"/>
                          <a:cs typeface="Times New Roman" pitchFamily="18" charset="0"/>
                        </a:rPr>
                        <a:t>   Nörolojik nedenler</a:t>
                      </a:r>
                      <a:endParaRPr kumimoji="0" lang="tr-TR" sz="2000" b="0" i="0" u="none" strike="noStrike" kern="1200" cap="none" normalizeH="0" baseline="0" dirty="0">
                        <a:ln>
                          <a:noFill/>
                        </a:ln>
                        <a:solidFill>
                          <a:schemeClr val="tx1"/>
                        </a:solidFill>
                        <a:effectLst/>
                        <a:latin typeface="Calibri" pitchFamily="34" charset="0"/>
                        <a:ea typeface="+mn-ea"/>
                        <a:cs typeface="+mn-cs"/>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defRPr/>
                      </a:pPr>
                      <a:r>
                        <a:rPr kumimoji="0" lang="tr-TR" sz="1800" b="0" i="0" u="none" strike="noStrike" cap="none" normalizeH="0" baseline="0" dirty="0">
                          <a:ln>
                            <a:noFill/>
                          </a:ln>
                          <a:solidFill>
                            <a:schemeClr val="tx1"/>
                          </a:solidFill>
                          <a:effectLst/>
                          <a:latin typeface="Calibri" pitchFamily="34" charset="0"/>
                          <a:cs typeface="Times New Roman" pitchFamily="18" charset="0"/>
                        </a:rPr>
                        <a:t>  </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Hiperparatiroidizm</a:t>
                      </a: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Paget’s</a:t>
                      </a: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hastalığı</a:t>
                      </a:r>
                      <a:endParaRPr kumimoji="0" lang="tr-TR" sz="1800" b="0" i="0" u="none" strike="noStrike" kern="1200" cap="none" normalizeH="0" baseline="0" dirty="0">
                        <a:ln>
                          <a:noFill/>
                        </a:ln>
                        <a:solidFill>
                          <a:schemeClr val="tx1"/>
                        </a:solidFill>
                        <a:effectLst/>
                        <a:latin typeface="Calibri" pitchFamily="34" charset="0"/>
                        <a:ea typeface="+mn-ea"/>
                        <a:cs typeface="+mn-cs"/>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8"/>
                  </a:ext>
                </a:extLst>
              </a:tr>
              <a:tr h="344821">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defRPr/>
                      </a:pPr>
                      <a:r>
                        <a:rPr kumimoji="0" lang="tr-TR" sz="1800" b="0" i="0" u="none" strike="noStrike" cap="none" normalizeH="0" baseline="0" dirty="0">
                          <a:ln>
                            <a:noFill/>
                          </a:ln>
                          <a:solidFill>
                            <a:schemeClr val="tx1"/>
                          </a:solidFill>
                          <a:effectLst/>
                          <a:latin typeface="Calibri" pitchFamily="34" charset="0"/>
                        </a:rPr>
                        <a:t>  Parkinson hastalığı</a:t>
                      </a: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chemeClr val="tx1"/>
                          </a:solidFill>
                          <a:effectLst/>
                          <a:latin typeface="Calibri" pitchFamily="34" charset="0"/>
                          <a:cs typeface="Times New Roman" pitchFamily="18" charset="0"/>
                        </a:rPr>
                        <a:t>  </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Metabolik</a:t>
                      </a: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miyopati</a:t>
                      </a: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nöropati</a:t>
                      </a: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(DM)</a:t>
                      </a:r>
                      <a:endParaRPr kumimoji="0" lang="tr-TR" sz="1800" b="0" i="0" u="none" strike="noStrike" cap="none" normalizeH="0" baseline="0" dirty="0">
                        <a:ln>
                          <a:noFill/>
                        </a:ln>
                        <a:solidFill>
                          <a:schemeClr val="tx1"/>
                        </a:solidFill>
                        <a:effectLst/>
                        <a:latin typeface="Calibri" pitchFamily="34" charset="0"/>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9"/>
                  </a:ext>
                </a:extLst>
              </a:tr>
              <a:tr h="357551">
                <a:tc>
                  <a:txBody>
                    <a:bodyPr/>
                    <a:lstStyle/>
                    <a:p>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Ağrılı </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periferik</a:t>
                      </a: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nöropatiler</a:t>
                      </a:r>
                      <a:endParaRPr lang="tr-TR" dirty="0">
                        <a:latin typeface="Calibri" pitchFamily="34" charset="0"/>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defRPr/>
                      </a:pPr>
                      <a:r>
                        <a:rPr kumimoji="0" lang="tr-TR" sz="2000" b="1" i="0" u="none" strike="noStrike" kern="1200" cap="none" normalizeH="0" baseline="0" dirty="0">
                          <a:ln>
                            <a:noFill/>
                          </a:ln>
                          <a:solidFill>
                            <a:schemeClr val="tx1"/>
                          </a:solidFill>
                          <a:effectLst/>
                          <a:latin typeface="Calibri" pitchFamily="34" charset="0"/>
                          <a:ea typeface="+mn-ea"/>
                          <a:cs typeface="Times New Roman" pitchFamily="18" charset="0"/>
                        </a:rPr>
                        <a:t>  </a:t>
                      </a:r>
                      <a:r>
                        <a:rPr kumimoji="0" lang="tr-TR" sz="2000" b="1" i="0" u="none" strike="noStrike" kern="1200" cap="none" normalizeH="0" baseline="0" dirty="0" err="1">
                          <a:ln>
                            <a:noFill/>
                          </a:ln>
                          <a:solidFill>
                            <a:schemeClr val="tx1"/>
                          </a:solidFill>
                          <a:effectLst/>
                          <a:latin typeface="Calibri" pitchFamily="34" charset="0"/>
                          <a:ea typeface="+mn-ea"/>
                          <a:cs typeface="Times New Roman" pitchFamily="18" charset="0"/>
                        </a:rPr>
                        <a:t>İnfeksiyonlar</a:t>
                      </a:r>
                      <a:endParaRPr kumimoji="0" lang="tr-TR" sz="2000" b="1" i="0" u="none" strike="noStrike" kern="1200" cap="none" normalizeH="0" baseline="0" dirty="0">
                        <a:ln>
                          <a:noFill/>
                        </a:ln>
                        <a:solidFill>
                          <a:schemeClr val="tx1"/>
                        </a:solidFill>
                        <a:effectLst/>
                        <a:latin typeface="Calibri" pitchFamily="34" charset="0"/>
                        <a:ea typeface="+mn-ea"/>
                        <a:cs typeface="Times New Roman" pitchFamily="18" charset="0"/>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10"/>
                  </a:ext>
                </a:extLst>
              </a:tr>
              <a:tr h="41255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defRPr/>
                      </a:pPr>
                      <a:r>
                        <a:rPr kumimoji="0" lang="tr-TR" sz="2000" b="1" i="0" u="none" strike="noStrike" kern="1200" cap="none" normalizeH="0" baseline="0" dirty="0">
                          <a:ln>
                            <a:noFill/>
                          </a:ln>
                          <a:solidFill>
                            <a:schemeClr val="tx1"/>
                          </a:solidFill>
                          <a:effectLst/>
                          <a:latin typeface="Calibri" pitchFamily="34" charset="0"/>
                          <a:ea typeface="+mn-ea"/>
                          <a:cs typeface="Times New Roman" pitchFamily="18" charset="0"/>
                        </a:rPr>
                        <a:t> </a:t>
                      </a:r>
                      <a:r>
                        <a:rPr kumimoji="0" lang="tr-TR" sz="2400" b="0" i="0" u="none" strike="noStrike" kern="1200" cap="none" normalizeH="0" baseline="0" dirty="0">
                          <a:ln>
                            <a:noFill/>
                          </a:ln>
                          <a:solidFill>
                            <a:schemeClr val="tx1"/>
                          </a:solidFill>
                          <a:effectLst/>
                          <a:latin typeface="Calibri" pitchFamily="34" charset="0"/>
                          <a:ea typeface="+mn-ea"/>
                          <a:cs typeface="Times New Roman" pitchFamily="18" charset="0"/>
                        </a:rPr>
                        <a:t> </a:t>
                      </a:r>
                      <a:r>
                        <a:rPr kumimoji="0" lang="tr-TR" sz="2000" b="1" i="0" u="none" strike="noStrike" kern="1200" cap="none" normalizeH="0" baseline="0" dirty="0">
                          <a:ln>
                            <a:noFill/>
                          </a:ln>
                          <a:solidFill>
                            <a:schemeClr val="tx1"/>
                          </a:solidFill>
                          <a:effectLst/>
                          <a:latin typeface="Calibri" pitchFamily="34" charset="0"/>
                          <a:ea typeface="+mn-ea"/>
                          <a:cs typeface="Times New Roman" pitchFamily="18" charset="0"/>
                        </a:rPr>
                        <a:t>İlaçlar</a:t>
                      </a:r>
                      <a:endParaRPr kumimoji="0" lang="tr-TR" sz="2000" b="0" i="0" u="none" strike="noStrike" kern="1200" cap="none" normalizeH="0" baseline="0" dirty="0">
                        <a:ln>
                          <a:noFill/>
                        </a:ln>
                        <a:solidFill>
                          <a:schemeClr val="tx1"/>
                        </a:solidFill>
                        <a:effectLst/>
                        <a:latin typeface="Calibri" pitchFamily="34" charset="0"/>
                        <a:ea typeface="+mn-ea"/>
                        <a:cs typeface="+mn-cs"/>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2" pitchFamily="18" charset="2"/>
                        <a:buNone/>
                        <a:tabLst/>
                        <a:defRPr/>
                      </a:pP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İnfluenza</a:t>
                      </a: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Brusella</a:t>
                      </a: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HIV , </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Trişinosiz</a:t>
                      </a:r>
                      <a:endParaRPr kumimoji="0" lang="tr-TR" sz="1800" b="0" i="0" u="none" strike="noStrike" kern="1200" cap="none" normalizeH="0" baseline="0" dirty="0">
                        <a:ln>
                          <a:noFill/>
                        </a:ln>
                        <a:solidFill>
                          <a:schemeClr val="tx1"/>
                        </a:solidFill>
                        <a:effectLst/>
                        <a:latin typeface="Calibri" pitchFamily="34" charset="0"/>
                        <a:ea typeface="+mn-ea"/>
                        <a:cs typeface="+mn-cs"/>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11"/>
                  </a:ext>
                </a:extLst>
              </a:tr>
              <a:tr h="479254">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chemeClr val="tx1"/>
                          </a:solidFill>
                          <a:effectLst/>
                          <a:latin typeface="Calibri" pitchFamily="34" charset="0"/>
                        </a:rPr>
                        <a:t>   </a:t>
                      </a:r>
                      <a:r>
                        <a:rPr kumimoji="0" lang="tr-TR" sz="1800" b="0" i="0" u="none" strike="noStrike" cap="none" normalizeH="0" baseline="0" dirty="0" err="1">
                          <a:ln>
                            <a:noFill/>
                          </a:ln>
                          <a:solidFill>
                            <a:schemeClr val="tx1"/>
                          </a:solidFill>
                          <a:effectLst/>
                          <a:latin typeface="Calibri" pitchFamily="34" charset="0"/>
                        </a:rPr>
                        <a:t>Statinler</a:t>
                      </a:r>
                      <a:r>
                        <a:rPr kumimoji="0" lang="tr-TR" sz="1800" b="0" i="0" u="none" strike="noStrike" cap="none" normalizeH="0" baseline="0" dirty="0">
                          <a:ln>
                            <a:noFill/>
                          </a:ln>
                          <a:solidFill>
                            <a:schemeClr val="tx1"/>
                          </a:solidFill>
                          <a:effectLst/>
                          <a:latin typeface="Calibri" pitchFamily="34" charset="0"/>
                        </a:rPr>
                        <a:t>,</a:t>
                      </a:r>
                      <a:r>
                        <a:rPr kumimoji="0" lang="tr-TR" sz="1800" b="0" i="0" u="none" strike="noStrike" cap="none" normalizeH="0" baseline="0" dirty="0" err="1">
                          <a:ln>
                            <a:noFill/>
                          </a:ln>
                          <a:solidFill>
                            <a:schemeClr val="tx1"/>
                          </a:solidFill>
                          <a:effectLst/>
                          <a:latin typeface="Calibri" pitchFamily="34" charset="0"/>
                        </a:rPr>
                        <a:t>Klofibrat</a:t>
                      </a:r>
                      <a:endParaRPr kumimoji="0" lang="tr-TR" sz="1800" b="0" i="0" u="none" strike="noStrike" cap="none" normalizeH="0" baseline="0" dirty="0">
                        <a:ln>
                          <a:noFill/>
                        </a:ln>
                        <a:solidFill>
                          <a:schemeClr val="tx1"/>
                        </a:solidFill>
                        <a:effectLst/>
                        <a:latin typeface="Calibri" pitchFamily="34" charset="0"/>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000" b="1" i="0" u="none" strike="noStrike" kern="1200" cap="none" normalizeH="0" baseline="0" dirty="0">
                          <a:ln>
                            <a:noFill/>
                          </a:ln>
                          <a:solidFill>
                            <a:schemeClr val="tx1"/>
                          </a:solidFill>
                          <a:effectLst/>
                          <a:latin typeface="Calibri" pitchFamily="34" charset="0"/>
                          <a:ea typeface="+mn-ea"/>
                          <a:cs typeface="Times New Roman" pitchFamily="18" charset="0"/>
                        </a:rPr>
                        <a:t> Psikiyatrik nedenler</a:t>
                      </a: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12"/>
                  </a:ext>
                </a:extLst>
              </a:tr>
              <a:tr h="437581">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tr-TR" sz="1800" b="1" i="0" u="none" strike="noStrike" kern="1200" cap="none" normalizeH="0" baseline="0" dirty="0">
                          <a:ln>
                            <a:noFill/>
                          </a:ln>
                          <a:solidFill>
                            <a:schemeClr val="tx1"/>
                          </a:solidFill>
                          <a:effectLst/>
                          <a:latin typeface="Calibri" pitchFamily="34" charset="0"/>
                          <a:ea typeface="+mn-ea"/>
                          <a:cs typeface="Times New Roman" pitchFamily="18" charset="0"/>
                        </a:rPr>
                        <a:t>  </a:t>
                      </a: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Kronik yorgunluk sendromu</a:t>
                      </a:r>
                      <a:endParaRPr kumimoji="0" lang="tr-TR" sz="1800" b="0" i="0" u="none" strike="noStrike" cap="none" normalizeH="0" baseline="0" dirty="0">
                        <a:ln>
                          <a:noFill/>
                        </a:ln>
                        <a:solidFill>
                          <a:schemeClr val="tx1"/>
                        </a:solidFill>
                        <a:effectLst/>
                        <a:latin typeface="Calibri" pitchFamily="34" charset="0"/>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Depresyon, </a:t>
                      </a:r>
                      <a:r>
                        <a:rPr kumimoji="0" lang="tr-TR" sz="1800" b="0" i="0" u="none" strike="noStrike" kern="1200" cap="none" normalizeH="0" baseline="0" dirty="0" err="1">
                          <a:ln>
                            <a:noFill/>
                          </a:ln>
                          <a:solidFill>
                            <a:schemeClr val="tx1"/>
                          </a:solidFill>
                          <a:effectLst/>
                          <a:latin typeface="Calibri" pitchFamily="34" charset="0"/>
                          <a:ea typeface="+mn-ea"/>
                          <a:cs typeface="Times New Roman" pitchFamily="18" charset="0"/>
                        </a:rPr>
                        <a:t>Anksiyete</a:t>
                      </a:r>
                      <a:r>
                        <a:rPr kumimoji="0" lang="tr-TR" sz="1800" b="0" i="0" u="none" strike="noStrike" kern="1200" cap="none" normalizeH="0" baseline="0" dirty="0">
                          <a:ln>
                            <a:noFill/>
                          </a:ln>
                          <a:solidFill>
                            <a:schemeClr val="tx1"/>
                          </a:solidFill>
                          <a:effectLst/>
                          <a:latin typeface="Calibri" pitchFamily="34" charset="0"/>
                          <a:ea typeface="+mn-ea"/>
                          <a:cs typeface="Times New Roman" pitchFamily="18" charset="0"/>
                        </a:rPr>
                        <a:t> bozukluğu vs.</a:t>
                      </a:r>
                      <a:endParaRPr kumimoji="0" lang="tr-TR" sz="1800" b="0" i="0" u="none" strike="noStrike" kern="1200" cap="none" normalizeH="0" baseline="0" dirty="0">
                        <a:ln>
                          <a:noFill/>
                        </a:ln>
                        <a:solidFill>
                          <a:schemeClr val="tx1"/>
                        </a:solidFill>
                        <a:effectLst/>
                        <a:latin typeface="Calibri" pitchFamily="34" charset="0"/>
                        <a:ea typeface="+mn-ea"/>
                        <a:cs typeface="+mn-cs"/>
                      </a:endParaRPr>
                    </a:p>
                  </a:txBody>
                  <a:tcPr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13"/>
                  </a:ext>
                </a:extLst>
              </a:tr>
            </a:tbl>
          </a:graphicData>
        </a:graphic>
      </p:graphicFrame>
      <p:sp>
        <p:nvSpPr>
          <p:cNvPr id="27697" name="Text Box 239"/>
          <p:cNvSpPr txBox="1">
            <a:spLocks noChangeArrowheads="1"/>
          </p:cNvSpPr>
          <p:nvPr/>
        </p:nvSpPr>
        <p:spPr bwMode="auto">
          <a:xfrm>
            <a:off x="1524000" y="-26988"/>
            <a:ext cx="9144000" cy="954107"/>
          </a:xfrm>
          <a:prstGeom prst="rect">
            <a:avLst/>
          </a:prstGeom>
          <a:noFill/>
          <a:ln w="9525">
            <a:solidFill>
              <a:srgbClr val="00B0F0"/>
            </a:solidFill>
            <a:miter lim="800000"/>
            <a:headEnd/>
            <a:tailEnd/>
          </a:ln>
        </p:spPr>
        <p:txBody>
          <a:bodyPr>
            <a:spAutoFit/>
          </a:bodyPr>
          <a:lstStyle/>
          <a:p>
            <a:pPr algn="ctr">
              <a:spcBef>
                <a:spcPct val="50000"/>
              </a:spcBef>
            </a:pPr>
            <a:r>
              <a:rPr lang="tr-TR" sz="2800" b="1" dirty="0">
                <a:solidFill>
                  <a:srgbClr val="0070C0"/>
                </a:solidFill>
                <a:latin typeface="Calibri" pitchFamily="34" charset="0"/>
              </a:rPr>
              <a:t>KRONİK YAYGIN AĞRIYA YOL AÇAN BAŞLICA KLİNİK NEDENLER</a:t>
            </a:r>
          </a:p>
        </p:txBody>
      </p:sp>
    </p:spTree>
    <p:extLst>
      <p:ext uri="{BB962C8B-B14F-4D97-AF65-F5344CB8AC3E}">
        <p14:creationId xmlns:p14="http://schemas.microsoft.com/office/powerpoint/2010/main" val="46146009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2254250" y="695326"/>
            <a:ext cx="7666038" cy="1077913"/>
          </a:xfrm>
          <a:prstGeom prst="rect">
            <a:avLst/>
          </a:prstGeom>
          <a:noFill/>
          <a:ln w="9525">
            <a:solidFill>
              <a:srgbClr val="00B0F0"/>
            </a:solidFill>
            <a:miter lim="800000"/>
            <a:headEnd/>
            <a:tailEnd/>
          </a:ln>
        </p:spPr>
        <p:txBody>
          <a:bodyPr>
            <a:spAutoFit/>
          </a:bodyPr>
          <a:lstStyle/>
          <a:p>
            <a:pPr algn="ctr"/>
            <a:r>
              <a:rPr lang="tr-TR" sz="3200" b="1" dirty="0">
                <a:solidFill>
                  <a:srgbClr val="0070C0"/>
                </a:solidFill>
                <a:latin typeface="Calibri" pitchFamily="34" charset="0"/>
              </a:rPr>
              <a:t>SİSTEMİK  FARMAKOLOJİK  TEDAVİ ANALJEZİKLER</a:t>
            </a:r>
            <a:endParaRPr lang="tr-TR" sz="3600" b="1" dirty="0">
              <a:solidFill>
                <a:srgbClr val="0070C0"/>
              </a:solidFill>
              <a:latin typeface="Calibri" pitchFamily="34" charset="0"/>
            </a:endParaRPr>
          </a:p>
        </p:txBody>
      </p:sp>
      <p:sp>
        <p:nvSpPr>
          <p:cNvPr id="8195" name="AutoShape 3"/>
          <p:cNvSpPr>
            <a:spLocks noChangeArrowheads="1"/>
          </p:cNvSpPr>
          <p:nvPr/>
        </p:nvSpPr>
        <p:spPr bwMode="auto">
          <a:xfrm rot="2615891">
            <a:off x="3917951" y="1843088"/>
            <a:ext cx="504825" cy="1295400"/>
          </a:xfrm>
          <a:prstGeom prst="downArrow">
            <a:avLst>
              <a:gd name="adj1" fmla="val 50000"/>
              <a:gd name="adj2" fmla="val 64151"/>
            </a:avLst>
          </a:prstGeom>
          <a:gradFill rotWithShape="1">
            <a:gsLst>
              <a:gs pos="0">
                <a:srgbClr val="CCFFFF">
                  <a:gamma/>
                  <a:shade val="46275"/>
                  <a:invGamma/>
                </a:srgbClr>
              </a:gs>
              <a:gs pos="100000">
                <a:srgbClr val="CCFFFF"/>
              </a:gs>
            </a:gsLst>
            <a:lin ang="5400000" scaled="1"/>
          </a:gradFill>
          <a:ln>
            <a:noFill/>
          </a:ln>
          <a:effectLst/>
        </p:spPr>
        <p:txBody>
          <a:bodyPr wrap="none" anchor="ctr"/>
          <a:lstStyle/>
          <a:p>
            <a:pPr>
              <a:defRPr/>
            </a:pPr>
            <a:endParaRPr lang="en-US">
              <a:latin typeface="+mj-lt"/>
            </a:endParaRPr>
          </a:p>
        </p:txBody>
      </p:sp>
      <p:sp>
        <p:nvSpPr>
          <p:cNvPr id="8196" name="AutoShape 4"/>
          <p:cNvSpPr>
            <a:spLocks noChangeArrowheads="1"/>
          </p:cNvSpPr>
          <p:nvPr/>
        </p:nvSpPr>
        <p:spPr bwMode="auto">
          <a:xfrm>
            <a:off x="5981701" y="1981201"/>
            <a:ext cx="504825" cy="1223963"/>
          </a:xfrm>
          <a:prstGeom prst="downArrow">
            <a:avLst>
              <a:gd name="adj1" fmla="val 50000"/>
              <a:gd name="adj2" fmla="val 60613"/>
            </a:avLst>
          </a:prstGeom>
          <a:gradFill rotWithShape="1">
            <a:gsLst>
              <a:gs pos="0">
                <a:srgbClr val="CCFFFF">
                  <a:gamma/>
                  <a:shade val="46275"/>
                  <a:invGamma/>
                </a:srgbClr>
              </a:gs>
              <a:gs pos="100000">
                <a:srgbClr val="CCFFFF"/>
              </a:gs>
            </a:gsLst>
            <a:lin ang="5400000" scaled="1"/>
          </a:gradFill>
          <a:ln>
            <a:noFill/>
          </a:ln>
          <a:effectLst/>
        </p:spPr>
        <p:txBody>
          <a:bodyPr wrap="none" anchor="ctr"/>
          <a:lstStyle/>
          <a:p>
            <a:pPr>
              <a:defRPr/>
            </a:pPr>
            <a:endParaRPr lang="en-US">
              <a:latin typeface="+mj-lt"/>
            </a:endParaRPr>
          </a:p>
        </p:txBody>
      </p:sp>
      <p:sp>
        <p:nvSpPr>
          <p:cNvPr id="8197" name="Text Box 5"/>
          <p:cNvSpPr txBox="1">
            <a:spLocks noChangeArrowheads="1"/>
          </p:cNvSpPr>
          <p:nvPr/>
        </p:nvSpPr>
        <p:spPr bwMode="auto">
          <a:xfrm>
            <a:off x="2057400" y="3276600"/>
            <a:ext cx="1402948" cy="400110"/>
          </a:xfrm>
          <a:prstGeom prst="rect">
            <a:avLst/>
          </a:prstGeom>
          <a:noFill/>
          <a:ln>
            <a:noFill/>
          </a:ln>
          <a:effectLst/>
        </p:spPr>
        <p:txBody>
          <a:bodyPr wrap="none">
            <a:spAutoFit/>
          </a:bodyPr>
          <a:lstStyle/>
          <a:p>
            <a:pPr>
              <a:defRPr/>
            </a:pPr>
            <a:r>
              <a:rPr lang="tr-TR" sz="2000" b="1" dirty="0">
                <a:solidFill>
                  <a:srgbClr val="C00000"/>
                </a:solidFill>
                <a:latin typeface="+mj-lt"/>
              </a:rPr>
              <a:t>NONOPİOİD</a:t>
            </a:r>
          </a:p>
        </p:txBody>
      </p:sp>
      <p:sp>
        <p:nvSpPr>
          <p:cNvPr id="8198" name="Text Box 6"/>
          <p:cNvSpPr txBox="1">
            <a:spLocks noChangeArrowheads="1"/>
          </p:cNvSpPr>
          <p:nvPr/>
        </p:nvSpPr>
        <p:spPr bwMode="auto">
          <a:xfrm>
            <a:off x="5692776" y="3284538"/>
            <a:ext cx="917239" cy="400110"/>
          </a:xfrm>
          <a:prstGeom prst="rect">
            <a:avLst/>
          </a:prstGeom>
          <a:noFill/>
          <a:ln>
            <a:noFill/>
          </a:ln>
          <a:effectLst/>
        </p:spPr>
        <p:txBody>
          <a:bodyPr wrap="none">
            <a:spAutoFit/>
          </a:bodyPr>
          <a:lstStyle/>
          <a:p>
            <a:pPr>
              <a:defRPr/>
            </a:pPr>
            <a:r>
              <a:rPr lang="tr-TR" sz="2000" b="1" dirty="0">
                <a:solidFill>
                  <a:srgbClr val="C00000"/>
                </a:solidFill>
                <a:latin typeface="+mj-lt"/>
              </a:rPr>
              <a:t>OPİOİD</a:t>
            </a:r>
          </a:p>
        </p:txBody>
      </p:sp>
      <p:sp>
        <p:nvSpPr>
          <p:cNvPr id="8199" name="AutoShape 7"/>
          <p:cNvSpPr>
            <a:spLocks noChangeArrowheads="1"/>
          </p:cNvSpPr>
          <p:nvPr/>
        </p:nvSpPr>
        <p:spPr bwMode="auto">
          <a:xfrm rot="-2101022">
            <a:off x="8321675" y="1839914"/>
            <a:ext cx="465138" cy="1368425"/>
          </a:xfrm>
          <a:prstGeom prst="downArrow">
            <a:avLst>
              <a:gd name="adj1" fmla="val 50000"/>
              <a:gd name="adj2" fmla="val 73549"/>
            </a:avLst>
          </a:prstGeom>
          <a:gradFill rotWithShape="1">
            <a:gsLst>
              <a:gs pos="0">
                <a:srgbClr val="CCFFFF">
                  <a:gamma/>
                  <a:shade val="46275"/>
                  <a:invGamma/>
                </a:srgbClr>
              </a:gs>
              <a:gs pos="100000">
                <a:srgbClr val="CCFFFF"/>
              </a:gs>
            </a:gsLst>
            <a:lin ang="5400000" scaled="1"/>
          </a:gradFill>
          <a:ln>
            <a:noFill/>
          </a:ln>
          <a:effectLst/>
        </p:spPr>
        <p:txBody>
          <a:bodyPr wrap="none" anchor="ctr"/>
          <a:lstStyle/>
          <a:p>
            <a:pPr>
              <a:defRPr/>
            </a:pPr>
            <a:endParaRPr lang="en-US">
              <a:latin typeface="+mj-lt"/>
            </a:endParaRPr>
          </a:p>
        </p:txBody>
      </p:sp>
      <p:sp>
        <p:nvSpPr>
          <p:cNvPr id="8200" name="Text Box 8"/>
          <p:cNvSpPr txBox="1">
            <a:spLocks noChangeArrowheads="1"/>
          </p:cNvSpPr>
          <p:nvPr/>
        </p:nvSpPr>
        <p:spPr bwMode="auto">
          <a:xfrm>
            <a:off x="8586789" y="3276600"/>
            <a:ext cx="1143903" cy="400110"/>
          </a:xfrm>
          <a:prstGeom prst="rect">
            <a:avLst/>
          </a:prstGeom>
          <a:noFill/>
          <a:ln>
            <a:noFill/>
          </a:ln>
          <a:effectLst/>
        </p:spPr>
        <p:txBody>
          <a:bodyPr wrap="none">
            <a:spAutoFit/>
          </a:bodyPr>
          <a:lstStyle/>
          <a:p>
            <a:pPr>
              <a:defRPr/>
            </a:pPr>
            <a:r>
              <a:rPr lang="tr-TR" sz="2000" b="1" dirty="0">
                <a:solidFill>
                  <a:srgbClr val="C00000"/>
                </a:solidFill>
                <a:latin typeface="+mj-lt"/>
              </a:rPr>
              <a:t>ADJUVAN</a:t>
            </a:r>
          </a:p>
        </p:txBody>
      </p:sp>
      <p:sp>
        <p:nvSpPr>
          <p:cNvPr id="8201" name="Text Box 9"/>
          <p:cNvSpPr txBox="1">
            <a:spLocks noChangeArrowheads="1"/>
          </p:cNvSpPr>
          <p:nvPr/>
        </p:nvSpPr>
        <p:spPr bwMode="auto">
          <a:xfrm>
            <a:off x="3063875" y="3673476"/>
            <a:ext cx="1143000" cy="523875"/>
          </a:xfrm>
          <a:prstGeom prst="rect">
            <a:avLst/>
          </a:prstGeom>
          <a:noFill/>
          <a:ln>
            <a:noFill/>
          </a:ln>
          <a:effectLst/>
        </p:spPr>
        <p:txBody>
          <a:bodyPr>
            <a:spAutoFit/>
          </a:bodyPr>
          <a:lstStyle/>
          <a:p>
            <a:pPr algn="ctr">
              <a:defRPr/>
            </a:pPr>
            <a:r>
              <a:rPr lang="tr-TR" sz="1400" b="1" dirty="0" err="1">
                <a:latin typeface="+mj-lt"/>
              </a:rPr>
              <a:t>Nonasid</a:t>
            </a:r>
            <a:r>
              <a:rPr lang="tr-TR" sz="1400" b="1" dirty="0">
                <a:latin typeface="+mj-lt"/>
              </a:rPr>
              <a:t>  </a:t>
            </a:r>
          </a:p>
          <a:p>
            <a:pPr algn="ctr">
              <a:defRPr/>
            </a:pPr>
            <a:r>
              <a:rPr lang="tr-TR" sz="1400" b="1" dirty="0" err="1">
                <a:latin typeface="+mj-lt"/>
              </a:rPr>
              <a:t>antipiretik</a:t>
            </a:r>
            <a:r>
              <a:rPr lang="tr-TR" sz="1400" b="1" dirty="0">
                <a:latin typeface="+mj-lt"/>
              </a:rPr>
              <a:t> </a:t>
            </a:r>
          </a:p>
        </p:txBody>
      </p:sp>
      <p:sp>
        <p:nvSpPr>
          <p:cNvPr id="8202" name="Text Box 10"/>
          <p:cNvSpPr txBox="1">
            <a:spLocks noChangeArrowheads="1"/>
          </p:cNvSpPr>
          <p:nvPr/>
        </p:nvSpPr>
        <p:spPr bwMode="auto">
          <a:xfrm>
            <a:off x="1600200" y="3657601"/>
            <a:ext cx="1219200" cy="523875"/>
          </a:xfrm>
          <a:prstGeom prst="rect">
            <a:avLst/>
          </a:prstGeom>
          <a:noFill/>
          <a:ln>
            <a:noFill/>
          </a:ln>
          <a:effectLst/>
        </p:spPr>
        <p:txBody>
          <a:bodyPr>
            <a:spAutoFit/>
          </a:bodyPr>
          <a:lstStyle/>
          <a:p>
            <a:pPr algn="ctr">
              <a:defRPr/>
            </a:pPr>
            <a:r>
              <a:rPr lang="tr-TR" sz="1400" b="1" dirty="0">
                <a:latin typeface="+mj-lt"/>
              </a:rPr>
              <a:t>Asit </a:t>
            </a:r>
          </a:p>
          <a:p>
            <a:pPr algn="ctr">
              <a:defRPr/>
            </a:pPr>
            <a:r>
              <a:rPr lang="tr-TR" sz="1400" b="1" dirty="0" err="1">
                <a:latin typeface="+mj-lt"/>
              </a:rPr>
              <a:t>antipiretik</a:t>
            </a:r>
            <a:endParaRPr lang="tr-TR" sz="1400" b="1" dirty="0">
              <a:latin typeface="+mj-lt"/>
            </a:endParaRPr>
          </a:p>
        </p:txBody>
      </p:sp>
      <p:sp>
        <p:nvSpPr>
          <p:cNvPr id="8203" name="Text Box 11"/>
          <p:cNvSpPr txBox="1">
            <a:spLocks noChangeArrowheads="1"/>
          </p:cNvSpPr>
          <p:nvPr/>
        </p:nvSpPr>
        <p:spPr bwMode="auto">
          <a:xfrm>
            <a:off x="4968875" y="3816351"/>
            <a:ext cx="979692" cy="276999"/>
          </a:xfrm>
          <a:prstGeom prst="rect">
            <a:avLst/>
          </a:prstGeom>
          <a:noFill/>
          <a:ln>
            <a:noFill/>
          </a:ln>
          <a:effectLst/>
        </p:spPr>
        <p:txBody>
          <a:bodyPr wrap="none">
            <a:spAutoFit/>
          </a:bodyPr>
          <a:lstStyle/>
          <a:p>
            <a:pPr>
              <a:defRPr/>
            </a:pPr>
            <a:r>
              <a:rPr lang="tr-TR" sz="1200" b="1" dirty="0">
                <a:solidFill>
                  <a:srgbClr val="C00000"/>
                </a:solidFill>
                <a:latin typeface="+mj-lt"/>
              </a:rPr>
              <a:t>ZAYIF OPİOİD</a:t>
            </a:r>
          </a:p>
        </p:txBody>
      </p:sp>
      <p:sp>
        <p:nvSpPr>
          <p:cNvPr id="8204" name="Text Box 12"/>
          <p:cNvSpPr txBox="1">
            <a:spLocks noChangeArrowheads="1"/>
          </p:cNvSpPr>
          <p:nvPr/>
        </p:nvSpPr>
        <p:spPr bwMode="auto">
          <a:xfrm>
            <a:off x="6416675" y="3816351"/>
            <a:ext cx="1243610" cy="276999"/>
          </a:xfrm>
          <a:prstGeom prst="rect">
            <a:avLst/>
          </a:prstGeom>
          <a:noFill/>
          <a:ln>
            <a:noFill/>
          </a:ln>
          <a:effectLst/>
        </p:spPr>
        <p:txBody>
          <a:bodyPr wrap="none">
            <a:spAutoFit/>
          </a:bodyPr>
          <a:lstStyle/>
          <a:p>
            <a:pPr>
              <a:defRPr/>
            </a:pPr>
            <a:r>
              <a:rPr lang="tr-TR" sz="1200" b="1" dirty="0">
                <a:solidFill>
                  <a:srgbClr val="C00000"/>
                </a:solidFill>
                <a:latin typeface="+mj-lt"/>
              </a:rPr>
              <a:t>KUVVETLİ OPİOİD</a:t>
            </a:r>
          </a:p>
        </p:txBody>
      </p:sp>
      <p:sp>
        <p:nvSpPr>
          <p:cNvPr id="8205" name="Text Box 13"/>
          <p:cNvSpPr txBox="1">
            <a:spLocks noChangeArrowheads="1"/>
          </p:cNvSpPr>
          <p:nvPr/>
        </p:nvSpPr>
        <p:spPr bwMode="auto">
          <a:xfrm>
            <a:off x="5114926" y="4271964"/>
            <a:ext cx="874713" cy="738187"/>
          </a:xfrm>
          <a:prstGeom prst="rect">
            <a:avLst/>
          </a:prstGeom>
          <a:noFill/>
          <a:ln>
            <a:noFill/>
          </a:ln>
          <a:effectLst/>
        </p:spPr>
        <p:txBody>
          <a:bodyPr wrap="none">
            <a:spAutoFit/>
          </a:bodyPr>
          <a:lstStyle/>
          <a:p>
            <a:pPr algn="just">
              <a:defRPr/>
            </a:pPr>
            <a:r>
              <a:rPr lang="tr-TR" sz="1400" b="1" dirty="0" err="1">
                <a:latin typeface="+mj-lt"/>
              </a:rPr>
              <a:t>Tramadol</a:t>
            </a:r>
            <a:endParaRPr lang="tr-TR" sz="1400" b="1" dirty="0">
              <a:latin typeface="+mj-lt"/>
            </a:endParaRPr>
          </a:p>
          <a:p>
            <a:pPr algn="just">
              <a:defRPr/>
            </a:pPr>
            <a:endParaRPr lang="tr-TR" sz="1400" b="1" dirty="0">
              <a:latin typeface="+mj-lt"/>
            </a:endParaRPr>
          </a:p>
          <a:p>
            <a:pPr algn="just">
              <a:defRPr/>
            </a:pPr>
            <a:r>
              <a:rPr lang="tr-TR" sz="1400" b="1" dirty="0">
                <a:latin typeface="+mj-lt"/>
              </a:rPr>
              <a:t>Kodein</a:t>
            </a:r>
          </a:p>
        </p:txBody>
      </p:sp>
      <p:sp>
        <p:nvSpPr>
          <p:cNvPr id="8206" name="Text Box 14"/>
          <p:cNvSpPr txBox="1">
            <a:spLocks noChangeArrowheads="1"/>
          </p:cNvSpPr>
          <p:nvPr/>
        </p:nvSpPr>
        <p:spPr bwMode="auto">
          <a:xfrm>
            <a:off x="6797676" y="4195764"/>
            <a:ext cx="746743" cy="1169551"/>
          </a:xfrm>
          <a:prstGeom prst="rect">
            <a:avLst/>
          </a:prstGeom>
          <a:noFill/>
          <a:ln>
            <a:noFill/>
          </a:ln>
          <a:effectLst/>
        </p:spPr>
        <p:txBody>
          <a:bodyPr wrap="none">
            <a:spAutoFit/>
          </a:bodyPr>
          <a:lstStyle/>
          <a:p>
            <a:pPr>
              <a:defRPr/>
            </a:pPr>
            <a:r>
              <a:rPr lang="tr-TR" sz="1400" b="1" dirty="0">
                <a:latin typeface="+mj-lt"/>
              </a:rPr>
              <a:t>Morfin</a:t>
            </a:r>
          </a:p>
          <a:p>
            <a:pPr>
              <a:defRPr/>
            </a:pPr>
            <a:endParaRPr lang="tr-TR" sz="1400" b="1" dirty="0">
              <a:latin typeface="+mj-lt"/>
            </a:endParaRPr>
          </a:p>
          <a:p>
            <a:pPr>
              <a:defRPr/>
            </a:pPr>
            <a:r>
              <a:rPr lang="tr-TR" sz="1400" b="1" dirty="0" err="1">
                <a:latin typeface="+mj-lt"/>
              </a:rPr>
              <a:t>Fentanil</a:t>
            </a:r>
            <a:endParaRPr lang="tr-TR" sz="1400" b="1" dirty="0">
              <a:latin typeface="+mj-lt"/>
            </a:endParaRPr>
          </a:p>
          <a:p>
            <a:pPr>
              <a:defRPr/>
            </a:pPr>
            <a:endParaRPr lang="tr-TR" sz="1400" b="1" dirty="0">
              <a:latin typeface="+mj-lt"/>
            </a:endParaRPr>
          </a:p>
          <a:p>
            <a:pPr>
              <a:defRPr/>
            </a:pPr>
            <a:r>
              <a:rPr lang="tr-TR" sz="1400" b="1" dirty="0" err="1">
                <a:latin typeface="+mj-lt"/>
              </a:rPr>
              <a:t>Petidin</a:t>
            </a:r>
            <a:endParaRPr lang="tr-TR" sz="1400" b="1" dirty="0">
              <a:latin typeface="+mj-lt"/>
            </a:endParaRPr>
          </a:p>
        </p:txBody>
      </p:sp>
      <p:sp>
        <p:nvSpPr>
          <p:cNvPr id="8208" name="Text Box 16"/>
          <p:cNvSpPr txBox="1">
            <a:spLocks noChangeArrowheads="1"/>
          </p:cNvSpPr>
          <p:nvPr/>
        </p:nvSpPr>
        <p:spPr bwMode="auto">
          <a:xfrm>
            <a:off x="3140075" y="4394200"/>
            <a:ext cx="1056892" cy="523220"/>
          </a:xfrm>
          <a:prstGeom prst="rect">
            <a:avLst/>
          </a:prstGeom>
          <a:noFill/>
          <a:ln>
            <a:noFill/>
          </a:ln>
          <a:effectLst/>
        </p:spPr>
        <p:txBody>
          <a:bodyPr wrap="none">
            <a:spAutoFit/>
          </a:bodyPr>
          <a:lstStyle/>
          <a:p>
            <a:pPr>
              <a:defRPr/>
            </a:pPr>
            <a:r>
              <a:rPr lang="tr-TR" sz="1400" b="1" dirty="0" err="1">
                <a:latin typeface="+mj-lt"/>
              </a:rPr>
              <a:t>Parasetamol</a:t>
            </a:r>
            <a:endParaRPr lang="tr-TR" sz="1400" b="1" dirty="0">
              <a:latin typeface="+mj-lt"/>
            </a:endParaRPr>
          </a:p>
          <a:p>
            <a:pPr>
              <a:defRPr/>
            </a:pPr>
            <a:r>
              <a:rPr lang="tr-TR" sz="1400" b="1" dirty="0" err="1">
                <a:latin typeface="+mj-lt"/>
              </a:rPr>
              <a:t>Metamizol</a:t>
            </a:r>
            <a:endParaRPr lang="tr-TR" sz="1400" dirty="0">
              <a:latin typeface="+mj-lt"/>
            </a:endParaRPr>
          </a:p>
        </p:txBody>
      </p:sp>
      <p:sp>
        <p:nvSpPr>
          <p:cNvPr id="8209" name="Line 17"/>
          <p:cNvSpPr>
            <a:spLocks noChangeShapeType="1"/>
          </p:cNvSpPr>
          <p:nvPr/>
        </p:nvSpPr>
        <p:spPr bwMode="auto">
          <a:xfrm>
            <a:off x="1828800" y="4267200"/>
            <a:ext cx="990600" cy="0"/>
          </a:xfrm>
          <a:prstGeom prst="line">
            <a:avLst/>
          </a:prstGeom>
          <a:noFill/>
          <a:ln w="9525">
            <a:solidFill>
              <a:srgbClr val="C00000"/>
            </a:solidFill>
            <a:round/>
            <a:headEnd/>
            <a:tailEnd/>
          </a:ln>
          <a:effectLst/>
        </p:spPr>
        <p:txBody>
          <a:bodyPr/>
          <a:lstStyle/>
          <a:p>
            <a:pPr>
              <a:defRPr/>
            </a:pPr>
            <a:endParaRPr lang="en-US">
              <a:latin typeface="+mj-lt"/>
            </a:endParaRPr>
          </a:p>
        </p:txBody>
      </p:sp>
      <p:sp>
        <p:nvSpPr>
          <p:cNvPr id="8210" name="Line 18"/>
          <p:cNvSpPr>
            <a:spLocks noChangeShapeType="1"/>
          </p:cNvSpPr>
          <p:nvPr/>
        </p:nvSpPr>
        <p:spPr bwMode="auto">
          <a:xfrm>
            <a:off x="3200400" y="4267200"/>
            <a:ext cx="990600" cy="0"/>
          </a:xfrm>
          <a:prstGeom prst="line">
            <a:avLst/>
          </a:prstGeom>
          <a:noFill/>
          <a:ln w="9525">
            <a:solidFill>
              <a:srgbClr val="C00000"/>
            </a:solidFill>
            <a:round/>
            <a:headEnd/>
            <a:tailEnd/>
          </a:ln>
          <a:effectLst/>
        </p:spPr>
        <p:txBody>
          <a:bodyPr/>
          <a:lstStyle/>
          <a:p>
            <a:pPr>
              <a:defRPr/>
            </a:pPr>
            <a:endParaRPr lang="en-US">
              <a:latin typeface="+mj-lt"/>
            </a:endParaRPr>
          </a:p>
        </p:txBody>
      </p:sp>
      <p:sp>
        <p:nvSpPr>
          <p:cNvPr id="8211" name="Line 19"/>
          <p:cNvSpPr>
            <a:spLocks noChangeShapeType="1"/>
          </p:cNvSpPr>
          <p:nvPr/>
        </p:nvSpPr>
        <p:spPr bwMode="auto">
          <a:xfrm flipV="1">
            <a:off x="5045075" y="4143375"/>
            <a:ext cx="1143000" cy="1588"/>
          </a:xfrm>
          <a:prstGeom prst="line">
            <a:avLst/>
          </a:prstGeom>
          <a:noFill/>
          <a:ln w="9525">
            <a:solidFill>
              <a:srgbClr val="C00000"/>
            </a:solidFill>
            <a:round/>
            <a:headEnd/>
            <a:tailEnd/>
          </a:ln>
          <a:effectLst/>
        </p:spPr>
        <p:txBody>
          <a:bodyPr/>
          <a:lstStyle/>
          <a:p>
            <a:pPr>
              <a:defRPr/>
            </a:pPr>
            <a:endParaRPr lang="en-US">
              <a:latin typeface="+mj-lt"/>
            </a:endParaRPr>
          </a:p>
        </p:txBody>
      </p:sp>
      <p:sp>
        <p:nvSpPr>
          <p:cNvPr id="8212" name="Line 20"/>
          <p:cNvSpPr>
            <a:spLocks noChangeShapeType="1"/>
          </p:cNvSpPr>
          <p:nvPr/>
        </p:nvSpPr>
        <p:spPr bwMode="auto">
          <a:xfrm flipV="1">
            <a:off x="6492875" y="4143375"/>
            <a:ext cx="1447800" cy="1588"/>
          </a:xfrm>
          <a:prstGeom prst="line">
            <a:avLst/>
          </a:prstGeom>
          <a:noFill/>
          <a:ln w="9525">
            <a:solidFill>
              <a:srgbClr val="C00000"/>
            </a:solidFill>
            <a:round/>
            <a:headEnd/>
            <a:tailEnd/>
          </a:ln>
          <a:effectLst/>
        </p:spPr>
        <p:txBody>
          <a:bodyPr/>
          <a:lstStyle/>
          <a:p>
            <a:pPr>
              <a:defRPr/>
            </a:pPr>
            <a:endParaRPr lang="en-US">
              <a:latin typeface="+mj-lt"/>
            </a:endParaRPr>
          </a:p>
        </p:txBody>
      </p:sp>
      <p:sp>
        <p:nvSpPr>
          <p:cNvPr id="8213" name="Text Box 21"/>
          <p:cNvSpPr txBox="1">
            <a:spLocks noChangeArrowheads="1"/>
          </p:cNvSpPr>
          <p:nvPr/>
        </p:nvSpPr>
        <p:spPr bwMode="auto">
          <a:xfrm>
            <a:off x="8626476" y="3789364"/>
            <a:ext cx="1127681" cy="307777"/>
          </a:xfrm>
          <a:prstGeom prst="rect">
            <a:avLst/>
          </a:prstGeom>
          <a:noFill/>
          <a:ln>
            <a:noFill/>
          </a:ln>
          <a:effectLst/>
        </p:spPr>
        <p:txBody>
          <a:bodyPr wrap="none">
            <a:spAutoFit/>
          </a:bodyPr>
          <a:lstStyle/>
          <a:p>
            <a:pPr>
              <a:defRPr/>
            </a:pPr>
            <a:r>
              <a:rPr lang="tr-TR" sz="1400" b="1" dirty="0" err="1">
                <a:latin typeface="+mj-lt"/>
              </a:rPr>
              <a:t>Antidepresan</a:t>
            </a:r>
            <a:endParaRPr lang="tr-TR" sz="1400" b="1" dirty="0">
              <a:latin typeface="+mj-lt"/>
            </a:endParaRPr>
          </a:p>
        </p:txBody>
      </p:sp>
      <p:sp>
        <p:nvSpPr>
          <p:cNvPr id="8215" name="Text Box 23"/>
          <p:cNvSpPr txBox="1">
            <a:spLocks noChangeArrowheads="1"/>
          </p:cNvSpPr>
          <p:nvPr/>
        </p:nvSpPr>
        <p:spPr bwMode="auto">
          <a:xfrm>
            <a:off x="8610600" y="4130676"/>
            <a:ext cx="1166794" cy="307777"/>
          </a:xfrm>
          <a:prstGeom prst="rect">
            <a:avLst/>
          </a:prstGeom>
          <a:noFill/>
          <a:ln>
            <a:noFill/>
          </a:ln>
          <a:effectLst/>
        </p:spPr>
        <p:txBody>
          <a:bodyPr wrap="none">
            <a:spAutoFit/>
          </a:bodyPr>
          <a:lstStyle/>
          <a:p>
            <a:pPr>
              <a:defRPr/>
            </a:pPr>
            <a:r>
              <a:rPr lang="tr-TR" sz="1400" b="1" dirty="0" err="1">
                <a:latin typeface="+mj-lt"/>
              </a:rPr>
              <a:t>Antikonvülzan</a:t>
            </a:r>
            <a:endParaRPr lang="tr-TR" sz="1400" b="1" dirty="0">
              <a:latin typeface="+mj-lt"/>
            </a:endParaRPr>
          </a:p>
        </p:txBody>
      </p:sp>
      <p:sp>
        <p:nvSpPr>
          <p:cNvPr id="8219" name="Text Box 27"/>
          <p:cNvSpPr txBox="1">
            <a:spLocks noChangeArrowheads="1"/>
          </p:cNvSpPr>
          <p:nvPr/>
        </p:nvSpPr>
        <p:spPr bwMode="auto">
          <a:xfrm>
            <a:off x="8610601" y="4435476"/>
            <a:ext cx="907749" cy="307777"/>
          </a:xfrm>
          <a:prstGeom prst="rect">
            <a:avLst/>
          </a:prstGeom>
          <a:noFill/>
          <a:ln>
            <a:noFill/>
          </a:ln>
          <a:effectLst/>
        </p:spPr>
        <p:txBody>
          <a:bodyPr wrap="none">
            <a:spAutoFit/>
          </a:bodyPr>
          <a:lstStyle/>
          <a:p>
            <a:pPr>
              <a:defRPr/>
            </a:pPr>
            <a:r>
              <a:rPr lang="el-GR" sz="1400" b="1" dirty="0">
                <a:latin typeface="+mj-lt"/>
              </a:rPr>
              <a:t>α</a:t>
            </a:r>
            <a:r>
              <a:rPr lang="tr-TR" sz="1400" b="1" baseline="-25000" dirty="0">
                <a:latin typeface="+mj-lt"/>
              </a:rPr>
              <a:t>2</a:t>
            </a:r>
            <a:r>
              <a:rPr lang="tr-TR" sz="1400" b="1" dirty="0">
                <a:latin typeface="+mj-lt"/>
              </a:rPr>
              <a:t>-agonist</a:t>
            </a:r>
          </a:p>
        </p:txBody>
      </p:sp>
      <p:sp>
        <p:nvSpPr>
          <p:cNvPr id="8220" name="Text Box 28"/>
          <p:cNvSpPr txBox="1">
            <a:spLocks noChangeArrowheads="1"/>
          </p:cNvSpPr>
          <p:nvPr/>
        </p:nvSpPr>
        <p:spPr bwMode="auto">
          <a:xfrm>
            <a:off x="8610600" y="4740276"/>
            <a:ext cx="1509196" cy="307777"/>
          </a:xfrm>
          <a:prstGeom prst="rect">
            <a:avLst/>
          </a:prstGeom>
          <a:noFill/>
          <a:ln>
            <a:noFill/>
          </a:ln>
          <a:effectLst/>
        </p:spPr>
        <p:txBody>
          <a:bodyPr wrap="none">
            <a:spAutoFit/>
          </a:bodyPr>
          <a:lstStyle/>
          <a:p>
            <a:pPr>
              <a:defRPr/>
            </a:pPr>
            <a:r>
              <a:rPr lang="tr-TR" sz="1400" b="1" dirty="0">
                <a:latin typeface="+mj-lt"/>
              </a:rPr>
              <a:t>NMDA antagonisti </a:t>
            </a:r>
          </a:p>
        </p:txBody>
      </p:sp>
      <p:sp>
        <p:nvSpPr>
          <p:cNvPr id="8222" name="Text Box 30"/>
          <p:cNvSpPr txBox="1">
            <a:spLocks noChangeArrowheads="1"/>
          </p:cNvSpPr>
          <p:nvPr/>
        </p:nvSpPr>
        <p:spPr bwMode="auto">
          <a:xfrm>
            <a:off x="8610601" y="5084764"/>
            <a:ext cx="1151021" cy="307777"/>
          </a:xfrm>
          <a:prstGeom prst="rect">
            <a:avLst/>
          </a:prstGeom>
          <a:noFill/>
          <a:ln>
            <a:noFill/>
          </a:ln>
          <a:effectLst/>
        </p:spPr>
        <p:txBody>
          <a:bodyPr wrap="none">
            <a:spAutoFit/>
          </a:bodyPr>
          <a:lstStyle/>
          <a:p>
            <a:pPr>
              <a:defRPr/>
            </a:pPr>
            <a:r>
              <a:rPr lang="tr-TR" sz="1400" b="1" dirty="0">
                <a:latin typeface="+mj-lt"/>
              </a:rPr>
              <a:t>Kas gevşetici  </a:t>
            </a:r>
          </a:p>
        </p:txBody>
      </p:sp>
      <p:sp>
        <p:nvSpPr>
          <p:cNvPr id="8223" name="Text Box 31"/>
          <p:cNvSpPr txBox="1">
            <a:spLocks noChangeArrowheads="1"/>
          </p:cNvSpPr>
          <p:nvPr/>
        </p:nvSpPr>
        <p:spPr bwMode="auto">
          <a:xfrm>
            <a:off x="8613776" y="5445126"/>
            <a:ext cx="1565429" cy="307777"/>
          </a:xfrm>
          <a:prstGeom prst="rect">
            <a:avLst/>
          </a:prstGeom>
          <a:noFill/>
          <a:ln>
            <a:noFill/>
          </a:ln>
          <a:effectLst/>
        </p:spPr>
        <p:txBody>
          <a:bodyPr wrap="none">
            <a:spAutoFit/>
          </a:bodyPr>
          <a:lstStyle/>
          <a:p>
            <a:pPr>
              <a:defRPr/>
            </a:pPr>
            <a:r>
              <a:rPr lang="tr-TR" sz="1400" b="1" dirty="0" err="1">
                <a:latin typeface="+mj-lt"/>
              </a:rPr>
              <a:t>Immunsupressivler</a:t>
            </a:r>
            <a:r>
              <a:rPr lang="tr-TR" sz="1400" b="1" dirty="0">
                <a:latin typeface="+mj-lt"/>
              </a:rPr>
              <a:t> </a:t>
            </a:r>
          </a:p>
        </p:txBody>
      </p:sp>
      <p:sp>
        <p:nvSpPr>
          <p:cNvPr id="8224" name="Text Box 32"/>
          <p:cNvSpPr txBox="1">
            <a:spLocks noChangeArrowheads="1"/>
          </p:cNvSpPr>
          <p:nvPr/>
        </p:nvSpPr>
        <p:spPr bwMode="auto">
          <a:xfrm>
            <a:off x="8593138" y="5805489"/>
            <a:ext cx="1584536" cy="307777"/>
          </a:xfrm>
          <a:prstGeom prst="rect">
            <a:avLst/>
          </a:prstGeom>
          <a:noFill/>
          <a:ln>
            <a:noFill/>
          </a:ln>
          <a:effectLst/>
        </p:spPr>
        <p:txBody>
          <a:bodyPr wrap="none">
            <a:spAutoFit/>
          </a:bodyPr>
          <a:lstStyle/>
          <a:p>
            <a:pPr>
              <a:defRPr/>
            </a:pPr>
            <a:r>
              <a:rPr lang="tr-TR" sz="1400" b="1" dirty="0" err="1">
                <a:latin typeface="+mj-lt"/>
              </a:rPr>
              <a:t>Ca</a:t>
            </a:r>
            <a:r>
              <a:rPr lang="tr-TR" sz="1400" b="1" dirty="0">
                <a:latin typeface="+mj-lt"/>
              </a:rPr>
              <a:t>++ düzenleyiciler </a:t>
            </a:r>
          </a:p>
        </p:txBody>
      </p:sp>
      <p:sp>
        <p:nvSpPr>
          <p:cNvPr id="8229" name="Text Box 37"/>
          <p:cNvSpPr txBox="1">
            <a:spLocks noChangeArrowheads="1"/>
          </p:cNvSpPr>
          <p:nvPr/>
        </p:nvSpPr>
        <p:spPr bwMode="auto">
          <a:xfrm>
            <a:off x="5075238" y="5122863"/>
            <a:ext cx="1033232" cy="738664"/>
          </a:xfrm>
          <a:prstGeom prst="rect">
            <a:avLst/>
          </a:prstGeom>
          <a:noFill/>
          <a:ln>
            <a:noFill/>
          </a:ln>
          <a:effectLst/>
        </p:spPr>
        <p:txBody>
          <a:bodyPr wrap="none">
            <a:spAutoFit/>
          </a:bodyPr>
          <a:lstStyle/>
          <a:p>
            <a:pPr>
              <a:defRPr/>
            </a:pPr>
            <a:r>
              <a:rPr lang="tr-TR" sz="1400" b="1" dirty="0" err="1">
                <a:latin typeface="+mj-lt"/>
              </a:rPr>
              <a:t>Propoksifen</a:t>
            </a:r>
            <a:endParaRPr lang="tr-TR" sz="1400" b="1" dirty="0">
              <a:latin typeface="+mj-lt"/>
            </a:endParaRPr>
          </a:p>
          <a:p>
            <a:pPr>
              <a:defRPr/>
            </a:pPr>
            <a:endParaRPr lang="tr-TR" sz="1400" b="1" dirty="0">
              <a:latin typeface="+mj-lt"/>
            </a:endParaRPr>
          </a:p>
          <a:p>
            <a:pPr>
              <a:defRPr/>
            </a:pPr>
            <a:r>
              <a:rPr lang="tr-TR" sz="1400" b="1" dirty="0" err="1">
                <a:latin typeface="+mj-lt"/>
              </a:rPr>
              <a:t>Buprenorfin</a:t>
            </a:r>
            <a:endParaRPr lang="tr-TR" sz="1400" b="1" dirty="0">
              <a:latin typeface="+mj-lt"/>
            </a:endParaRPr>
          </a:p>
        </p:txBody>
      </p:sp>
      <p:sp>
        <p:nvSpPr>
          <p:cNvPr id="8230" name="Text Box 38"/>
          <p:cNvSpPr txBox="1">
            <a:spLocks noChangeArrowheads="1"/>
          </p:cNvSpPr>
          <p:nvPr/>
        </p:nvSpPr>
        <p:spPr bwMode="auto">
          <a:xfrm>
            <a:off x="6765926" y="5518151"/>
            <a:ext cx="1135375" cy="1169551"/>
          </a:xfrm>
          <a:prstGeom prst="rect">
            <a:avLst/>
          </a:prstGeom>
          <a:noFill/>
          <a:ln>
            <a:noFill/>
          </a:ln>
          <a:effectLst/>
        </p:spPr>
        <p:txBody>
          <a:bodyPr wrap="none">
            <a:spAutoFit/>
          </a:bodyPr>
          <a:lstStyle/>
          <a:p>
            <a:pPr>
              <a:defRPr/>
            </a:pPr>
            <a:r>
              <a:rPr lang="tr-TR" sz="1400" b="1" dirty="0" err="1">
                <a:latin typeface="+mj-lt"/>
              </a:rPr>
              <a:t>Oksikodon</a:t>
            </a:r>
            <a:endParaRPr lang="tr-TR" sz="1400" b="1" dirty="0">
              <a:latin typeface="+mj-lt"/>
            </a:endParaRPr>
          </a:p>
          <a:p>
            <a:pPr>
              <a:defRPr/>
            </a:pPr>
            <a:endParaRPr lang="tr-TR" sz="1400" b="1" dirty="0">
              <a:latin typeface="+mj-lt"/>
            </a:endParaRPr>
          </a:p>
          <a:p>
            <a:pPr>
              <a:defRPr/>
            </a:pPr>
            <a:r>
              <a:rPr lang="tr-TR" sz="1400" b="1" dirty="0" err="1">
                <a:latin typeface="+mj-lt"/>
              </a:rPr>
              <a:t>Hidromorfon</a:t>
            </a:r>
            <a:r>
              <a:rPr lang="tr-TR" sz="1400" b="1" dirty="0">
                <a:latin typeface="+mj-lt"/>
              </a:rPr>
              <a:t> </a:t>
            </a:r>
          </a:p>
          <a:p>
            <a:pPr>
              <a:defRPr/>
            </a:pPr>
            <a:endParaRPr lang="tr-TR" sz="1400" b="1" dirty="0">
              <a:latin typeface="+mj-lt"/>
            </a:endParaRPr>
          </a:p>
          <a:p>
            <a:pPr>
              <a:defRPr/>
            </a:pPr>
            <a:r>
              <a:rPr lang="tr-TR" sz="1400" b="1" dirty="0" err="1">
                <a:latin typeface="+mj-lt"/>
              </a:rPr>
              <a:t>Metadon</a:t>
            </a:r>
            <a:r>
              <a:rPr lang="tr-TR" sz="1400" b="1" dirty="0">
                <a:latin typeface="+mj-lt"/>
              </a:rPr>
              <a:t> </a:t>
            </a:r>
          </a:p>
        </p:txBody>
      </p:sp>
      <p:sp>
        <p:nvSpPr>
          <p:cNvPr id="8232" name="Text Box 40"/>
          <p:cNvSpPr txBox="1">
            <a:spLocks noChangeArrowheads="1"/>
          </p:cNvSpPr>
          <p:nvPr/>
        </p:nvSpPr>
        <p:spPr bwMode="auto">
          <a:xfrm>
            <a:off x="1704975" y="4343401"/>
            <a:ext cx="1195388" cy="2246313"/>
          </a:xfrm>
          <a:prstGeom prst="rect">
            <a:avLst/>
          </a:prstGeom>
          <a:noFill/>
          <a:ln>
            <a:noFill/>
          </a:ln>
          <a:effectLst/>
        </p:spPr>
        <p:txBody>
          <a:bodyPr wrap="none">
            <a:spAutoFit/>
          </a:bodyPr>
          <a:lstStyle/>
          <a:p>
            <a:pPr>
              <a:defRPr/>
            </a:pPr>
            <a:r>
              <a:rPr lang="tr-TR" sz="1400" b="1" dirty="0">
                <a:solidFill>
                  <a:srgbClr val="C00000"/>
                </a:solidFill>
                <a:latin typeface="+mj-lt"/>
              </a:rPr>
              <a:t>NONSELEKTİF</a:t>
            </a:r>
          </a:p>
          <a:p>
            <a:pPr>
              <a:defRPr/>
            </a:pPr>
            <a:r>
              <a:rPr lang="tr-TR" sz="1400" b="1" dirty="0">
                <a:solidFill>
                  <a:srgbClr val="C00000"/>
                </a:solidFill>
                <a:latin typeface="+mj-lt"/>
              </a:rPr>
              <a:t>  (NSAİİ)</a:t>
            </a:r>
          </a:p>
          <a:p>
            <a:pPr>
              <a:defRPr/>
            </a:pPr>
            <a:r>
              <a:rPr lang="tr-TR" sz="1400" b="1" dirty="0">
                <a:latin typeface="+mj-lt"/>
              </a:rPr>
              <a:t> </a:t>
            </a:r>
            <a:r>
              <a:rPr lang="tr-TR" sz="1400" b="1" dirty="0" err="1">
                <a:latin typeface="+mj-lt"/>
              </a:rPr>
              <a:t>Diklofenak</a:t>
            </a:r>
            <a:endParaRPr lang="tr-TR" sz="1400" b="1" dirty="0">
              <a:latin typeface="+mj-lt"/>
            </a:endParaRPr>
          </a:p>
          <a:p>
            <a:pPr>
              <a:defRPr/>
            </a:pPr>
            <a:r>
              <a:rPr lang="tr-TR" sz="1400" b="1" dirty="0">
                <a:latin typeface="+mj-lt"/>
              </a:rPr>
              <a:t> </a:t>
            </a:r>
            <a:r>
              <a:rPr lang="tr-TR" sz="1400" b="1" dirty="0" err="1">
                <a:latin typeface="+mj-lt"/>
              </a:rPr>
              <a:t>Oksikam</a:t>
            </a:r>
            <a:endParaRPr lang="tr-TR" sz="1400" b="1" dirty="0">
              <a:latin typeface="+mj-lt"/>
            </a:endParaRPr>
          </a:p>
          <a:p>
            <a:pPr>
              <a:defRPr/>
            </a:pPr>
            <a:r>
              <a:rPr lang="tr-TR" sz="1400" b="1" dirty="0">
                <a:latin typeface="+mj-lt"/>
              </a:rPr>
              <a:t> </a:t>
            </a:r>
            <a:r>
              <a:rPr lang="tr-TR" sz="1400" b="1" dirty="0" err="1">
                <a:latin typeface="+mj-lt"/>
              </a:rPr>
              <a:t>Naproksen</a:t>
            </a:r>
            <a:endParaRPr lang="tr-TR" sz="1400" b="1" dirty="0">
              <a:latin typeface="+mj-lt"/>
            </a:endParaRPr>
          </a:p>
          <a:p>
            <a:pPr>
              <a:defRPr/>
            </a:pPr>
            <a:r>
              <a:rPr lang="tr-TR" sz="1400" b="1" dirty="0">
                <a:latin typeface="+mj-lt"/>
              </a:rPr>
              <a:t> </a:t>
            </a:r>
            <a:r>
              <a:rPr lang="tr-TR" sz="1400" b="1" dirty="0" err="1">
                <a:latin typeface="+mj-lt"/>
              </a:rPr>
              <a:t>Ketoprofen</a:t>
            </a:r>
            <a:endParaRPr lang="tr-TR" sz="1400" b="1" dirty="0">
              <a:latin typeface="+mj-lt"/>
            </a:endParaRPr>
          </a:p>
          <a:p>
            <a:pPr>
              <a:defRPr/>
            </a:pPr>
            <a:endParaRPr lang="tr-TR" sz="1400" b="1" dirty="0">
              <a:latin typeface="+mj-lt"/>
            </a:endParaRPr>
          </a:p>
          <a:p>
            <a:pPr>
              <a:defRPr/>
            </a:pPr>
            <a:r>
              <a:rPr lang="tr-TR" sz="1400" b="1" dirty="0">
                <a:solidFill>
                  <a:srgbClr val="C00000"/>
                </a:solidFill>
                <a:latin typeface="+mj-lt"/>
              </a:rPr>
              <a:t>SELEKTİF</a:t>
            </a:r>
          </a:p>
          <a:p>
            <a:pPr>
              <a:defRPr/>
            </a:pPr>
            <a:r>
              <a:rPr lang="tr-TR" sz="1400" b="1" dirty="0">
                <a:latin typeface="+mj-lt"/>
              </a:rPr>
              <a:t> </a:t>
            </a:r>
            <a:r>
              <a:rPr lang="tr-TR" sz="1400" b="1" dirty="0" err="1">
                <a:latin typeface="+mj-lt"/>
              </a:rPr>
              <a:t>Selekoksib</a:t>
            </a:r>
            <a:endParaRPr lang="tr-TR" sz="1400" b="1" dirty="0">
              <a:latin typeface="+mj-lt"/>
            </a:endParaRPr>
          </a:p>
          <a:p>
            <a:pPr>
              <a:defRPr/>
            </a:pPr>
            <a:r>
              <a:rPr lang="tr-TR" sz="1400" b="1" dirty="0">
                <a:latin typeface="+mj-lt"/>
              </a:rPr>
              <a:t> </a:t>
            </a:r>
            <a:r>
              <a:rPr lang="tr-TR" sz="1400" b="1" dirty="0" err="1">
                <a:latin typeface="+mj-lt"/>
              </a:rPr>
              <a:t>Refokoksib</a:t>
            </a:r>
            <a:endParaRPr lang="tr-TR" sz="1400" b="1" dirty="0">
              <a:latin typeface="+mj-lt"/>
            </a:endParaRPr>
          </a:p>
        </p:txBody>
      </p:sp>
      <p:sp>
        <p:nvSpPr>
          <p:cNvPr id="8233" name="Line 41"/>
          <p:cNvSpPr>
            <a:spLocks noChangeShapeType="1"/>
          </p:cNvSpPr>
          <p:nvPr/>
        </p:nvSpPr>
        <p:spPr bwMode="auto">
          <a:xfrm flipV="1">
            <a:off x="8610600" y="3732214"/>
            <a:ext cx="1447800" cy="1587"/>
          </a:xfrm>
          <a:prstGeom prst="line">
            <a:avLst/>
          </a:prstGeom>
          <a:noFill/>
          <a:ln w="9525">
            <a:solidFill>
              <a:srgbClr val="C00000"/>
            </a:solidFill>
            <a:round/>
            <a:headEnd/>
            <a:tailEnd/>
          </a:ln>
          <a:effectLst/>
        </p:spPr>
        <p:txBody>
          <a:bodyPr/>
          <a:lstStyle/>
          <a:p>
            <a:pPr>
              <a:defRPr/>
            </a:pPr>
            <a:endParaRPr lang="en-US">
              <a:latin typeface="+mj-lt"/>
            </a:endParaRPr>
          </a:p>
        </p:txBody>
      </p:sp>
      <p:sp>
        <p:nvSpPr>
          <p:cNvPr id="31" name="30 Slayt Numarası Yer Tutucusu"/>
          <p:cNvSpPr>
            <a:spLocks noGrp="1"/>
          </p:cNvSpPr>
          <p:nvPr>
            <p:ph type="sldNum" sz="quarter" idx="12"/>
          </p:nvPr>
        </p:nvSpPr>
        <p:spPr/>
        <p:txBody>
          <a:bodyPr/>
          <a:lstStyle/>
          <a:p>
            <a:pPr>
              <a:defRPr/>
            </a:pPr>
            <a:fld id="{410E92F5-D65F-40FE-901B-DE218A95F71A}" type="slidenum">
              <a:rPr lang="tr-TR" smtClean="0"/>
              <a:pPr>
                <a:defRPr/>
              </a:pPr>
              <a:t>59</a:t>
            </a:fld>
            <a:endParaRPr lang="tr-TR"/>
          </a:p>
        </p:txBody>
      </p:sp>
    </p:spTree>
    <p:extLst>
      <p:ext uri="{BB962C8B-B14F-4D97-AF65-F5344CB8AC3E}">
        <p14:creationId xmlns:p14="http://schemas.microsoft.com/office/powerpoint/2010/main" val="1468441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7E490-B0FC-43C7-96EE-0AB8D4109571}"/>
              </a:ext>
            </a:extLst>
          </p:cNvPr>
          <p:cNvSpPr>
            <a:spLocks noGrp="1"/>
          </p:cNvSpPr>
          <p:nvPr>
            <p:ph type="title"/>
          </p:nvPr>
        </p:nvSpPr>
        <p:spPr>
          <a:ln>
            <a:solidFill>
              <a:srgbClr val="00B0F0"/>
            </a:solidFill>
          </a:ln>
        </p:spPr>
        <p:txBody>
          <a:bodyPr/>
          <a:lstStyle/>
          <a:p>
            <a:pPr algn="ctr"/>
            <a:r>
              <a:rPr lang="tr-TR" b="1" dirty="0">
                <a:solidFill>
                  <a:srgbClr val="0070C0"/>
                </a:solidFill>
              </a:rPr>
              <a:t>YAŞLIDA HİPERTANSİYON  </a:t>
            </a:r>
            <a:endParaRPr lang="en-US" b="1" dirty="0">
              <a:solidFill>
                <a:srgbClr val="0070C0"/>
              </a:solidFill>
            </a:endParaRPr>
          </a:p>
        </p:txBody>
      </p:sp>
      <p:sp>
        <p:nvSpPr>
          <p:cNvPr id="3" name="Content Placeholder 2">
            <a:extLst>
              <a:ext uri="{FF2B5EF4-FFF2-40B4-BE49-F238E27FC236}">
                <a16:creationId xmlns:a16="http://schemas.microsoft.com/office/drawing/2014/main" id="{A4F95589-313F-4389-A714-600F819C064C}"/>
              </a:ext>
            </a:extLst>
          </p:cNvPr>
          <p:cNvSpPr>
            <a:spLocks noGrp="1"/>
          </p:cNvSpPr>
          <p:nvPr>
            <p:ph idx="1"/>
          </p:nvPr>
        </p:nvSpPr>
        <p:spPr>
          <a:ln>
            <a:solidFill>
              <a:srgbClr val="00B0F0"/>
            </a:solidFill>
          </a:ln>
        </p:spPr>
        <p:txBody>
          <a:bodyPr/>
          <a:lstStyle/>
          <a:p>
            <a:r>
              <a:rPr lang="tr-TR" dirty="0"/>
              <a:t>Yaşlıda yüksek kan basıncını düşürmenin faydası var mı ?</a:t>
            </a:r>
            <a:endParaRPr lang="en-US" dirty="0"/>
          </a:p>
        </p:txBody>
      </p:sp>
      <p:graphicFrame>
        <p:nvGraphicFramePr>
          <p:cNvPr id="4" name="Table 3">
            <a:extLst>
              <a:ext uri="{FF2B5EF4-FFF2-40B4-BE49-F238E27FC236}">
                <a16:creationId xmlns:a16="http://schemas.microsoft.com/office/drawing/2014/main" id="{1BDC59B5-DA17-4648-AF68-DB341ED027E7}"/>
              </a:ext>
            </a:extLst>
          </p:cNvPr>
          <p:cNvGraphicFramePr>
            <a:graphicFrameLocks noGrp="1"/>
          </p:cNvGraphicFramePr>
          <p:nvPr>
            <p:extLst>
              <p:ext uri="{D42A27DB-BD31-4B8C-83A1-F6EECF244321}">
                <p14:modId xmlns:p14="http://schemas.microsoft.com/office/powerpoint/2010/main" val="3009120676"/>
              </p:ext>
            </p:extLst>
          </p:nvPr>
        </p:nvGraphicFramePr>
        <p:xfrm>
          <a:off x="1017037" y="2780523"/>
          <a:ext cx="9685175" cy="2201612"/>
        </p:xfrm>
        <a:graphic>
          <a:graphicData uri="http://schemas.openxmlformats.org/drawingml/2006/table">
            <a:tbl>
              <a:tblPr firstRow="1" bandRow="1">
                <a:effectLst>
                  <a:innerShdw blurRad="114300">
                    <a:prstClr val="black"/>
                  </a:innerShdw>
                </a:effectLst>
                <a:tableStyleId>{5C22544A-7EE6-4342-B048-85BDC9FD1C3A}</a:tableStyleId>
              </a:tblPr>
              <a:tblGrid>
                <a:gridCol w="3692022">
                  <a:extLst>
                    <a:ext uri="{9D8B030D-6E8A-4147-A177-3AD203B41FA5}">
                      <a16:colId xmlns:a16="http://schemas.microsoft.com/office/drawing/2014/main" val="4292384543"/>
                    </a:ext>
                  </a:extLst>
                </a:gridCol>
                <a:gridCol w="1234829">
                  <a:extLst>
                    <a:ext uri="{9D8B030D-6E8A-4147-A177-3AD203B41FA5}">
                      <a16:colId xmlns:a16="http://schemas.microsoft.com/office/drawing/2014/main" val="362194201"/>
                    </a:ext>
                  </a:extLst>
                </a:gridCol>
                <a:gridCol w="1045805">
                  <a:extLst>
                    <a:ext uri="{9D8B030D-6E8A-4147-A177-3AD203B41FA5}">
                      <a16:colId xmlns:a16="http://schemas.microsoft.com/office/drawing/2014/main" val="25625426"/>
                    </a:ext>
                  </a:extLst>
                </a:gridCol>
                <a:gridCol w="1066031">
                  <a:extLst>
                    <a:ext uri="{9D8B030D-6E8A-4147-A177-3AD203B41FA5}">
                      <a16:colId xmlns:a16="http://schemas.microsoft.com/office/drawing/2014/main" val="2037962048"/>
                    </a:ext>
                  </a:extLst>
                </a:gridCol>
                <a:gridCol w="1142965">
                  <a:extLst>
                    <a:ext uri="{9D8B030D-6E8A-4147-A177-3AD203B41FA5}">
                      <a16:colId xmlns:a16="http://schemas.microsoft.com/office/drawing/2014/main" val="844362338"/>
                    </a:ext>
                  </a:extLst>
                </a:gridCol>
                <a:gridCol w="1503523">
                  <a:extLst>
                    <a:ext uri="{9D8B030D-6E8A-4147-A177-3AD203B41FA5}">
                      <a16:colId xmlns:a16="http://schemas.microsoft.com/office/drawing/2014/main" val="3972556540"/>
                    </a:ext>
                  </a:extLst>
                </a:gridCol>
              </a:tblGrid>
              <a:tr h="374218">
                <a:tc>
                  <a:txBody>
                    <a:bodyPr/>
                    <a:lstStyle/>
                    <a:p>
                      <a:pPr algn="ctr"/>
                      <a:endParaRPr lang="en-US" dirty="0"/>
                    </a:p>
                  </a:txBody>
                  <a:tcPr/>
                </a:tc>
                <a:tc>
                  <a:txBody>
                    <a:bodyPr/>
                    <a:lstStyle/>
                    <a:p>
                      <a:pPr algn="ctr"/>
                      <a:r>
                        <a:rPr lang="tr-TR" dirty="0"/>
                        <a:t>HYVET</a:t>
                      </a:r>
                      <a:endParaRPr lang="en-US" dirty="0"/>
                    </a:p>
                  </a:txBody>
                  <a:tcPr/>
                </a:tc>
                <a:tc>
                  <a:txBody>
                    <a:bodyPr/>
                    <a:lstStyle/>
                    <a:p>
                      <a:pPr algn="ctr"/>
                      <a:r>
                        <a:rPr lang="tr-TR" dirty="0"/>
                        <a:t>SHE</a:t>
                      </a:r>
                      <a:endParaRPr lang="en-US" dirty="0"/>
                    </a:p>
                  </a:txBody>
                  <a:tcPr/>
                </a:tc>
                <a:tc>
                  <a:txBody>
                    <a:bodyPr/>
                    <a:lstStyle/>
                    <a:p>
                      <a:pPr algn="ctr"/>
                      <a:r>
                        <a:rPr lang="tr-TR" dirty="0"/>
                        <a:t>STOP</a:t>
                      </a:r>
                      <a:endParaRPr lang="en-US" dirty="0"/>
                    </a:p>
                  </a:txBody>
                  <a:tcPr/>
                </a:tc>
                <a:tc>
                  <a:txBody>
                    <a:bodyPr/>
                    <a:lstStyle/>
                    <a:p>
                      <a:pPr algn="ctr"/>
                      <a:r>
                        <a:rPr lang="tr-TR" dirty="0"/>
                        <a:t>SYST-EUR</a:t>
                      </a:r>
                      <a:endParaRPr lang="en-US" dirty="0"/>
                    </a:p>
                  </a:txBody>
                  <a:tcPr/>
                </a:tc>
                <a:tc>
                  <a:txBody>
                    <a:bodyPr/>
                    <a:lstStyle/>
                    <a:p>
                      <a:pPr algn="ctr"/>
                      <a:r>
                        <a:rPr lang="tr-TR" dirty="0"/>
                        <a:t>SYST-CHİNA</a:t>
                      </a:r>
                      <a:endParaRPr lang="en-US" dirty="0"/>
                    </a:p>
                  </a:txBody>
                  <a:tcPr/>
                </a:tc>
                <a:extLst>
                  <a:ext uri="{0D108BD9-81ED-4DB2-BD59-A6C34878D82A}">
                    <a16:rowId xmlns:a16="http://schemas.microsoft.com/office/drawing/2014/main" val="1696315923"/>
                  </a:ext>
                </a:extLst>
              </a:tr>
              <a:tr h="645910">
                <a:tc>
                  <a:txBody>
                    <a:bodyPr/>
                    <a:lstStyle/>
                    <a:p>
                      <a:r>
                        <a:rPr lang="tr-TR" sz="1800" b="1" dirty="0"/>
                        <a:t>Ortalama sistolik ve diyastolik kan basıncında düşüş</a:t>
                      </a:r>
                      <a:endParaRPr lang="en-US" sz="1800" b="1" dirty="0"/>
                    </a:p>
                  </a:txBody>
                  <a:tcPr/>
                </a:tc>
                <a:tc>
                  <a:txBody>
                    <a:bodyPr/>
                    <a:lstStyle/>
                    <a:p>
                      <a:pPr algn="ctr" fontAlgn="t"/>
                      <a:r>
                        <a:rPr lang="en-US" dirty="0">
                          <a:effectLst/>
                        </a:rPr>
                        <a:t>-29/-13</a:t>
                      </a:r>
                    </a:p>
                  </a:txBody>
                  <a:tcPr marL="54864" marR="54864" marT="27432" marB="27432" anchor="ctr"/>
                </a:tc>
                <a:tc>
                  <a:txBody>
                    <a:bodyPr/>
                    <a:lstStyle/>
                    <a:p>
                      <a:pPr algn="ctr" fontAlgn="t"/>
                      <a:r>
                        <a:rPr lang="en-US" dirty="0">
                          <a:effectLst/>
                        </a:rPr>
                        <a:t>-27/-9</a:t>
                      </a:r>
                    </a:p>
                  </a:txBody>
                  <a:tcPr marL="54864" marR="54864" marT="27432" marB="27432" anchor="ctr"/>
                </a:tc>
                <a:tc>
                  <a:txBody>
                    <a:bodyPr/>
                    <a:lstStyle/>
                    <a:p>
                      <a:pPr algn="ctr" fontAlgn="t"/>
                      <a:r>
                        <a:rPr lang="en-US">
                          <a:effectLst/>
                        </a:rPr>
                        <a:t>-29/-17</a:t>
                      </a:r>
                    </a:p>
                  </a:txBody>
                  <a:tcPr marL="54864" marR="54864" marT="27432" marB="27432" anchor="ctr"/>
                </a:tc>
                <a:tc>
                  <a:txBody>
                    <a:bodyPr/>
                    <a:lstStyle/>
                    <a:p>
                      <a:pPr algn="ctr" fontAlgn="t"/>
                      <a:r>
                        <a:rPr lang="en-US">
                          <a:effectLst/>
                        </a:rPr>
                        <a:t>-23/-7</a:t>
                      </a:r>
                    </a:p>
                  </a:txBody>
                  <a:tcPr marL="54864" marR="54864" marT="27432" marB="27432" anchor="ctr"/>
                </a:tc>
                <a:tc>
                  <a:txBody>
                    <a:bodyPr/>
                    <a:lstStyle/>
                    <a:p>
                      <a:pPr algn="ctr" fontAlgn="t"/>
                      <a:r>
                        <a:rPr lang="en-US" dirty="0">
                          <a:effectLst/>
                        </a:rPr>
                        <a:t>-20/-5</a:t>
                      </a:r>
                    </a:p>
                  </a:txBody>
                  <a:tcPr marL="54864" marR="54864" marT="27432" marB="27432" anchor="ctr"/>
                </a:tc>
                <a:extLst>
                  <a:ext uri="{0D108BD9-81ED-4DB2-BD59-A6C34878D82A}">
                    <a16:rowId xmlns:a16="http://schemas.microsoft.com/office/drawing/2014/main" val="2850736857"/>
                  </a:ext>
                </a:extLst>
              </a:tr>
              <a:tr h="374218">
                <a:tc>
                  <a:txBody>
                    <a:bodyPr/>
                    <a:lstStyle/>
                    <a:p>
                      <a:r>
                        <a:rPr lang="tr-TR" sz="1800" b="1" dirty="0"/>
                        <a:t>İnmede azalma</a:t>
                      </a:r>
                      <a:endParaRPr lang="en-US" sz="1800" b="1" dirty="0"/>
                    </a:p>
                  </a:txBody>
                  <a:tcPr/>
                </a:tc>
                <a:tc>
                  <a:txBody>
                    <a:bodyPr/>
                    <a:lstStyle/>
                    <a:p>
                      <a:pPr algn="ctr" fontAlgn="t"/>
                      <a:r>
                        <a:rPr lang="tr-TR" dirty="0">
                          <a:effectLst/>
                        </a:rPr>
                        <a:t>%</a:t>
                      </a:r>
                      <a:r>
                        <a:rPr lang="en-US" dirty="0">
                          <a:effectLst/>
                        </a:rPr>
                        <a:t>30</a:t>
                      </a:r>
                    </a:p>
                  </a:txBody>
                  <a:tcPr marL="54864" marR="54864" marT="27432" marB="27432" anchor="ctr"/>
                </a:tc>
                <a:tc>
                  <a:txBody>
                    <a:bodyPr/>
                    <a:lstStyle/>
                    <a:p>
                      <a:pPr algn="ctr" fontAlgn="t"/>
                      <a:r>
                        <a:rPr lang="tr-TR" dirty="0">
                          <a:effectLst/>
                        </a:rPr>
                        <a:t>%</a:t>
                      </a:r>
                      <a:r>
                        <a:rPr lang="en-US" dirty="0">
                          <a:effectLst/>
                        </a:rPr>
                        <a:t>32</a:t>
                      </a:r>
                    </a:p>
                  </a:txBody>
                  <a:tcPr marL="54864" marR="54864" marT="27432" marB="27432" anchor="ctr"/>
                </a:tc>
                <a:tc>
                  <a:txBody>
                    <a:bodyPr/>
                    <a:lstStyle/>
                    <a:p>
                      <a:pPr algn="ctr" fontAlgn="t"/>
                      <a:r>
                        <a:rPr lang="tr-TR" dirty="0">
                          <a:effectLst/>
                        </a:rPr>
                        <a:t>%</a:t>
                      </a:r>
                      <a:r>
                        <a:rPr lang="en-US" dirty="0">
                          <a:effectLst/>
                        </a:rPr>
                        <a:t>47 </a:t>
                      </a:r>
                    </a:p>
                  </a:txBody>
                  <a:tcPr marL="54864" marR="54864" marT="27432" marB="27432" anchor="ctr"/>
                </a:tc>
                <a:tc>
                  <a:txBody>
                    <a:bodyPr/>
                    <a:lstStyle/>
                    <a:p>
                      <a:pPr algn="ctr" fontAlgn="t"/>
                      <a:r>
                        <a:rPr lang="tr-TR" dirty="0">
                          <a:effectLst/>
                        </a:rPr>
                        <a:t>%</a:t>
                      </a:r>
                      <a:r>
                        <a:rPr lang="en-US" dirty="0">
                          <a:effectLst/>
                        </a:rPr>
                        <a:t>42</a:t>
                      </a:r>
                    </a:p>
                  </a:txBody>
                  <a:tcPr marL="54864" marR="54864" marT="27432" marB="27432" anchor="ctr"/>
                </a:tc>
                <a:tc>
                  <a:txBody>
                    <a:bodyPr/>
                    <a:lstStyle/>
                    <a:p>
                      <a:pPr algn="ctr" fontAlgn="t"/>
                      <a:r>
                        <a:rPr lang="tr-TR" dirty="0">
                          <a:effectLst/>
                        </a:rPr>
                        <a:t>%</a:t>
                      </a:r>
                      <a:r>
                        <a:rPr lang="en-US" dirty="0">
                          <a:effectLst/>
                        </a:rPr>
                        <a:t>38</a:t>
                      </a:r>
                    </a:p>
                  </a:txBody>
                  <a:tcPr marL="54864" marR="54864" marT="27432" marB="27432" anchor="ctr"/>
                </a:tc>
                <a:extLst>
                  <a:ext uri="{0D108BD9-81ED-4DB2-BD59-A6C34878D82A}">
                    <a16:rowId xmlns:a16="http://schemas.microsoft.com/office/drawing/2014/main" val="2537367111"/>
                  </a:ext>
                </a:extLst>
              </a:tr>
              <a:tr h="433048">
                <a:tc>
                  <a:txBody>
                    <a:bodyPr/>
                    <a:lstStyle/>
                    <a:p>
                      <a:r>
                        <a:rPr lang="tr-TR" sz="1800" b="1" dirty="0"/>
                        <a:t>Koroner kalp hastalığında azalma</a:t>
                      </a:r>
                      <a:endParaRPr lang="en-US" sz="1800" b="1" dirty="0"/>
                    </a:p>
                  </a:txBody>
                  <a:tcPr/>
                </a:tc>
                <a:tc>
                  <a:txBody>
                    <a:bodyPr/>
                    <a:lstStyle/>
                    <a:p>
                      <a:pPr algn="ctr" fontAlgn="t"/>
                      <a:r>
                        <a:rPr lang="tr-TR" dirty="0">
                          <a:effectLst/>
                        </a:rPr>
                        <a:t>%</a:t>
                      </a:r>
                      <a:r>
                        <a:rPr lang="en-US" dirty="0">
                          <a:effectLst/>
                        </a:rPr>
                        <a:t>23</a:t>
                      </a:r>
                    </a:p>
                  </a:txBody>
                  <a:tcPr marL="54864" marR="54864" marT="27432" marB="27432" anchor="ctr"/>
                </a:tc>
                <a:tc>
                  <a:txBody>
                    <a:bodyPr/>
                    <a:lstStyle/>
                    <a:p>
                      <a:pPr algn="ctr" fontAlgn="t"/>
                      <a:r>
                        <a:rPr lang="tr-TR" dirty="0">
                          <a:effectLst/>
                        </a:rPr>
                        <a:t>%</a:t>
                      </a:r>
                      <a:r>
                        <a:rPr lang="en-US" dirty="0">
                          <a:effectLst/>
                        </a:rPr>
                        <a:t>27</a:t>
                      </a:r>
                    </a:p>
                  </a:txBody>
                  <a:tcPr marL="54864" marR="54864" marT="27432" marB="27432" anchor="ctr"/>
                </a:tc>
                <a:tc>
                  <a:txBody>
                    <a:bodyPr/>
                    <a:lstStyle/>
                    <a:p>
                      <a:pPr algn="ctr" fontAlgn="t"/>
                      <a:r>
                        <a:rPr lang="tr-TR" dirty="0">
                          <a:effectLst/>
                        </a:rPr>
                        <a:t>%</a:t>
                      </a:r>
                      <a:r>
                        <a:rPr lang="en-US" dirty="0">
                          <a:effectLst/>
                        </a:rPr>
                        <a:t>13 </a:t>
                      </a:r>
                    </a:p>
                  </a:txBody>
                  <a:tcPr marL="54864" marR="54864" marT="27432" marB="27432" anchor="ctr"/>
                </a:tc>
                <a:tc>
                  <a:txBody>
                    <a:bodyPr/>
                    <a:lstStyle/>
                    <a:p>
                      <a:pPr algn="ctr" fontAlgn="t"/>
                      <a:r>
                        <a:rPr lang="tr-TR" dirty="0">
                          <a:effectLst/>
                        </a:rPr>
                        <a:t>%</a:t>
                      </a:r>
                      <a:r>
                        <a:rPr lang="en-US" dirty="0">
                          <a:effectLst/>
                        </a:rPr>
                        <a:t>30</a:t>
                      </a:r>
                    </a:p>
                  </a:txBody>
                  <a:tcPr marL="54864" marR="54864" marT="27432" marB="27432" anchor="ctr"/>
                </a:tc>
                <a:tc>
                  <a:txBody>
                    <a:bodyPr/>
                    <a:lstStyle/>
                    <a:p>
                      <a:pPr algn="ctr" fontAlgn="t"/>
                      <a:r>
                        <a:rPr lang="tr-TR" dirty="0">
                          <a:effectLst/>
                        </a:rPr>
                        <a:t>%</a:t>
                      </a:r>
                      <a:r>
                        <a:rPr lang="en-US" dirty="0">
                          <a:effectLst/>
                        </a:rPr>
                        <a:t>6</a:t>
                      </a:r>
                    </a:p>
                  </a:txBody>
                  <a:tcPr marL="54864" marR="54864" marT="27432" marB="27432" anchor="ctr"/>
                </a:tc>
                <a:extLst>
                  <a:ext uri="{0D108BD9-81ED-4DB2-BD59-A6C34878D82A}">
                    <a16:rowId xmlns:a16="http://schemas.microsoft.com/office/drawing/2014/main" val="3606472090"/>
                  </a:ext>
                </a:extLst>
              </a:tr>
              <a:tr h="374218">
                <a:tc>
                  <a:txBody>
                    <a:bodyPr/>
                    <a:lstStyle/>
                    <a:p>
                      <a:r>
                        <a:rPr lang="tr-TR" sz="1800" b="1" dirty="0"/>
                        <a:t>Kalp yetmezliğinde azalma</a:t>
                      </a:r>
                      <a:endParaRPr lang="en-US" sz="1800" b="1" dirty="0"/>
                    </a:p>
                  </a:txBody>
                  <a:tcPr/>
                </a:tc>
                <a:tc>
                  <a:txBody>
                    <a:bodyPr/>
                    <a:lstStyle/>
                    <a:p>
                      <a:pPr algn="ctr" fontAlgn="t"/>
                      <a:r>
                        <a:rPr lang="tr-TR" dirty="0">
                          <a:effectLst/>
                        </a:rPr>
                        <a:t>%</a:t>
                      </a:r>
                      <a:r>
                        <a:rPr lang="en-US" dirty="0">
                          <a:effectLst/>
                        </a:rPr>
                        <a:t>64</a:t>
                      </a:r>
                    </a:p>
                  </a:txBody>
                  <a:tcPr marL="54864" marR="54864" marT="27432" marB="27432" anchor="ctr"/>
                </a:tc>
                <a:tc>
                  <a:txBody>
                    <a:bodyPr/>
                    <a:lstStyle/>
                    <a:p>
                      <a:pPr algn="ctr" fontAlgn="t"/>
                      <a:r>
                        <a:rPr lang="tr-TR" dirty="0">
                          <a:effectLst/>
                        </a:rPr>
                        <a:t>%</a:t>
                      </a:r>
                      <a:r>
                        <a:rPr lang="en-US" dirty="0">
                          <a:effectLst/>
                        </a:rPr>
                        <a:t>55</a:t>
                      </a:r>
                    </a:p>
                  </a:txBody>
                  <a:tcPr marL="54864" marR="54864" marT="27432" marB="27432" anchor="ctr"/>
                </a:tc>
                <a:tc>
                  <a:txBody>
                    <a:bodyPr/>
                    <a:lstStyle/>
                    <a:p>
                      <a:pPr algn="ctr" fontAlgn="t"/>
                      <a:r>
                        <a:rPr lang="tr-TR" dirty="0">
                          <a:effectLst/>
                        </a:rPr>
                        <a:t>%</a:t>
                      </a:r>
                      <a:r>
                        <a:rPr lang="en-US" dirty="0">
                          <a:effectLst/>
                        </a:rPr>
                        <a:t>51</a:t>
                      </a:r>
                    </a:p>
                  </a:txBody>
                  <a:tcPr marL="54864" marR="54864" marT="27432" marB="27432" anchor="ctr"/>
                </a:tc>
                <a:tc>
                  <a:txBody>
                    <a:bodyPr/>
                    <a:lstStyle/>
                    <a:p>
                      <a:pPr algn="ctr" fontAlgn="t"/>
                      <a:r>
                        <a:rPr lang="tr-TR" dirty="0">
                          <a:effectLst/>
                        </a:rPr>
                        <a:t>%</a:t>
                      </a:r>
                      <a:r>
                        <a:rPr lang="en-US" dirty="0">
                          <a:effectLst/>
                        </a:rPr>
                        <a:t>29 </a:t>
                      </a:r>
                    </a:p>
                  </a:txBody>
                  <a:tcPr marL="54864" marR="54864" marT="27432" marB="27432" anchor="ctr"/>
                </a:tc>
                <a:tc>
                  <a:txBody>
                    <a:bodyPr/>
                    <a:lstStyle/>
                    <a:p>
                      <a:pPr algn="ctr" fontAlgn="t"/>
                      <a:r>
                        <a:rPr lang="tr-TR" dirty="0">
                          <a:effectLst/>
                        </a:rPr>
                        <a:t>%</a:t>
                      </a:r>
                      <a:r>
                        <a:rPr lang="en-US" dirty="0">
                          <a:effectLst/>
                        </a:rPr>
                        <a:t>58</a:t>
                      </a:r>
                    </a:p>
                  </a:txBody>
                  <a:tcPr marL="54864" marR="54864" marT="27432" marB="27432" anchor="ctr"/>
                </a:tc>
                <a:extLst>
                  <a:ext uri="{0D108BD9-81ED-4DB2-BD59-A6C34878D82A}">
                    <a16:rowId xmlns:a16="http://schemas.microsoft.com/office/drawing/2014/main" val="600832333"/>
                  </a:ext>
                </a:extLst>
              </a:tr>
            </a:tbl>
          </a:graphicData>
        </a:graphic>
      </p:graphicFrame>
    </p:spTree>
    <p:extLst>
      <p:ext uri="{BB962C8B-B14F-4D97-AF65-F5344CB8AC3E}">
        <p14:creationId xmlns:p14="http://schemas.microsoft.com/office/powerpoint/2010/main" val="376439601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trdocs.org/pars_docs/refs/149/148416/148416_html_m7dcabde5.gif">
            <a:hlinkClick r:id="rId2"/>
          </p:cNvPr>
          <p:cNvPicPr>
            <a:picLocks noChangeAspect="1" noChangeArrowheads="1"/>
          </p:cNvPicPr>
          <p:nvPr/>
        </p:nvPicPr>
        <p:blipFill>
          <a:blip r:embed="rId3" cstate="print"/>
          <a:srcRect/>
          <a:stretch>
            <a:fillRect/>
          </a:stretch>
        </p:blipFill>
        <p:spPr bwMode="auto">
          <a:xfrm>
            <a:off x="1343473" y="260648"/>
            <a:ext cx="9115425" cy="6264696"/>
          </a:xfrm>
          <a:prstGeom prst="rect">
            <a:avLst/>
          </a:prstGeom>
          <a:noFill/>
        </p:spPr>
      </p:pic>
      <p:sp>
        <p:nvSpPr>
          <p:cNvPr id="1028" name="AutoShape 4" descr="http://www.ajans04.net/files/news/default/botresim/dunya-sagliginin-en-ust-karar-organi-toplaniyor.jpg">
            <a:hlinkClick r:id="rId4"/>
          </p:cNvPr>
          <p:cNvSpPr>
            <a:spLocks noChangeAspect="1" noChangeArrowheads="1"/>
          </p:cNvSpPr>
          <p:nvPr/>
        </p:nvSpPr>
        <p:spPr bwMode="auto">
          <a:xfrm>
            <a:off x="1679575" y="-1249363"/>
            <a:ext cx="4476750" cy="260985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1030" name="Picture 6" descr="http://www.ajans04.net/files/news/default/botresim/dunya-sagliginin-en-ust-karar-organi-toplaniyor.jpg">
            <a:hlinkClick r:id="rId4"/>
          </p:cNvPr>
          <p:cNvPicPr>
            <a:picLocks noChangeAspect="1" noChangeArrowheads="1"/>
          </p:cNvPicPr>
          <p:nvPr/>
        </p:nvPicPr>
        <p:blipFill>
          <a:blip r:embed="rId5" cstate="print"/>
          <a:srcRect/>
          <a:stretch>
            <a:fillRect/>
          </a:stretch>
        </p:blipFill>
        <p:spPr bwMode="auto">
          <a:xfrm>
            <a:off x="1524000" y="188640"/>
            <a:ext cx="2699792" cy="2420888"/>
          </a:xfrm>
          <a:prstGeom prst="rect">
            <a:avLst/>
          </a:prstGeom>
          <a:noFill/>
        </p:spPr>
      </p:pic>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744664" y="274638"/>
            <a:ext cx="8466137" cy="633412"/>
          </a:xfrm>
          <a:ln>
            <a:solidFill>
              <a:srgbClr val="00B0F0"/>
            </a:solidFill>
          </a:ln>
        </p:spPr>
        <p:txBody>
          <a:bodyPr/>
          <a:lstStyle/>
          <a:p>
            <a:pPr algn="ctr" eaLnBrk="1" hangingPunct="1"/>
            <a:r>
              <a:rPr lang="tr-TR" sz="3200" b="1" dirty="0">
                <a:solidFill>
                  <a:srgbClr val="0070C0"/>
                </a:solidFill>
                <a:latin typeface="Calibri" pitchFamily="34" charset="0"/>
              </a:rPr>
              <a:t>YAŞLIDA NSAİİ KULLANIMINDA PÜF NOKTALARI </a:t>
            </a:r>
            <a:endParaRPr lang="en-US" sz="3200" b="1" dirty="0">
              <a:solidFill>
                <a:srgbClr val="0070C0"/>
              </a:solidFill>
              <a:latin typeface="Calibri" pitchFamily="34" charset="0"/>
            </a:endParaRPr>
          </a:p>
        </p:txBody>
      </p:sp>
      <p:sp>
        <p:nvSpPr>
          <p:cNvPr id="39939" name="Rectangle 3"/>
          <p:cNvSpPr>
            <a:spLocks noGrp="1" noChangeArrowheads="1"/>
          </p:cNvSpPr>
          <p:nvPr>
            <p:ph sz="quarter" idx="1"/>
          </p:nvPr>
        </p:nvSpPr>
        <p:spPr>
          <a:xfrm>
            <a:off x="1752600" y="981076"/>
            <a:ext cx="8231188" cy="5572125"/>
          </a:xfrm>
          <a:ln>
            <a:solidFill>
              <a:srgbClr val="00B0F0"/>
            </a:solidFill>
          </a:ln>
        </p:spPr>
        <p:txBody>
          <a:bodyPr>
            <a:normAutofit/>
          </a:bodyPr>
          <a:lstStyle/>
          <a:p>
            <a:pPr eaLnBrk="1" hangingPunct="1">
              <a:lnSpc>
                <a:spcPct val="130000"/>
              </a:lnSpc>
            </a:pPr>
            <a:r>
              <a:rPr lang="tr-TR" sz="2400" dirty="0">
                <a:latin typeface="Calibri" pitchFamily="34" charset="0"/>
              </a:rPr>
              <a:t>Mümkün olan en düşük doz ve tok karına kullanılmalı.</a:t>
            </a:r>
          </a:p>
          <a:p>
            <a:pPr eaLnBrk="1" hangingPunct="1">
              <a:lnSpc>
                <a:spcPct val="130000"/>
              </a:lnSpc>
            </a:pPr>
            <a:r>
              <a:rPr lang="tr-TR" sz="2400" dirty="0">
                <a:latin typeface="Calibri" pitchFamily="34" charset="0"/>
              </a:rPr>
              <a:t>Kısa etkili olanlar tercih edilmeli.</a:t>
            </a:r>
          </a:p>
          <a:p>
            <a:pPr eaLnBrk="1" hangingPunct="1">
              <a:lnSpc>
                <a:spcPct val="130000"/>
              </a:lnSpc>
            </a:pPr>
            <a:r>
              <a:rPr lang="tr-TR" sz="2400" dirty="0">
                <a:latin typeface="Calibri" pitchFamily="34" charset="0"/>
              </a:rPr>
              <a:t>Mide koruyucu olarak PPI tercih edilmeli.</a:t>
            </a:r>
          </a:p>
          <a:p>
            <a:pPr eaLnBrk="1" hangingPunct="1">
              <a:lnSpc>
                <a:spcPct val="130000"/>
              </a:lnSpc>
            </a:pPr>
            <a:r>
              <a:rPr lang="tr-TR" sz="2400" dirty="0">
                <a:latin typeface="Calibri" pitchFamily="34" charset="0"/>
              </a:rPr>
              <a:t>İki NSAİİ kombinasyonu önerilmez.</a:t>
            </a:r>
          </a:p>
          <a:p>
            <a:pPr eaLnBrk="1" hangingPunct="1">
              <a:lnSpc>
                <a:spcPct val="130000"/>
              </a:lnSpc>
            </a:pPr>
            <a:r>
              <a:rPr lang="tr-TR" sz="2400" dirty="0">
                <a:latin typeface="Calibri" pitchFamily="34" charset="0"/>
              </a:rPr>
              <a:t>Dehidrate hastada renal toksisite riski.</a:t>
            </a:r>
          </a:p>
          <a:p>
            <a:pPr eaLnBrk="1" hangingPunct="1">
              <a:lnSpc>
                <a:spcPct val="130000"/>
              </a:lnSpc>
            </a:pPr>
            <a:r>
              <a:rPr lang="tr-TR" sz="2400" dirty="0">
                <a:latin typeface="Calibri" pitchFamily="34" charset="0"/>
              </a:rPr>
              <a:t>Tuz tutucu etki HT ve kardiyak sorunu olanlarda önemli.</a:t>
            </a:r>
          </a:p>
          <a:p>
            <a:pPr eaLnBrk="1" hangingPunct="1">
              <a:lnSpc>
                <a:spcPct val="130000"/>
              </a:lnSpc>
            </a:pPr>
            <a:r>
              <a:rPr lang="tr-TR" sz="2400" dirty="0">
                <a:latin typeface="Calibri" pitchFamily="34" charset="0"/>
              </a:rPr>
              <a:t>Digoksin, kumadin, fenitoin ve sülfonilüre grubu antidiyabetikler  ile etkileşim. </a:t>
            </a:r>
          </a:p>
        </p:txBody>
      </p:sp>
      <p:sp>
        <p:nvSpPr>
          <p:cNvPr id="4" name="3 Slayt Numarası Yer Tutucusu"/>
          <p:cNvSpPr>
            <a:spLocks noGrp="1"/>
          </p:cNvSpPr>
          <p:nvPr>
            <p:ph type="sldNum" sz="quarter" idx="12"/>
          </p:nvPr>
        </p:nvSpPr>
        <p:spPr/>
        <p:txBody>
          <a:bodyPr/>
          <a:lstStyle/>
          <a:p>
            <a:pPr>
              <a:defRPr/>
            </a:pPr>
            <a:fld id="{6F1C8DE3-5E17-4FA7-9F7B-0506007C0565}" type="slidenum">
              <a:rPr lang="tr-TR" smtClean="0"/>
              <a:pPr>
                <a:defRPr/>
              </a:pPr>
              <a:t>61</a:t>
            </a:fld>
            <a:endParaRPr lang="tr-TR"/>
          </a:p>
        </p:txBody>
      </p:sp>
    </p:spTree>
    <p:extLst>
      <p:ext uri="{BB962C8B-B14F-4D97-AF65-F5344CB8AC3E}">
        <p14:creationId xmlns:p14="http://schemas.microsoft.com/office/powerpoint/2010/main" val="302716561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Başlık 1"/>
          <p:cNvSpPr>
            <a:spLocks noGrp="1"/>
          </p:cNvSpPr>
          <p:nvPr>
            <p:ph type="title"/>
          </p:nvPr>
        </p:nvSpPr>
        <p:spPr>
          <a:xfrm>
            <a:off x="2438400" y="274638"/>
            <a:ext cx="7772400" cy="633412"/>
          </a:xfrm>
          <a:ln>
            <a:solidFill>
              <a:srgbClr val="00B0F0"/>
            </a:solidFill>
          </a:ln>
        </p:spPr>
        <p:txBody>
          <a:bodyPr/>
          <a:lstStyle/>
          <a:p>
            <a:pPr algn="ctr" eaLnBrk="1" hangingPunct="1"/>
            <a:r>
              <a:rPr lang="tr-TR" sz="3200" b="1" dirty="0">
                <a:solidFill>
                  <a:srgbClr val="0070C0"/>
                </a:solidFill>
                <a:latin typeface="Arial" panose="020B0604020202020204" pitchFamily="34" charset="0"/>
                <a:cs typeface="Arial" panose="020B0604020202020204" pitchFamily="34" charset="0"/>
              </a:rPr>
              <a:t>OPİOİD ANALJEZİKLER</a:t>
            </a:r>
            <a:endParaRPr lang="en-US" sz="3200" b="1" dirty="0">
              <a:solidFill>
                <a:srgbClr val="0070C0"/>
              </a:solidFill>
              <a:latin typeface="Arial" panose="020B0604020202020204" pitchFamily="34" charset="0"/>
              <a:cs typeface="Arial" panose="020B0604020202020204" pitchFamily="34" charset="0"/>
            </a:endParaRPr>
          </a:p>
        </p:txBody>
      </p:sp>
      <p:sp>
        <p:nvSpPr>
          <p:cNvPr id="3" name="İçerik Yer Tutucusu 2"/>
          <p:cNvSpPr>
            <a:spLocks noGrp="1"/>
          </p:cNvSpPr>
          <p:nvPr>
            <p:ph sz="quarter" idx="1"/>
          </p:nvPr>
        </p:nvSpPr>
        <p:spPr>
          <a:xfrm>
            <a:off x="2063750" y="1196976"/>
            <a:ext cx="8147050" cy="4822825"/>
          </a:xfrm>
          <a:ln>
            <a:solidFill>
              <a:srgbClr val="00B0F0"/>
            </a:solidFill>
          </a:ln>
        </p:spPr>
        <p:txBody>
          <a:bodyPr>
            <a:noAutofit/>
          </a:bodyPr>
          <a:lstStyle/>
          <a:p>
            <a:pPr marL="274320" indent="-274320">
              <a:spcBef>
                <a:spcPts val="580"/>
              </a:spcBef>
              <a:buFont typeface="Wingdings 2"/>
              <a:buChar char=""/>
              <a:defRPr/>
            </a:pPr>
            <a:r>
              <a:rPr lang="tr-TR" sz="3200" dirty="0">
                <a:latin typeface="+mj-lt"/>
                <a:cs typeface="Arial" panose="020B0604020202020204" pitchFamily="34" charset="0"/>
              </a:rPr>
              <a:t>Opioidler seçilmiş hastalarda etkin ve güvenilirdir.</a:t>
            </a:r>
          </a:p>
          <a:p>
            <a:pPr marL="274320" indent="-274320">
              <a:spcBef>
                <a:spcPts val="580"/>
              </a:spcBef>
              <a:buFont typeface="Wingdings 2"/>
              <a:buChar char=""/>
              <a:defRPr/>
            </a:pPr>
            <a:r>
              <a:rPr lang="tr-TR" sz="3200" dirty="0">
                <a:latin typeface="+mj-lt"/>
                <a:cs typeface="Arial" panose="020B0604020202020204" pitchFamily="34" charset="0"/>
              </a:rPr>
              <a:t>Opioidlerin komplikasyonları reversibldir.</a:t>
            </a:r>
          </a:p>
          <a:p>
            <a:pPr marL="274320" indent="-274320">
              <a:spcBef>
                <a:spcPts val="580"/>
              </a:spcBef>
              <a:buFont typeface="Wingdings 2"/>
              <a:buChar char=""/>
              <a:defRPr/>
            </a:pPr>
            <a:r>
              <a:rPr lang="tr-TR" sz="3200" dirty="0">
                <a:latin typeface="+mj-lt"/>
                <a:cs typeface="Arial" panose="020B0604020202020204" pitchFamily="34" charset="0"/>
              </a:rPr>
              <a:t>NSAİİ’lardan daha az risklidir.</a:t>
            </a:r>
          </a:p>
          <a:p>
            <a:pPr marL="274320" indent="-274320">
              <a:spcBef>
                <a:spcPts val="580"/>
              </a:spcBef>
              <a:buFont typeface="Wingdings 2"/>
              <a:buChar char=""/>
              <a:defRPr/>
            </a:pPr>
            <a:r>
              <a:rPr lang="tr-TR" sz="3200" dirty="0">
                <a:latin typeface="+mj-lt"/>
                <a:cs typeface="Arial" panose="020B0604020202020204" pitchFamily="34" charset="0"/>
              </a:rPr>
              <a:t>Opioid yan etkileri: </a:t>
            </a:r>
            <a:r>
              <a:rPr lang="tr-TR" sz="3200" dirty="0">
                <a:latin typeface="+mj-lt"/>
              </a:rPr>
              <a:t>Opioid yan etkileri konstipasyon, bulantı, sedasyon, konfüzyon, ağız kuruluğu, kaşıntı, düşme, deliryum ve solunum depresyonudur</a:t>
            </a:r>
            <a:r>
              <a:rPr lang="tr-TR" dirty="0">
                <a:latin typeface="+mj-lt"/>
              </a:rPr>
              <a:t>. </a:t>
            </a:r>
            <a:endParaRPr lang="en-US" dirty="0">
              <a:latin typeface="+mj-lt"/>
            </a:endParaRPr>
          </a:p>
          <a:p>
            <a:pPr marL="274320" indent="-274320">
              <a:lnSpc>
                <a:spcPct val="150000"/>
              </a:lnSpc>
              <a:spcBef>
                <a:spcPts val="580"/>
              </a:spcBef>
              <a:buFont typeface="Wingdings 2"/>
              <a:buChar char=""/>
              <a:defRPr/>
            </a:pPr>
            <a:endParaRPr lang="en-US" sz="2000" dirty="0">
              <a:latin typeface="Arial" panose="020B0604020202020204" pitchFamily="34" charset="0"/>
              <a:cs typeface="Arial" panose="020B0604020202020204" pitchFamily="34" charset="0"/>
            </a:endParaRPr>
          </a:p>
        </p:txBody>
      </p:sp>
      <p:sp>
        <p:nvSpPr>
          <p:cNvPr id="4" name="3 Slayt Numarası Yer Tutucusu"/>
          <p:cNvSpPr>
            <a:spLocks noGrp="1"/>
          </p:cNvSpPr>
          <p:nvPr>
            <p:ph type="sldNum" sz="quarter" idx="12"/>
          </p:nvPr>
        </p:nvSpPr>
        <p:spPr/>
        <p:txBody>
          <a:bodyPr/>
          <a:lstStyle/>
          <a:p>
            <a:pPr>
              <a:defRPr/>
            </a:pPr>
            <a:fld id="{6F1C8DE3-5E17-4FA7-9F7B-0506007C0565}" type="slidenum">
              <a:rPr lang="tr-TR" smtClean="0"/>
              <a:pPr>
                <a:defRPr/>
              </a:pPr>
              <a:t>62</a:t>
            </a:fld>
            <a:endParaRPr lang="tr-TR"/>
          </a:p>
        </p:txBody>
      </p:sp>
    </p:spTree>
    <p:extLst>
      <p:ext uri="{BB962C8B-B14F-4D97-AF65-F5344CB8AC3E}">
        <p14:creationId xmlns:p14="http://schemas.microsoft.com/office/powerpoint/2010/main" val="211626498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980BF12-C701-44AC-A51B-58DFC89BB177}"/>
              </a:ext>
            </a:extLst>
          </p:cNvPr>
          <p:cNvSpPr>
            <a:spLocks noGrp="1"/>
          </p:cNvSpPr>
          <p:nvPr>
            <p:ph type="ctrTitle"/>
          </p:nvPr>
        </p:nvSpPr>
        <p:spPr/>
        <p:txBody>
          <a:bodyPr>
            <a:normAutofit/>
          </a:bodyPr>
          <a:lstStyle/>
          <a:p>
            <a:r>
              <a:rPr lang="tr-TR" b="1" i="1" u="sng" dirty="0">
                <a:solidFill>
                  <a:srgbClr val="FF0000"/>
                </a:solidFill>
              </a:rPr>
              <a:t>HEPİNİZE SINAVINIZDA ÇOK ÇOK BAŞARILAR</a:t>
            </a:r>
            <a:endParaRPr lang="en-US" b="1" i="1" u="sng" dirty="0">
              <a:solidFill>
                <a:srgbClr val="FF0000"/>
              </a:solidFill>
            </a:endParaRPr>
          </a:p>
        </p:txBody>
      </p:sp>
      <p:sp>
        <p:nvSpPr>
          <p:cNvPr id="7" name="Subtitle 6">
            <a:extLst>
              <a:ext uri="{FF2B5EF4-FFF2-40B4-BE49-F238E27FC236}">
                <a16:creationId xmlns:a16="http://schemas.microsoft.com/office/drawing/2014/main" id="{94903634-0E55-4123-AE14-02E7C407F80C}"/>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014A707B-D034-4FE0-9F93-B94157A75B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17641" y="3775690"/>
            <a:ext cx="4805265" cy="2143125"/>
          </a:xfrm>
          <a:prstGeom prst="rect">
            <a:avLst/>
          </a:prstGeom>
        </p:spPr>
      </p:pic>
    </p:spTree>
    <p:extLst>
      <p:ext uri="{BB962C8B-B14F-4D97-AF65-F5344CB8AC3E}">
        <p14:creationId xmlns:p14="http://schemas.microsoft.com/office/powerpoint/2010/main" val="3532865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91402-A30A-473F-B6E8-EEC99E14445E}"/>
              </a:ext>
            </a:extLst>
          </p:cNvPr>
          <p:cNvSpPr>
            <a:spLocks noGrp="1"/>
          </p:cNvSpPr>
          <p:nvPr>
            <p:ph type="title"/>
          </p:nvPr>
        </p:nvSpPr>
        <p:spPr>
          <a:ln>
            <a:solidFill>
              <a:srgbClr val="00B0F0"/>
            </a:solidFill>
          </a:ln>
        </p:spPr>
        <p:txBody>
          <a:bodyPr/>
          <a:lstStyle/>
          <a:p>
            <a:pPr algn="ctr"/>
            <a:r>
              <a:rPr lang="tr-TR" b="1" dirty="0">
                <a:solidFill>
                  <a:srgbClr val="0070C0"/>
                </a:solidFill>
              </a:rPr>
              <a:t>YAŞLIDA HİPERTANSİYON </a:t>
            </a:r>
            <a:endParaRPr lang="en-US" dirty="0"/>
          </a:p>
        </p:txBody>
      </p:sp>
      <p:sp>
        <p:nvSpPr>
          <p:cNvPr id="3" name="Content Placeholder 2">
            <a:extLst>
              <a:ext uri="{FF2B5EF4-FFF2-40B4-BE49-F238E27FC236}">
                <a16:creationId xmlns:a16="http://schemas.microsoft.com/office/drawing/2014/main" id="{7314AED7-1F1B-4CFC-924B-C33F032BD981}"/>
              </a:ext>
            </a:extLst>
          </p:cNvPr>
          <p:cNvSpPr>
            <a:spLocks noGrp="1"/>
          </p:cNvSpPr>
          <p:nvPr>
            <p:ph idx="1"/>
          </p:nvPr>
        </p:nvSpPr>
        <p:spPr>
          <a:ln>
            <a:solidFill>
              <a:srgbClr val="00B0F0"/>
            </a:solidFill>
          </a:ln>
        </p:spPr>
        <p:txBody>
          <a:bodyPr/>
          <a:lstStyle/>
          <a:p>
            <a:r>
              <a:rPr lang="tr-TR" dirty="0"/>
              <a:t>65 yaş sonrası hipertansiyon sıklığı %70’lere yaklaşmaktadır.</a:t>
            </a:r>
          </a:p>
          <a:p>
            <a:r>
              <a:rPr lang="tr-TR" dirty="0"/>
              <a:t>Hipertansiyon, inme, koroner kalp hastalığı, kalp yetmezliği, böbrek yetmezliği ve ölümle ilişkilidir.</a:t>
            </a:r>
          </a:p>
          <a:p>
            <a:r>
              <a:rPr lang="tr-TR" dirty="0"/>
              <a:t>Yaşlılarda görülen HT tipi en sık olarak izole sistolik hipertansiyon (İSH)’ dur. </a:t>
            </a:r>
          </a:p>
          <a:p>
            <a:pPr lvl="1">
              <a:buFont typeface="Wingdings" panose="05000000000000000000" pitchFamily="2" charset="2"/>
              <a:buChar char="§"/>
            </a:pPr>
            <a:r>
              <a:rPr lang="tr-TR" dirty="0"/>
              <a:t>Tanımı sistolik kan basıncı≥ 140 mmHg ve diyastolik kan basıncı&lt; 90 </a:t>
            </a:r>
            <a:r>
              <a:rPr lang="tr-TR" dirty="0" err="1"/>
              <a:t>mmHg</a:t>
            </a:r>
            <a:r>
              <a:rPr lang="tr-TR" dirty="0"/>
              <a:t>.</a:t>
            </a:r>
          </a:p>
          <a:p>
            <a:pPr lvl="1">
              <a:buFont typeface="Wingdings" panose="05000000000000000000" pitchFamily="2" charset="2"/>
              <a:buChar char="§"/>
            </a:pPr>
            <a:r>
              <a:rPr lang="tr-TR" dirty="0"/>
              <a:t>Nedeni </a:t>
            </a:r>
            <a:r>
              <a:rPr lang="tr-TR" dirty="0" err="1"/>
              <a:t>arteryel</a:t>
            </a:r>
            <a:r>
              <a:rPr lang="tr-TR" dirty="0"/>
              <a:t> sertliktir.</a:t>
            </a:r>
          </a:p>
        </p:txBody>
      </p:sp>
    </p:spTree>
    <p:extLst>
      <p:ext uri="{BB962C8B-B14F-4D97-AF65-F5344CB8AC3E}">
        <p14:creationId xmlns:p14="http://schemas.microsoft.com/office/powerpoint/2010/main" val="28276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91402-A30A-473F-B6E8-EEC99E14445E}"/>
              </a:ext>
            </a:extLst>
          </p:cNvPr>
          <p:cNvSpPr>
            <a:spLocks noGrp="1"/>
          </p:cNvSpPr>
          <p:nvPr>
            <p:ph type="title"/>
          </p:nvPr>
        </p:nvSpPr>
        <p:spPr>
          <a:ln>
            <a:solidFill>
              <a:srgbClr val="00B0F0"/>
            </a:solidFill>
          </a:ln>
        </p:spPr>
        <p:txBody>
          <a:bodyPr/>
          <a:lstStyle/>
          <a:p>
            <a:pPr algn="ctr"/>
            <a:r>
              <a:rPr lang="tr-TR" b="1" dirty="0">
                <a:solidFill>
                  <a:srgbClr val="0070C0"/>
                </a:solidFill>
              </a:rPr>
              <a:t>YAŞLIDA HİPERTANSİYON TANISI </a:t>
            </a:r>
            <a:endParaRPr lang="en-US" dirty="0"/>
          </a:p>
        </p:txBody>
      </p:sp>
      <p:sp>
        <p:nvSpPr>
          <p:cNvPr id="3" name="Content Placeholder 2">
            <a:extLst>
              <a:ext uri="{FF2B5EF4-FFF2-40B4-BE49-F238E27FC236}">
                <a16:creationId xmlns:a16="http://schemas.microsoft.com/office/drawing/2014/main" id="{7314AED7-1F1B-4CFC-924B-C33F032BD981}"/>
              </a:ext>
            </a:extLst>
          </p:cNvPr>
          <p:cNvSpPr>
            <a:spLocks noGrp="1"/>
          </p:cNvSpPr>
          <p:nvPr>
            <p:ph idx="1"/>
          </p:nvPr>
        </p:nvSpPr>
        <p:spPr>
          <a:ln>
            <a:solidFill>
              <a:srgbClr val="00B0F0"/>
            </a:solidFill>
          </a:ln>
        </p:spPr>
        <p:txBody>
          <a:bodyPr>
            <a:normAutofit fontScale="92500" lnSpcReduction="10000"/>
          </a:bodyPr>
          <a:lstStyle/>
          <a:p>
            <a:r>
              <a:rPr lang="tr-TR" dirty="0"/>
              <a:t>Hastanın ilk başvurusunda ve her hasta kontrolünde kan basıncı ölçümü yapılmalıdır. </a:t>
            </a:r>
          </a:p>
          <a:p>
            <a:r>
              <a:rPr lang="tr-TR" dirty="0"/>
              <a:t>Mümkün olduğunca kan basıncı ölçüm kurallarına uyulmalıdır.</a:t>
            </a:r>
          </a:p>
          <a:p>
            <a:r>
              <a:rPr lang="tr-TR" dirty="0"/>
              <a:t>Poliklinik ölçümlerinde bir kez yüksek kan basıncı saptanması anlamlı değildir.</a:t>
            </a:r>
          </a:p>
          <a:p>
            <a:r>
              <a:rPr lang="tr-TR" dirty="0"/>
              <a:t>1 ay boyunca tekrarlayan ölçümlerde en az 3 tanesinde kan basıncı yüksek çıkarsa hipertansiyon tanısını koymalıyız.</a:t>
            </a:r>
          </a:p>
          <a:p>
            <a:r>
              <a:rPr lang="tr-TR" dirty="0"/>
              <a:t>Alternatif olarak hastaya elektronik kan basıncı ölçüm cihazları ile evde ölçümler aldırıp, ölçümlerin ortalamasını alabiliriz.</a:t>
            </a:r>
          </a:p>
          <a:p>
            <a:r>
              <a:rPr lang="tr-TR" dirty="0"/>
              <a:t>Diğer bir alternatif eğer elinizde </a:t>
            </a:r>
            <a:r>
              <a:rPr lang="tr-TR" dirty="0" err="1"/>
              <a:t>ambulatuvar</a:t>
            </a:r>
            <a:r>
              <a:rPr lang="tr-TR" dirty="0"/>
              <a:t> kan basıncı ölçümü cihazı varsa 24 saat boyunca hastanın kan basıncı ölçümlerini alabilirsiniz.</a:t>
            </a:r>
          </a:p>
        </p:txBody>
      </p:sp>
    </p:spTree>
    <p:extLst>
      <p:ext uri="{BB962C8B-B14F-4D97-AF65-F5344CB8AC3E}">
        <p14:creationId xmlns:p14="http://schemas.microsoft.com/office/powerpoint/2010/main" val="1277350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24 hours blood pressure monitoring ile ilgili gÃ¶rsel sonucu"/>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05280" y="2671286"/>
            <a:ext cx="3210560" cy="2619375"/>
          </a:xfrm>
          <a:prstGeom prst="rect">
            <a:avLst/>
          </a:prstGeom>
          <a:noFill/>
          <a:ln>
            <a:solidFill>
              <a:schemeClr val="accent1"/>
            </a:solidFill>
          </a:ln>
        </p:spPr>
      </p:pic>
      <p:sp>
        <p:nvSpPr>
          <p:cNvPr id="5" name="Title 1">
            <a:extLst>
              <a:ext uri="{FF2B5EF4-FFF2-40B4-BE49-F238E27FC236}">
                <a16:creationId xmlns:a16="http://schemas.microsoft.com/office/drawing/2014/main" id="{6BD91402-A30A-473F-B6E8-EEC99E14445E}"/>
              </a:ext>
            </a:extLst>
          </p:cNvPr>
          <p:cNvSpPr>
            <a:spLocks noGrp="1"/>
          </p:cNvSpPr>
          <p:nvPr>
            <p:ph type="title"/>
          </p:nvPr>
        </p:nvSpPr>
        <p:spPr>
          <a:ln>
            <a:solidFill>
              <a:srgbClr val="00B0F0"/>
            </a:solidFill>
          </a:ln>
        </p:spPr>
        <p:txBody>
          <a:bodyPr/>
          <a:lstStyle/>
          <a:p>
            <a:pPr algn="ctr"/>
            <a:r>
              <a:rPr lang="tr-TR" b="1" dirty="0">
                <a:solidFill>
                  <a:srgbClr val="0070C0"/>
                </a:solidFill>
              </a:rPr>
              <a:t>AMBULATUVAR KAN BASINCI ÖLÇÜMÜ</a:t>
            </a:r>
            <a:endParaRPr lang="en-US" dirty="0"/>
          </a:p>
        </p:txBody>
      </p:sp>
      <p:sp>
        <p:nvSpPr>
          <p:cNvPr id="6" name="AutoShape 2" descr="24 hour pressure monitoring ile ilgili gÃ¶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AutoShape 4" descr="24 hour pressure monitoring ile ilgili gÃ¶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8" name="AutoShape 6" descr="24 hour pressure monitoring ile ilgili gÃ¶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9" name="Resim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93485" y="3104673"/>
            <a:ext cx="2619375" cy="1752600"/>
          </a:xfrm>
          <a:prstGeom prst="rect">
            <a:avLst/>
          </a:prstGeom>
          <a:ln>
            <a:solidFill>
              <a:schemeClr val="accent1"/>
            </a:solidFill>
          </a:ln>
        </p:spPr>
      </p:pic>
    </p:spTree>
    <p:extLst>
      <p:ext uri="{BB962C8B-B14F-4D97-AF65-F5344CB8AC3E}">
        <p14:creationId xmlns:p14="http://schemas.microsoft.com/office/powerpoint/2010/main" val="5037761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3178</TotalTime>
  <Words>3600</Words>
  <Application>Microsoft Office PowerPoint</Application>
  <PresentationFormat>Widescreen</PresentationFormat>
  <Paragraphs>588</Paragraphs>
  <Slides>63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63</vt:i4>
      </vt:variant>
    </vt:vector>
  </HeadingPairs>
  <TitlesOfParts>
    <vt:vector size="70" baseType="lpstr">
      <vt:lpstr>Arial</vt:lpstr>
      <vt:lpstr>Calibri</vt:lpstr>
      <vt:lpstr>Calibri Light</vt:lpstr>
      <vt:lpstr>Symbol</vt:lpstr>
      <vt:lpstr>Wingdings</vt:lpstr>
      <vt:lpstr>Wingdings 2</vt:lpstr>
      <vt:lpstr>Office Theme</vt:lpstr>
      <vt:lpstr>YAŞLIDA KRONİK HASTALIKLAR VE PROBLEMLER</vt:lpstr>
      <vt:lpstr>YAŞLIDA SIK KARŞILAŞILAN HASTALIKLAR</vt:lpstr>
      <vt:lpstr> YAŞLILARDA SIK KARŞILAŞILAN SEMPTOMLAR VE PROBLEMLER</vt:lpstr>
      <vt:lpstr>PowerPoint Presentation</vt:lpstr>
      <vt:lpstr>YAŞLIDA  HASTALIKLAR;</vt:lpstr>
      <vt:lpstr>YAŞLIDA HİPERTANSİYON  </vt:lpstr>
      <vt:lpstr>YAŞLIDA HİPERTANSİYON </vt:lpstr>
      <vt:lpstr>YAŞLIDA HİPERTANSİYON TANISI </vt:lpstr>
      <vt:lpstr>AMBULATUVAR KAN BASINCI ÖLÇÜMÜ</vt:lpstr>
      <vt:lpstr>AMBULATUVAR KAN BASINCI ÖLÇÜMÜ RAPORU</vt:lpstr>
      <vt:lpstr>HİPERTANSİYON TANISI</vt:lpstr>
      <vt:lpstr>HİPERTANSİYON TANISI</vt:lpstr>
      <vt:lpstr> YALANCI HİPERTANSİYON (PSEUDOHYPERTENSİON)  </vt:lpstr>
      <vt:lpstr>HİPERTANSİYON TANISI</vt:lpstr>
      <vt:lpstr>YAŞLIDA HİPERTANSİYON TEDAVİSİ</vt:lpstr>
      <vt:lpstr>YAŞLIDA HİPERTANSİYON TEDAVİSİ</vt:lpstr>
      <vt:lpstr>YAŞLIDA HİPERTANSİYON TEDAVİSİ</vt:lpstr>
      <vt:lpstr>YAŞLIDA HİPERTANSİYON TEDAVİSİ</vt:lpstr>
      <vt:lpstr>YAŞLIDA HİPERTANSİYON TEDAVİSİ</vt:lpstr>
      <vt:lpstr>YAŞLIDA HİPERTANSİYON TEDAVİSİ</vt:lpstr>
      <vt:lpstr>YAŞLIDA HİPERTANSİYON TEDAVİSİ</vt:lpstr>
      <vt:lpstr>YAŞLIDA DİYABET </vt:lpstr>
      <vt:lpstr>YAŞLIDA DİYABET TANISI</vt:lpstr>
      <vt:lpstr>YAŞLIDA DİYABET TANISI</vt:lpstr>
      <vt:lpstr>YAŞLIDA DİYABET TEDAVİSİ</vt:lpstr>
      <vt:lpstr>YAŞLIDA DİYABET TEDAVİSİ</vt:lpstr>
      <vt:lpstr>YAŞLIDA DİYABET TEDAVİSİ</vt:lpstr>
      <vt:lpstr>YAŞLIDA DİYABET TEDAVİSİ</vt:lpstr>
      <vt:lpstr>YAŞLIDA DİYABET TEDAVİSİ</vt:lpstr>
      <vt:lpstr>YAŞLIDA HİPERLİPİDEMİ </vt:lpstr>
      <vt:lpstr>YAŞLIDA HİPERLİPİDEMİ TEDAVİSİ </vt:lpstr>
      <vt:lpstr>YAŞLIDA HİPERLİPİDEMİ TEDAVİSİ</vt:lpstr>
      <vt:lpstr>YAŞLIDA HİPERLİPİDEMİ TEDAVİSİ</vt:lpstr>
      <vt:lpstr>YAŞLIDA AKUT BÖBREK YETMEZLİĞİ</vt:lpstr>
      <vt:lpstr>YAŞLIDA BÖBREK YETMEZLİĞİ-II</vt:lpstr>
      <vt:lpstr> ELEKTROLİT DENGESİZLİKLERİ</vt:lpstr>
      <vt:lpstr>ELEKTROLİT DENGESİZLİKLERİ</vt:lpstr>
      <vt:lpstr>YAŞLIDA KOAH</vt:lpstr>
      <vt:lpstr>YAŞLIDA KOAH TANISI</vt:lpstr>
      <vt:lpstr>YAŞLIDA KOAH TANISI</vt:lpstr>
      <vt:lpstr>YAŞLIDA KOAH TEDAVİSİ</vt:lpstr>
      <vt:lpstr>YAŞLIDA KOAH TEDAVİSİ</vt:lpstr>
      <vt:lpstr>YAŞLILARDA KABIZLIK VE DİSPEPSİ</vt:lpstr>
      <vt:lpstr>YAŞLILARDA KABIZLIK VE DİSPEPSİ</vt:lpstr>
      <vt:lpstr>YAŞLILARDA KABIZLIK VE DİSPEPSİ</vt:lpstr>
      <vt:lpstr>Yaşlıda Enfeksiyon Hastalıkları</vt:lpstr>
      <vt:lpstr>YAŞLIDA ENFEKSİYON HASTALIKLARI</vt:lpstr>
      <vt:lpstr>YAŞLIDA ENFEKSİYON HASTALIKLARI</vt:lpstr>
      <vt:lpstr>YAŞLIDA ENFEKSİYON HASTALIKLARI</vt:lpstr>
      <vt:lpstr>YAŞLIDA ENFEKSİYON HASTALIKLARI</vt:lpstr>
      <vt:lpstr>YAŞLIDA ENFEKSİYON HASTALIKLARI</vt:lpstr>
      <vt:lpstr>YAŞLIDA ENFEKSİYON HASTALIKLARI</vt:lpstr>
      <vt:lpstr>YAŞLIDA ENFEKSİYON HASTALIKLARI</vt:lpstr>
      <vt:lpstr>YAŞLIDA AĞRI</vt:lpstr>
      <vt:lpstr>YAŞLIDA AĞRI</vt:lpstr>
      <vt:lpstr>YAŞLIDA AĞRI</vt:lpstr>
      <vt:lpstr>YAŞLIDA AĞRI</vt:lpstr>
      <vt:lpstr>PowerPoint Presentation</vt:lpstr>
      <vt:lpstr>PowerPoint Presentation</vt:lpstr>
      <vt:lpstr>PowerPoint Presentation</vt:lpstr>
      <vt:lpstr>YAŞLIDA NSAİİ KULLANIMINDA PÜF NOKTALARI </vt:lpstr>
      <vt:lpstr>OPİOİD ANALJEZİKLER</vt:lpstr>
      <vt:lpstr>HEPİNİZE SINAVINIZDA ÇOK ÇOK BAŞARILAR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289</cp:revision>
  <dcterms:created xsi:type="dcterms:W3CDTF">2019-01-31T08:36:02Z</dcterms:created>
  <dcterms:modified xsi:type="dcterms:W3CDTF">2019-09-08T14:22:47Z</dcterms:modified>
</cp:coreProperties>
</file>