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7" r:id="rId9"/>
    <p:sldId id="269" r:id="rId10"/>
    <p:sldId id="270" r:id="rId11"/>
    <p:sldId id="272" r:id="rId12"/>
    <p:sldId id="274" r:id="rId13"/>
    <p:sldId id="276" r:id="rId14"/>
    <p:sldId id="281" r:id="rId15"/>
    <p:sldId id="282" r:id="rId16"/>
    <p:sldId id="283" r:id="rId17"/>
    <p:sldId id="285" r:id="rId18"/>
    <p:sldId id="287" r:id="rId19"/>
    <p:sldId id="288" r:id="rId20"/>
    <p:sldId id="298" r:id="rId21"/>
    <p:sldId id="301" r:id="rId22"/>
    <p:sldId id="302" r:id="rId23"/>
    <p:sldId id="303" r:id="rId24"/>
    <p:sldId id="304" r:id="rId25"/>
    <p:sldId id="305" r:id="rId26"/>
    <p:sldId id="312" r:id="rId27"/>
    <p:sldId id="313" r:id="rId28"/>
    <p:sldId id="318" r:id="rId29"/>
    <p:sldId id="319" r:id="rId30"/>
    <p:sldId id="320" r:id="rId31"/>
    <p:sldId id="321" r:id="rId32"/>
    <p:sldId id="322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0E76C-C418-49DE-9CFB-435D250AB0DD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5BB94-31E7-4E7E-88A3-EA3E6151C1F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fcan_calisir@hotmail.com" TargetMode="External"/><Relationship Id="rId2" Type="http://schemas.openxmlformats.org/officeDocument/2006/relationships/hyperlink" Target="mailto:ccalisir@ankara.edu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tr-TR" sz="2400" b="1" dirty="0" smtClean="0"/>
              <a:t>T.C.</a:t>
            </a:r>
            <a:r>
              <a:rPr lang="tr-TR" b="1" dirty="0" smtClean="0"/>
              <a:t> </a:t>
            </a:r>
            <a:r>
              <a:rPr lang="tr-TR" sz="2400" b="1" dirty="0" smtClean="0"/>
              <a:t>ANKARA ÜNİVERSİTESİ  </a:t>
            </a:r>
            <a:br>
              <a:rPr lang="tr-TR" sz="2400" b="1" dirty="0" smtClean="0"/>
            </a:br>
            <a:r>
              <a:rPr lang="tr-TR" sz="2400" b="1" dirty="0" smtClean="0"/>
              <a:t>AYAŞ MESLEK YÜKSEK OKULU</a:t>
            </a:r>
            <a:endParaRPr lang="tr-TR" sz="2400" b="1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229620"/>
              </p:ext>
            </p:extLst>
          </p:nvPr>
        </p:nvGraphicFramePr>
        <p:xfrm>
          <a:off x="395536" y="2060848"/>
          <a:ext cx="8424937" cy="455780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043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2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DERSİN ADI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Sosyal Güvenlik Sistemleri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HAFTA NO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13-14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2375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KONU</a:t>
                      </a:r>
                      <a:r>
                        <a:rPr lang="tr-TR" b="1" baseline="0" dirty="0" smtClean="0"/>
                        <a:t> BAŞLIĞI</a:t>
                      </a:r>
                      <a:endParaRPr lang="tr-TR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Türk Sosyal Güvenlik Sistemi</a:t>
                      </a:r>
                      <a:endParaRPr lang="tr-TR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74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ÖĞRETİM ELEMANI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Öğr</a:t>
                      </a:r>
                      <a:r>
                        <a:rPr lang="tr-TR" dirty="0" smtClean="0"/>
                        <a:t>. Gör. Yusuf Can</a:t>
                      </a:r>
                      <a:r>
                        <a:rPr lang="tr-TR" baseline="0" dirty="0" smtClean="0"/>
                        <a:t> ÇALIŞIR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266">
                <a:tc>
                  <a:txBody>
                    <a:bodyPr/>
                    <a:lstStyle/>
                    <a:p>
                      <a:r>
                        <a:rPr lang="tr-TR" sz="1800" b="1" kern="1200" dirty="0" smtClean="0"/>
                        <a:t>E-mail:</a:t>
                      </a:r>
                    </a:p>
                    <a:p>
                      <a:endParaRPr lang="tr-TR" sz="1800" kern="1200" dirty="0" smtClean="0"/>
                    </a:p>
                    <a:p>
                      <a:r>
                        <a:rPr lang="tr-TR" sz="1800" b="1" kern="1200" dirty="0" smtClean="0"/>
                        <a:t>Tel: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u="sng" kern="1200" dirty="0" err="1" smtClean="0">
                          <a:hlinkClick r:id="rId2"/>
                        </a:rPr>
                        <a:t>ccalisir</a:t>
                      </a:r>
                      <a:r>
                        <a:rPr lang="tr-TR" sz="1800" u="sng" kern="1200" dirty="0" smtClean="0">
                          <a:hlinkClick r:id="rId2"/>
                        </a:rPr>
                        <a:t>@</a:t>
                      </a:r>
                      <a:r>
                        <a:rPr lang="tr-TR" sz="1800" u="sng" kern="1200" dirty="0" err="1" smtClean="0">
                          <a:hlinkClick r:id="rId2"/>
                        </a:rPr>
                        <a:t>ankara</a:t>
                      </a:r>
                      <a:r>
                        <a:rPr lang="tr-TR" sz="1800" u="sng" kern="1200" dirty="0" smtClean="0">
                          <a:hlinkClick r:id="rId2"/>
                        </a:rPr>
                        <a:t>.edu.tr</a:t>
                      </a:r>
                      <a:r>
                        <a:rPr lang="tr-TR" sz="1800" u="sng" kern="1200" baseline="0" dirty="0" smtClean="0"/>
                        <a:t> </a:t>
                      </a:r>
                      <a:r>
                        <a:rPr lang="tr-TR" sz="1800" u="none" kern="1200" dirty="0" err="1" smtClean="0">
                          <a:hlinkClick r:id="rId3"/>
                        </a:rPr>
                        <a:t>yusufcan</a:t>
                      </a:r>
                      <a:r>
                        <a:rPr lang="tr-TR" sz="1800" u="none" kern="1200" dirty="0" smtClean="0">
                          <a:hlinkClick r:id="rId3"/>
                        </a:rPr>
                        <a:t>_</a:t>
                      </a:r>
                      <a:r>
                        <a:rPr lang="tr-TR" sz="1800" u="none" kern="1200" dirty="0" err="1" smtClean="0">
                          <a:hlinkClick r:id="rId3"/>
                        </a:rPr>
                        <a:t>calisir</a:t>
                      </a:r>
                      <a:r>
                        <a:rPr lang="tr-TR" sz="1800" u="none" kern="1200" dirty="0" smtClean="0">
                          <a:hlinkClick r:id="rId3"/>
                        </a:rPr>
                        <a:t>@</a:t>
                      </a:r>
                      <a:r>
                        <a:rPr lang="tr-TR" sz="1800" u="none" kern="1200" dirty="0" err="1" smtClean="0">
                          <a:hlinkClick r:id="rId3"/>
                        </a:rPr>
                        <a:t>hotmail</a:t>
                      </a:r>
                      <a:r>
                        <a:rPr lang="tr-TR" sz="1800" u="none" kern="1200" dirty="0" smtClean="0">
                          <a:hlinkClick r:id="rId3"/>
                        </a:rPr>
                        <a:t>.com</a:t>
                      </a:r>
                      <a:r>
                        <a:rPr lang="tr-TR" sz="1800" u="none" kern="1200" dirty="0" smtClean="0"/>
                        <a:t> </a:t>
                      </a:r>
                    </a:p>
                    <a:p>
                      <a:pPr algn="ctr"/>
                      <a:r>
                        <a:rPr lang="tr-TR" sz="1800" kern="1200" dirty="0" smtClean="0"/>
                        <a:t>(0312) 700 05 00 / 144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Se7en\Desktop\sempozyum\a.ü logo.jpg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1" y="404663"/>
            <a:ext cx="1584176" cy="1179513"/>
          </a:xfrm>
          <a:prstGeom prst="rect">
            <a:avLst/>
          </a:prstGeom>
          <a:noFill/>
        </p:spPr>
      </p:pic>
      <p:pic>
        <p:nvPicPr>
          <p:cNvPr id="1027" name="Picture 3" descr="C:\Users\Se7en\Desktop\AYAŞ MYO\ayasmyo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32656"/>
            <a:ext cx="1440160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smtClean="0"/>
              <a:t>KAPSAM</a:t>
            </a:r>
            <a:endParaRPr lang="tr-TR" b="1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54461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İdare Sosyal Güvenlik Kurumu adı ile örgütlenen yapı tarafından yürütülmektedir.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kurumun yerel büroları ve bölgesel sağlık kuruluşları var.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Primler </a:t>
            </a:r>
            <a:r>
              <a:rPr lang="tr-TR" b="1" dirty="0"/>
              <a:t>asgari ücret ile bunu 6,5 katı arasındaki tutarlar üzerinden hesaplanıyor.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b="1" dirty="0"/>
              <a:t>Bağımsız çalışanların primleri vergilendirmeye esas teşkil eden aylık gelirleri üzerinden hesaplanıyor. </a:t>
            </a:r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Tavanı </a:t>
            </a:r>
            <a:r>
              <a:rPr lang="tr-TR" b="1" dirty="0"/>
              <a:t>asgari ücretin 6,5 katıdır.</a:t>
            </a:r>
          </a:p>
          <a:p>
            <a:endParaRPr lang="tr-TR" b="1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HASTALIK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Hastalık tedavi masrafları karşılanmakta ve çalışılamayan süre için yevmiye ödemesi yapılmaktadır.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Tedavi </a:t>
            </a:r>
            <a:r>
              <a:rPr lang="tr-TR" dirty="0"/>
              <a:t>için yapılan ulaşım masrafları da karşılanmaktadır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b="1" dirty="0"/>
              <a:t>Sağlık-tedavi hizmetleri sigortalanın hastalanmadan önceki 1 yıl içerisinde 30 gün prim ödemesi şartıyla sağlanmaktadır.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HASTALIK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b="1" dirty="0"/>
              <a:t>Hastalara iş yapmadıkları 3.günden itibaren iyileşinceye kadar veya </a:t>
            </a:r>
            <a:r>
              <a:rPr lang="tr-TR" b="1" dirty="0" err="1"/>
              <a:t>işgöremezlik</a:t>
            </a:r>
            <a:r>
              <a:rPr lang="tr-TR" b="1" dirty="0"/>
              <a:t> tarihine kadar ödeme yapılır. </a:t>
            </a:r>
            <a:endParaRPr lang="tr-TR" b="1" dirty="0" smtClean="0"/>
          </a:p>
          <a:p>
            <a:endParaRPr lang="tr-TR" dirty="0"/>
          </a:p>
          <a:p>
            <a:r>
              <a:rPr lang="tr-TR" b="1" dirty="0" smtClean="0"/>
              <a:t>Hastalığı </a:t>
            </a:r>
            <a:r>
              <a:rPr lang="tr-TR" b="1" dirty="0"/>
              <a:t>sebebiyle çalışamayan sigortalının son 1 sene içinde en az 90 gün hastalık primi ödemiş olması şarttır. </a:t>
            </a:r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HASTALIK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 smtClean="0"/>
              <a:t>Hastanede </a:t>
            </a:r>
            <a:r>
              <a:rPr lang="tr-TR" dirty="0"/>
              <a:t>kaldığı sürece ödenecek yevmiye prime tabi ücretin </a:t>
            </a:r>
            <a:r>
              <a:rPr lang="tr-TR" b="1" dirty="0"/>
              <a:t>%50’si kadardır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Ayakta </a:t>
            </a:r>
            <a:r>
              <a:rPr lang="tr-TR" b="1" dirty="0"/>
              <a:t>tedavide ise %66’sı ödenir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Tamamen </a:t>
            </a:r>
            <a:r>
              <a:rPr lang="tr-TR" dirty="0"/>
              <a:t>iyileşinceye veya sigortalanın iş göremezliğine karar verilinceye kadar da böyle ödeme yapılır.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ANALIK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/>
              <a:t>Sigortalı veya sigortalının eşi kadınlar sigortalılıkta süre şartı aranmaksızın hamilelikleri süresince muayene ve tedavi haklarına sahiptirler.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Doğumdan </a:t>
            </a:r>
            <a:r>
              <a:rPr lang="tr-TR" b="1" dirty="0"/>
              <a:t>önceki 1 yıl içerisinde 90 gün prim ödeyen sigortalı annelere yevmiye ödemeleri yapılmaktadır.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ANALIK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b="1" dirty="0"/>
              <a:t>Analık primi doğumdan önceki 1 yıl içerisinde 90 gün yatırılmışsa, </a:t>
            </a:r>
            <a:endParaRPr lang="tr-TR" b="1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durumdaki annelere doğumdan önce ve doğumdan sonra 8’er hafta geçici iş göremezlik ödemesi yapılır.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Çoklu </a:t>
            </a:r>
            <a:r>
              <a:rPr lang="tr-TR" dirty="0"/>
              <a:t>doğum durumunda doğum sonrası izin 2 hafta uzatılır.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İŞ KAZASI-MESLEK HASTALIĞI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/>
              <a:t>Sigorta çalışma ortamında çalışma sebebiyle meydana gelen iş kazalarını ve listelenmiş meslek hastalıklarını kapsıyor.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İşyerine </a:t>
            </a:r>
            <a:r>
              <a:rPr lang="tr-TR" dirty="0"/>
              <a:t>ait ulaşım aracında meydana gelenler hariç, yolda meydana gelen kazalar iş kazası sayılmıyor.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İŞ KAZASI-MESLEK HASTALIĞI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/>
              <a:t>Sigortanın sağlayacağı korumalardan yararlanmak için hiçbir prim ödeme süresi gerekmiyor. </a:t>
            </a:r>
          </a:p>
          <a:p>
            <a:endParaRPr lang="tr-TR" dirty="0" smtClean="0"/>
          </a:p>
          <a:p>
            <a:r>
              <a:rPr lang="tr-TR" b="1" dirty="0" smtClean="0"/>
              <a:t>İş </a:t>
            </a:r>
            <a:r>
              <a:rPr lang="tr-TR" b="1" dirty="0"/>
              <a:t>kazası ve meslek hastalığı ödemeleri şunlardır: </a:t>
            </a:r>
            <a:endParaRPr lang="tr-TR" b="1" dirty="0" smtClean="0"/>
          </a:p>
          <a:p>
            <a:pPr lvl="1"/>
            <a:r>
              <a:rPr lang="tr-TR" dirty="0" smtClean="0"/>
              <a:t>sigortalanın </a:t>
            </a:r>
            <a:r>
              <a:rPr lang="tr-TR" dirty="0"/>
              <a:t>hiçbir pay ödemeyeceği sağlık-tedavi hizmetleri, </a:t>
            </a:r>
            <a:endParaRPr lang="tr-TR" dirty="0" smtClean="0"/>
          </a:p>
          <a:p>
            <a:pPr lvl="1"/>
            <a:r>
              <a:rPr lang="tr-TR" dirty="0" smtClean="0"/>
              <a:t>geçici </a:t>
            </a:r>
            <a:r>
              <a:rPr lang="tr-TR" dirty="0"/>
              <a:t>iş göremezlik durumunda yevmiye ödemeleri, </a:t>
            </a:r>
            <a:endParaRPr lang="tr-TR" dirty="0" smtClean="0"/>
          </a:p>
          <a:p>
            <a:pPr lvl="1"/>
            <a:r>
              <a:rPr lang="tr-TR" dirty="0" smtClean="0"/>
              <a:t>sürekli </a:t>
            </a:r>
            <a:r>
              <a:rPr lang="tr-TR" dirty="0"/>
              <a:t>iş göremezlik durumunda maaş, </a:t>
            </a:r>
            <a:r>
              <a:rPr lang="tr-TR" dirty="0" smtClean="0"/>
              <a:t>protez </a:t>
            </a:r>
            <a:r>
              <a:rPr lang="tr-TR" dirty="0"/>
              <a:t>masrafları, </a:t>
            </a:r>
            <a:endParaRPr lang="tr-TR" dirty="0" smtClean="0"/>
          </a:p>
          <a:p>
            <a:pPr lvl="1"/>
            <a:r>
              <a:rPr lang="tr-TR" dirty="0" smtClean="0"/>
              <a:t>sigortalanın </a:t>
            </a:r>
            <a:r>
              <a:rPr lang="tr-TR" dirty="0"/>
              <a:t>tedavi alması için gerekli yol masrafları, </a:t>
            </a:r>
            <a:endParaRPr lang="tr-TR" dirty="0" smtClean="0"/>
          </a:p>
          <a:p>
            <a:pPr lvl="1"/>
            <a:r>
              <a:rPr lang="tr-TR" dirty="0" smtClean="0"/>
              <a:t>gerekiyorsa </a:t>
            </a:r>
            <a:r>
              <a:rPr lang="tr-TR" dirty="0"/>
              <a:t>yurtdışı tedavi yol masrafları, </a:t>
            </a:r>
            <a:endParaRPr lang="tr-TR" dirty="0" smtClean="0"/>
          </a:p>
          <a:p>
            <a:pPr lvl="1"/>
            <a:r>
              <a:rPr lang="tr-TR" dirty="0" smtClean="0"/>
              <a:t>cenaze </a:t>
            </a:r>
            <a:r>
              <a:rPr lang="tr-TR" dirty="0"/>
              <a:t>giderleri ve </a:t>
            </a:r>
            <a:endParaRPr lang="tr-TR" dirty="0" smtClean="0"/>
          </a:p>
          <a:p>
            <a:pPr lvl="1"/>
            <a:r>
              <a:rPr lang="tr-TR" dirty="0" smtClean="0"/>
              <a:t>geride </a:t>
            </a:r>
            <a:r>
              <a:rPr lang="tr-TR" dirty="0"/>
              <a:t>kalan hak sahiplerine maaş.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Türkiye’de </a:t>
            </a:r>
            <a:r>
              <a:rPr lang="tr-TR" dirty="0"/>
              <a:t>son yıllarda yapılan sosyal güvenlik düzenlemeleri sistemin mantığını değiştirmiyor. </a:t>
            </a:r>
            <a:endParaRPr lang="tr-TR" dirty="0" smtClean="0"/>
          </a:p>
          <a:p>
            <a:r>
              <a:rPr lang="tr-TR" dirty="0" smtClean="0"/>
              <a:t>Sistemi </a:t>
            </a:r>
            <a:r>
              <a:rPr lang="tr-TR" dirty="0"/>
              <a:t>sürdürülebilir kılmayı amaçlıyor. </a:t>
            </a:r>
            <a:endParaRPr lang="tr-TR" dirty="0" smtClean="0"/>
          </a:p>
          <a:p>
            <a:endParaRPr lang="tr-TR" b="1" dirty="0"/>
          </a:p>
          <a:p>
            <a:r>
              <a:rPr lang="tr-TR" b="1" dirty="0" smtClean="0"/>
              <a:t>Norm </a:t>
            </a:r>
            <a:r>
              <a:rPr lang="tr-TR" b="1" dirty="0"/>
              <a:t>ve standart birliğini amaçlıyor.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MALULLÜK-YAŞLILIK-ÖLÜM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/>
              <a:t>Malullük maaşı çalışma gücünün en az 2/3’ünü kaybedenlere veriliyor. </a:t>
            </a:r>
            <a:endParaRPr lang="tr-TR" b="1" dirty="0" smtClean="0"/>
          </a:p>
          <a:p>
            <a:endParaRPr lang="tr-TR" dirty="0"/>
          </a:p>
          <a:p>
            <a:r>
              <a:rPr lang="tr-TR" b="1" dirty="0" smtClean="0"/>
              <a:t>Ama</a:t>
            </a:r>
            <a:r>
              <a:rPr lang="tr-TR" b="1" dirty="0"/>
              <a:t>, iş kazası ve meslek hastalığı sonucu meydan gelen iş göremezlikte oran %60’tır. </a:t>
            </a:r>
            <a:endParaRPr lang="tr-TR" b="1" dirty="0" smtClean="0"/>
          </a:p>
          <a:p>
            <a:endParaRPr lang="tr-TR" dirty="0"/>
          </a:p>
          <a:p>
            <a:r>
              <a:rPr lang="tr-TR" b="1" dirty="0" smtClean="0"/>
              <a:t>Malul </a:t>
            </a:r>
            <a:r>
              <a:rPr lang="tr-TR" b="1" dirty="0"/>
              <a:t>kişilerin en az 10 yıldır sigortalı ve en az 1800 gün prim ödemiş olmaları şarttır.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MALULLÜK-YAŞLILIK-ÖLÜM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/>
              <a:t>Malullük maaşı asgari ücretin %35’inden aşağı olamaz. </a:t>
            </a:r>
            <a:endParaRPr lang="tr-TR" b="1" dirty="0" smtClean="0"/>
          </a:p>
          <a:p>
            <a:endParaRPr lang="tr-TR" dirty="0"/>
          </a:p>
          <a:p>
            <a:r>
              <a:rPr lang="tr-TR" dirty="0" smtClean="0"/>
              <a:t>Malul </a:t>
            </a:r>
            <a:r>
              <a:rPr lang="tr-TR" dirty="0"/>
              <a:t>evli ise veya çocukları varsa bu maaş %10 arttırılır.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Malullük </a:t>
            </a:r>
            <a:r>
              <a:rPr lang="tr-TR" dirty="0"/>
              <a:t>maaşı ilgilinin bir faaliyette bulunması durumunda kesilir. </a:t>
            </a:r>
          </a:p>
          <a:p>
            <a:r>
              <a:rPr lang="tr-TR" dirty="0" smtClean="0"/>
              <a:t>Fakat</a:t>
            </a:r>
            <a:r>
              <a:rPr lang="tr-TR" dirty="0"/>
              <a:t>, malullük maaşı meslek hastalığı veya iş kazası üzerinden bağlanan maaşla birlikte alınabilir.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durumda en yüksek maaş ile diğerinin yarısı verilir.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MALULLÜK-YAŞLILIK-ÖLÜM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/>
              <a:t>Yaşlılık </a:t>
            </a:r>
            <a:r>
              <a:rPr lang="tr-TR" dirty="0"/>
              <a:t>maaşı hesaplama yöntem ve şartları sigortalanın prim ödeme dönemlerine göre değişiyor.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b="1" dirty="0"/>
              <a:t>8 Eylül 1999’dan önce </a:t>
            </a:r>
            <a:r>
              <a:rPr lang="tr-TR" dirty="0"/>
              <a:t>sigortalı olan </a:t>
            </a:r>
            <a:r>
              <a:rPr lang="tr-TR" b="1" dirty="0"/>
              <a:t>erkekler 55 </a:t>
            </a:r>
            <a:r>
              <a:rPr lang="tr-TR" dirty="0"/>
              <a:t>yaşında,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kadınlar </a:t>
            </a:r>
            <a:r>
              <a:rPr lang="tr-TR" b="1" dirty="0"/>
              <a:t>50 </a:t>
            </a:r>
            <a:r>
              <a:rPr lang="tr-TR" dirty="0"/>
              <a:t>yaşında emekli olabilirler.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Bunların </a:t>
            </a:r>
            <a:r>
              <a:rPr lang="tr-TR" b="1" dirty="0"/>
              <a:t>5 bin gün prim ödemiş veya 15 yıl sigortalı ve 3600 gün prim ödemiş olmaları şarttır</a:t>
            </a:r>
            <a:r>
              <a:rPr lang="tr-TR" b="1" dirty="0" smtClean="0"/>
              <a:t>.</a:t>
            </a:r>
          </a:p>
          <a:p>
            <a:endParaRPr lang="tr-TR" b="1" dirty="0"/>
          </a:p>
          <a:p>
            <a:r>
              <a:rPr lang="tr-TR" b="1" dirty="0"/>
              <a:t>25 yıl sigortalı olan erkeklerin ve 20 yıl sigortalı olan kadınların, en az 5 bin gün prim ödemiş olmaları durumunda, yaş şartı da yoktur, emekli olabilirler.</a:t>
            </a:r>
          </a:p>
          <a:p>
            <a:endParaRPr lang="tr-TR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MALULLÜK-YAŞLILIK-ÖLÜM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/>
              <a:t>8 Eylül 1999’dan sonra </a:t>
            </a:r>
            <a:r>
              <a:rPr lang="tr-TR" dirty="0"/>
              <a:t>sigortalanan </a:t>
            </a:r>
            <a:r>
              <a:rPr lang="tr-TR" b="1" dirty="0"/>
              <a:t>erkekler 60</a:t>
            </a:r>
            <a:r>
              <a:rPr lang="tr-TR" dirty="0"/>
              <a:t>, </a:t>
            </a:r>
            <a:r>
              <a:rPr lang="tr-TR" b="1" dirty="0"/>
              <a:t>kadınlar 58</a:t>
            </a:r>
            <a:r>
              <a:rPr lang="tr-TR" dirty="0"/>
              <a:t> yaşında emekli olabilirler.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Bunların </a:t>
            </a:r>
            <a:r>
              <a:rPr lang="tr-TR" b="1" dirty="0"/>
              <a:t>7 bin 200 gün prim ödemiş olmaları veya 25 senelik sigortalı olup 4 bin 500 gün prim ödemiş olmaları şarttır. </a:t>
            </a:r>
            <a:endParaRPr lang="tr-TR" b="1" dirty="0" smtClean="0"/>
          </a:p>
          <a:p>
            <a:endParaRPr lang="tr-TR" dirty="0"/>
          </a:p>
          <a:p>
            <a:r>
              <a:rPr lang="tr-TR" b="1" dirty="0" smtClean="0"/>
              <a:t>Bağımsız </a:t>
            </a:r>
            <a:r>
              <a:rPr lang="tr-TR" b="1" dirty="0"/>
              <a:t>çalışan </a:t>
            </a:r>
            <a:r>
              <a:rPr lang="tr-TR" dirty="0"/>
              <a:t>aynı durumdaki sigortalıların ise </a:t>
            </a:r>
            <a:r>
              <a:rPr lang="tr-TR" b="1" dirty="0"/>
              <a:t>9 bin gün prim ödemiş </a:t>
            </a:r>
            <a:r>
              <a:rPr lang="tr-TR" dirty="0"/>
              <a:t>olmaları şarttır.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MALULLÜK-YAŞLILIK-ÖLÜM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/>
              <a:t>Ücretli veya bağımsız çalışan olsun, </a:t>
            </a:r>
            <a:r>
              <a:rPr lang="tr-TR" b="1" dirty="0"/>
              <a:t>1 Ekim 2008’den itibaren sigortalı olanların </a:t>
            </a:r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9 </a:t>
            </a:r>
            <a:r>
              <a:rPr lang="tr-TR" b="1" dirty="0"/>
              <a:t>bin gün prim ödemiş olmaları şarttır. </a:t>
            </a:r>
            <a:endParaRPr lang="tr-TR" b="1" dirty="0" smtClean="0"/>
          </a:p>
          <a:p>
            <a:endParaRPr lang="tr-TR" b="1" dirty="0"/>
          </a:p>
          <a:p>
            <a:r>
              <a:rPr lang="tr-TR" dirty="0" smtClean="0"/>
              <a:t>Bunlardan </a:t>
            </a:r>
            <a:r>
              <a:rPr lang="tr-TR" b="1" dirty="0"/>
              <a:t>erkekler 60</a:t>
            </a:r>
            <a:r>
              <a:rPr lang="tr-TR" dirty="0"/>
              <a:t>, </a:t>
            </a:r>
            <a:r>
              <a:rPr lang="tr-TR" b="1" dirty="0"/>
              <a:t>kadınlar 58 </a:t>
            </a:r>
            <a:r>
              <a:rPr lang="tr-TR" dirty="0"/>
              <a:t>yaşında emekli olabilirler.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MALULLÜK-YAŞLILIK-ÖLÜM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/>
              <a:t>2036 yılından itibaren emeklilik yaşı aşama aşama artacak ve 2048 yılında erkekler için de kadınlar için de 65 yaşına çıkacaktır. </a:t>
            </a:r>
            <a:endParaRPr lang="tr-TR" b="1" dirty="0" smtClean="0"/>
          </a:p>
          <a:p>
            <a:endParaRPr lang="tr-TR" dirty="0"/>
          </a:p>
          <a:p>
            <a:r>
              <a:rPr lang="tr-TR" dirty="0" smtClean="0"/>
              <a:t>Emeklilik </a:t>
            </a:r>
            <a:r>
              <a:rPr lang="tr-TR" dirty="0"/>
              <a:t>yaşı için üst sınır yoktur. İstenildiği kadar geciktirilebilir.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Engellilerin ve madende çalışanların erken emekli olmaları mümkündür.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MALULLÜK-YAŞLILIK-ÖLÜM</a:t>
            </a:r>
          </a:p>
          <a:p>
            <a:pPr algn="ctr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b="1" dirty="0"/>
              <a:t>ÖLÜM</a:t>
            </a:r>
            <a:endParaRPr lang="tr-TR" dirty="0"/>
          </a:p>
          <a:p>
            <a:r>
              <a:rPr lang="tr-TR" dirty="0"/>
              <a:t>Ölen sigortalının maaşına geride kalanlar hak sahibi olurlar. </a:t>
            </a:r>
            <a:endParaRPr lang="tr-TR" dirty="0" smtClean="0"/>
          </a:p>
          <a:p>
            <a:r>
              <a:rPr lang="tr-TR" dirty="0" smtClean="0"/>
              <a:t>Yaşayan </a:t>
            </a:r>
            <a:r>
              <a:rPr lang="tr-TR" dirty="0"/>
              <a:t>eşler, çocuklar ve sigortalının muhtaç ise ana-babası bu hakka sahiptir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Ölüm durumunda 3 tür ödeme yapılır.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Emekli </a:t>
            </a:r>
            <a:r>
              <a:rPr lang="tr-TR" dirty="0"/>
              <a:t>maaşı,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toplu </a:t>
            </a:r>
            <a:r>
              <a:rPr lang="tr-TR" dirty="0"/>
              <a:t>ödeme ve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cenaze </a:t>
            </a:r>
            <a:r>
              <a:rPr lang="tr-TR" dirty="0"/>
              <a:t>masrafı.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MALULLÜK-YAŞLILIK-ÖLÜM</a:t>
            </a:r>
          </a:p>
          <a:p>
            <a:pPr algn="ctr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b="1" dirty="0"/>
              <a:t>ÖLÜM</a:t>
            </a:r>
            <a:endParaRPr lang="tr-TR" dirty="0"/>
          </a:p>
          <a:p>
            <a:r>
              <a:rPr lang="tr-TR" dirty="0"/>
              <a:t>Ölen eğer emekli veya </a:t>
            </a:r>
            <a:r>
              <a:rPr lang="tr-TR" dirty="0" err="1"/>
              <a:t>işgöremezlik</a:t>
            </a:r>
            <a:r>
              <a:rPr lang="tr-TR" dirty="0"/>
              <a:t> maaşı alıyor </a:t>
            </a:r>
            <a:endParaRPr lang="tr-TR" dirty="0" smtClean="0"/>
          </a:p>
          <a:p>
            <a:r>
              <a:rPr lang="tr-TR" dirty="0" smtClean="0"/>
              <a:t>yahut </a:t>
            </a:r>
          </a:p>
          <a:p>
            <a:r>
              <a:rPr lang="tr-TR" b="1" dirty="0" smtClean="0"/>
              <a:t>en </a:t>
            </a:r>
            <a:r>
              <a:rPr lang="tr-TR" b="1" dirty="0"/>
              <a:t>az 5 yıldır sigortalı </a:t>
            </a:r>
            <a:r>
              <a:rPr lang="tr-TR" dirty="0"/>
              <a:t>ve </a:t>
            </a:r>
            <a:endParaRPr lang="tr-TR" dirty="0" smtClean="0"/>
          </a:p>
          <a:p>
            <a:r>
              <a:rPr lang="tr-TR" b="1" dirty="0" smtClean="0"/>
              <a:t>ücretlilerde </a:t>
            </a:r>
            <a:r>
              <a:rPr lang="tr-TR" b="1" dirty="0"/>
              <a:t>900 gün, </a:t>
            </a:r>
            <a:endParaRPr lang="tr-TR" b="1" dirty="0" smtClean="0"/>
          </a:p>
          <a:p>
            <a:r>
              <a:rPr lang="tr-TR" b="1" dirty="0" smtClean="0"/>
              <a:t>bağımsız </a:t>
            </a:r>
            <a:r>
              <a:rPr lang="tr-TR" b="1" dirty="0"/>
              <a:t>çalışanlarda 1800 gün </a:t>
            </a:r>
            <a:endParaRPr lang="tr-TR" b="1" dirty="0" smtClean="0"/>
          </a:p>
          <a:p>
            <a:r>
              <a:rPr lang="tr-TR" b="1" dirty="0" smtClean="0"/>
              <a:t>yaşlılık-iş </a:t>
            </a:r>
            <a:r>
              <a:rPr lang="tr-TR" b="1" dirty="0"/>
              <a:t>göremezlik – ölüm primi ödemişse</a:t>
            </a:r>
            <a:r>
              <a:rPr lang="tr-TR" dirty="0"/>
              <a:t>,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geride </a:t>
            </a:r>
            <a:r>
              <a:rPr lang="tr-TR" dirty="0"/>
              <a:t>kalanlar bu haktan yararlanır. 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İŞSİZLİK</a:t>
            </a:r>
          </a:p>
          <a:p>
            <a:pPr algn="ctr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/>
              <a:t>İşsizlik Sigortası daha yenidir. 1 Haziran 2000’de kuruldu.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Bağımsız çalışanlar işsizlik sigortasından yararlanamaz.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İŞSİZLİK</a:t>
            </a:r>
          </a:p>
          <a:p>
            <a:pPr algn="ctr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pPr lvl="1"/>
            <a:r>
              <a:rPr lang="tr-TR" dirty="0"/>
              <a:t>Ücretliler istemeyerek işsiz kalmışlarsa </a:t>
            </a:r>
            <a:endParaRPr lang="tr-TR" dirty="0" smtClean="0"/>
          </a:p>
          <a:p>
            <a:pPr lvl="1"/>
            <a:r>
              <a:rPr lang="tr-TR" dirty="0" smtClean="0"/>
              <a:t>ve </a:t>
            </a:r>
            <a:r>
              <a:rPr lang="tr-TR" dirty="0"/>
              <a:t>son 3 yılda 600 gün prim ödemişlerse, </a:t>
            </a:r>
            <a:endParaRPr lang="tr-TR" dirty="0" smtClean="0"/>
          </a:p>
          <a:p>
            <a:pPr lvl="1"/>
            <a:r>
              <a:rPr lang="tr-TR" dirty="0" smtClean="0"/>
              <a:t>işten </a:t>
            </a:r>
            <a:r>
              <a:rPr lang="tr-TR" dirty="0"/>
              <a:t>çıkarılmadan önce de 120 gün çalışmışlarsa </a:t>
            </a:r>
            <a:endParaRPr lang="tr-TR" dirty="0" smtClean="0"/>
          </a:p>
          <a:p>
            <a:r>
              <a:rPr lang="tr-TR" dirty="0" smtClean="0"/>
              <a:t>işsizlik </a:t>
            </a:r>
            <a:r>
              <a:rPr lang="tr-TR" dirty="0"/>
              <a:t>sigortasından yararlanabilirler.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İşsizlik </a:t>
            </a:r>
            <a:r>
              <a:rPr lang="tr-TR" b="1" dirty="0"/>
              <a:t>ödemesi işsizin son 4 aydaki ortalama brüt ücretinin %40’ı kadardır.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endParaRPr lang="tr-TR" dirty="0"/>
          </a:p>
          <a:p>
            <a:pPr lvl="1"/>
            <a:r>
              <a:rPr lang="tr-TR" b="1" dirty="0"/>
              <a:t>Sistemin başlıca problemleri </a:t>
            </a:r>
            <a:endParaRPr lang="tr-TR" b="1" dirty="0" smtClean="0"/>
          </a:p>
          <a:p>
            <a:r>
              <a:rPr lang="tr-TR" dirty="0" smtClean="0"/>
              <a:t>genç </a:t>
            </a:r>
            <a:r>
              <a:rPr lang="tr-TR" dirty="0"/>
              <a:t>yaşta emeklilik, </a:t>
            </a:r>
            <a:endParaRPr lang="tr-TR" dirty="0" smtClean="0"/>
          </a:p>
          <a:p>
            <a:r>
              <a:rPr lang="tr-TR" dirty="0" smtClean="0"/>
              <a:t>ücretlerin </a:t>
            </a:r>
            <a:r>
              <a:rPr lang="tr-TR" dirty="0"/>
              <a:t>gerçekte olduğundan daha düşük gösterilmesi, </a:t>
            </a:r>
            <a:endParaRPr lang="tr-TR" dirty="0" smtClean="0"/>
          </a:p>
          <a:p>
            <a:r>
              <a:rPr lang="tr-TR" dirty="0" smtClean="0"/>
              <a:t>yüksek </a:t>
            </a:r>
            <a:r>
              <a:rPr lang="tr-TR" dirty="0"/>
              <a:t>kayıt dışı istihdam, </a:t>
            </a:r>
            <a:endParaRPr lang="tr-TR" dirty="0" smtClean="0"/>
          </a:p>
          <a:p>
            <a:r>
              <a:rPr lang="tr-TR" dirty="0" smtClean="0"/>
              <a:t>düşük </a:t>
            </a:r>
            <a:r>
              <a:rPr lang="tr-TR" dirty="0"/>
              <a:t>prim ödemeleri, </a:t>
            </a:r>
            <a:endParaRPr lang="tr-TR" dirty="0" smtClean="0"/>
          </a:p>
          <a:p>
            <a:r>
              <a:rPr lang="tr-TR" dirty="0" smtClean="0"/>
              <a:t>yüksek </a:t>
            </a:r>
            <a:r>
              <a:rPr lang="tr-TR" dirty="0"/>
              <a:t>oranlı ikame ödemeleridir.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İŞSİZLİK</a:t>
            </a:r>
          </a:p>
          <a:p>
            <a:pPr algn="ctr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/>
              <a:t>İşsizlik </a:t>
            </a:r>
            <a:r>
              <a:rPr lang="tr-TR" dirty="0" smtClean="0"/>
              <a:t>tazminatı;</a:t>
            </a:r>
          </a:p>
          <a:p>
            <a:endParaRPr lang="tr-TR" dirty="0" smtClean="0"/>
          </a:p>
          <a:p>
            <a:r>
              <a:rPr lang="tr-TR" dirty="0" smtClean="0"/>
              <a:t>600 </a:t>
            </a:r>
            <a:r>
              <a:rPr lang="tr-TR" dirty="0"/>
              <a:t>gün prim ödeyen işsiz için 180 gün,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900 </a:t>
            </a:r>
            <a:r>
              <a:rPr lang="tr-TR" dirty="0"/>
              <a:t>gün prim ödeyene 240 gün,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1080 </a:t>
            </a:r>
            <a:r>
              <a:rPr lang="tr-TR" dirty="0"/>
              <a:t>gün prim ödeyen 300 gün süreyle verilir.</a:t>
            </a:r>
            <a:endParaRPr lang="tr-TR" sz="2800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>
                <a:solidFill>
                  <a:srgbClr val="FF0000"/>
                </a:solidFill>
              </a:rPr>
              <a:t>İŞSİZLİK</a:t>
            </a:r>
          </a:p>
          <a:p>
            <a:pPr algn="ctr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/>
              <a:t>Aylık işsizlik ödemesi brüt asgari ücretin %80’inden yüksek olamaz.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Üzerinden </a:t>
            </a:r>
            <a:r>
              <a:rPr lang="tr-TR" dirty="0"/>
              <a:t>vergi vb. kesintiler yapılamaz.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b="1" i="1" dirty="0" smtClean="0"/>
              <a:t>Yararlanılan kaynak: 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Ahmet Atılgan, Neo-liberal Dönemde Sosyal Güvenlik</a:t>
            </a:r>
            <a:endParaRPr lang="tr-TR" b="1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252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r>
              <a:rPr lang="tr-TR" b="1" dirty="0"/>
              <a:t>Amaç </a:t>
            </a:r>
            <a:r>
              <a:rPr lang="tr-TR" dirty="0"/>
              <a:t>sağlık hizmetleri sunumundaki ve sigortadaki kurumsal farklılıkları gidermek,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sosyal </a:t>
            </a:r>
            <a:r>
              <a:rPr lang="tr-TR" dirty="0"/>
              <a:t>güvenlik açıklarını azaltmak, </a:t>
            </a:r>
            <a:endParaRPr lang="tr-TR" dirty="0" smtClean="0"/>
          </a:p>
          <a:p>
            <a:r>
              <a:rPr lang="tr-TR" dirty="0" smtClean="0"/>
              <a:t>sistemi </a:t>
            </a:r>
            <a:r>
              <a:rPr lang="tr-TR" dirty="0"/>
              <a:t>yeniden yapılandırmaktı.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Finansal </a:t>
            </a:r>
            <a:r>
              <a:rPr lang="tr-TR" b="1" dirty="0"/>
              <a:t>açıdan sürdürülebilir, </a:t>
            </a:r>
            <a:endParaRPr lang="tr-TR" b="1" dirty="0" smtClean="0"/>
          </a:p>
          <a:p>
            <a:r>
              <a:rPr lang="tr-TR" b="1" dirty="0" smtClean="0"/>
              <a:t>kolay </a:t>
            </a:r>
            <a:r>
              <a:rPr lang="tr-TR" b="1" dirty="0"/>
              <a:t>ulaşılabilir ve yoksulluğa karşı etkili koruma sağlayan </a:t>
            </a:r>
            <a:endParaRPr lang="tr-TR" b="1" dirty="0" smtClean="0"/>
          </a:p>
          <a:p>
            <a:r>
              <a:rPr lang="tr-TR" b="1" dirty="0" smtClean="0"/>
              <a:t>bir </a:t>
            </a:r>
            <a:r>
              <a:rPr lang="tr-TR" b="1" dirty="0"/>
              <a:t>sosyal koruma sistemi yaratmak idi.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pPr lvl="1"/>
            <a:r>
              <a:rPr lang="tr-TR" b="1" dirty="0"/>
              <a:t>Siste başlıca 4 unsurdan oluşmaktadır: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1.Genel </a:t>
            </a:r>
            <a:r>
              <a:rPr lang="tr-TR" dirty="0"/>
              <a:t>Sağlık </a:t>
            </a:r>
            <a:r>
              <a:rPr lang="tr-TR" dirty="0" smtClean="0"/>
              <a:t>Sigortası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	2.Muhtaçların </a:t>
            </a:r>
            <a:r>
              <a:rPr lang="tr-TR" dirty="0"/>
              <a:t>objektif ihtiyaçlarına göre bir primsiz ödeme ve sosyal yardım sistemi,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3.Kısa </a:t>
            </a:r>
            <a:r>
              <a:rPr lang="tr-TR" dirty="0"/>
              <a:t>ve uzun vade sigorta branşlarını içeren tek bir emeklilik rejimi,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4.Daha </a:t>
            </a:r>
            <a:r>
              <a:rPr lang="tr-TR" dirty="0"/>
              <a:t>etkin işleyen bir kurumsal yapı.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r>
              <a:rPr lang="tr-TR" dirty="0"/>
              <a:t>Sistem, </a:t>
            </a:r>
            <a:r>
              <a:rPr lang="tr-TR" b="1" dirty="0"/>
              <a:t>emeklilik düzenlemelerini ve harcamalarını iyileştirmeyi </a:t>
            </a:r>
            <a:r>
              <a:rPr lang="tr-TR" dirty="0"/>
              <a:t>amaçlayan düzenlemeleri özellikle içermektedir.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amaç çerçevesinde </a:t>
            </a:r>
            <a:r>
              <a:rPr lang="tr-TR" dirty="0" smtClean="0"/>
              <a:t>;</a:t>
            </a:r>
          </a:p>
          <a:p>
            <a:pPr lvl="1"/>
            <a:r>
              <a:rPr lang="tr-TR" dirty="0" smtClean="0"/>
              <a:t>ödeme </a:t>
            </a:r>
            <a:r>
              <a:rPr lang="tr-TR" dirty="0"/>
              <a:t>oranları, </a:t>
            </a:r>
            <a:endParaRPr lang="tr-TR" dirty="0" smtClean="0"/>
          </a:p>
          <a:p>
            <a:pPr lvl="1"/>
            <a:r>
              <a:rPr lang="tr-TR" dirty="0" smtClean="0"/>
              <a:t>katsayı </a:t>
            </a:r>
            <a:r>
              <a:rPr lang="tr-TR" dirty="0"/>
              <a:t>güncellemeleri, </a:t>
            </a:r>
            <a:endParaRPr lang="tr-TR" dirty="0" smtClean="0"/>
          </a:p>
          <a:p>
            <a:pPr lvl="1"/>
            <a:r>
              <a:rPr lang="tr-TR" dirty="0" smtClean="0"/>
              <a:t>prim </a:t>
            </a:r>
            <a:r>
              <a:rPr lang="tr-TR" dirty="0"/>
              <a:t>ödeme gün sayısı, </a:t>
            </a:r>
            <a:endParaRPr lang="tr-TR" dirty="0" smtClean="0"/>
          </a:p>
          <a:p>
            <a:pPr lvl="1"/>
            <a:r>
              <a:rPr lang="tr-TR" dirty="0" smtClean="0"/>
              <a:t>emeklilik </a:t>
            </a:r>
            <a:r>
              <a:rPr lang="tr-TR" dirty="0"/>
              <a:t>yaşı, </a:t>
            </a:r>
            <a:endParaRPr lang="tr-TR" dirty="0" smtClean="0"/>
          </a:p>
          <a:p>
            <a:pPr lvl="1"/>
            <a:r>
              <a:rPr lang="tr-TR" dirty="0" smtClean="0"/>
              <a:t>geçiş </a:t>
            </a:r>
            <a:r>
              <a:rPr lang="tr-TR" dirty="0"/>
              <a:t>süreci gibi </a:t>
            </a:r>
            <a:endParaRPr lang="tr-TR" dirty="0" smtClean="0"/>
          </a:p>
          <a:p>
            <a:r>
              <a:rPr lang="tr-TR" dirty="0" smtClean="0"/>
              <a:t>hususlarda </a:t>
            </a:r>
            <a:r>
              <a:rPr lang="tr-TR" dirty="0"/>
              <a:t>değişiklikler yapıldı.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değişikliklerin finansal dengeye kısa sürede yansıması elbette mümkün değil.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Reform </a:t>
            </a:r>
            <a:r>
              <a:rPr lang="tr-TR" dirty="0"/>
              <a:t>öncesi tanınan haklara ilişkin uygulamalar devam ediyor.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Reformun </a:t>
            </a:r>
            <a:r>
              <a:rPr lang="tr-TR" dirty="0"/>
              <a:t>sosyal güvenlik açıklarını daraltıcı etkisi 2040’larda kendisini gösterecek.</a:t>
            </a:r>
            <a:endParaRPr lang="tr-TR" sz="28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smtClean="0"/>
              <a:t>FİNANSMAN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400600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r>
              <a:rPr lang="tr-TR" dirty="0"/>
              <a:t>Finansman genel olarak ücretli, işveren ve devletin ödediği prim ve katkılarla sağlanıyor.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Türkiye’de </a:t>
            </a:r>
            <a:r>
              <a:rPr lang="tr-TR" dirty="0"/>
              <a:t>sosyal güvelik sisteminin finansmanında </a:t>
            </a:r>
            <a:r>
              <a:rPr lang="tr-TR" b="1" dirty="0"/>
              <a:t>dağıtım yöntemi </a:t>
            </a:r>
            <a:r>
              <a:rPr lang="tr-TR" dirty="0"/>
              <a:t>uygulanıyor. 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619268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Primler </a:t>
            </a:r>
            <a:r>
              <a:rPr lang="tr-TR" dirty="0"/>
              <a:t>uzun ve kısa vadeli sigorta branşları için, genel sağlık sigortası ve işsizlik sigortası için alınmaktadır.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smtClean="0"/>
              <a:t>KAPSAM</a:t>
            </a:r>
            <a:endParaRPr lang="tr-TR" b="1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544616"/>
          </a:xfrm>
        </p:spPr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b="1" u="sng" dirty="0"/>
              <a:t>Türkiye’de sosyal güvenlik sistemi şu riskleri kapsıyor: </a:t>
            </a:r>
            <a:endParaRPr lang="tr-TR" b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Hastalık</a:t>
            </a:r>
            <a:r>
              <a:rPr lang="tr-TR" dirty="0"/>
              <a:t>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analık</a:t>
            </a:r>
            <a:r>
              <a:rPr lang="tr-TR" dirty="0"/>
              <a:t>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iş </a:t>
            </a:r>
            <a:r>
              <a:rPr lang="tr-TR" dirty="0"/>
              <a:t>kazası,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meslek </a:t>
            </a:r>
            <a:r>
              <a:rPr lang="tr-TR" dirty="0"/>
              <a:t>hastalığı,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işgöremezlik</a:t>
            </a:r>
            <a:r>
              <a:rPr lang="tr-TR" dirty="0"/>
              <a:t>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yaşlılık</a:t>
            </a:r>
            <a:r>
              <a:rPr lang="tr-TR" dirty="0"/>
              <a:t>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ölüm</a:t>
            </a:r>
            <a:r>
              <a:rPr lang="tr-TR" dirty="0"/>
              <a:t>,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işsizlik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Sistem </a:t>
            </a:r>
            <a:r>
              <a:rPr lang="tr-TR" b="1" dirty="0"/>
              <a:t>aile yardımlarını öngörmemektedir. </a:t>
            </a:r>
            <a:endParaRPr lang="tr-TR" b="1" dirty="0" smtClean="0"/>
          </a:p>
          <a:p>
            <a:r>
              <a:rPr lang="tr-TR" b="1" dirty="0" smtClean="0"/>
              <a:t>Bağımsız </a:t>
            </a:r>
            <a:r>
              <a:rPr lang="tr-TR" b="1" dirty="0"/>
              <a:t>çalışanlar, işsizlik tazminatı hariç, ücretlilerle aynı korumaya sahipler.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1108</Words>
  <Application>Microsoft Office PowerPoint</Application>
  <PresentationFormat>Ekran Gösterisi (4:3)</PresentationFormat>
  <Paragraphs>272</Paragraphs>
  <Slides>32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5" baseType="lpstr">
      <vt:lpstr>Arial</vt:lpstr>
      <vt:lpstr>Calibri</vt:lpstr>
      <vt:lpstr>Ofis Teması</vt:lpstr>
      <vt:lpstr>T.C. ANKARA ÜNİVERSİTESİ   AYAŞ MESLEK YÜKSEK OKULU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FİNANSMAN</vt:lpstr>
      <vt:lpstr>KAPSAM</vt:lpstr>
      <vt:lpstr>KAPSAM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 AYAŞ MESLEK YÜKSEK OKULU</dc:title>
  <dc:creator>Se7en</dc:creator>
  <cp:lastModifiedBy>y</cp:lastModifiedBy>
  <cp:revision>6</cp:revision>
  <dcterms:created xsi:type="dcterms:W3CDTF">2019-05-20T21:12:48Z</dcterms:created>
  <dcterms:modified xsi:type="dcterms:W3CDTF">2020-01-16T09:11:25Z</dcterms:modified>
</cp:coreProperties>
</file>