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81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Çocuk ve Sanat\cocuk ve sanat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100" b="1" dirty="0" smtClean="0">
                <a:solidFill>
                  <a:srgbClr val="00B0F0"/>
                </a:solidFill>
              </a:rPr>
              <a:t>Kişilik Özelliklerinin Birleşimi Olarak Yaratıcılık</a:t>
            </a:r>
          </a:p>
          <a:p>
            <a:r>
              <a:rPr lang="tr-TR" sz="3600" dirty="0" err="1" smtClean="0"/>
              <a:t>Torrance</a:t>
            </a:r>
            <a:r>
              <a:rPr lang="tr-TR" sz="3600" dirty="0" smtClean="0"/>
              <a:t> (1962), yüksek derecede yaratıcı becerisi olan küçük bir çocuğun davranışlarını tanımlamak ve açıklamak için kullanılabilecek yedi gösterge belirlemiştir.</a:t>
            </a:r>
            <a:endParaRPr lang="tr-TR" sz="3600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sz="3600" dirty="0" smtClean="0"/>
              <a:t>Meraklılık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/>
              <a:t>Esneklik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/>
              <a:t>Problemlere Karşı </a:t>
            </a:r>
            <a:r>
              <a:rPr lang="tr-TR" sz="3600" dirty="0" smtClean="0"/>
              <a:t>Duyarlılık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/>
              <a:t>Yeniden </a:t>
            </a:r>
            <a:r>
              <a:rPr lang="tr-TR" sz="3600" dirty="0" smtClean="0"/>
              <a:t>Tanımlama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/>
              <a:t>Kendini </a:t>
            </a:r>
            <a:r>
              <a:rPr lang="tr-TR" sz="3600" dirty="0" smtClean="0"/>
              <a:t>Bilme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/>
              <a:t>Özgünlük</a:t>
            </a:r>
          </a:p>
          <a:p>
            <a:pPr>
              <a:buFont typeface="Wingdings" pitchFamily="2" charset="2"/>
              <a:buChar char="v"/>
            </a:pPr>
            <a:r>
              <a:rPr lang="tr-TR" sz="3600" dirty="0" smtClean="0"/>
              <a:t>İç Görü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Çevresel Etmenlerin Sonucu Olarak </a:t>
            </a:r>
            <a:r>
              <a:rPr lang="tr-TR" b="1" dirty="0" smtClean="0">
                <a:solidFill>
                  <a:srgbClr val="00B0F0"/>
                </a:solidFill>
              </a:rPr>
              <a:t>Yaratıcılık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Ev </a:t>
            </a:r>
            <a:r>
              <a:rPr lang="tr-TR" b="1" dirty="0" smtClean="0">
                <a:solidFill>
                  <a:srgbClr val="00B0F0"/>
                </a:solidFill>
              </a:rPr>
              <a:t>Ortamı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Ev Ortamında Yaratıcılığın Desteklenmesi</a:t>
            </a:r>
            <a:endParaRPr lang="tr-TR" dirty="0" smtClean="0">
              <a:solidFill>
                <a:srgbClr val="00B0F0"/>
              </a:solidFill>
            </a:endParaRPr>
          </a:p>
          <a:p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24" y="2212966"/>
            <a:ext cx="8947354" cy="271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YARATICILIĞIN ÖNÜNDEKİ ENGELLER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Ev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Okul</a:t>
            </a:r>
          </a:p>
          <a:p>
            <a:r>
              <a:rPr lang="tr-TR" sz="2500" dirty="0" smtClean="0"/>
              <a:t>Yaratıcı çocuk çoğunlukla kendisinden uyumluluk </a:t>
            </a:r>
            <a:r>
              <a:rPr lang="tr-TR" sz="2500" dirty="0" smtClean="0"/>
              <a:t>ve yakınsak </a:t>
            </a:r>
            <a:r>
              <a:rPr lang="tr-TR" sz="2500" dirty="0" smtClean="0"/>
              <a:t>düşünme beklenen okul ortamlarında </a:t>
            </a:r>
            <a:r>
              <a:rPr lang="tr-TR" sz="2500" dirty="0" smtClean="0"/>
              <a:t>bulunmak zorunda </a:t>
            </a:r>
            <a:r>
              <a:rPr lang="tr-TR" sz="2500" dirty="0" smtClean="0"/>
              <a:t>kalmaktadır</a:t>
            </a:r>
            <a:r>
              <a:rPr lang="tr-TR" sz="2500" dirty="0" smtClean="0"/>
              <a:t>.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Cinsiyet </a:t>
            </a:r>
            <a:r>
              <a:rPr lang="tr-TR" b="1" dirty="0" smtClean="0">
                <a:solidFill>
                  <a:srgbClr val="00B0F0"/>
                </a:solidFill>
              </a:rPr>
              <a:t>Rolleri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Toplum, Kültür ve Gelenek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ÇOCUKLAR YARATICI İFADEYİ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DESTEKLEYEN YETİŞKİNLERE İHT İYAÇ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DUYAR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1. Yaratıcılığı Takdir </a:t>
            </a:r>
            <a:r>
              <a:rPr lang="tr-TR" b="1" dirty="0" smtClean="0">
                <a:solidFill>
                  <a:srgbClr val="00B0F0"/>
                </a:solidFill>
              </a:rPr>
              <a:t>Edin</a:t>
            </a:r>
            <a:endParaRPr lang="tr-TR" b="1" dirty="0" smtClean="0">
              <a:solidFill>
                <a:srgbClr val="00B0F0"/>
              </a:solidFill>
            </a:endParaRPr>
          </a:p>
          <a:p>
            <a:r>
              <a:rPr lang="tr-TR" b="1" dirty="0" smtClean="0">
                <a:solidFill>
                  <a:srgbClr val="00B0F0"/>
                </a:solidFill>
              </a:rPr>
              <a:t>2. Çocukların Yaratıcılıklarına Değer </a:t>
            </a:r>
            <a:r>
              <a:rPr lang="tr-TR" b="1" dirty="0" smtClean="0">
                <a:solidFill>
                  <a:srgbClr val="00B0F0"/>
                </a:solidFill>
              </a:rPr>
              <a:t>Verin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3. Yaratıcı Bir Ortak Olun</a:t>
            </a:r>
            <a:endParaRPr lang="tr-TR" dirty="0" smtClean="0">
              <a:solidFill>
                <a:srgbClr val="00B0F0"/>
              </a:solidFill>
            </a:endParaRPr>
          </a:p>
          <a:p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24" y="360776"/>
            <a:ext cx="7231824" cy="4711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99" y="5429264"/>
            <a:ext cx="759443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4. Yaratıcı </a:t>
            </a:r>
            <a:r>
              <a:rPr lang="tr-TR" b="1" dirty="0" smtClean="0">
                <a:solidFill>
                  <a:srgbClr val="00B0F0"/>
                </a:solidFill>
              </a:rPr>
              <a:t>İfade için Zaman ve </a:t>
            </a:r>
            <a:r>
              <a:rPr lang="tr-TR" b="1" dirty="0" smtClean="0">
                <a:solidFill>
                  <a:srgbClr val="00B0F0"/>
                </a:solidFill>
              </a:rPr>
              <a:t>Mekan Sağlayın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5. Yaratıcılığı Destekleyici Oyuncaklar </a:t>
            </a:r>
            <a:r>
              <a:rPr lang="tr-TR" b="1" dirty="0" smtClean="0">
                <a:solidFill>
                  <a:srgbClr val="00B0F0"/>
                </a:solidFill>
              </a:rPr>
              <a:t>ve Materyaller Sunun</a:t>
            </a:r>
          </a:p>
          <a:p>
            <a:r>
              <a:rPr lang="tr-TR" sz="2500" dirty="0" smtClean="0"/>
              <a:t>Oyuncak ve </a:t>
            </a:r>
            <a:r>
              <a:rPr lang="tr-TR" sz="2500" dirty="0" smtClean="0"/>
              <a:t>materyalleri seçerken ve çocuğa sunarken, </a:t>
            </a:r>
            <a:r>
              <a:rPr lang="tr-TR" sz="2500" dirty="0" smtClean="0"/>
              <a:t>açık uçlu </a:t>
            </a:r>
            <a:r>
              <a:rPr lang="tr-TR" sz="2500" dirty="0" smtClean="0"/>
              <a:t>materyaller kapalı uçlu materyallere göre </a:t>
            </a:r>
            <a:r>
              <a:rPr lang="tr-TR" sz="2500" dirty="0" smtClean="0"/>
              <a:t>yaratıcılığı destekleme </a:t>
            </a:r>
            <a:r>
              <a:rPr lang="tr-TR" sz="2500" dirty="0" smtClean="0"/>
              <a:t>konusunda daha etkili olabilir.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6. Yaratıcılığı Destekleyici bir Psikolojik </a:t>
            </a:r>
            <a:r>
              <a:rPr lang="tr-TR" b="1" dirty="0" smtClean="0">
                <a:solidFill>
                  <a:srgbClr val="00B0F0"/>
                </a:solidFill>
              </a:rPr>
              <a:t>Ortam Sağlayın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7. Öğretim Programınız Aracılığıyla </a:t>
            </a:r>
            <a:r>
              <a:rPr lang="tr-TR" b="1" dirty="0" smtClean="0">
                <a:solidFill>
                  <a:srgbClr val="00B0F0"/>
                </a:solidFill>
              </a:rPr>
              <a:t>Yaratıcılığı ve </a:t>
            </a:r>
            <a:r>
              <a:rPr lang="tr-TR" b="1" dirty="0" smtClean="0">
                <a:solidFill>
                  <a:srgbClr val="00B0F0"/>
                </a:solidFill>
              </a:rPr>
              <a:t>Yaratıcı İfadeyi Geliştirin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YARATICILIĞIN </a:t>
            </a:r>
            <a:r>
              <a:rPr lang="tr-TR" b="1" dirty="0" err="1" smtClean="0">
                <a:solidFill>
                  <a:srgbClr val="FF9900"/>
                </a:solidFill>
              </a:rPr>
              <a:t>KARŞILAŞTIRlLMASI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Yaratıcılığa Karşı Uyumluluk ve Yakınsak </a:t>
            </a:r>
            <a:r>
              <a:rPr lang="tr-TR" b="1" dirty="0" smtClean="0">
                <a:solidFill>
                  <a:srgbClr val="00B0F0"/>
                </a:solidFill>
              </a:rPr>
              <a:t>Düşünme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Yaratıcılığa Karşı </a:t>
            </a:r>
            <a:r>
              <a:rPr lang="tr-TR" b="1" dirty="0" smtClean="0">
                <a:solidFill>
                  <a:srgbClr val="00B0F0"/>
                </a:solidFill>
              </a:rPr>
              <a:t>Zekâ</a:t>
            </a:r>
          </a:p>
          <a:p>
            <a:r>
              <a:rPr lang="tr-TR" sz="2500" dirty="0" smtClean="0"/>
              <a:t>Yaratıcılık, üstün zekâlı ve yetenekli olarak </a:t>
            </a:r>
            <a:r>
              <a:rPr lang="tr-TR" sz="2500" dirty="0" smtClean="0"/>
              <a:t>nitelendirilen bir </a:t>
            </a:r>
            <a:r>
              <a:rPr lang="tr-TR" sz="2500" dirty="0" smtClean="0"/>
              <a:t>çocuğun özelliği olabilir, ya da olmayabilir</a:t>
            </a:r>
            <a:r>
              <a:rPr lang="tr-TR" sz="25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Çoklu </a:t>
            </a:r>
            <a:r>
              <a:rPr lang="tr-TR" b="1" dirty="0" smtClean="0"/>
              <a:t>Zekâ</a:t>
            </a:r>
            <a:endParaRPr lang="tr-T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62629"/>
            <a:ext cx="3643338" cy="643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0"/>
            <a:ext cx="7378700" cy="780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928858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ÜNİTE 1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Yaratıcılık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-1785982" y="2571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</a:rPr>
              <a:t>Yaratıcılığı Anlamak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3158"/>
            <a:ext cx="4514855" cy="623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48895"/>
          <a:stretch>
            <a:fillRect/>
          </a:stretch>
        </p:blipFill>
        <p:spPr bwMode="auto">
          <a:xfrm>
            <a:off x="71406" y="869456"/>
            <a:ext cx="8964696" cy="484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Beyin </a:t>
            </a:r>
            <a:r>
              <a:rPr lang="tr-TR" b="1" dirty="0" smtClean="0"/>
              <a:t>Araştırmaları</a:t>
            </a:r>
          </a:p>
          <a:p>
            <a:r>
              <a:rPr lang="tr-TR" sz="2500" dirty="0" smtClean="0"/>
              <a:t>Beyin araştırmaları, erken yaşlardaki </a:t>
            </a:r>
            <a:r>
              <a:rPr lang="tr-TR" sz="2500" dirty="0" smtClean="0"/>
              <a:t>deneyimlerin beynin </a:t>
            </a:r>
            <a:r>
              <a:rPr lang="tr-TR" sz="2500" dirty="0" smtClean="0"/>
              <a:t>yapılanmasına olan etkisini ve </a:t>
            </a:r>
            <a:r>
              <a:rPr lang="tr-TR" sz="2500" dirty="0" smtClean="0"/>
              <a:t>yetişkinlerin öğrenme </a:t>
            </a:r>
            <a:r>
              <a:rPr lang="tr-TR" sz="2500" dirty="0" smtClean="0"/>
              <a:t>kapasitesinin ne olduğuna dair birçok </a:t>
            </a:r>
            <a:r>
              <a:rPr lang="tr-TR" sz="2500" dirty="0" smtClean="0"/>
              <a:t>çalışmayı kapsamaktadır</a:t>
            </a:r>
            <a:r>
              <a:rPr lang="tr-TR" sz="2500" dirty="0" smtClean="0"/>
              <a:t>.</a:t>
            </a:r>
            <a:endParaRPr lang="tr-TR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Bütün Çocuklar Yaratıcıdır, Fakat </a:t>
            </a:r>
            <a:r>
              <a:rPr lang="tr-TR" b="1" dirty="0" smtClean="0">
                <a:solidFill>
                  <a:srgbClr val="00B0F0"/>
                </a:solidFill>
              </a:rPr>
              <a:t>Çocukların Tamamı </a:t>
            </a:r>
            <a:r>
              <a:rPr lang="tr-TR" b="1" dirty="0" smtClean="0">
                <a:solidFill>
                  <a:srgbClr val="00B0F0"/>
                </a:solidFill>
              </a:rPr>
              <a:t>Üstün Zekâlı ya da Yetenekli </a:t>
            </a:r>
            <a:r>
              <a:rPr lang="tr-TR" b="1" dirty="0" smtClean="0">
                <a:solidFill>
                  <a:srgbClr val="00B0F0"/>
                </a:solidFill>
              </a:rPr>
              <a:t>Olarak Nitelendirilmez</a:t>
            </a:r>
          </a:p>
          <a:p>
            <a:r>
              <a:rPr lang="tr-TR" sz="2500" dirty="0" smtClean="0"/>
              <a:t>Tüm çocuklar yaratma potansiyeline sahiptir, fakat </a:t>
            </a:r>
            <a:r>
              <a:rPr lang="tr-TR" sz="2500" dirty="0" smtClean="0"/>
              <a:t>bazıları diğerlerinden </a:t>
            </a:r>
            <a:r>
              <a:rPr lang="tr-TR" sz="2500" dirty="0" smtClean="0"/>
              <a:t>daha yaratıcıdır.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YARATICILIK VE ÇOCUK GELİŞİMİ</a:t>
            </a:r>
            <a:endParaRPr lang="tr-TR" dirty="0">
              <a:solidFill>
                <a:srgbClr val="FF99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4272"/>
            <a:ext cx="6071876" cy="507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ÖZET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bölümde, yaratıcılığın etrafındaki gizem </a:t>
            </a:r>
            <a:r>
              <a:rPr lang="tr-TR" dirty="0" smtClean="0"/>
              <a:t>perdesi aralanmaya </a:t>
            </a:r>
            <a:r>
              <a:rPr lang="tr-TR" dirty="0" smtClean="0"/>
              <a:t>çalışıldı.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876" y="2784470"/>
            <a:ext cx="10207040" cy="228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929222" cy="183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928802"/>
            <a:ext cx="4000528" cy="425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715436" cy="53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GİRİŞ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Yaratıcılığı kiminle ya da ne ile ilişkilendirirsiniz?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YARATICILIĞIN BAŞLANGICI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Yaratıcı ifade hayatın ilk zamanlarında başlar (</a:t>
            </a:r>
            <a:r>
              <a:rPr lang="tr-TR" dirty="0" smtClean="0"/>
              <a:t>bakınız Resim </a:t>
            </a:r>
            <a:r>
              <a:rPr lang="tr-TR" dirty="0" smtClean="0"/>
              <a:t>1-1). Bebekler oyuncakları ustalıkla kullanır, çevrelerini</a:t>
            </a:r>
            <a:r>
              <a:rPr lang="tr-TR" dirty="0" smtClean="0"/>
              <a:t>, vücutlarının </a:t>
            </a:r>
            <a:r>
              <a:rPr lang="tr-TR" dirty="0" smtClean="0"/>
              <a:t>bölümlerini keşfeder, kendi </a:t>
            </a:r>
            <a:r>
              <a:rPr lang="tr-TR" dirty="0" smtClean="0"/>
              <a:t>dünyalarında keşifler </a:t>
            </a:r>
            <a:r>
              <a:rPr lang="tr-TR" dirty="0" smtClean="0"/>
              <a:t>yapar ve hatta problem bile çözerler.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YARATICILIK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Yaratıcı bir şekilde düşünebilen insanlar </a:t>
            </a:r>
            <a:r>
              <a:rPr lang="tr-TR" dirty="0" smtClean="0"/>
              <a:t>sıklıkla ilgisiz </a:t>
            </a:r>
            <a:r>
              <a:rPr lang="tr-TR" dirty="0" smtClean="0"/>
              <a:t>görünen şeyler arasında ilişki kurma </a:t>
            </a:r>
            <a:r>
              <a:rPr lang="tr-TR" dirty="0" smtClean="0"/>
              <a:t>yeteneğine sahiptir</a:t>
            </a:r>
            <a:r>
              <a:rPr lang="tr-TR" dirty="0" smtClean="0"/>
              <a:t>. Onların düşünme biçimleri, var </a:t>
            </a:r>
            <a:r>
              <a:rPr lang="tr-TR" dirty="0" smtClean="0"/>
              <a:t>olan nesneleri </a:t>
            </a:r>
            <a:r>
              <a:rPr lang="tr-TR" dirty="0" smtClean="0"/>
              <a:t>yeni yollarla birleştirebilme anlamına </a:t>
            </a:r>
            <a:r>
              <a:rPr lang="tr-TR" dirty="0" smtClean="0"/>
              <a:t>gelen </a:t>
            </a:r>
            <a:r>
              <a:rPr lang="tr-TR" b="1" dirty="0" smtClean="0"/>
              <a:t>sinerji</a:t>
            </a:r>
            <a:r>
              <a:rPr lang="tr-TR" dirty="0" smtClean="0"/>
              <a:t> </a:t>
            </a:r>
            <a:r>
              <a:rPr lang="tr-TR" dirty="0" smtClean="0"/>
              <a:t>olarak </a:t>
            </a:r>
            <a:r>
              <a:rPr lang="tr-TR" dirty="0" smtClean="0"/>
              <a:t>tanımlanabilir.</a:t>
            </a:r>
          </a:p>
          <a:p>
            <a:r>
              <a:rPr lang="tr-TR" dirty="0" smtClean="0"/>
              <a:t>Başka şeylerle </a:t>
            </a:r>
            <a:r>
              <a:rPr lang="tr-TR" dirty="0" smtClean="0"/>
              <a:t>uğraşırken yeni </a:t>
            </a:r>
            <a:r>
              <a:rPr lang="tr-TR" dirty="0" smtClean="0"/>
              <a:t>keşifler yapmak olarak bilinen </a:t>
            </a:r>
            <a:r>
              <a:rPr lang="tr-TR" b="1" dirty="0" smtClean="0"/>
              <a:t>tesadüfi öğrenme</a:t>
            </a:r>
            <a:r>
              <a:rPr lang="tr-TR" dirty="0" smtClean="0"/>
              <a:t>, </a:t>
            </a:r>
            <a:r>
              <a:rPr lang="tr-TR" dirty="0" smtClean="0"/>
              <a:t>yaratıcı düşünmenin önemli bir bileşeni olarak düşünülebilir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36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YARATICILIK: BİR SÜREÇ Mİ YOKSA BİR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ÜRÜN MÜ?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r>
              <a:rPr lang="tr-TR" dirty="0" smtClean="0"/>
              <a:t>Sürece karşı ürün </a:t>
            </a:r>
            <a:r>
              <a:rPr lang="tr-TR" dirty="0" smtClean="0"/>
              <a:t>tartışmasının her </a:t>
            </a:r>
            <a:r>
              <a:rPr lang="tr-TR" dirty="0" smtClean="0"/>
              <a:t>iki tarafı da keşfedilmelidir.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440420"/>
            <a:ext cx="4000528" cy="48476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43314"/>
            <a:ext cx="4486288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YARATICILIĞI AÇIKLAYAN SANAT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Yaratıcılık: Yetenek Değil </a:t>
            </a:r>
            <a:r>
              <a:rPr lang="tr-TR" b="1" dirty="0" smtClean="0">
                <a:solidFill>
                  <a:srgbClr val="00B0F0"/>
                </a:solidFill>
              </a:rPr>
              <a:t>Tutum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Bir Beceri Olarak </a:t>
            </a:r>
            <a:r>
              <a:rPr lang="tr-TR" b="1" dirty="0" smtClean="0">
                <a:solidFill>
                  <a:srgbClr val="00B0F0"/>
                </a:solidFill>
              </a:rPr>
              <a:t>Yaratıcılık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374</Words>
  <PresentationFormat>Ekran Gösterisi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Slayt 1</vt:lpstr>
      <vt:lpstr>ÜNİTE 1 Yaratıcılık</vt:lpstr>
      <vt:lpstr>Slayt 3</vt:lpstr>
      <vt:lpstr>Slayt 4</vt:lpstr>
      <vt:lpstr>GİRİŞ</vt:lpstr>
      <vt:lpstr>YARATICILIĞIN BAŞLANGICI</vt:lpstr>
      <vt:lpstr>YARATICILIK</vt:lpstr>
      <vt:lpstr>YARATICILIK: BİR SÜREÇ Mİ YOKSA BİR ÜRÜN MÜ?</vt:lpstr>
      <vt:lpstr>YARATICILIĞI AÇIKLAYAN SANAT</vt:lpstr>
      <vt:lpstr>Slayt 10</vt:lpstr>
      <vt:lpstr>Slayt 11</vt:lpstr>
      <vt:lpstr>YARATICILIĞIN ÖNÜNDEKİ ENGELLER</vt:lpstr>
      <vt:lpstr>ÇOCUKLAR YARATICI İFADEYİ DESTEKLEYEN YETİŞKİNLERE İHT İYAÇ DUYAR</vt:lpstr>
      <vt:lpstr>Slayt 14</vt:lpstr>
      <vt:lpstr>Slayt 15</vt:lpstr>
      <vt:lpstr>Slayt 16</vt:lpstr>
      <vt:lpstr>YARATICILIĞIN KARŞILAŞTIRlLMASI</vt:lpstr>
      <vt:lpstr>Slayt 18</vt:lpstr>
      <vt:lpstr>Slayt 19</vt:lpstr>
      <vt:lpstr>Slayt 20</vt:lpstr>
      <vt:lpstr>Slayt 21</vt:lpstr>
      <vt:lpstr>Slayt 22</vt:lpstr>
      <vt:lpstr>YARATICILIK VE ÇOCUK GELİŞİMİ</vt:lpstr>
      <vt:lpstr>ÖZET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6</cp:revision>
  <dcterms:created xsi:type="dcterms:W3CDTF">2015-05-27T06:02:16Z</dcterms:created>
  <dcterms:modified xsi:type="dcterms:W3CDTF">2015-05-27T07:39:43Z</dcterms:modified>
</cp:coreProperties>
</file>