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9" r:id="rId1"/>
  </p:sldMasterIdLst>
  <p:sldIdLst>
    <p:sldId id="257" r:id="rId2"/>
    <p:sldId id="258" r:id="rId3"/>
    <p:sldId id="259" r:id="rId4"/>
    <p:sldId id="260" r:id="rId5"/>
    <p:sldId id="261" r:id="rId6"/>
    <p:sldId id="263" r:id="rId7"/>
    <p:sldId id="264" r:id="rId8"/>
    <p:sldId id="265" r:id="rId9"/>
    <p:sldId id="266"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a:xfrm>
            <a:off x="2416500" y="329307"/>
            <a:ext cx="4973915" cy="309201"/>
          </a:xfrm>
        </p:spPr>
        <p:txBody>
          <a:bodyPr/>
          <a:lstStyle/>
          <a:p>
            <a:endParaRPr lang="tr-TR"/>
          </a:p>
        </p:txBody>
      </p:sp>
      <p:sp>
        <p:nvSpPr>
          <p:cNvPr id="6" name="Slide Number Placeholder 5"/>
          <p:cNvSpPr>
            <a:spLocks noGrp="1"/>
          </p:cNvSpPr>
          <p:nvPr>
            <p:ph type="sldNum" sz="quarter" idx="12"/>
          </p:nvPr>
        </p:nvSpPr>
        <p:spPr>
          <a:xfrm>
            <a:off x="1437664" y="798973"/>
            <a:ext cx="811019" cy="503578"/>
          </a:xfrm>
        </p:spPr>
        <p:txBody>
          <a:bodyPr/>
          <a:lstStyle/>
          <a:p>
            <a:fld id="{E6C937DD-F798-4997-94FD-6CCC8ED77B2E}" type="slidenum">
              <a:rPr lang="tr-TR" smtClean="0"/>
              <a:t>‹#›</a:t>
            </a:fld>
            <a:endParaRPr lang="tr-T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76381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46225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39792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89539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63961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C4B78420-1C94-4B09-8A05-C6D89B6CB6FE}" type="datetimeFigureOut">
              <a:rPr lang="tr-TR" smtClean="0"/>
              <a:t>12.05.2020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6C937DD-F798-4997-94FD-6CCC8ED77B2E}" type="slidenum">
              <a:rPr lang="tr-TR" smtClean="0"/>
              <a:t>‹#›</a:t>
            </a:fld>
            <a:endParaRPr lang="tr-T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46600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4B78420-1C94-4B09-8A05-C6D89B6CB6FE}" type="datetimeFigureOut">
              <a:rPr lang="tr-TR" smtClean="0"/>
              <a:t>12.05.2020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6C937DD-F798-4997-94FD-6CCC8ED77B2E}" type="slidenum">
              <a:rPr lang="tr-TR" smtClean="0"/>
              <a:t>‹#›</a:t>
            </a:fld>
            <a:endParaRPr lang="tr-T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91948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C4B78420-1C94-4B09-8A05-C6D89B6CB6FE}" type="datetimeFigureOut">
              <a:rPr lang="tr-TR" smtClean="0"/>
              <a:t>12.05.2020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6C937DD-F798-4997-94FD-6CCC8ED77B2E}" type="slidenum">
              <a:rPr lang="tr-TR" smtClean="0"/>
              <a:t>‹#›</a:t>
            </a:fld>
            <a:endParaRPr lang="tr-T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61322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B78420-1C94-4B09-8A05-C6D89B6CB6FE}" type="datetimeFigureOut">
              <a:rPr lang="tr-TR" smtClean="0"/>
              <a:t>12.05.2020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6C937DD-F798-4997-94FD-6CCC8ED77B2E}" type="slidenum">
              <a:rPr lang="tr-TR" smtClean="0"/>
              <a:t>‹#›</a:t>
            </a:fld>
            <a:endParaRPr lang="tr-TR"/>
          </a:p>
        </p:txBody>
      </p:sp>
    </p:spTree>
    <p:extLst>
      <p:ext uri="{BB962C8B-B14F-4D97-AF65-F5344CB8AC3E}">
        <p14:creationId xmlns:p14="http://schemas.microsoft.com/office/powerpoint/2010/main" val="2429315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C4B78420-1C94-4B09-8A05-C6D89B6CB6FE}" type="datetimeFigureOut">
              <a:rPr lang="tr-TR" smtClean="0"/>
              <a:t>12.05.2020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6C937DD-F798-4997-94FD-6CCC8ED77B2E}" type="slidenum">
              <a:rPr lang="tr-TR" smtClean="0"/>
              <a:t>‹#›</a:t>
            </a:fld>
            <a:endParaRPr lang="tr-T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92488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C4B78420-1C94-4B09-8A05-C6D89B6CB6FE}" type="datetimeFigureOut">
              <a:rPr lang="tr-TR" smtClean="0"/>
              <a:t>12.05.2020</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tr-TR"/>
          </a:p>
        </p:txBody>
      </p:sp>
      <p:sp>
        <p:nvSpPr>
          <p:cNvPr id="7" name="Slide Number Placeholder 6"/>
          <p:cNvSpPr>
            <a:spLocks noGrp="1"/>
          </p:cNvSpPr>
          <p:nvPr>
            <p:ph type="sldNum" sz="quarter" idx="12"/>
          </p:nvPr>
        </p:nvSpPr>
        <p:spPr/>
        <p:txBody>
          <a:bodyPr/>
          <a:lstStyle/>
          <a:p>
            <a:fld id="{E6C937DD-F798-4997-94FD-6CCC8ED77B2E}" type="slidenum">
              <a:rPr lang="tr-TR" smtClean="0"/>
              <a:t>‹#›</a:t>
            </a:fld>
            <a:endParaRPr lang="tr-T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65047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C4B78420-1C94-4B09-8A05-C6D89B6CB6FE}" type="datetimeFigureOut">
              <a:rPr lang="tr-TR" smtClean="0"/>
              <a:t>12.05.2020</a:t>
            </a:fld>
            <a:endParaRPr lang="tr-T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6C937DD-F798-4997-94FD-6CCC8ED77B2E}" type="slidenum">
              <a:rPr lang="tr-TR" smtClean="0"/>
              <a:t>‹#›</a:t>
            </a:fld>
            <a:endParaRPr lang="tr-T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7058576"/>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1">
                <a:tint val="97000"/>
                <a:hueMod val="92000"/>
                <a:satMod val="169000"/>
                <a:lumMod val="164000"/>
              </a:schemeClr>
            </a:gs>
            <a:gs pos="100000">
              <a:schemeClr val="bg1">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8AEA6F-9320-47B6-AAFB-0340B23BC97A}"/>
              </a:ext>
            </a:extLst>
          </p:cNvPr>
          <p:cNvSpPr>
            <a:spLocks noGrp="1"/>
          </p:cNvSpPr>
          <p:nvPr>
            <p:ph type="ctrTitle"/>
          </p:nvPr>
        </p:nvSpPr>
        <p:spPr>
          <a:xfrm>
            <a:off x="1533378" y="685799"/>
            <a:ext cx="9551964" cy="2743201"/>
          </a:xfrm>
        </p:spPr>
        <p:txBody>
          <a:bodyPr>
            <a:normAutofit/>
          </a:bodyPr>
          <a:lstStyle/>
          <a:p>
            <a:pPr algn="ctr"/>
            <a:r>
              <a:rPr lang="tr-TR" sz="4400" b="1" dirty="0">
                <a:solidFill>
                  <a:schemeClr val="tx2"/>
                </a:solidFill>
                <a:latin typeface="Times New Roman" panose="02020603050405020304" pitchFamily="18" charset="0"/>
                <a:cs typeface="Times New Roman" panose="02020603050405020304" pitchFamily="18" charset="0"/>
              </a:rPr>
              <a:t>TAR0362 </a:t>
            </a:r>
            <a:br>
              <a:rPr lang="tr-TR" sz="4400" b="1" dirty="0">
                <a:solidFill>
                  <a:schemeClr val="tx2"/>
                </a:solidFill>
                <a:latin typeface="Times New Roman" panose="02020603050405020304" pitchFamily="18" charset="0"/>
                <a:cs typeface="Times New Roman" panose="02020603050405020304" pitchFamily="18" charset="0"/>
              </a:rPr>
            </a:br>
            <a:r>
              <a:rPr lang="tr-TR" sz="4400" b="1" dirty="0">
                <a:solidFill>
                  <a:schemeClr val="tx2"/>
                </a:solidFill>
                <a:latin typeface="Times New Roman" panose="02020603050405020304" pitchFamily="18" charset="0"/>
                <a:cs typeface="Times New Roman" panose="02020603050405020304" pitchFamily="18" charset="0"/>
              </a:rPr>
              <a:t>ESKİÇAĞ’DA DEVLET VE TOPLUM</a:t>
            </a:r>
          </a:p>
        </p:txBody>
      </p:sp>
      <p:sp>
        <p:nvSpPr>
          <p:cNvPr id="3" name="Alt Başlık 2">
            <a:extLst>
              <a:ext uri="{FF2B5EF4-FFF2-40B4-BE49-F238E27FC236}">
                <a16:creationId xmlns:a16="http://schemas.microsoft.com/office/drawing/2014/main" id="{EE26A2BA-3F64-40C6-870A-95F88901F7D4}"/>
              </a:ext>
            </a:extLst>
          </p:cNvPr>
          <p:cNvSpPr>
            <a:spLocks noGrp="1"/>
          </p:cNvSpPr>
          <p:nvPr>
            <p:ph type="subTitle" idx="1"/>
          </p:nvPr>
        </p:nvSpPr>
        <p:spPr>
          <a:xfrm>
            <a:off x="1828801" y="3868615"/>
            <a:ext cx="9256541" cy="1922585"/>
          </a:xfrm>
        </p:spPr>
        <p:txBody>
          <a:bodyPr>
            <a:normAutofit/>
          </a:bodyPr>
          <a:lstStyle/>
          <a:p>
            <a:pPr>
              <a:lnSpc>
                <a:spcPct val="90000"/>
              </a:lnSpc>
            </a:pPr>
            <a:r>
              <a:rPr lang="tr-TR" sz="2000" b="1" dirty="0">
                <a:solidFill>
                  <a:schemeClr val="tx1">
                    <a:alpha val="80000"/>
                  </a:schemeClr>
                </a:solidFill>
                <a:latin typeface="Times New Roman" panose="02020603050405020304" pitchFamily="18" charset="0"/>
                <a:cs typeface="Times New Roman" panose="02020603050405020304" pitchFamily="18" charset="0"/>
              </a:rPr>
              <a:t>3. Hafta: </a:t>
            </a:r>
          </a:p>
          <a:p>
            <a:pPr>
              <a:lnSpc>
                <a:spcPct val="90000"/>
              </a:lnSpc>
            </a:pPr>
            <a:r>
              <a:rPr lang="tr-TR" sz="2000" b="1" dirty="0">
                <a:solidFill>
                  <a:schemeClr val="tx1">
                    <a:alpha val="80000"/>
                  </a:schemeClr>
                </a:solidFill>
                <a:latin typeface="Times New Roman" panose="02020603050405020304" pitchFamily="18" charset="0"/>
                <a:cs typeface="Times New Roman" panose="02020603050405020304" pitchFamily="18" charset="0"/>
              </a:rPr>
              <a:t>Erken koloni </a:t>
            </a:r>
            <a:r>
              <a:rPr lang="tr-TR" sz="2000" b="1">
                <a:solidFill>
                  <a:schemeClr val="tx1">
                    <a:alpha val="80000"/>
                  </a:schemeClr>
                </a:solidFill>
                <a:latin typeface="Times New Roman" panose="02020603050405020304" pitchFamily="18" charset="0"/>
                <a:cs typeface="Times New Roman" panose="02020603050405020304" pitchFamily="18" charset="0"/>
              </a:rPr>
              <a:t>dönemi’nde </a:t>
            </a:r>
            <a:r>
              <a:rPr lang="tr-TR" sz="2000" b="1" dirty="0">
                <a:solidFill>
                  <a:schemeClr val="tx1">
                    <a:alpha val="80000"/>
                  </a:schemeClr>
                </a:solidFill>
                <a:latin typeface="Times New Roman" panose="02020603050405020304" pitchFamily="18" charset="0"/>
                <a:cs typeface="Times New Roman" panose="02020603050405020304" pitchFamily="18" charset="0"/>
              </a:rPr>
              <a:t>siyasi ve toplumsal dönüşümler</a:t>
            </a:r>
          </a:p>
        </p:txBody>
      </p:sp>
    </p:spTree>
    <p:extLst>
      <p:ext uri="{BB962C8B-B14F-4D97-AF65-F5344CB8AC3E}">
        <p14:creationId xmlns:p14="http://schemas.microsoft.com/office/powerpoint/2010/main" val="1645980874"/>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a:xfrm>
            <a:off x="1451579" y="2015732"/>
            <a:ext cx="9603275" cy="4037749"/>
          </a:xfrm>
        </p:spPr>
        <p:txBody>
          <a:bodyPr>
            <a:normAutofit lnSpcReduction="10000"/>
          </a:bodyPr>
          <a:lstStyle/>
          <a:p>
            <a:pPr marL="0" indent="0">
              <a:buNone/>
            </a:pPr>
            <a:r>
              <a:rPr lang="tr-TR" sz="3200" dirty="0">
                <a:latin typeface="Times New Roman" panose="02020603050405020304" pitchFamily="18" charset="0"/>
                <a:cs typeface="Times New Roman" panose="02020603050405020304" pitchFamily="18" charset="0"/>
              </a:rPr>
              <a:t>İÖ 9. yüzyılda tarımda uygulanan yeni metotlar, nüfusun daha iyi beslenmesine ve sonraki yüzyılda gerçekleşecek olan koloni hareketlerine temel oluşturmuştur. Öyle ki nüfus artışıyla beraber yaşanan yeni toprak ve kaynak arayışları, halkların başka coğrafyalara göçerek yeni yerleşimler kurmasına yani koloni hareketlerinin başlamasına zemin oluşturmuştur.</a:t>
            </a:r>
          </a:p>
        </p:txBody>
      </p:sp>
    </p:spTree>
    <p:extLst>
      <p:ext uri="{BB962C8B-B14F-4D97-AF65-F5344CB8AC3E}">
        <p14:creationId xmlns:p14="http://schemas.microsoft.com/office/powerpoint/2010/main" val="3514738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lnSpcReduction="10000"/>
          </a:bodyPr>
          <a:lstStyle/>
          <a:p>
            <a:pPr marL="0" indent="0">
              <a:buNone/>
            </a:pPr>
            <a:r>
              <a:rPr lang="tr-TR" sz="3200" dirty="0">
                <a:latin typeface="Times New Roman" panose="02020603050405020304" pitchFamily="18" charset="0"/>
                <a:cs typeface="Times New Roman" panose="02020603050405020304" pitchFamily="18" charset="0"/>
              </a:rPr>
              <a:t>Bu süreçte artan nüfusun izleri, gömü sayılarındaki keskin artışlarla da teyit edilmiştir. Ayrıca yine artan nüfusun toprak arayışları nedeniyle pek çok sınır savaşı da yapılmıştır. Örneğin </a:t>
            </a:r>
            <a:r>
              <a:rPr lang="tr-TR" sz="3200" dirty="0" err="1">
                <a:latin typeface="Times New Roman" panose="02020603050405020304" pitchFamily="18" charset="0"/>
                <a:cs typeface="Times New Roman" panose="02020603050405020304" pitchFamily="18" charset="0"/>
              </a:rPr>
              <a:t>Peloponnesos</a:t>
            </a:r>
            <a:r>
              <a:rPr lang="tr-TR" sz="3200" dirty="0">
                <a:latin typeface="Times New Roman" panose="02020603050405020304" pitchFamily="18" charset="0"/>
                <a:cs typeface="Times New Roman" panose="02020603050405020304" pitchFamily="18" charset="0"/>
              </a:rPr>
              <a:t> Bölgesi’nde gerçekleşen </a:t>
            </a:r>
            <a:r>
              <a:rPr lang="tr-TR" sz="3200" dirty="0" err="1">
                <a:latin typeface="Times New Roman" panose="02020603050405020304" pitchFamily="18" charset="0"/>
                <a:cs typeface="Times New Roman" panose="02020603050405020304" pitchFamily="18" charset="0"/>
              </a:rPr>
              <a:t>Messenia</a:t>
            </a:r>
            <a:r>
              <a:rPr lang="tr-TR" sz="3200" dirty="0">
                <a:latin typeface="Times New Roman" panose="02020603050405020304" pitchFamily="18" charset="0"/>
                <a:cs typeface="Times New Roman" panose="02020603050405020304" pitchFamily="18" charset="0"/>
              </a:rPr>
              <a:t> Savaşları artan toprak ihtiyaçları sonucunda gerçekleşmiştir.</a:t>
            </a:r>
          </a:p>
        </p:txBody>
      </p:sp>
    </p:spTree>
    <p:extLst>
      <p:ext uri="{BB962C8B-B14F-4D97-AF65-F5344CB8AC3E}">
        <p14:creationId xmlns:p14="http://schemas.microsoft.com/office/powerpoint/2010/main" val="1035678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a:bodyPr>
          <a:lstStyle/>
          <a:p>
            <a:pPr marL="0" indent="0">
              <a:buNone/>
            </a:pPr>
            <a:r>
              <a:rPr lang="tr-TR" sz="3200" dirty="0">
                <a:latin typeface="Times New Roman" panose="02020603050405020304" pitchFamily="18" charset="0"/>
                <a:cs typeface="Times New Roman" panose="02020603050405020304" pitchFamily="18" charset="0"/>
              </a:rPr>
              <a:t>İÖ 8. yüzyılda başlayan koloni hareketleri, öncelikle güney İtalya’ya yönelmiştir. Bu süreçte; yarımadanın güneyi, </a:t>
            </a:r>
            <a:r>
              <a:rPr lang="tr-TR" sz="3200" dirty="0" err="1">
                <a:latin typeface="Times New Roman" panose="02020603050405020304" pitchFamily="18" charset="0"/>
                <a:cs typeface="Times New Roman" panose="02020603050405020304" pitchFamily="18" charset="0"/>
              </a:rPr>
              <a:t>Sicilia</a:t>
            </a:r>
            <a:r>
              <a:rPr lang="tr-TR" sz="3200" dirty="0">
                <a:latin typeface="Times New Roman" panose="02020603050405020304" pitchFamily="18" charset="0"/>
                <a:cs typeface="Times New Roman" panose="02020603050405020304" pitchFamily="18" charset="0"/>
              </a:rPr>
              <a:t> ve </a:t>
            </a:r>
            <a:r>
              <a:rPr lang="tr-TR" sz="3200" dirty="0" err="1">
                <a:latin typeface="Times New Roman" panose="02020603050405020304" pitchFamily="18" charset="0"/>
                <a:cs typeface="Times New Roman" panose="02020603050405020304" pitchFamily="18" charset="0"/>
              </a:rPr>
              <a:t>Sardenia</a:t>
            </a:r>
            <a:r>
              <a:rPr lang="tr-TR" sz="3200" dirty="0">
                <a:latin typeface="Times New Roman" panose="02020603050405020304" pitchFamily="18" charset="0"/>
                <a:cs typeface="Times New Roman" panose="02020603050405020304" pitchFamily="18" charset="0"/>
              </a:rPr>
              <a:t> Adaları </a:t>
            </a:r>
            <a:r>
              <a:rPr lang="tr-TR" sz="3200" dirty="0" err="1">
                <a:latin typeface="Times New Roman" panose="02020603050405020304" pitchFamily="18" charset="0"/>
                <a:cs typeface="Times New Roman" panose="02020603050405020304" pitchFamily="18" charset="0"/>
              </a:rPr>
              <a:t>Hellen</a:t>
            </a:r>
            <a:r>
              <a:rPr lang="tr-TR" sz="3200" dirty="0">
                <a:latin typeface="Times New Roman" panose="02020603050405020304" pitchFamily="18" charset="0"/>
                <a:cs typeface="Times New Roman" panose="02020603050405020304" pitchFamily="18" charset="0"/>
              </a:rPr>
              <a:t> yerleşimciler tarafından büyük oranda </a:t>
            </a:r>
            <a:r>
              <a:rPr lang="tr-TR" sz="3200" dirty="0" err="1">
                <a:latin typeface="Times New Roman" panose="02020603050405020304" pitchFamily="18" charset="0"/>
                <a:cs typeface="Times New Roman" panose="02020603050405020304" pitchFamily="18" charset="0"/>
              </a:rPr>
              <a:t>kolonize</a:t>
            </a:r>
            <a:r>
              <a:rPr lang="tr-TR" sz="3200" dirty="0">
                <a:latin typeface="Times New Roman" panose="02020603050405020304" pitchFamily="18" charset="0"/>
                <a:cs typeface="Times New Roman" panose="02020603050405020304" pitchFamily="18" charset="0"/>
              </a:rPr>
              <a:t> edilmiştir. </a:t>
            </a:r>
          </a:p>
        </p:txBody>
      </p:sp>
    </p:spTree>
    <p:extLst>
      <p:ext uri="{BB962C8B-B14F-4D97-AF65-F5344CB8AC3E}">
        <p14:creationId xmlns:p14="http://schemas.microsoft.com/office/powerpoint/2010/main" val="1109778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a:xfrm>
            <a:off x="1451579" y="2015732"/>
            <a:ext cx="9603275" cy="3934902"/>
          </a:xfrm>
        </p:spPr>
        <p:txBody>
          <a:bodyPr>
            <a:normAutofit/>
          </a:bodyPr>
          <a:lstStyle/>
          <a:p>
            <a:pPr marL="0" indent="0">
              <a:buNone/>
            </a:pPr>
            <a:r>
              <a:rPr lang="tr-TR" sz="3200" dirty="0" err="1">
                <a:latin typeface="Times New Roman" panose="02020603050405020304" pitchFamily="18" charset="0"/>
                <a:cs typeface="Times New Roman" panose="02020603050405020304" pitchFamily="18" charset="0"/>
              </a:rPr>
              <a:t>Hellen</a:t>
            </a:r>
            <a:r>
              <a:rPr lang="tr-TR" sz="3200" dirty="0">
                <a:latin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cs typeface="Times New Roman" panose="02020603050405020304" pitchFamily="18" charset="0"/>
              </a:rPr>
              <a:t>kolonistler</a:t>
            </a:r>
            <a:r>
              <a:rPr lang="tr-TR" sz="3200" dirty="0">
                <a:latin typeface="Times New Roman" panose="02020603050405020304" pitchFamily="18" charset="0"/>
                <a:cs typeface="Times New Roman" panose="02020603050405020304" pitchFamily="18" charset="0"/>
              </a:rPr>
              <a:t> dolayısıyla Güney İtalya, </a:t>
            </a:r>
            <a:r>
              <a:rPr lang="tr-TR" sz="3200" i="1" dirty="0" err="1">
                <a:latin typeface="Times New Roman" panose="02020603050405020304" pitchFamily="18" charset="0"/>
                <a:cs typeface="Times New Roman" panose="02020603050405020304" pitchFamily="18" charset="0"/>
              </a:rPr>
              <a:t>Magna</a:t>
            </a:r>
            <a:r>
              <a:rPr lang="tr-TR" sz="3200" dirty="0">
                <a:latin typeface="Times New Roman" panose="02020603050405020304" pitchFamily="18" charset="0"/>
                <a:cs typeface="Times New Roman" panose="02020603050405020304" pitchFamily="18" charset="0"/>
              </a:rPr>
              <a:t> </a:t>
            </a:r>
            <a:r>
              <a:rPr lang="tr-TR" sz="3200" i="1" dirty="0" err="1">
                <a:latin typeface="Times New Roman" panose="02020603050405020304" pitchFamily="18" charset="0"/>
                <a:cs typeface="Times New Roman" panose="02020603050405020304" pitchFamily="18" charset="0"/>
              </a:rPr>
              <a:t>Graecia</a:t>
            </a:r>
            <a:r>
              <a:rPr lang="tr-TR" sz="3200" dirty="0">
                <a:latin typeface="Times New Roman" panose="02020603050405020304" pitchFamily="18" charset="0"/>
                <a:cs typeface="Times New Roman" panose="02020603050405020304" pitchFamily="18" charset="0"/>
              </a:rPr>
              <a:t> olarak adlandırılmıştır. Ayrıca Batı Anadolu, Trakya, Karadeniz kıyıları boyunca ve de Kuzey Afrika kıyıları boyunca yeni pek çok koloni yerleşimi kurulmuş ve böylece </a:t>
            </a:r>
            <a:r>
              <a:rPr lang="tr-TR" sz="3200" dirty="0" err="1">
                <a:latin typeface="Times New Roman" panose="02020603050405020304" pitchFamily="18" charset="0"/>
                <a:cs typeface="Times New Roman" panose="02020603050405020304" pitchFamily="18" charset="0"/>
              </a:rPr>
              <a:t>Hellen</a:t>
            </a:r>
            <a:r>
              <a:rPr lang="tr-TR" sz="3200" dirty="0">
                <a:latin typeface="Times New Roman" panose="02020603050405020304" pitchFamily="18" charset="0"/>
                <a:cs typeface="Times New Roman" panose="02020603050405020304" pitchFamily="18" charset="0"/>
              </a:rPr>
              <a:t> siyasi coğrafyası şekillenmeye başlamıştır. </a:t>
            </a:r>
          </a:p>
        </p:txBody>
      </p:sp>
    </p:spTree>
    <p:extLst>
      <p:ext uri="{BB962C8B-B14F-4D97-AF65-F5344CB8AC3E}">
        <p14:creationId xmlns:p14="http://schemas.microsoft.com/office/powerpoint/2010/main" val="1336940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a:xfrm>
            <a:off x="1451579" y="2015732"/>
            <a:ext cx="9603275" cy="3892699"/>
          </a:xfrm>
        </p:spPr>
        <p:txBody>
          <a:bodyPr>
            <a:normAutofit fontScale="92500"/>
          </a:bodyPr>
          <a:lstStyle/>
          <a:p>
            <a:pPr marL="0" indent="0">
              <a:buNone/>
            </a:pPr>
            <a:r>
              <a:rPr lang="tr-TR" sz="3200" dirty="0">
                <a:latin typeface="Times New Roman" panose="02020603050405020304" pitchFamily="18" charset="0"/>
                <a:cs typeface="Times New Roman" panose="02020603050405020304" pitchFamily="18" charset="0"/>
              </a:rPr>
              <a:t>Koloni yerleşimlerine ilişkin terminolojide; </a:t>
            </a:r>
            <a:r>
              <a:rPr lang="tr-TR" sz="3200" i="1" dirty="0">
                <a:latin typeface="Times New Roman" panose="02020603050405020304" pitchFamily="18" charset="0"/>
                <a:cs typeface="Times New Roman" panose="02020603050405020304" pitchFamily="18" charset="0"/>
              </a:rPr>
              <a:t>polis, </a:t>
            </a:r>
            <a:r>
              <a:rPr lang="tr-TR" sz="3200" i="1" dirty="0" err="1">
                <a:latin typeface="Times New Roman" panose="02020603050405020304" pitchFamily="18" charset="0"/>
                <a:cs typeface="Times New Roman" panose="02020603050405020304" pitchFamily="18" charset="0"/>
              </a:rPr>
              <a:t>apoikia</a:t>
            </a:r>
            <a:r>
              <a:rPr lang="tr-TR" sz="3200" i="1" dirty="0">
                <a:latin typeface="Times New Roman" panose="02020603050405020304" pitchFamily="18" charset="0"/>
                <a:cs typeface="Times New Roman" panose="02020603050405020304" pitchFamily="18" charset="0"/>
              </a:rPr>
              <a:t>, </a:t>
            </a:r>
            <a:r>
              <a:rPr lang="tr-TR" sz="3200" i="1" dirty="0" err="1">
                <a:latin typeface="Times New Roman" panose="02020603050405020304" pitchFamily="18" charset="0"/>
                <a:cs typeface="Times New Roman" panose="02020603050405020304" pitchFamily="18" charset="0"/>
              </a:rPr>
              <a:t>metropolis</a:t>
            </a:r>
            <a:r>
              <a:rPr lang="tr-TR" sz="3200" i="1" dirty="0">
                <a:latin typeface="Times New Roman" panose="02020603050405020304" pitchFamily="18" charset="0"/>
                <a:cs typeface="Times New Roman" panose="02020603050405020304" pitchFamily="18" charset="0"/>
              </a:rPr>
              <a:t>, </a:t>
            </a:r>
            <a:r>
              <a:rPr lang="tr-TR" sz="3200" i="1" dirty="0" err="1">
                <a:latin typeface="Times New Roman" panose="02020603050405020304" pitchFamily="18" charset="0"/>
                <a:cs typeface="Times New Roman" panose="02020603050405020304" pitchFamily="18" charset="0"/>
              </a:rPr>
              <a:t>oikistes</a:t>
            </a:r>
            <a:r>
              <a:rPr lang="tr-TR" sz="3200" i="1" dirty="0">
                <a:latin typeface="Times New Roman" panose="02020603050405020304" pitchFamily="18" charset="0"/>
                <a:cs typeface="Times New Roman" panose="02020603050405020304" pitchFamily="18" charset="0"/>
              </a:rPr>
              <a:t>, </a:t>
            </a:r>
            <a:r>
              <a:rPr lang="tr-TR" sz="3200" i="1" dirty="0" err="1">
                <a:latin typeface="Times New Roman" panose="02020603050405020304" pitchFamily="18" charset="0"/>
                <a:cs typeface="Times New Roman" panose="02020603050405020304" pitchFamily="18" charset="0"/>
              </a:rPr>
              <a:t>heroon</a:t>
            </a:r>
            <a:r>
              <a:rPr lang="tr-TR" sz="3200" i="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gibi kavramlar öne çıkmaktadır. Bu kavramlar; göç veren yerleşimi, yeni kurulan yerleşimi, göçlere önderlik eden ve daha sonra adına kült alanı oluşturacak olan kişiyi tanımlamada kullanılmıştır. Aynı kapsamda ticaret üssü olarak </a:t>
            </a:r>
            <a:r>
              <a:rPr lang="tr-TR" sz="3200" dirty="0" err="1">
                <a:latin typeface="Times New Roman" panose="02020603050405020304" pitchFamily="18" charset="0"/>
                <a:cs typeface="Times New Roman" panose="02020603050405020304" pitchFamily="18" charset="0"/>
              </a:rPr>
              <a:t>emporion’ların</a:t>
            </a:r>
            <a:r>
              <a:rPr lang="tr-TR" sz="3200" dirty="0">
                <a:latin typeface="Times New Roman" panose="02020603050405020304" pitchFamily="18" charset="0"/>
                <a:cs typeface="Times New Roman" panose="02020603050405020304" pitchFamily="18" charset="0"/>
              </a:rPr>
              <a:t> irdelenmesi ile koloniler arasındaki ayrım belirginleştirilir. </a:t>
            </a:r>
          </a:p>
        </p:txBody>
      </p:sp>
    </p:spTree>
    <p:extLst>
      <p:ext uri="{BB962C8B-B14F-4D97-AF65-F5344CB8AC3E}">
        <p14:creationId xmlns:p14="http://schemas.microsoft.com/office/powerpoint/2010/main" val="186219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a:bodyPr>
          <a:lstStyle/>
          <a:p>
            <a:pPr marL="0" indent="0">
              <a:buNone/>
            </a:pPr>
            <a:r>
              <a:rPr lang="tr-TR" sz="3200" dirty="0">
                <a:latin typeface="Times New Roman" panose="02020603050405020304" pitchFamily="18" charset="0"/>
                <a:cs typeface="Times New Roman" panose="02020603050405020304" pitchFamily="18" charset="0"/>
              </a:rPr>
              <a:t>Koloni hareketlerinin başlangıç noktaları olmaları bakından bazı merkezler öne çıkmaktadır. Ayrıca her </a:t>
            </a:r>
            <a:r>
              <a:rPr lang="tr-TR" sz="3200" dirty="0" err="1">
                <a:latin typeface="Times New Roman" panose="02020603050405020304" pitchFamily="18" charset="0"/>
                <a:cs typeface="Times New Roman" panose="02020603050405020304" pitchFamily="18" charset="0"/>
              </a:rPr>
              <a:t>Hellen</a:t>
            </a:r>
            <a:r>
              <a:rPr lang="tr-TR" sz="3200" dirty="0">
                <a:latin typeface="Times New Roman" panose="02020603050405020304" pitchFamily="18" charset="0"/>
                <a:cs typeface="Times New Roman" panose="02020603050405020304" pitchFamily="18" charset="0"/>
              </a:rPr>
              <a:t> toplumunun, artan nüfusa çözüm arayışı koloni kurmakla sonuçlanmamıştır. Örneğin </a:t>
            </a:r>
            <a:r>
              <a:rPr lang="tr-TR" sz="3200" dirty="0" err="1">
                <a:latin typeface="Times New Roman" panose="02020603050405020304" pitchFamily="18" charset="0"/>
                <a:cs typeface="Times New Roman" panose="02020603050405020304" pitchFamily="18" charset="0"/>
              </a:rPr>
              <a:t>Sparta</a:t>
            </a:r>
            <a:r>
              <a:rPr lang="tr-TR" sz="3200" dirty="0">
                <a:latin typeface="Times New Roman" panose="02020603050405020304" pitchFamily="18" charset="0"/>
                <a:cs typeface="Times New Roman" panose="02020603050405020304" pitchFamily="18" charset="0"/>
              </a:rPr>
              <a:t>, erken dönemde koloni hareketlerine katılmamıştır.</a:t>
            </a:r>
          </a:p>
        </p:txBody>
      </p:sp>
    </p:spTree>
    <p:extLst>
      <p:ext uri="{BB962C8B-B14F-4D97-AF65-F5344CB8AC3E}">
        <p14:creationId xmlns:p14="http://schemas.microsoft.com/office/powerpoint/2010/main" val="562470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a:xfrm>
            <a:off x="1451579" y="2015732"/>
            <a:ext cx="9603275" cy="4037749"/>
          </a:xfrm>
        </p:spPr>
        <p:txBody>
          <a:bodyPr>
            <a:normAutofit lnSpcReduction="10000"/>
          </a:bodyPr>
          <a:lstStyle/>
          <a:p>
            <a:pPr marL="0" indent="0">
              <a:buNone/>
            </a:pPr>
            <a:r>
              <a:rPr lang="tr-TR" sz="3200" dirty="0">
                <a:latin typeface="Times New Roman" panose="02020603050405020304" pitchFamily="18" charset="0"/>
                <a:cs typeface="Times New Roman" panose="02020603050405020304" pitchFamily="18" charset="0"/>
              </a:rPr>
              <a:t>İÖ </a:t>
            </a:r>
            <a:r>
              <a:rPr lang="tr-TR" sz="3200" i="1" dirty="0" err="1">
                <a:latin typeface="Times New Roman" panose="02020603050405020304" pitchFamily="18" charset="0"/>
                <a:cs typeface="Times New Roman" panose="02020603050405020304" pitchFamily="18" charset="0"/>
              </a:rPr>
              <a:t>ca</a:t>
            </a:r>
            <a:r>
              <a:rPr lang="tr-TR" sz="3200" i="1" dirty="0">
                <a:latin typeface="Times New Roman" panose="02020603050405020304" pitchFamily="18" charset="0"/>
                <a:cs typeface="Times New Roman" panose="02020603050405020304" pitchFamily="18" charset="0"/>
              </a:rPr>
              <a:t>.</a:t>
            </a:r>
            <a:r>
              <a:rPr lang="tr-TR" sz="3200" dirty="0">
                <a:latin typeface="Times New Roman" panose="02020603050405020304" pitchFamily="18" charset="0"/>
                <a:cs typeface="Times New Roman" panose="02020603050405020304" pitchFamily="18" charset="0"/>
              </a:rPr>
              <a:t> 750’lerde başlayıp İÖ 580’e dek süren koloni hareketleri, </a:t>
            </a:r>
            <a:r>
              <a:rPr lang="tr-TR" sz="3200" dirty="0" err="1">
                <a:latin typeface="Times New Roman" panose="02020603050405020304" pitchFamily="18" charset="0"/>
                <a:cs typeface="Times New Roman" panose="02020603050405020304" pitchFamily="18" charset="0"/>
              </a:rPr>
              <a:t>Hellen</a:t>
            </a:r>
            <a:r>
              <a:rPr lang="tr-TR" sz="3200" dirty="0">
                <a:latin typeface="Times New Roman" panose="02020603050405020304" pitchFamily="18" charset="0"/>
                <a:cs typeface="Times New Roman" panose="02020603050405020304" pitchFamily="18" charset="0"/>
              </a:rPr>
              <a:t> tarihinde önemli siyasal ve toplumsal dönüşümlere neden olmuştur. Bu dönemde planlı yerleşimler olarak kurulan yeni merkezler, temelini dayandırdığı toplumsal sözleşmeye bağlı birlik duygusu  ile politik olarak </a:t>
            </a:r>
            <a:r>
              <a:rPr lang="tr-TR" sz="3200" i="1" dirty="0" err="1">
                <a:latin typeface="Times New Roman" panose="02020603050405020304" pitchFamily="18" charset="0"/>
                <a:cs typeface="Times New Roman" panose="02020603050405020304" pitchFamily="18" charset="0"/>
              </a:rPr>
              <a:t>polis</a:t>
            </a:r>
            <a:r>
              <a:rPr lang="tr-TR" sz="3200" dirty="0" err="1">
                <a:latin typeface="Times New Roman" panose="02020603050405020304" pitchFamily="18" charset="0"/>
                <a:cs typeface="Times New Roman" panose="02020603050405020304" pitchFamily="18" charset="0"/>
              </a:rPr>
              <a:t>’lerin</a:t>
            </a:r>
            <a:r>
              <a:rPr lang="tr-TR" sz="3200" dirty="0">
                <a:latin typeface="Times New Roman" panose="02020603050405020304" pitchFamily="18" charset="0"/>
                <a:cs typeface="Times New Roman" panose="02020603050405020304" pitchFamily="18" charset="0"/>
              </a:rPr>
              <a:t> kurulması yönünde önemli adımlar olarak değerlendirilmiştir.</a:t>
            </a:r>
          </a:p>
        </p:txBody>
      </p:sp>
    </p:spTree>
    <p:extLst>
      <p:ext uri="{BB962C8B-B14F-4D97-AF65-F5344CB8AC3E}">
        <p14:creationId xmlns:p14="http://schemas.microsoft.com/office/powerpoint/2010/main" val="42501386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EB8166-7A67-47EC-B20A-423890756586}"/>
              </a:ext>
            </a:extLst>
          </p:cNvPr>
          <p:cNvSpPr>
            <a:spLocks noGrp="1"/>
          </p:cNvSpPr>
          <p:nvPr>
            <p:ph type="title"/>
          </p:nvPr>
        </p:nvSpPr>
        <p:spPr/>
        <p:txBody>
          <a:bodyPr/>
          <a:lstStyle/>
          <a:p>
            <a:pPr algn="ctr"/>
            <a:r>
              <a:rPr lang="tr-TR" b="1" dirty="0">
                <a:latin typeface="Times New Roman" panose="02020603050405020304" pitchFamily="18" charset="0"/>
                <a:cs typeface="Times New Roman" panose="02020603050405020304" pitchFamily="18" charset="0"/>
              </a:rPr>
              <a:t>TAR0362 </a:t>
            </a:r>
            <a:br>
              <a:rPr lang="tr-TR" b="1" dirty="0">
                <a:latin typeface="Times New Roman" panose="02020603050405020304" pitchFamily="18" charset="0"/>
                <a:cs typeface="Times New Roman" panose="02020603050405020304" pitchFamily="18" charset="0"/>
              </a:rPr>
            </a:br>
            <a:r>
              <a:rPr lang="tr-TR" b="1" dirty="0">
                <a:latin typeface="Times New Roman" panose="02020603050405020304" pitchFamily="18" charset="0"/>
                <a:cs typeface="Times New Roman" panose="02020603050405020304" pitchFamily="18" charset="0"/>
              </a:rPr>
              <a:t>ESKİÇAĞ’DA DEVLET VE TOPLUM</a:t>
            </a:r>
            <a:endParaRPr lang="tr-TR" dirty="0"/>
          </a:p>
        </p:txBody>
      </p:sp>
      <p:sp>
        <p:nvSpPr>
          <p:cNvPr id="3" name="İçerik Yer Tutucusu 2">
            <a:extLst>
              <a:ext uri="{FF2B5EF4-FFF2-40B4-BE49-F238E27FC236}">
                <a16:creationId xmlns:a16="http://schemas.microsoft.com/office/drawing/2014/main" id="{48B959E0-8B58-4AAA-880D-B62415183595}"/>
              </a:ext>
            </a:extLst>
          </p:cNvPr>
          <p:cNvSpPr>
            <a:spLocks noGrp="1"/>
          </p:cNvSpPr>
          <p:nvPr>
            <p:ph idx="1"/>
          </p:nvPr>
        </p:nvSpPr>
        <p:spPr/>
        <p:txBody>
          <a:bodyPr>
            <a:noAutofit/>
          </a:bodyPr>
          <a:lstStyle/>
          <a:p>
            <a:pPr marL="0" indent="0">
              <a:buNone/>
            </a:pPr>
            <a:r>
              <a:rPr lang="tr-TR" sz="3200" dirty="0">
                <a:latin typeface="Times New Roman" panose="02020603050405020304" pitchFamily="18" charset="0"/>
                <a:cs typeface="Times New Roman" panose="02020603050405020304" pitchFamily="18" charset="0"/>
              </a:rPr>
              <a:t>Koloni Dönemi’nde sadece politik olarak değil, aynı zamanda fiziksel olarak da </a:t>
            </a:r>
            <a:r>
              <a:rPr lang="tr-TR" sz="3200" i="1" dirty="0" err="1">
                <a:latin typeface="Times New Roman" panose="02020603050405020304" pitchFamily="18" charset="0"/>
                <a:cs typeface="Times New Roman" panose="02020603050405020304" pitchFamily="18" charset="0"/>
              </a:rPr>
              <a:t>polis</a:t>
            </a:r>
            <a:r>
              <a:rPr lang="tr-TR" sz="3200" dirty="0" err="1">
                <a:latin typeface="Times New Roman" panose="02020603050405020304" pitchFamily="18" charset="0"/>
                <a:cs typeface="Times New Roman" panose="02020603050405020304" pitchFamily="18" charset="0"/>
              </a:rPr>
              <a:t>’lerin</a:t>
            </a:r>
            <a:r>
              <a:rPr lang="tr-TR" sz="3200" dirty="0">
                <a:latin typeface="Times New Roman" panose="02020603050405020304" pitchFamily="18" charset="0"/>
                <a:cs typeface="Times New Roman" panose="02020603050405020304" pitchFamily="18" charset="0"/>
              </a:rPr>
              <a:t> yapısı belirginleşmeye başlamıştır. Öyle ki koloni yerleşimleri belirli bir plan üzerine kurulmuştur. Bu plan </a:t>
            </a:r>
            <a:r>
              <a:rPr lang="tr-TR" sz="3200" dirty="0" err="1">
                <a:latin typeface="Times New Roman" panose="02020603050405020304" pitchFamily="18" charset="0"/>
                <a:cs typeface="Times New Roman" panose="02020603050405020304" pitchFamily="18" charset="0"/>
              </a:rPr>
              <a:t>dahililde</a:t>
            </a:r>
            <a:r>
              <a:rPr lang="tr-TR" sz="3200" dirty="0">
                <a:latin typeface="Times New Roman" panose="02020603050405020304" pitchFamily="18" charset="0"/>
                <a:cs typeface="Times New Roman" panose="02020603050405020304" pitchFamily="18" charset="0"/>
              </a:rPr>
              <a:t> kamusal, kutsal ve özel alanlar birbirinden ayrılmıştır.</a:t>
            </a:r>
          </a:p>
        </p:txBody>
      </p:sp>
    </p:spTree>
    <p:extLst>
      <p:ext uri="{BB962C8B-B14F-4D97-AF65-F5344CB8AC3E}">
        <p14:creationId xmlns:p14="http://schemas.microsoft.com/office/powerpoint/2010/main" val="1759167878"/>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62</TotalTime>
  <Words>404</Words>
  <Application>Microsoft Office PowerPoint</Application>
  <PresentationFormat>Geniş ekran</PresentationFormat>
  <Paragraphs>19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Gill Sans MT</vt:lpstr>
      <vt:lpstr>Times New Roman</vt:lpstr>
      <vt:lpstr>Galeri</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TAR0362  ESKİÇAĞ’DA DEVLET VE TOPLUM</dc:title>
  <dc:creator>lenovo</dc:creator>
  <cp:lastModifiedBy>lenovo</cp:lastModifiedBy>
  <cp:revision>22</cp:revision>
  <dcterms:created xsi:type="dcterms:W3CDTF">2020-05-07T20:52:22Z</dcterms:created>
  <dcterms:modified xsi:type="dcterms:W3CDTF">2020-05-11T21:54:54Z</dcterms:modified>
</cp:coreProperties>
</file>