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56" r:id="rId1"/>
  </p:sldMasterIdLst>
  <p:sldIdLst>
    <p:sldId id="501" r:id="rId2"/>
    <p:sldId id="764" r:id="rId3"/>
    <p:sldId id="489" r:id="rId4"/>
    <p:sldId id="766" r:id="rId5"/>
    <p:sldId id="510" r:id="rId6"/>
    <p:sldId id="513" r:id="rId7"/>
    <p:sldId id="514" r:id="rId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3" d="100"/>
          <a:sy n="93" d="100"/>
        </p:scale>
        <p:origin x="-100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F302176B-0E47-46AC-8F43-DAB4B8A37D06}" type="slidenum">
              <a:rPr lang="tr-TR" smtClean="0"/>
              <a:pPr/>
              <a:t>‹#›</a:t>
            </a:fld>
            <a:endParaRPr lang="tr-T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tr-TR" smtClean="0"/>
              <a:t>Asıl başlık stili için tıklatın</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pPr/>
              <a:t>28.11.19</a:t>
            </a:fld>
            <a:endParaRPr lang="tr-T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pPr/>
              <a:t>‹#›</a:t>
            </a:fld>
            <a:endParaRPr lang="tr-T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tr-TR" smtClean="0"/>
              <a:t>Asıl başlık stili için tıklatın</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pPr/>
              <a:t>28.11.19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A23720DD-5B6D-40BF-8493-A6B52D484E6B}" type="datetimeFigureOut">
              <a:rPr lang="tr-TR" smtClean="0"/>
              <a:pPr/>
              <a:t>28.11.19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23720DD-5B6D-40BF-8493-A6B52D484E6B}" type="datetimeFigureOut">
              <a:rPr lang="tr-TR" smtClean="0"/>
              <a:pPr/>
              <a:t>28.11.19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pPr/>
              <a:t>28.11.19</a:t>
            </a:fld>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pPr/>
              <a:t>‹#›</a:t>
            </a:fld>
            <a:endParaRPr lang="tr-T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tr-T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tr-TR" smtClean="0"/>
              <a:t>Asıl başlık stili için tıklatın</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pPr/>
              <a:t>28.11.19</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pPr/>
              <a:t>‹#›</a:t>
            </a:fld>
            <a:endParaRPr lang="tr-T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Tree>
  </p:cSld>
  <p:clrMap bg1="lt1" tx1="dk1" bg2="lt2" tx2="dk2" accent1="accent1" accent2="accent2" accent3="accent3" accent4="accent4" accent5="accent5" accent6="accent6" hlink="hlink" folHlink="folHlink"/>
  <p:sldLayoutIdLst>
    <p:sldLayoutId id="2147484057" r:id="rId1"/>
    <p:sldLayoutId id="2147484058" r:id="rId2"/>
    <p:sldLayoutId id="2147484059" r:id="rId3"/>
    <p:sldLayoutId id="2147484060" r:id="rId4"/>
    <p:sldLayoutId id="2147484061" r:id="rId5"/>
    <p:sldLayoutId id="2147484062" r:id="rId6"/>
    <p:sldLayoutId id="2147484063" r:id="rId7"/>
    <p:sldLayoutId id="2147484064" r:id="rId8"/>
    <p:sldLayoutId id="2147484065" r:id="rId9"/>
    <p:sldLayoutId id="2147484066" r:id="rId10"/>
    <p:sldLayoutId id="2147484067"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b="1" dirty="0" smtClean="0"/>
              <a:t/>
            </a:r>
            <a:br>
              <a:rPr lang="tr-TR" b="1" dirty="0" smtClean="0"/>
            </a:br>
            <a:r>
              <a:rPr lang="tr-TR" b="1" dirty="0" smtClean="0"/>
              <a:t>Duyarlık </a:t>
            </a:r>
            <a:r>
              <a:rPr lang="tr-TR" b="1" dirty="0"/>
              <a:t>Eğitimi Nedir?  </a:t>
            </a:r>
            <a:br>
              <a:rPr lang="tr-TR" b="1" dirty="0"/>
            </a:br>
            <a:endParaRPr lang="tr-TR" b="1" dirty="0"/>
          </a:p>
        </p:txBody>
      </p:sp>
      <p:sp>
        <p:nvSpPr>
          <p:cNvPr id="3" name="İçerik Yer Tutucusu 2"/>
          <p:cNvSpPr>
            <a:spLocks noGrp="1"/>
          </p:cNvSpPr>
          <p:nvPr>
            <p:ph idx="1"/>
          </p:nvPr>
        </p:nvSpPr>
        <p:spPr>
          <a:xfrm>
            <a:off x="179512" y="1752600"/>
            <a:ext cx="8507288" cy="4700736"/>
          </a:xfrm>
        </p:spPr>
        <p:txBody>
          <a:bodyPr>
            <a:normAutofit/>
          </a:bodyPr>
          <a:lstStyle/>
          <a:p>
            <a:pPr algn="just"/>
            <a:endParaRPr lang="tr-TR" dirty="0" smtClean="0"/>
          </a:p>
          <a:p>
            <a:pPr algn="just"/>
            <a:r>
              <a:rPr lang="tr-TR" dirty="0" smtClean="0"/>
              <a:t>Alanyazın </a:t>
            </a:r>
            <a:r>
              <a:rPr lang="tr-TR" dirty="0"/>
              <a:t>incelendiğinde duyarlık eğitimiyle (İng. </a:t>
            </a:r>
            <a:r>
              <a:rPr lang="tr-TR" dirty="0" err="1"/>
              <a:t>sensitivity</a:t>
            </a:r>
            <a:r>
              <a:rPr lang="tr-TR" dirty="0"/>
              <a:t> </a:t>
            </a:r>
            <a:r>
              <a:rPr lang="tr-TR" dirty="0" err="1"/>
              <a:t>training</a:t>
            </a:r>
            <a:r>
              <a:rPr lang="tr-TR" dirty="0"/>
              <a:t>) ilgili çeşitli tanımların olduğu görülmektedir. Bu tanımlardan biri, “Bireyin, küme içindeki işlevlerini ve kümenin birey üzerindeki etkilerini anlamasını sağlamak; kişinin hem kendi hem de başkalarının duygularına karşı duyarlığını geliştirmek amacı ile uygulanan </a:t>
            </a:r>
            <a:r>
              <a:rPr lang="tr-TR" dirty="0" err="1"/>
              <a:t>eğitim”dir</a:t>
            </a:r>
            <a:r>
              <a:rPr lang="tr-TR" dirty="0"/>
              <a:t> (TÜBA, 2011: 369). </a:t>
            </a:r>
          </a:p>
        </p:txBody>
      </p:sp>
    </p:spTree>
    <p:extLst>
      <p:ext uri="{BB962C8B-B14F-4D97-AF65-F5344CB8AC3E}">
        <p14:creationId xmlns:p14="http://schemas.microsoft.com/office/powerpoint/2010/main" val="38902208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3200" b="1" dirty="0">
                <a:solidFill>
                  <a:srgbClr val="93A299">
                    <a:lumMod val="75000"/>
                  </a:srgbClr>
                </a:solidFill>
              </a:rPr>
              <a:t/>
            </a:r>
            <a:br>
              <a:rPr lang="tr-TR" sz="3200" b="1" dirty="0">
                <a:solidFill>
                  <a:srgbClr val="93A299">
                    <a:lumMod val="75000"/>
                  </a:srgbClr>
                </a:solidFill>
              </a:rPr>
            </a:br>
            <a:r>
              <a:rPr lang="tr-TR" sz="3200" b="1" dirty="0">
                <a:solidFill>
                  <a:srgbClr val="93A299">
                    <a:lumMod val="75000"/>
                  </a:srgbClr>
                </a:solidFill>
              </a:rPr>
              <a:t>Duyarlık Eğitimi Nedir?  </a:t>
            </a:r>
            <a:br>
              <a:rPr lang="tr-TR" sz="3200" b="1" dirty="0">
                <a:solidFill>
                  <a:srgbClr val="93A299">
                    <a:lumMod val="75000"/>
                  </a:srgbClr>
                </a:solidFill>
              </a:rPr>
            </a:br>
            <a:endParaRPr lang="tr-TR" dirty="0"/>
          </a:p>
        </p:txBody>
      </p:sp>
      <p:sp>
        <p:nvSpPr>
          <p:cNvPr id="3" name="İçerik Yer Tutucusu 2"/>
          <p:cNvSpPr>
            <a:spLocks noGrp="1"/>
          </p:cNvSpPr>
          <p:nvPr>
            <p:ph idx="1"/>
          </p:nvPr>
        </p:nvSpPr>
        <p:spPr/>
        <p:txBody>
          <a:bodyPr/>
          <a:lstStyle/>
          <a:p>
            <a:pPr lvl="0" algn="just">
              <a:buClr>
                <a:srgbClr val="93A299"/>
              </a:buClr>
            </a:pPr>
            <a:r>
              <a:rPr lang="tr-TR" sz="2200" dirty="0">
                <a:solidFill>
                  <a:srgbClr val="564B3C"/>
                </a:solidFill>
              </a:rPr>
              <a:t>Özçelik (1998: 18) duyarlık eğitimini, “Katılanların kendilerinin ve diğerlerinin duygu, tutum ve davranışlarını karşılıklı olarak fark etmelerini ve kabullenmelerini sağlayan, onları bu yeni bilgilere dayanarak davranış değişikliğine yönelten bir eğitim yöntemi” olarak tanımlamıştır. </a:t>
            </a:r>
          </a:p>
          <a:p>
            <a:endParaRPr lang="tr-TR" dirty="0"/>
          </a:p>
        </p:txBody>
      </p:sp>
    </p:spTree>
    <p:extLst>
      <p:ext uri="{BB962C8B-B14F-4D97-AF65-F5344CB8AC3E}">
        <p14:creationId xmlns:p14="http://schemas.microsoft.com/office/powerpoint/2010/main" val="15988294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3200" b="1" dirty="0" smtClean="0">
                <a:solidFill>
                  <a:srgbClr val="93A299">
                    <a:lumMod val="75000"/>
                  </a:srgbClr>
                </a:solidFill>
              </a:rPr>
              <a:t/>
            </a:r>
            <a:br>
              <a:rPr lang="tr-TR" sz="3200" b="1" dirty="0" smtClean="0">
                <a:solidFill>
                  <a:srgbClr val="93A299">
                    <a:lumMod val="75000"/>
                  </a:srgbClr>
                </a:solidFill>
              </a:rPr>
            </a:br>
            <a:r>
              <a:rPr lang="tr-TR" sz="3200" b="1" dirty="0" smtClean="0">
                <a:solidFill>
                  <a:srgbClr val="93A299">
                    <a:lumMod val="75000"/>
                  </a:srgbClr>
                </a:solidFill>
              </a:rPr>
              <a:t>Duyarlık </a:t>
            </a:r>
            <a:r>
              <a:rPr lang="tr-TR" sz="3200" b="1" dirty="0">
                <a:solidFill>
                  <a:srgbClr val="93A299">
                    <a:lumMod val="75000"/>
                  </a:srgbClr>
                </a:solidFill>
              </a:rPr>
              <a:t>Eğitimi Nedir?  </a:t>
            </a:r>
            <a:br>
              <a:rPr lang="tr-TR" sz="3200" b="1" dirty="0">
                <a:solidFill>
                  <a:srgbClr val="93A299">
                    <a:lumMod val="75000"/>
                  </a:srgbClr>
                </a:solidFill>
              </a:rPr>
            </a:br>
            <a:endParaRPr lang="tr-TR" sz="4000" dirty="0"/>
          </a:p>
        </p:txBody>
      </p:sp>
      <p:sp>
        <p:nvSpPr>
          <p:cNvPr id="3" name="İçerik Yer Tutucusu 2"/>
          <p:cNvSpPr>
            <a:spLocks noGrp="1"/>
          </p:cNvSpPr>
          <p:nvPr>
            <p:ph idx="1"/>
          </p:nvPr>
        </p:nvSpPr>
        <p:spPr>
          <a:xfrm>
            <a:off x="251520" y="1752600"/>
            <a:ext cx="8435280" cy="4844752"/>
          </a:xfrm>
        </p:spPr>
        <p:txBody>
          <a:bodyPr>
            <a:noAutofit/>
          </a:bodyPr>
          <a:lstStyle/>
          <a:p>
            <a:pPr algn="just"/>
            <a:r>
              <a:rPr lang="tr-TR" sz="1800" dirty="0" smtClean="0">
                <a:latin typeface="Arial" panose="020B0604020202020204" pitchFamily="34" charset="0"/>
                <a:cs typeface="Arial" panose="020B0604020202020204" pitchFamily="34" charset="0"/>
              </a:rPr>
              <a:t>“Duyarlık </a:t>
            </a:r>
            <a:r>
              <a:rPr lang="tr-TR" sz="1800" dirty="0">
                <a:latin typeface="Arial" panose="020B0604020202020204" pitchFamily="34" charset="0"/>
                <a:cs typeface="Arial" panose="020B0604020202020204" pitchFamily="34" charset="0"/>
              </a:rPr>
              <a:t>eğitimi” kavramı, </a:t>
            </a:r>
            <a:r>
              <a:rPr lang="tr-TR" sz="1800" dirty="0" smtClean="0">
                <a:latin typeface="Arial" panose="020B0604020202020204" pitchFamily="34" charset="0"/>
                <a:cs typeface="Arial" panose="020B0604020202020204" pitchFamily="34" charset="0"/>
              </a:rPr>
              <a:t>“</a:t>
            </a:r>
            <a:r>
              <a:rPr lang="tr-TR" sz="1800" dirty="0">
                <a:latin typeface="Arial" panose="020B0604020202020204" pitchFamily="34" charset="0"/>
                <a:cs typeface="Arial" panose="020B0604020202020204" pitchFamily="34" charset="0"/>
              </a:rPr>
              <a:t>İnsanı yaşadığı toplum ve dünyadaki olaylara, olgulara, sorun ve çıkmazlara, yaşama, insana ve doğaya karşı edebiyat yapıtlarının </a:t>
            </a:r>
            <a:r>
              <a:rPr lang="tr-TR" sz="1800" dirty="0" err="1">
                <a:latin typeface="Arial" panose="020B0604020202020204" pitchFamily="34" charset="0"/>
                <a:cs typeface="Arial" panose="020B0604020202020204" pitchFamily="34" charset="0"/>
              </a:rPr>
              <a:t>sezdirimleriyle</a:t>
            </a:r>
            <a:r>
              <a:rPr lang="tr-TR" sz="1800" dirty="0">
                <a:latin typeface="Arial" panose="020B0604020202020204" pitchFamily="34" charset="0"/>
                <a:cs typeface="Arial" panose="020B0604020202020204" pitchFamily="34" charset="0"/>
              </a:rPr>
              <a:t> duyarlı kılmaya yönelik </a:t>
            </a:r>
            <a:r>
              <a:rPr lang="tr-TR" sz="1800" dirty="0" err="1" smtClean="0">
                <a:latin typeface="Arial" panose="020B0604020202020204" pitchFamily="34" charset="0"/>
                <a:cs typeface="Arial" panose="020B0604020202020204" pitchFamily="34" charset="0"/>
              </a:rPr>
              <a:t>eğitim”dir</a:t>
            </a:r>
            <a:r>
              <a:rPr lang="tr-TR" sz="1800" dirty="0" smtClean="0">
                <a:latin typeface="Arial" panose="020B0604020202020204" pitchFamily="34" charset="0"/>
                <a:cs typeface="Arial" panose="020B0604020202020204" pitchFamily="34" charset="0"/>
              </a:rPr>
              <a:t>.</a:t>
            </a:r>
          </a:p>
          <a:p>
            <a:pPr algn="just"/>
            <a:endParaRPr lang="tr-TR" sz="1800" dirty="0" smtClean="0">
              <a:latin typeface="Arial" panose="020B0604020202020204" pitchFamily="34" charset="0"/>
              <a:cs typeface="Arial" panose="020B0604020202020204" pitchFamily="34" charset="0"/>
            </a:endParaRPr>
          </a:p>
          <a:p>
            <a:pPr algn="just"/>
            <a:r>
              <a:rPr lang="tr-TR" sz="1800" dirty="0">
                <a:solidFill>
                  <a:srgbClr val="564B3C"/>
                </a:solidFill>
                <a:latin typeface="Arial" panose="020B0604020202020204" pitchFamily="34" charset="0"/>
                <a:cs typeface="Arial" panose="020B0604020202020204" pitchFamily="34" charset="0"/>
              </a:rPr>
              <a:t>Duyarlık eğitimi, “Edebiyat yapıtlarının </a:t>
            </a:r>
            <a:r>
              <a:rPr lang="tr-TR" sz="1800" dirty="0" err="1">
                <a:solidFill>
                  <a:srgbClr val="564B3C"/>
                </a:solidFill>
                <a:latin typeface="Arial" panose="020B0604020202020204" pitchFamily="34" charset="0"/>
                <a:cs typeface="Arial" panose="020B0604020202020204" pitchFamily="34" charset="0"/>
              </a:rPr>
              <a:t>sezdirimleriyle</a:t>
            </a:r>
            <a:r>
              <a:rPr lang="tr-TR" sz="1800" dirty="0">
                <a:solidFill>
                  <a:srgbClr val="564B3C"/>
                </a:solidFill>
                <a:latin typeface="Arial" panose="020B0604020202020204" pitchFamily="34" charset="0"/>
                <a:cs typeface="Arial" panose="020B0604020202020204" pitchFamily="34" charset="0"/>
              </a:rPr>
              <a:t> insanların kendi yaşamı dışında olup bitenlerle ilgilenmelerini; öteki insanların yaşadıkları sorun ve duyguları algılamalarını, başkalarına yapılan haksızlıklara ve kötülüklere kayıtsız kalmamalarını, usunu ve yüreğini işe koşarak bunları sorgulamalarını, </a:t>
            </a:r>
            <a:r>
              <a:rPr lang="tr-TR" sz="1800" dirty="0" err="1">
                <a:solidFill>
                  <a:srgbClr val="564B3C"/>
                </a:solidFill>
                <a:latin typeface="Arial" panose="020B0604020202020204" pitchFamily="34" charset="0"/>
                <a:cs typeface="Arial" panose="020B0604020202020204" pitchFamily="34" charset="0"/>
              </a:rPr>
              <a:t>eşduyumsal</a:t>
            </a:r>
            <a:r>
              <a:rPr lang="tr-TR" sz="1800" dirty="0">
                <a:solidFill>
                  <a:srgbClr val="564B3C"/>
                </a:solidFill>
                <a:latin typeface="Arial" panose="020B0604020202020204" pitchFamily="34" charset="0"/>
                <a:cs typeface="Arial" panose="020B0604020202020204" pitchFamily="34" charset="0"/>
              </a:rPr>
              <a:t> bir ilişkiye girerek bunlara karşı çıkmalarını; insana ve doğaya bilinçle, sağduyuyla, anlayışla, sevgiyle, hoşgörüyle yaklaşmalarını sağlayacak duyusal ve duygusal </a:t>
            </a:r>
            <a:r>
              <a:rPr lang="tr-TR" sz="1800" dirty="0" err="1">
                <a:solidFill>
                  <a:srgbClr val="564B3C"/>
                </a:solidFill>
                <a:latin typeface="Arial" panose="020B0604020202020204" pitchFamily="34" charset="0"/>
                <a:cs typeface="Arial" panose="020B0604020202020204" pitchFamily="34" charset="0"/>
              </a:rPr>
              <a:t>eğitim”dir</a:t>
            </a:r>
            <a:r>
              <a:rPr lang="tr-TR" sz="1800" dirty="0">
                <a:solidFill>
                  <a:srgbClr val="564B3C"/>
                </a:solidFill>
                <a:latin typeface="Arial" panose="020B0604020202020204" pitchFamily="34" charset="0"/>
                <a:cs typeface="Arial" panose="020B0604020202020204" pitchFamily="34" charset="0"/>
              </a:rPr>
              <a:t>. </a:t>
            </a:r>
            <a:endParaRPr lang="tr-TR" sz="1800" dirty="0"/>
          </a:p>
          <a:p>
            <a:pPr algn="just"/>
            <a:endParaRPr lang="tr-TR" sz="1800" dirty="0" smtClean="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34677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800" b="1" dirty="0">
                <a:solidFill>
                  <a:srgbClr val="93A299">
                    <a:lumMod val="75000"/>
                  </a:srgbClr>
                </a:solidFill>
              </a:rPr>
              <a:t/>
            </a:r>
            <a:br>
              <a:rPr lang="tr-TR" sz="2800" b="1" dirty="0">
                <a:solidFill>
                  <a:srgbClr val="93A299">
                    <a:lumMod val="75000"/>
                  </a:srgbClr>
                </a:solidFill>
              </a:rPr>
            </a:br>
            <a:r>
              <a:rPr lang="tr-TR" sz="2800" b="1" dirty="0">
                <a:solidFill>
                  <a:srgbClr val="93A299">
                    <a:lumMod val="75000"/>
                  </a:srgbClr>
                </a:solidFill>
              </a:rPr>
              <a:t>Duyarlık Eğitimi Nedir? </a:t>
            </a:r>
            <a:r>
              <a:rPr lang="tr-TR" sz="2600" b="1" dirty="0">
                <a:solidFill>
                  <a:srgbClr val="93A299">
                    <a:lumMod val="75000"/>
                  </a:srgbClr>
                </a:solidFill>
              </a:rPr>
              <a:t> </a:t>
            </a:r>
            <a:br>
              <a:rPr lang="tr-TR" sz="2600" b="1" dirty="0">
                <a:solidFill>
                  <a:srgbClr val="93A299">
                    <a:lumMod val="75000"/>
                  </a:srgbClr>
                </a:solidFill>
              </a:rPr>
            </a:br>
            <a:endParaRPr lang="tr-TR" dirty="0"/>
          </a:p>
        </p:txBody>
      </p:sp>
      <p:sp>
        <p:nvSpPr>
          <p:cNvPr id="3" name="İçerik Yer Tutucusu 2"/>
          <p:cNvSpPr>
            <a:spLocks noGrp="1"/>
          </p:cNvSpPr>
          <p:nvPr>
            <p:ph idx="1"/>
          </p:nvPr>
        </p:nvSpPr>
        <p:spPr/>
        <p:txBody>
          <a:bodyPr>
            <a:normAutofit/>
          </a:bodyPr>
          <a:lstStyle/>
          <a:p>
            <a:pPr algn="just"/>
            <a:r>
              <a:rPr lang="tr-TR" sz="2000" dirty="0"/>
              <a:t>Aslan (2013b: 29)’a göre duyarlık yeteneğinin oluşması için öncelikle çocukların doğa sevgisi, insan sevgisi, hayvan sevgisi, adalet, hoşgörü, kültürel farklılıklara, insan hak ve özgürlüklerine saygı, barış, bilimsellik, çalışkanlık, dürüstlük, doğruluk, estetik, özgürlük, sorumluluk, yardımseverlik, içtenlik, anlayış, erdem, vicdan, iyilik, arkadaşlık, dostluk gibi çeşitli duygu ve değerleri bilmesi/öğrenmesi gerekir.</a:t>
            </a:r>
          </a:p>
          <a:p>
            <a:endParaRPr lang="tr-TR" sz="2000" dirty="0"/>
          </a:p>
        </p:txBody>
      </p:sp>
    </p:spTree>
    <p:extLst>
      <p:ext uri="{BB962C8B-B14F-4D97-AF65-F5344CB8AC3E}">
        <p14:creationId xmlns:p14="http://schemas.microsoft.com/office/powerpoint/2010/main" val="841322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500" b="1" dirty="0">
                <a:solidFill>
                  <a:srgbClr val="93A299">
                    <a:lumMod val="75000"/>
                  </a:srgbClr>
                </a:solidFill>
              </a:rPr>
              <a:t/>
            </a:r>
            <a:br>
              <a:rPr lang="tr-TR" sz="2500" b="1" dirty="0">
                <a:solidFill>
                  <a:srgbClr val="93A299">
                    <a:lumMod val="75000"/>
                  </a:srgbClr>
                </a:solidFill>
              </a:rPr>
            </a:br>
            <a:r>
              <a:rPr lang="tr-TR" sz="2500" b="1" dirty="0">
                <a:solidFill>
                  <a:srgbClr val="93A299">
                    <a:lumMod val="75000"/>
                  </a:srgbClr>
                </a:solidFill>
              </a:rPr>
              <a:t>Duyarlık Eğitimi Nedir? </a:t>
            </a:r>
            <a:r>
              <a:rPr lang="tr-TR" sz="2300" b="1" dirty="0">
                <a:solidFill>
                  <a:srgbClr val="93A299">
                    <a:lumMod val="75000"/>
                  </a:srgbClr>
                </a:solidFill>
              </a:rPr>
              <a:t> </a:t>
            </a:r>
            <a:br>
              <a:rPr lang="tr-TR" sz="2300" b="1" dirty="0">
                <a:solidFill>
                  <a:srgbClr val="93A299">
                    <a:lumMod val="75000"/>
                  </a:srgbClr>
                </a:solidFill>
              </a:rPr>
            </a:br>
            <a:endParaRPr lang="tr-TR" dirty="0"/>
          </a:p>
        </p:txBody>
      </p:sp>
      <p:sp>
        <p:nvSpPr>
          <p:cNvPr id="3" name="İçerik Yer Tutucusu 2"/>
          <p:cNvSpPr>
            <a:spLocks noGrp="1"/>
          </p:cNvSpPr>
          <p:nvPr>
            <p:ph idx="1"/>
          </p:nvPr>
        </p:nvSpPr>
        <p:spPr/>
        <p:txBody>
          <a:bodyPr>
            <a:normAutofit/>
          </a:bodyPr>
          <a:lstStyle/>
          <a:p>
            <a:pPr algn="just"/>
            <a:r>
              <a:rPr lang="tr-TR" sz="2000" dirty="0"/>
              <a:t>“Ahlâk” sözcüğünü “duyarlık” sözcüğüyle yakın anlamda kullanan </a:t>
            </a:r>
            <a:r>
              <a:rPr lang="tr-TR" sz="2000" dirty="0" err="1"/>
              <a:t>Gençaydın</a:t>
            </a:r>
            <a:r>
              <a:rPr lang="tr-TR" sz="2000" dirty="0"/>
              <a:t> (2008: 188)’a göre insanları duyarlı ya da ahlâklı yapmak onlara ahlâk bilgisi vermekle değil, onların duygularını güzelliğin hazzıyla beslemekle </a:t>
            </a:r>
            <a:r>
              <a:rPr lang="tr-TR" sz="2000" dirty="0" smtClean="0"/>
              <a:t>olanaklıdır.</a:t>
            </a:r>
          </a:p>
        </p:txBody>
      </p:sp>
    </p:spTree>
    <p:extLst>
      <p:ext uri="{BB962C8B-B14F-4D97-AF65-F5344CB8AC3E}">
        <p14:creationId xmlns:p14="http://schemas.microsoft.com/office/powerpoint/2010/main" val="10518273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700" b="1" dirty="0" smtClean="0"/>
              <a:t/>
            </a:r>
            <a:br>
              <a:rPr lang="tr-TR" sz="2700" b="1" dirty="0" smtClean="0"/>
            </a:br>
            <a:r>
              <a:rPr lang="tr-TR" sz="2700" b="1" dirty="0" smtClean="0"/>
              <a:t>Sanatın </a:t>
            </a:r>
            <a:r>
              <a:rPr lang="tr-TR" sz="2700" b="1" dirty="0"/>
              <a:t>İnsan ve Toplum Yaşamı Açısından İşlevleri  </a:t>
            </a:r>
            <a:r>
              <a:rPr lang="tr-TR" sz="3600" b="1" dirty="0"/>
              <a:t/>
            </a:r>
            <a:br>
              <a:rPr lang="tr-TR" sz="3600" b="1" dirty="0"/>
            </a:br>
            <a:endParaRPr lang="tr-TR" dirty="0"/>
          </a:p>
        </p:txBody>
      </p:sp>
      <p:sp>
        <p:nvSpPr>
          <p:cNvPr id="3" name="İçerik Yer Tutucusu 2"/>
          <p:cNvSpPr>
            <a:spLocks noGrp="1"/>
          </p:cNvSpPr>
          <p:nvPr>
            <p:ph idx="1"/>
          </p:nvPr>
        </p:nvSpPr>
        <p:spPr/>
        <p:txBody>
          <a:bodyPr/>
          <a:lstStyle/>
          <a:p>
            <a:pPr algn="just"/>
            <a:r>
              <a:rPr lang="tr-TR" dirty="0" err="1"/>
              <a:t>Binyazar</a:t>
            </a:r>
            <a:r>
              <a:rPr lang="tr-TR" dirty="0"/>
              <a:t> (2010a: 96-108)’a göre sanat ya da sanatsal yaratı, bireysel bir çabanın ve emeğin ürünüdür; çünkü yeni bir biçem (üslup) yaratmayı gerektirir. Sanat, doğayı olduğu gibi görmeme; tasarladığını yerleştirerek doğallığı bozma, çevreyi ve insanı değiştirme eylemidir. </a:t>
            </a:r>
          </a:p>
        </p:txBody>
      </p:sp>
    </p:spTree>
    <p:extLst>
      <p:ext uri="{BB962C8B-B14F-4D97-AF65-F5344CB8AC3E}">
        <p14:creationId xmlns:p14="http://schemas.microsoft.com/office/powerpoint/2010/main" val="16377662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fontScale="90000"/>
          </a:bodyPr>
          <a:lstStyle/>
          <a:p>
            <a:r>
              <a:rPr lang="tr-TR" sz="2400" b="1" dirty="0" smtClean="0">
                <a:solidFill>
                  <a:srgbClr val="93A299">
                    <a:lumMod val="75000"/>
                  </a:srgbClr>
                </a:solidFill>
              </a:rPr>
              <a:t/>
            </a:r>
            <a:br>
              <a:rPr lang="tr-TR" sz="2400" b="1" dirty="0" smtClean="0">
                <a:solidFill>
                  <a:srgbClr val="93A299">
                    <a:lumMod val="75000"/>
                  </a:srgbClr>
                </a:solidFill>
              </a:rPr>
            </a:br>
            <a:r>
              <a:rPr lang="tr-TR" sz="2400" b="1" dirty="0" smtClean="0">
                <a:solidFill>
                  <a:srgbClr val="93A299">
                    <a:lumMod val="75000"/>
                  </a:srgbClr>
                </a:solidFill>
              </a:rPr>
              <a:t>Sanatın </a:t>
            </a:r>
            <a:r>
              <a:rPr lang="tr-TR" sz="2400" b="1" dirty="0">
                <a:solidFill>
                  <a:srgbClr val="93A299">
                    <a:lumMod val="75000"/>
                  </a:srgbClr>
                </a:solidFill>
              </a:rPr>
              <a:t>İnsan ve Toplum Yaşamı Açısından İşlevleri  </a:t>
            </a:r>
            <a:r>
              <a:rPr lang="tr-TR" sz="3200" b="1" dirty="0">
                <a:solidFill>
                  <a:srgbClr val="93A299">
                    <a:lumMod val="75000"/>
                  </a:srgbClr>
                </a:solidFill>
              </a:rPr>
              <a:t/>
            </a:r>
            <a:br>
              <a:rPr lang="tr-TR" sz="3200" b="1" dirty="0">
                <a:solidFill>
                  <a:srgbClr val="93A299">
                    <a:lumMod val="75000"/>
                  </a:srgbClr>
                </a:solidFill>
              </a:rPr>
            </a:br>
            <a:endParaRPr lang="tr-TR" dirty="0"/>
          </a:p>
        </p:txBody>
      </p:sp>
      <p:sp>
        <p:nvSpPr>
          <p:cNvPr id="3" name="İçerik Yer Tutucusu 2"/>
          <p:cNvSpPr>
            <a:spLocks noGrp="1"/>
          </p:cNvSpPr>
          <p:nvPr>
            <p:ph idx="1"/>
          </p:nvPr>
        </p:nvSpPr>
        <p:spPr>
          <a:xfrm>
            <a:off x="457200" y="1752600"/>
            <a:ext cx="8229600" cy="4988768"/>
          </a:xfrm>
        </p:spPr>
        <p:txBody>
          <a:bodyPr>
            <a:normAutofit/>
          </a:bodyPr>
          <a:lstStyle/>
          <a:p>
            <a:pPr algn="just"/>
            <a:endParaRPr lang="tr-TR" dirty="0" smtClean="0"/>
          </a:p>
          <a:p>
            <a:pPr algn="just"/>
            <a:r>
              <a:rPr lang="tr-TR" dirty="0" smtClean="0"/>
              <a:t>Yetkin </a:t>
            </a:r>
            <a:r>
              <a:rPr lang="tr-TR" dirty="0"/>
              <a:t>(1978: 93-94), sanat yapıtını; duygu, düşünce, duyum ve düş arasında kurulan denge ve bunun sonucu olan biçim olarak tanımlar. </a:t>
            </a:r>
            <a:endParaRPr lang="tr-TR" dirty="0" smtClean="0"/>
          </a:p>
          <a:p>
            <a:pPr algn="just"/>
            <a:endParaRPr lang="tr-TR" dirty="0" smtClean="0"/>
          </a:p>
          <a:p>
            <a:pPr algn="just"/>
            <a:r>
              <a:rPr lang="tr-TR" dirty="0" err="1" smtClean="0"/>
              <a:t>Artut</a:t>
            </a:r>
            <a:r>
              <a:rPr lang="tr-TR" dirty="0" smtClean="0"/>
              <a:t> </a:t>
            </a:r>
            <a:r>
              <a:rPr lang="tr-TR" dirty="0"/>
              <a:t>(2001: 19-32-89)’a göre insan doğasının bir gereği olan sanat, insan ile doğadaki nesnel gerçekler arasındaki estetik ilişkidir. </a:t>
            </a:r>
            <a:endParaRPr lang="tr-TR" dirty="0" smtClean="0"/>
          </a:p>
        </p:txBody>
      </p:sp>
    </p:spTree>
    <p:extLst>
      <p:ext uri="{BB962C8B-B14F-4D97-AF65-F5344CB8AC3E}">
        <p14:creationId xmlns:p14="http://schemas.microsoft.com/office/powerpoint/2010/main" val="26669982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czacı">
  <a:themeElements>
    <a:clrScheme name="Eczacı">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Eczacı">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Eczacı">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2933</TotalTime>
  <Words>432</Words>
  <Application>Microsoft Macintosh PowerPoint</Application>
  <PresentationFormat>On-screen Show (4:3)</PresentationFormat>
  <Paragraphs>20</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Eczacı</vt:lpstr>
      <vt:lpstr> Duyarlık Eğitimi Nedir?   </vt:lpstr>
      <vt:lpstr> Duyarlık Eğitimi Nedir?   </vt:lpstr>
      <vt:lpstr> Duyarlık Eğitimi Nedir?   </vt:lpstr>
      <vt:lpstr> Duyarlık Eğitimi Nedir?   </vt:lpstr>
      <vt:lpstr> Duyarlık Eğitimi Nedir?   </vt:lpstr>
      <vt:lpstr> Sanatın İnsan ve Toplum Yaşamı Açısından İşlevleri   </vt:lpstr>
      <vt:lpstr> Sanatın İnsan ve Toplum Yaşamı Açısından İşlevleri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Duyarlık Eğitimi</dc:title>
  <dc:creator>Canan</dc:creator>
  <cp:lastModifiedBy>a a</cp:lastModifiedBy>
  <cp:revision>150</cp:revision>
  <dcterms:created xsi:type="dcterms:W3CDTF">2013-04-08T11:12:00Z</dcterms:created>
  <dcterms:modified xsi:type="dcterms:W3CDTF">2019-11-28T19:10:03Z</dcterms:modified>
</cp:coreProperties>
</file>