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4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95" r:id="rId10"/>
    <p:sldId id="296" r:id="rId11"/>
    <p:sldId id="297" r:id="rId12"/>
    <p:sldId id="298" r:id="rId13"/>
    <p:sldId id="292" r:id="rId14"/>
    <p:sldId id="293" r:id="rId15"/>
    <p:sldId id="294" r:id="rId16"/>
    <p:sldId id="34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5E6344-6990-9A40-A3A7-C5989830D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177B66F-D602-CE4D-B2D2-64F05DF35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E205DE-693A-304C-A298-257FDE51A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064CAC-2FA5-D244-BB9A-92C4E414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E89087-2882-EA40-8313-CC905C9F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02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5D7BB9-97F1-D242-8ECA-7668DAF03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DECAAD-D0DE-894D-8F28-A4308DDBF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263165-3D0D-9D4C-9611-C1B2EF0C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901856-8EA4-B948-865F-9AEFD5E31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0D2812-CE92-4D40-9D51-A21DEFA7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81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F2A1ABF-C30F-9345-A146-3C6C06134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5C9D6B7-21B8-824E-815A-AC454C4C8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10FA5A-EEA4-3A4D-9B64-C2094987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0E540-9624-074D-B4D9-D230BFA3F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37255F-10E6-BB45-AAEB-8D9378C4A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0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475BF5-35A3-4A4E-B5AE-6742C386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89FFF9-C78B-9D4E-9674-8861FEE56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33F943-85EC-0742-B3A1-7B5C51F1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CF17A1-8E61-5E44-BB5F-A9A6144DA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CF70DD-031E-F740-BAF1-F281823AF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31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A2B62C-2F9C-C24A-9DE5-6ECE8EEC5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423C97-C4E8-3F4F-86CF-EF180000D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00A381-1578-734F-9995-37B0D6C78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AFE352-47E8-2C45-ADB9-B9D232074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442A5C-8BCB-2E41-86BD-DE4DBB3FE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7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D91B95-3FDF-0047-B8D6-113CEF3BB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E1A805-79C4-0647-A6BA-F8F0D4140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DF8C531-D192-9645-8BBA-D5DE8B579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4B0D1B-5AFC-5C4D-ACC8-4B20A0D9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C629425-6954-7B4A-AABA-BF3B6B32A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598B40-D885-3D42-9196-450F72D7A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22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355620-302E-8A40-8DB8-ED17405A7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CBC0EDF-0790-4B4D-920D-8E3853922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D78BD6B-8EA4-2E44-A905-6E2804101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A09C04-DC1F-084D-92C1-7B6155A887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5D46E6A-C406-144C-8EAA-48B13E99AA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8559A79-D6FA-7345-96C9-E22156F9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793B062-1BD0-4D46-B412-2519A1481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50D980D-6B93-8640-85A4-AD339C01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51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0D4934-00E0-5B48-913C-394028F36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12B69B2-DB8F-7B48-BD7C-87D93763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5C69345-FC7B-CA49-A701-9BAC6C387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A9B178D-BC2C-2A4B-92A2-4E6FCA25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48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92FB1D4-BA46-1B42-99AC-6BAA64797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9720358-32A9-1147-9DC0-9324BE5C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B41C392-E751-3641-B9E1-072AC90E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96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81730-B311-7D4C-9B13-B1902DF34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003B21-1DF3-934B-A840-AF3924BE4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D51B8A5-4B31-1E4C-A3B7-48C5AD254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7133BE2-8105-6E4A-8535-62E79E5C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520C8BB-9FDD-DD44-88E0-39F2CFE58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060DCE0-1681-7440-868A-5B0A578A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93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6C77AE-D42E-5944-A91A-1CC8253A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42425A9-9886-2A47-9793-D9D26F02E2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A3013C5-199E-ED42-8750-7049009C9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B01941-07A3-4343-BDCF-4364B82E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F05FA4D-E247-5648-9442-7289BF4C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0EDDFF-5A0F-9E43-A0F9-C921E877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0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CA0B4EA-92A6-A246-9A08-66FBFF129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3D7E4BE-CE7C-5046-B841-D64C23341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86562A-8AB7-624C-8A42-96DEC80BF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CF991-A084-0E40-9E8C-857344DD89DC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ADF5AAC-2A64-674F-AF11-4389C1879D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E32E31-63A3-BF43-8496-7B80B5786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11441-ADCB-C648-9930-00EE96F86A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57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Unvan 1">
            <a:extLst>
              <a:ext uri="{FF2B5EF4-FFF2-40B4-BE49-F238E27FC236}">
                <a16:creationId xmlns:a16="http://schemas.microsoft.com/office/drawing/2014/main" id="{A550DB5C-76FD-664C-BC5D-C2B15EF6FD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PAZARLAMA-11</a:t>
            </a:r>
          </a:p>
        </p:txBody>
      </p:sp>
      <p:sp>
        <p:nvSpPr>
          <p:cNvPr id="39938" name="Alt Başlık 2">
            <a:extLst>
              <a:ext uri="{FF2B5EF4-FFF2-40B4-BE49-F238E27FC236}">
                <a16:creationId xmlns:a16="http://schemas.microsoft.com/office/drawing/2014/main" id="{C2E0EE52-8ECB-4844-AA72-8FB4AF3C79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Dağıtım Kararları</a:t>
            </a:r>
          </a:p>
        </p:txBody>
      </p:sp>
    </p:spTree>
    <p:extLst>
      <p:ext uri="{BB962C8B-B14F-4D97-AF65-F5344CB8AC3E}">
        <p14:creationId xmlns:p14="http://schemas.microsoft.com/office/powerpoint/2010/main" val="3981467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1963C436-BD7D-AF49-9897-058BBFA10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09ACE601-8E5D-684E-AEB4-48D1E2FDF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Dağıtım kanalları yönetiminin etkinlikleri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-satış gücü yönetimi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-ticari marjların oluşturulması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-kredi dönemlerinin belirlenmesi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-acente seçimi ve kullanımı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-satış yerleri seçimi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-dağıtım kanallarının tutundurma politikalarının belirlenmesi </a:t>
            </a:r>
          </a:p>
        </p:txBody>
      </p:sp>
    </p:spTree>
    <p:extLst>
      <p:ext uri="{BB962C8B-B14F-4D97-AF65-F5344CB8AC3E}">
        <p14:creationId xmlns:p14="http://schemas.microsoft.com/office/powerpoint/2010/main" val="1598835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B1BA133D-745F-CC46-9541-1AD87B32F4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kanalları yönetimi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5E83A066-72D7-E54E-810E-E68CDDD21A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altLang="tr-TR" sz="2400" dirty="0"/>
              <a:t>1) Kanal amaçlarının ve stratejilerinin geliştirilmesi</a:t>
            </a:r>
          </a:p>
          <a:p>
            <a:pPr marL="0" indent="0">
              <a:buNone/>
              <a:defRPr/>
            </a:pPr>
            <a:endParaRPr lang="tr-TR" altLang="tr-TR" sz="2400" dirty="0"/>
          </a:p>
          <a:p>
            <a:pPr marL="0" indent="0">
              <a:buNone/>
              <a:defRPr/>
            </a:pPr>
            <a:r>
              <a:rPr lang="tr-TR" altLang="tr-TR" sz="2400" dirty="0"/>
              <a:t>2) Kanal seçeneklerinin değerlendirilmesi</a:t>
            </a:r>
          </a:p>
          <a:p>
            <a:pPr marL="0" indent="0">
              <a:buNone/>
              <a:defRPr/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altLang="tr-TR" sz="2400" dirty="0"/>
              <a:t>3) Kanal yapısını belirleme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altLang="tr-TR" sz="2400" dirty="0"/>
              <a:t>4) Kanal stratejisinin uygulanması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altLang="tr-TR" sz="2400" dirty="0"/>
              <a:t>5) Kanal üyelerinin değerlendirilmesi</a:t>
            </a:r>
          </a:p>
          <a:p>
            <a:pPr marL="609600" indent="-609600">
              <a:buFontTx/>
              <a:buAutoNum type="arabicParenR"/>
              <a:defRPr/>
            </a:pPr>
            <a:endParaRPr lang="tr-TR" altLang="tr-TR" sz="2400" dirty="0"/>
          </a:p>
          <a:p>
            <a:pPr marL="609600" indent="-609600">
              <a:buFontTx/>
              <a:buAutoNum type="arabicParenR"/>
              <a:defRPr/>
            </a:pPr>
            <a:endParaRPr lang="tr-TR" altLang="tr-TR" sz="2400" dirty="0"/>
          </a:p>
          <a:p>
            <a:pPr marL="609600" indent="-609600">
              <a:buNone/>
              <a:defRPr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952444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153B6401-0181-FA44-B63A-0AF748FB5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961C2615-3335-1944-ABCD-6A4889EADE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/>
              <a:t>-işletmeler her bir düzeyde kullanacakları kanal üyesi sayısını belirlemelidir.</a:t>
            </a:r>
          </a:p>
          <a:p>
            <a:pPr eaLnBrk="1" hangingPunct="1"/>
            <a:r>
              <a:rPr lang="tr-TR" altLang="tr-TR"/>
              <a:t>Yoğun dağıtım</a:t>
            </a:r>
          </a:p>
          <a:p>
            <a:pPr eaLnBrk="1" hangingPunct="1"/>
            <a:r>
              <a:rPr lang="tr-TR" altLang="tr-TR"/>
              <a:t>Sınırlı dağıtım</a:t>
            </a:r>
          </a:p>
          <a:p>
            <a:pPr eaLnBrk="1" hangingPunct="1"/>
            <a:r>
              <a:rPr lang="tr-TR" altLang="tr-TR"/>
              <a:t>Seçici dağıtım </a:t>
            </a:r>
          </a:p>
        </p:txBody>
      </p:sp>
    </p:spTree>
    <p:extLst>
      <p:ext uri="{BB962C8B-B14F-4D97-AF65-F5344CB8AC3E}">
        <p14:creationId xmlns:p14="http://schemas.microsoft.com/office/powerpoint/2010/main" val="79470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DF96C638-A4AF-2B49-BE6B-13C688047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Fiziksel dağıtım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6953A087-8D6C-5F46-997D-764DDA2EE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Doğru miktardaki ürünlerin doğru yere ve doğru zamanda hareketlerini sağlayan etkinlikleri içeren lojistik olarak da adlandırılmaktadır.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Hammaddelerin kaynaklarından üretim hattına akışını ve üretim hattının sonunda bitmiş ürünlerin nihai kullanıcının bulunduğu yere hareketini içerir.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Sipariş süreci, stok kontrolü, stok yeri ve depolama, ürün koruma ve ambalaj, taşıma etkinliklerinden oluşur</a:t>
            </a:r>
          </a:p>
        </p:txBody>
      </p:sp>
    </p:spTree>
    <p:extLst>
      <p:ext uri="{BB962C8B-B14F-4D97-AF65-F5344CB8AC3E}">
        <p14:creationId xmlns:p14="http://schemas.microsoft.com/office/powerpoint/2010/main" val="3296322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4705A43F-6B4E-744F-94D7-047E05F45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Toptancılık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D9962E54-0352-304F-B3F5-959A99F709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Hanelere ya da bireylere satış işlemi içermez</a:t>
            </a:r>
          </a:p>
          <a:p>
            <a:pPr eaLnBrk="1" hangingPunct="1"/>
            <a:r>
              <a:rPr lang="tr-TR" altLang="tr-TR"/>
              <a:t>Üreticilerin toptancıları tercih etme nedenleri:</a:t>
            </a:r>
          </a:p>
          <a:p>
            <a:pPr eaLnBrk="1" hangingPunct="1">
              <a:buFontTx/>
              <a:buNone/>
            </a:pPr>
            <a:r>
              <a:rPr lang="tr-TR" altLang="tr-TR"/>
              <a:t>-düşük maliyetli fiziksel dağıtım</a:t>
            </a:r>
          </a:p>
          <a:p>
            <a:pPr eaLnBrk="1" hangingPunct="1">
              <a:buFontTx/>
              <a:buNone/>
            </a:pPr>
            <a:r>
              <a:rPr lang="tr-TR" altLang="tr-TR"/>
              <a:t>-toplam maliyeti yükseltmeden satışları arttırabilme olanağı</a:t>
            </a:r>
          </a:p>
          <a:p>
            <a:pPr eaLnBrk="1" hangingPunct="1"/>
            <a:r>
              <a:rPr lang="tr-TR" altLang="tr-TR"/>
              <a:t>Tüccar toptancı, acente ve komisyoncu toptancılar ve üretici işletmelerin sahip olduğu şubeler ve bürolar</a:t>
            </a:r>
          </a:p>
          <a:p>
            <a:pPr eaLnBrk="1" hangingPunct="1">
              <a:buFontTx/>
              <a:buNone/>
            </a:pPr>
            <a:endParaRPr lang="tr-TR" altLang="tr-TR"/>
          </a:p>
          <a:p>
            <a:pPr eaLnBrk="1" hangingPunct="1">
              <a:buFontTx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26944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299D1711-6413-F947-9746-CAB8F8C9C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Perakendecilik 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D9581CB-7A20-B14D-8AB1-FE4E1F71E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Ürünleri nihai tüketicilere kişisel tüketim ya da kullanım için satma eylemleridir.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Doğrudan satış uygulamaları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Genel mağazalar, özel mağazalar, departmanlı mağazalar, sınırlı türde ürün satan mağazalar, hipermarketler, hizmet perakendecileri,iskonto mağazaları, özel indirimli mağazalar (outletler)…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Bağımsız perakendeciler, zincirleme perakendeciler, perakendeci kooperatifleri, tüketici kooperatifleri, lisanslı perakendeciler</a:t>
            </a:r>
          </a:p>
        </p:txBody>
      </p:sp>
    </p:spTree>
    <p:extLst>
      <p:ext uri="{BB962C8B-B14F-4D97-AF65-F5344CB8AC3E}">
        <p14:creationId xmlns:p14="http://schemas.microsoft.com/office/powerpoint/2010/main" val="262212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Unvan 1">
            <a:extLst>
              <a:ext uri="{FF2B5EF4-FFF2-40B4-BE49-F238E27FC236}">
                <a16:creationId xmlns:a16="http://schemas.microsoft.com/office/drawing/2014/main" id="{86A51AD9-2F2A-A643-BB4C-FA0598225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7986DB-C39A-FA44-9F40-97935B2BA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>
                <a:ea typeface="Times New Roman" panose="02020603050405020304" pitchFamily="18" charset="0"/>
              </a:rPr>
              <a:t>Kotler, P. ve Armstrong G. (2009) </a:t>
            </a:r>
            <a:r>
              <a:rPr lang="tr-TR" b="1" dirty="0" err="1">
                <a:ea typeface="Times New Roman" panose="02020603050405020304" pitchFamily="18" charset="0"/>
              </a:rPr>
              <a:t>Principles</a:t>
            </a:r>
            <a:r>
              <a:rPr lang="tr-TR" b="1" dirty="0">
                <a:ea typeface="Times New Roman" panose="02020603050405020304" pitchFamily="18" charset="0"/>
              </a:rPr>
              <a:t> of Marketing</a:t>
            </a:r>
            <a:r>
              <a:rPr lang="tr-TR" dirty="0">
                <a:ea typeface="Times New Roman" panose="02020603050405020304" pitchFamily="18" charset="0"/>
              </a:rPr>
              <a:t> (13 </a:t>
            </a:r>
            <a:r>
              <a:rPr lang="tr-TR" dirty="0" err="1">
                <a:ea typeface="Times New Roman" panose="02020603050405020304" pitchFamily="18" charset="0"/>
              </a:rPr>
              <a:t>ed</a:t>
            </a:r>
            <a:r>
              <a:rPr lang="tr-TR" dirty="0">
                <a:ea typeface="Times New Roman" panose="02020603050405020304" pitchFamily="18" charset="0"/>
              </a:rPr>
              <a:t>) : Global </a:t>
            </a:r>
            <a:r>
              <a:rPr lang="tr-TR" dirty="0" err="1">
                <a:ea typeface="Times New Roman" panose="02020603050405020304" pitchFamily="18" charset="0"/>
              </a:rPr>
              <a:t>Edition,Pearson</a:t>
            </a:r>
            <a:r>
              <a:rPr lang="tr-TR" dirty="0">
                <a:ea typeface="Times New Roman" panose="02020603050405020304" pitchFamily="18" charset="0"/>
              </a:rPr>
              <a:t> </a:t>
            </a:r>
            <a:r>
              <a:rPr lang="tr-TR" dirty="0" err="1">
                <a:ea typeface="Times New Roman" panose="02020603050405020304" pitchFamily="18" charset="0"/>
              </a:rPr>
              <a:t>Education</a:t>
            </a:r>
            <a:endParaRPr lang="tr-TR" dirty="0"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tr-TR" dirty="0"/>
              <a:t>Korkmaz, S., Eser, Z., Öztürk, S.A ve Işın, B.F. (2009) </a:t>
            </a:r>
            <a:r>
              <a:rPr lang="tr-TR" b="1" dirty="0"/>
              <a:t>Pazarlama: Kavramlar, İlkeler, Kararlar</a:t>
            </a:r>
            <a:r>
              <a:rPr lang="tr-TR" dirty="0"/>
              <a:t>, Siyasal Kitabevi. </a:t>
            </a:r>
          </a:p>
          <a:p>
            <a:pPr>
              <a:defRPr/>
            </a:pPr>
            <a:r>
              <a:rPr lang="tr-TR" dirty="0"/>
              <a:t>Perreault, W.D.,</a:t>
            </a:r>
            <a:r>
              <a:rPr lang="tr-TR" dirty="0" err="1"/>
              <a:t>Jr</a:t>
            </a:r>
            <a:r>
              <a:rPr lang="tr-TR" dirty="0"/>
              <a:t>; </a:t>
            </a:r>
            <a:r>
              <a:rPr lang="tr-TR" dirty="0" err="1"/>
              <a:t>Cannon</a:t>
            </a:r>
            <a:r>
              <a:rPr lang="tr-TR" dirty="0"/>
              <a:t>, J.P. ve </a:t>
            </a:r>
            <a:r>
              <a:rPr lang="tr-TR" dirty="0" err="1"/>
              <a:t>McCarthy</a:t>
            </a:r>
            <a:r>
              <a:rPr lang="tr-TR" dirty="0"/>
              <a:t>, E.J. (2013). </a:t>
            </a:r>
            <a:r>
              <a:rPr lang="tr-TR" b="1" dirty="0"/>
              <a:t>Pazarlamanın Temelleri: Bir Pazarlama Stratejisi Planlama Yaklaşımı</a:t>
            </a:r>
            <a:r>
              <a:rPr lang="tr-TR" dirty="0"/>
              <a:t>. Nobel Akademik Yayıncılık: Ankara </a:t>
            </a:r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2B72AEFB-ED5B-E14F-9D1C-D1FAC6644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Dağıtım kararları 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11FC6FE9-7B1C-0447-83FE-67C6AA8F4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Ürünün doğru yerde ve zamanda tüketiciye sunumunun hazır olması</a:t>
            </a:r>
          </a:p>
          <a:p>
            <a:pPr eaLnBrk="1" hangingPunct="1"/>
            <a:r>
              <a:rPr lang="tr-TR" altLang="tr-TR"/>
              <a:t>Dağıtım, üretilmiş malların tüketicilere dağıtılması ile ilgili tüm faaliyetler</a:t>
            </a:r>
          </a:p>
          <a:p>
            <a:pPr eaLnBrk="1" hangingPunct="1"/>
            <a:r>
              <a:rPr lang="tr-TR" altLang="tr-TR"/>
              <a:t>Dağıtım kanalı, bir mal ya da hizmeti ve bunun mülkiyetini üretimden tüketime ulaştırma için girişilen çabaları birleştiren kurumlar dizisi</a:t>
            </a:r>
          </a:p>
        </p:txBody>
      </p:sp>
    </p:spTree>
    <p:extLst>
      <p:ext uri="{BB962C8B-B14F-4D97-AF65-F5344CB8AC3E}">
        <p14:creationId xmlns:p14="http://schemas.microsoft.com/office/powerpoint/2010/main" val="326432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70B111ED-F894-E143-9371-BF5F87DC7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4063" y="260350"/>
            <a:ext cx="9516737" cy="1143000"/>
          </a:xfrm>
        </p:spPr>
        <p:txBody>
          <a:bodyPr/>
          <a:lstStyle/>
          <a:p>
            <a:pPr eaLnBrk="1" hangingPunct="1"/>
            <a:r>
              <a:rPr lang="tr-TR" altLang="tr-TR" sz="3200" dirty="0">
                <a:latin typeface="+mn-lt"/>
              </a:rPr>
              <a:t>Üreticiler malların üzerindeki denetimleri aracılara şu nedenlerle devrederler:</a:t>
            </a:r>
            <a:r>
              <a:rPr lang="tr-TR" altLang="tr-TR" sz="4000" dirty="0">
                <a:latin typeface="+mn-lt"/>
              </a:rPr>
              <a:t> 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119E0FE3-4C5C-A148-856E-F2AB060DC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Üreticiler her zaman doğrudan dağıtım yapabilecek kaynaklara sahip olmayabilirler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Üretimde uzmanlaşma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Aracı işletmeler, belirli alanlarda uzmanlaştıklarından belirli faaliyetleri daha düşük maliyetle yürütebilirler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Aracılarla çalışma, üretici işletmelere yatırım tasarrufu sağlar. </a:t>
            </a:r>
          </a:p>
        </p:txBody>
      </p:sp>
    </p:spTree>
    <p:extLst>
      <p:ext uri="{BB962C8B-B14F-4D97-AF65-F5344CB8AC3E}">
        <p14:creationId xmlns:p14="http://schemas.microsoft.com/office/powerpoint/2010/main" val="3766121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87DB244F-F6BC-7543-9AC1-BF800E8F6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Dağıtım kanalı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E1AF1F81-9F50-0745-BA1B-1A6DFBE23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Aracı içeren dağıtım kanalında, bir ürün birbirini takip eden bir çok aşamadan geçerek nihai tüketiciye ulaşır, ürün sahipliğini üstlenen her işletme bir aşamayı oluşturur.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Her aşamadaki aynı tür işletmenin sayısı dağıtım kanalının enini; birbirini izleyen ayrı türde işletmelerin sayısı ise kanalın boyunu oluşturur.</a:t>
            </a:r>
          </a:p>
        </p:txBody>
      </p:sp>
    </p:spTree>
    <p:extLst>
      <p:ext uri="{BB962C8B-B14F-4D97-AF65-F5344CB8AC3E}">
        <p14:creationId xmlns:p14="http://schemas.microsoft.com/office/powerpoint/2010/main" val="2073178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3FCBEED9-C176-C24B-BE97-591FAE0305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Tüketici ürünlerinin dağıtımı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12155A9-19BB-3A49-B1E6-98D9243B3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üretici</a:t>
            </a:r>
            <a:r>
              <a:rPr lang="tr-TR" altLang="tr-TR">
                <a:cs typeface="Arial" panose="020B0604020202020204" pitchFamily="34" charset="0"/>
              </a:rPr>
              <a:t>→tüketici 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üretici→perakendeci→tüketici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üretici→toptancı → perakendeci→tüketici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üretici→aracı (acente) → toptancı → perakendeci→tüketici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 →aracı →perakendeci → tüketici </a:t>
            </a:r>
          </a:p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537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FF7996FD-4FBF-0E4B-A9F3-BAFB55DBB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Endüstriyel ürünlerinin dağıtımı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79410BDF-2922-E949-B39A-5B2CDD143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üretici</a:t>
            </a:r>
            <a:r>
              <a:rPr lang="tr-TR" altLang="tr-TR">
                <a:cs typeface="Arial" panose="020B0604020202020204" pitchFamily="34" charset="0"/>
              </a:rPr>
              <a:t>→kullanıcı 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üretici→toptancı (endüstriyel distrübütör) →kullanıcı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üretici→toptancı (endüstriyel distrübütör) → satıcı→kullanıcı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üretici→acente → toptancı (endüstriyel distrübütör) →kullanıcı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 →acente → kullanıcı </a:t>
            </a:r>
          </a:p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680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58D13EE2-5D28-E643-949B-756185B23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Hizmetlerin dağıtımı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1C153BD2-56BD-2D46-831F-0052C698E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 → tüketici</a:t>
            </a:r>
          </a:p>
          <a:p>
            <a:pPr eaLnBrk="1" hangingPunct="1"/>
            <a:r>
              <a:rPr lang="tr-TR" altLang="tr-TR">
                <a:cs typeface="Arial" panose="020B0604020202020204" pitchFamily="34" charset="0"/>
              </a:rPr>
              <a:t>Üretici → acente → tüketici</a:t>
            </a:r>
          </a:p>
        </p:txBody>
      </p:sp>
    </p:spTree>
    <p:extLst>
      <p:ext uri="{BB962C8B-B14F-4D97-AF65-F5344CB8AC3E}">
        <p14:creationId xmlns:p14="http://schemas.microsoft.com/office/powerpoint/2010/main" val="31178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A30481A-EA52-1C49-A489-D96B269A9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Dağıtım kanalı üyelerinin pazarlama açısından işlevleri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2812E64C-E963-BA4E-BDE4-53218F9496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Bilgi sağlama</a:t>
            </a:r>
          </a:p>
          <a:p>
            <a:pPr eaLnBrk="1" hangingPunct="1"/>
            <a:r>
              <a:rPr lang="tr-TR" altLang="tr-TR"/>
              <a:t>Tutundurma </a:t>
            </a:r>
          </a:p>
          <a:p>
            <a:pPr eaLnBrk="1" hangingPunct="1"/>
            <a:r>
              <a:rPr lang="tr-TR" altLang="tr-TR"/>
              <a:t>Bağlantı kurma</a:t>
            </a:r>
          </a:p>
          <a:p>
            <a:pPr eaLnBrk="1" hangingPunct="1"/>
            <a:r>
              <a:rPr lang="tr-TR" altLang="tr-TR"/>
              <a:t>Ürünü tüketiciye uygun hale getirme</a:t>
            </a:r>
          </a:p>
          <a:p>
            <a:pPr eaLnBrk="1" hangingPunct="1"/>
            <a:r>
              <a:rPr lang="tr-TR" altLang="tr-TR"/>
              <a:t>Görüşme</a:t>
            </a:r>
          </a:p>
          <a:p>
            <a:pPr eaLnBrk="1" hangingPunct="1"/>
            <a:r>
              <a:rPr lang="tr-TR" altLang="tr-TR"/>
              <a:t>Fiziksel dağıtım</a:t>
            </a:r>
          </a:p>
        </p:txBody>
      </p:sp>
    </p:spTree>
    <p:extLst>
      <p:ext uri="{BB962C8B-B14F-4D97-AF65-F5344CB8AC3E}">
        <p14:creationId xmlns:p14="http://schemas.microsoft.com/office/powerpoint/2010/main" val="3726956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1D129C3A-3443-974A-A27D-C73AA8413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Dağıtım Kanalları Tasarımı ve Yönetim Kararları 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1410463A-8037-664A-AC81-6C3A5CBF0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Dağıtım stratejisinin iki ayağı; lojistik yönetimi ve dağıtım kanalları yönetimi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Lojistik yönetimin etkinlikleri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-taşıyıcı firma seçimi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-lojistik ağların yeri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-dağıtım filosu yönetimi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-envanter politikalarının oluşturulması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-teslimat takviminin ve rotasının belirlenmesi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-sipariş sürecidir.</a:t>
            </a:r>
          </a:p>
        </p:txBody>
      </p:sp>
    </p:spTree>
    <p:extLst>
      <p:ext uri="{BB962C8B-B14F-4D97-AF65-F5344CB8AC3E}">
        <p14:creationId xmlns:p14="http://schemas.microsoft.com/office/powerpoint/2010/main" val="373814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620</Words>
  <Application>Microsoft Macintosh PowerPoint</Application>
  <PresentationFormat>Geniş ekran</PresentationFormat>
  <Paragraphs>86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Teması</vt:lpstr>
      <vt:lpstr>PAZARLAMA-11</vt:lpstr>
      <vt:lpstr>Dağıtım kararları </vt:lpstr>
      <vt:lpstr>Üreticiler malların üzerindeki denetimleri aracılara şu nedenlerle devrederler: </vt:lpstr>
      <vt:lpstr>Dağıtım kanalı</vt:lpstr>
      <vt:lpstr>Tüketici ürünlerinin dağıtımı</vt:lpstr>
      <vt:lpstr>Endüstriyel ürünlerinin dağıtımı</vt:lpstr>
      <vt:lpstr>Hizmetlerin dağıtımı</vt:lpstr>
      <vt:lpstr>Dağıtım kanalı üyelerinin pazarlama açısından işlevleri</vt:lpstr>
      <vt:lpstr>Dağıtım Kanalları Tasarımı ve Yönetim Kararları </vt:lpstr>
      <vt:lpstr>PowerPoint Sunusu</vt:lpstr>
      <vt:lpstr>Pazarlama kanalları yönetimi</vt:lpstr>
      <vt:lpstr>PowerPoint Sunusu</vt:lpstr>
      <vt:lpstr>Fiziksel dağıtım</vt:lpstr>
      <vt:lpstr>Toptancılık</vt:lpstr>
      <vt:lpstr>Perakendecilik 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PAZARLAMA-11</dc:title>
  <dc:creator>Microsoft Office Kullanıcısı</dc:creator>
  <cp:lastModifiedBy>Microsoft Office Kullanıcısı</cp:lastModifiedBy>
  <cp:revision>2</cp:revision>
  <dcterms:created xsi:type="dcterms:W3CDTF">2019-05-15T10:16:32Z</dcterms:created>
  <dcterms:modified xsi:type="dcterms:W3CDTF">2019-05-15T10:17:23Z</dcterms:modified>
</cp:coreProperties>
</file>