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8" r:id="rId4"/>
    <p:sldId id="259" r:id="rId5"/>
    <p:sldId id="263" r:id="rId6"/>
    <p:sldId id="264"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373115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8033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7594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671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833541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382231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A04D1E-9170-448D-95AF-6F5A1BC1EC0F}" type="datetimeFigureOut">
              <a:rPr lang="tr-TR" smtClean="0"/>
              <a:t>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9415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A04D1E-9170-448D-95AF-6F5A1BC1EC0F}" type="datetimeFigureOut">
              <a:rPr lang="tr-TR" smtClean="0"/>
              <a:t>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8403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A04D1E-9170-448D-95AF-6F5A1BC1EC0F}" type="datetimeFigureOut">
              <a:rPr lang="tr-TR" smtClean="0"/>
              <a:t>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4824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214782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96241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04D1E-9170-448D-95AF-6F5A1BC1EC0F}" type="datetimeFigureOut">
              <a:rPr lang="tr-TR" smtClean="0"/>
              <a:t>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BCCE5-752E-4FBB-BBC5-6D10A691260B}" type="slidenum">
              <a:rPr lang="tr-TR" smtClean="0"/>
              <a:t>‹#›</a:t>
            </a:fld>
            <a:endParaRPr lang="tr-TR"/>
          </a:p>
        </p:txBody>
      </p:sp>
    </p:spTree>
    <p:extLst>
      <p:ext uri="{BB962C8B-B14F-4D97-AF65-F5344CB8AC3E}">
        <p14:creationId xmlns:p14="http://schemas.microsoft.com/office/powerpoint/2010/main" val="316167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TARIM EKONOMİSİ ve İŞLETMECİLİK DERS NOTLARI</a:t>
            </a:r>
            <a:endParaRPr lang="tr-TR" dirty="0"/>
          </a:p>
        </p:txBody>
      </p:sp>
      <p:sp>
        <p:nvSpPr>
          <p:cNvPr id="3" name="Alt Başlık 2"/>
          <p:cNvSpPr>
            <a:spLocks noGrp="1"/>
          </p:cNvSpPr>
          <p:nvPr>
            <p:ph type="subTitle" idx="1"/>
          </p:nvPr>
        </p:nvSpPr>
        <p:spPr/>
        <p:txBody>
          <a:bodyPr/>
          <a:lstStyle/>
          <a:p>
            <a:r>
              <a:rPr lang="tr-TR" dirty="0" smtClean="0"/>
              <a:t>PROF. DR. AHMET ÖZÇELİK</a:t>
            </a:r>
          </a:p>
          <a:p>
            <a:r>
              <a:rPr lang="tr-TR" dirty="0" smtClean="0"/>
              <a:t>13. </a:t>
            </a:r>
            <a:r>
              <a:rPr lang="tr-TR" dirty="0" smtClean="0"/>
              <a:t>HAFTA</a:t>
            </a:r>
            <a:endParaRPr lang="tr-TR" dirty="0"/>
          </a:p>
        </p:txBody>
      </p:sp>
    </p:spTree>
    <p:extLst>
      <p:ext uri="{BB962C8B-B14F-4D97-AF65-F5344CB8AC3E}">
        <p14:creationId xmlns:p14="http://schemas.microsoft.com/office/powerpoint/2010/main" val="54768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2913" y="447503"/>
            <a:ext cx="10515600" cy="1325563"/>
          </a:xfrm>
        </p:spPr>
        <p:txBody>
          <a:bodyPr>
            <a:noAutofit/>
          </a:bodyPr>
          <a:lstStyle/>
          <a:p>
            <a:pPr algn="just"/>
            <a:r>
              <a:rPr lang="tr-TR" sz="3200" dirty="0"/>
              <a:t>TARIM ÜRÜNLERİNDE MALİYET HESABI (MALİYETİN TANIMI, KAPSAMI, MALİYET HESAPLAMANIN FAYDALARI VE GÜÇLÜKLERİ, MALİYET HESAPLAMA YÖNTEMLERİ, TEK YILLIK BİTKİSEL ÜRÜNLERDE MALİYET HESABI)</a:t>
            </a:r>
          </a:p>
        </p:txBody>
      </p:sp>
      <p:sp>
        <p:nvSpPr>
          <p:cNvPr id="3" name="İçerik Yer Tutucusu 2"/>
          <p:cNvSpPr>
            <a:spLocks noGrp="1"/>
          </p:cNvSpPr>
          <p:nvPr>
            <p:ph idx="1"/>
          </p:nvPr>
        </p:nvSpPr>
        <p:spPr>
          <a:xfrm>
            <a:off x="731108" y="2262231"/>
            <a:ext cx="10515600" cy="4351338"/>
          </a:xfrm>
        </p:spPr>
        <p:txBody>
          <a:bodyPr/>
          <a:lstStyle/>
          <a:p>
            <a:pPr algn="just"/>
            <a:r>
              <a:rPr lang="tr-TR" dirty="0"/>
              <a:t>Tarımsal ürünlerin üretilebilmesi için bir takım girdilerin kullanılması gerekir ki, bunlar için yapılan harcamalar </a:t>
            </a:r>
            <a:r>
              <a:rPr lang="tr-TR" dirty="0" err="1"/>
              <a:t>herbirine</a:t>
            </a:r>
            <a:r>
              <a:rPr lang="tr-TR" dirty="0"/>
              <a:t> masraf unsuru, masraf unsurlarının parasal değerleri toplamının her birim ürün başına düşen kısmına da o ürünün birim maliyet fiyatı denir.</a:t>
            </a:r>
            <a:endParaRPr lang="tr-TR" b="1" dirty="0"/>
          </a:p>
        </p:txBody>
      </p:sp>
    </p:spTree>
    <p:extLst>
      <p:ext uri="{BB962C8B-B14F-4D97-AF65-F5344CB8AC3E}">
        <p14:creationId xmlns:p14="http://schemas.microsoft.com/office/powerpoint/2010/main" val="2968950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63979"/>
            <a:ext cx="10515600" cy="1325563"/>
          </a:xfrm>
        </p:spPr>
        <p:txBody>
          <a:bodyPr>
            <a:noAutofit/>
          </a:bodyPr>
          <a:lstStyle/>
          <a:p>
            <a:r>
              <a:rPr lang="tr-TR" sz="2800" dirty="0"/>
              <a:t>TARIM ÜRÜNLERİNDE MALİYET HESABI (MALİYETİN TANIMI, KAPSAMI, MALİYET HESAPLAMANIN FAYDALARI VE GÜÇLÜKLERİ, MALİYET HESAPLAMA YÖNTEMLERİ, TEK YILLIK BİTKİSEL ÜRÜNLERDE MALİYET HESABI)</a:t>
            </a:r>
            <a:endParaRPr lang="tr-TR" sz="2800" dirty="0"/>
          </a:p>
        </p:txBody>
      </p:sp>
      <p:sp>
        <p:nvSpPr>
          <p:cNvPr id="3" name="İçerik Yer Tutucusu 2"/>
          <p:cNvSpPr>
            <a:spLocks noGrp="1"/>
          </p:cNvSpPr>
          <p:nvPr>
            <p:ph idx="1"/>
          </p:nvPr>
        </p:nvSpPr>
        <p:spPr>
          <a:xfrm>
            <a:off x="838200" y="2328133"/>
            <a:ext cx="10515600" cy="4351338"/>
          </a:xfrm>
        </p:spPr>
        <p:txBody>
          <a:bodyPr>
            <a:normAutofit fontScale="40000" lnSpcReduction="20000"/>
          </a:bodyPr>
          <a:lstStyle/>
          <a:p>
            <a:r>
              <a:rPr lang="tr-TR" b="1" dirty="0"/>
              <a:t>Tek Yıllık Bitkisel Ürünlerde Maliyet Masrafları Unsurları </a:t>
            </a:r>
            <a:endParaRPr lang="tr-TR" dirty="0"/>
          </a:p>
          <a:p>
            <a:pPr fontAlgn="t"/>
            <a:r>
              <a:rPr lang="tr-TR" b="1" dirty="0"/>
              <a:t>Değişen Masraflar</a:t>
            </a:r>
            <a:r>
              <a:rPr lang="en-US" b="1" dirty="0"/>
              <a:t>:</a:t>
            </a:r>
            <a:r>
              <a:rPr lang="en-US" dirty="0"/>
              <a:t> </a:t>
            </a:r>
            <a:endParaRPr lang="tr-TR" dirty="0"/>
          </a:p>
          <a:p>
            <a:pPr lvl="0" fontAlgn="t"/>
            <a:r>
              <a:rPr lang="tr-TR" dirty="0"/>
              <a:t>Tohum ve fide </a:t>
            </a:r>
          </a:p>
          <a:p>
            <a:pPr lvl="0" fontAlgn="t"/>
            <a:r>
              <a:rPr lang="tr-TR" dirty="0"/>
              <a:t>Gübre, kireç </a:t>
            </a:r>
            <a:r>
              <a:rPr lang="tr-TR" dirty="0" err="1"/>
              <a:t>vb</a:t>
            </a:r>
            <a:r>
              <a:rPr lang="tr-TR" dirty="0"/>
              <a:t> </a:t>
            </a:r>
          </a:p>
          <a:p>
            <a:pPr lvl="0" fontAlgn="t"/>
            <a:r>
              <a:rPr lang="tr-TR" dirty="0"/>
              <a:t>Mücadele ilacı </a:t>
            </a:r>
          </a:p>
          <a:p>
            <a:pPr lvl="0" fontAlgn="t"/>
            <a:r>
              <a:rPr lang="tr-TR" dirty="0"/>
              <a:t>Akaryakıt ve yağ </a:t>
            </a:r>
          </a:p>
          <a:p>
            <a:pPr lvl="0" fontAlgn="t"/>
            <a:r>
              <a:rPr lang="tr-TR" dirty="0"/>
              <a:t>Alet ve makinelerin tamir bakım masrafları </a:t>
            </a:r>
          </a:p>
          <a:p>
            <a:pPr lvl="0" fontAlgn="t"/>
            <a:r>
              <a:rPr lang="tr-TR" dirty="0"/>
              <a:t>Geçici işgücü ücreti </a:t>
            </a:r>
          </a:p>
          <a:p>
            <a:pPr lvl="0" fontAlgn="t"/>
            <a:r>
              <a:rPr lang="tr-TR" dirty="0"/>
              <a:t>Makine kirası </a:t>
            </a:r>
          </a:p>
          <a:p>
            <a:pPr lvl="0" fontAlgn="t"/>
            <a:r>
              <a:rPr lang="tr-TR" dirty="0"/>
              <a:t>Su ücreti </a:t>
            </a:r>
          </a:p>
          <a:p>
            <a:pPr lvl="0" fontAlgn="t"/>
            <a:r>
              <a:rPr lang="tr-TR" dirty="0"/>
              <a:t>Ürün sigortası </a:t>
            </a:r>
          </a:p>
          <a:p>
            <a:pPr lvl="0" fontAlgn="t"/>
            <a:r>
              <a:rPr lang="tr-TR" dirty="0"/>
              <a:t>Değişken masrafların faizi (döner sermaye faizi) </a:t>
            </a:r>
          </a:p>
          <a:p>
            <a:pPr lvl="0" fontAlgn="t"/>
            <a:r>
              <a:rPr lang="tr-TR" dirty="0"/>
              <a:t>Götürü yaptırılan işlere ödemeler </a:t>
            </a:r>
          </a:p>
          <a:p>
            <a:pPr fontAlgn="t"/>
            <a:r>
              <a:rPr lang="tr-TR" b="1" dirty="0"/>
              <a:t>Sabit Masraflar</a:t>
            </a:r>
            <a:r>
              <a:rPr lang="tr-TR" dirty="0"/>
              <a:t>:</a:t>
            </a:r>
          </a:p>
          <a:p>
            <a:pPr lvl="0" fontAlgn="t"/>
            <a:r>
              <a:rPr lang="tr-TR" dirty="0"/>
              <a:t>Sabit sermaye unsurlarının amortismanı </a:t>
            </a:r>
          </a:p>
          <a:p>
            <a:pPr lvl="0" fontAlgn="t"/>
            <a:r>
              <a:rPr lang="tr-TR" dirty="0"/>
              <a:t>Sabit sermaye unsurlarının faizi </a:t>
            </a:r>
          </a:p>
          <a:p>
            <a:pPr lvl="0" fontAlgn="t"/>
            <a:r>
              <a:rPr lang="tr-TR" dirty="0"/>
              <a:t>Diğer sabit masraflar(Vergi, Sigorta, Bina ve barınak masrafları, Sulama tesisi masrafları, Arazi kirası, Daimi işgücü ücreti, Aile işgücü ücreti, Genel yönetim giderleri )</a:t>
            </a:r>
          </a:p>
        </p:txBody>
      </p:sp>
    </p:spTree>
    <p:extLst>
      <p:ext uri="{BB962C8B-B14F-4D97-AF65-F5344CB8AC3E}">
        <p14:creationId xmlns:p14="http://schemas.microsoft.com/office/powerpoint/2010/main" val="3772484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2914" y="505168"/>
            <a:ext cx="10515600" cy="1325563"/>
          </a:xfrm>
        </p:spPr>
        <p:txBody>
          <a:bodyPr>
            <a:noAutofit/>
          </a:bodyPr>
          <a:lstStyle/>
          <a:p>
            <a:r>
              <a:rPr lang="tr-TR" sz="2800" dirty="0"/>
              <a:t>TARIM ÜRÜNLERİNDE MALİYET HESABI (MALİYETİN TANIMI, KAPSAMI, MALİYET HESAPLAMANIN FAYDALARI VE GÜÇLÜKLERİ, MALİYET HESAPLAMA YÖNTEMLERİ, TEK YILLIK BİTKİSEL ÜRÜNLERDE MALİYET HESABI)</a:t>
            </a:r>
            <a:endParaRPr lang="tr-TR" sz="2800" dirty="0"/>
          </a:p>
        </p:txBody>
      </p:sp>
      <p:sp>
        <p:nvSpPr>
          <p:cNvPr id="3" name="İçerik Yer Tutucusu 2"/>
          <p:cNvSpPr>
            <a:spLocks noGrp="1"/>
          </p:cNvSpPr>
          <p:nvPr>
            <p:ph idx="1"/>
          </p:nvPr>
        </p:nvSpPr>
        <p:spPr>
          <a:xfrm>
            <a:off x="722871" y="2212804"/>
            <a:ext cx="10515600" cy="4351338"/>
          </a:xfrm>
        </p:spPr>
        <p:txBody>
          <a:bodyPr/>
          <a:lstStyle/>
          <a:p>
            <a:pPr fontAlgn="t"/>
            <a:r>
              <a:rPr lang="tr-TR" b="1" dirty="0"/>
              <a:t>Maliyet Hesaplama Yöntemleri</a:t>
            </a:r>
            <a:endParaRPr lang="tr-TR" dirty="0"/>
          </a:p>
          <a:p>
            <a:pPr algn="just" fontAlgn="t"/>
            <a:r>
              <a:rPr lang="tr-TR" b="1" dirty="0"/>
              <a:t>	Basit maliyet hesaplama yöntemi</a:t>
            </a:r>
            <a:r>
              <a:rPr lang="tr-TR" dirty="0"/>
              <a:t>: üretim süreci sonunda yalnızca bir ürün elde ediliyorsa, basit maliyet hesaplama yöntemi kullanılır. Faaliyet koluna yapılan masraflar toplamı bu faaliyet sonucu elde edilen ürün miktarına bölünür. Örneğin 10 dekarlık şeker pancarı üretiminde toplam üretim masrafları 6000 TL ve elde edilen ürün miktarı 40.000 kg olduğu düşünülürse, birim ürün maliyeti 6000/4.000= 0,15 TL/kg olarak hesaplanır.</a:t>
            </a:r>
          </a:p>
          <a:p>
            <a:pPr marL="0" indent="0" algn="just">
              <a:buNone/>
            </a:pPr>
            <a:endParaRPr lang="tr-TR" dirty="0"/>
          </a:p>
        </p:txBody>
      </p:sp>
    </p:spTree>
    <p:extLst>
      <p:ext uri="{BB962C8B-B14F-4D97-AF65-F5344CB8AC3E}">
        <p14:creationId xmlns:p14="http://schemas.microsoft.com/office/powerpoint/2010/main" val="1924506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a:t>TARIM ÜRÜNLERİNDE MALİYET HESABI (MALİYETİN TANIMI, KAPSAMI, MALİYET HESAPLAMANIN FAYDALARI VE GÜÇLÜKLERİ, MALİYET HESAPLAMA YÖNTEMLERİ, TEK YILLIK BİTKİSEL ÜRÜNLERDE MALİYET HESABI)</a:t>
            </a:r>
          </a:p>
        </p:txBody>
      </p:sp>
      <p:sp>
        <p:nvSpPr>
          <p:cNvPr id="3" name="İçerik Yer Tutucusu 2"/>
          <p:cNvSpPr>
            <a:spLocks noGrp="1"/>
          </p:cNvSpPr>
          <p:nvPr>
            <p:ph idx="1"/>
          </p:nvPr>
        </p:nvSpPr>
        <p:spPr>
          <a:xfrm>
            <a:off x="764060" y="2402274"/>
            <a:ext cx="10515600" cy="4351338"/>
          </a:xfrm>
        </p:spPr>
        <p:txBody>
          <a:bodyPr/>
          <a:lstStyle/>
          <a:p>
            <a:pPr algn="just" fontAlgn="t"/>
            <a:r>
              <a:rPr lang="tr-TR" b="1" dirty="0"/>
              <a:t>Kalıntı yöntemi:</a:t>
            </a:r>
            <a:r>
              <a:rPr lang="tr-TR" dirty="0">
                <a:effectLst>
                  <a:outerShdw blurRad="50800" dist="38100" algn="tr" rotWithShape="0">
                    <a:prstClr val="black">
                      <a:alpha val="40000"/>
                    </a:prstClr>
                  </a:outerShdw>
                </a:effectLst>
              </a:rPr>
              <a:t> </a:t>
            </a:r>
            <a:r>
              <a:rPr lang="tr-TR" dirty="0"/>
              <a:t>Birim Ürün maliyeti</a:t>
            </a:r>
            <a:r>
              <a:rPr lang="tr-TR" b="1" dirty="0"/>
              <a:t> </a:t>
            </a:r>
            <a:r>
              <a:rPr lang="tr-TR" dirty="0"/>
              <a:t>=   Üretim Masrafları Toplamı(TL)-Tali Ürünlerin Değeri(TL) /  Ana ürün Miktarı(kg)  </a:t>
            </a:r>
            <a:r>
              <a:rPr lang="tr-TR" b="1" dirty="0"/>
              <a:t> </a:t>
            </a:r>
            <a:endParaRPr lang="tr-TR" dirty="0"/>
          </a:p>
          <a:p>
            <a:pPr algn="just" fontAlgn="t"/>
            <a:r>
              <a:rPr lang="tr-TR" dirty="0"/>
              <a:t>Örnek: bir dekara toplam buğday üretim masrafları 150 TL, yan ürün değeri (saman geliri) 30 TL (saman miktarı x saman fiyatı) ve üretilen dane miktarı 300 kg ise, 1 kg buğday maliyeti=(150–30)/300= 0,4 TL/kg </a:t>
            </a:r>
            <a:r>
              <a:rPr lang="tr-TR" dirty="0" err="1"/>
              <a:t>dır</a:t>
            </a:r>
            <a:r>
              <a:rPr lang="tr-TR" dirty="0"/>
              <a:t> </a:t>
            </a:r>
            <a:r>
              <a:rPr lang="tr-TR" dirty="0" err="1"/>
              <a:t>dır</a:t>
            </a:r>
            <a:r>
              <a:rPr lang="tr-TR" dirty="0"/>
              <a:t>.</a:t>
            </a:r>
          </a:p>
        </p:txBody>
      </p:sp>
    </p:spTree>
    <p:extLst>
      <p:ext uri="{BB962C8B-B14F-4D97-AF65-F5344CB8AC3E}">
        <p14:creationId xmlns:p14="http://schemas.microsoft.com/office/powerpoint/2010/main" val="4022710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a:t>TARIM ÜRÜNLERİNDE MALİYET HESABI (MALİYETİN TANIMI, KAPSAMI, MALİYET HESAPLAMANIN FAYDALARI VE GÜÇLÜKLERİ, MALİYET HESAPLAMA YÖNTEMLERİ, TEK YILLIK BİTKİSEL ÜRÜNLERDE MALİYET HESABI)</a:t>
            </a:r>
          </a:p>
        </p:txBody>
      </p:sp>
      <p:sp>
        <p:nvSpPr>
          <p:cNvPr id="3" name="İçerik Yer Tutucusu 2"/>
          <p:cNvSpPr>
            <a:spLocks noGrp="1"/>
          </p:cNvSpPr>
          <p:nvPr>
            <p:ph idx="1"/>
          </p:nvPr>
        </p:nvSpPr>
        <p:spPr>
          <a:xfrm>
            <a:off x="434546" y="1779373"/>
            <a:ext cx="10515600" cy="4867147"/>
          </a:xfrm>
        </p:spPr>
        <p:txBody>
          <a:bodyPr/>
          <a:lstStyle/>
          <a:p>
            <a:r>
              <a:rPr lang="tr-TR" b="1" dirty="0"/>
              <a:t>Tek Yıllık Ürünlerde Maliyet Hesabı (Buğday Örneği)</a:t>
            </a: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789358312"/>
              </p:ext>
            </p:extLst>
          </p:nvPr>
        </p:nvGraphicFramePr>
        <p:xfrm>
          <a:off x="2298360" y="2349608"/>
          <a:ext cx="6837402" cy="4032241"/>
        </p:xfrm>
        <a:graphic>
          <a:graphicData uri="http://schemas.openxmlformats.org/drawingml/2006/table">
            <a:tbl>
              <a:tblPr/>
              <a:tblGrid>
                <a:gridCol w="1998387"/>
                <a:gridCol w="494216"/>
                <a:gridCol w="452660"/>
                <a:gridCol w="678248"/>
                <a:gridCol w="450434"/>
                <a:gridCol w="659697"/>
                <a:gridCol w="630756"/>
                <a:gridCol w="736874"/>
                <a:gridCol w="736130"/>
              </a:tblGrid>
              <a:tr h="137480">
                <a:tc gridSpan="9">
                  <a:txBody>
                    <a:bodyPr/>
                    <a:lstStyle/>
                    <a:p>
                      <a:pPr>
                        <a:spcAft>
                          <a:spcPts val="0"/>
                        </a:spcAft>
                      </a:pPr>
                      <a:r>
                        <a:rPr lang="tr-TR" sz="600">
                          <a:effectLst/>
                          <a:latin typeface="Times New Roman" panose="02020603050405020304" pitchFamily="18" charset="0"/>
                          <a:ea typeface="Times New Roman" panose="02020603050405020304" pitchFamily="18" charset="0"/>
                        </a:rPr>
                        <a:t>Tarla genişliği 1 da Üretim miktarı: Ana ürün 300 kg,  Ürün fiyatı: Ana ürün 4TL/kg</a:t>
                      </a:r>
                    </a:p>
                    <a:p>
                      <a:pPr>
                        <a:spcAft>
                          <a:spcPts val="0"/>
                        </a:spcAft>
                      </a:pPr>
                      <a:r>
                        <a:rPr lang="tr-TR" sz="600">
                          <a:effectLst/>
                          <a:latin typeface="Times New Roman" panose="02020603050405020304" pitchFamily="18" charset="0"/>
                          <a:ea typeface="Times New Roman" panose="02020603050405020304" pitchFamily="18" charset="0"/>
                        </a:rPr>
                        <a:t>                                                           Yan ürün 150 kg                      Yan Ürün 1TL/kg</a:t>
                      </a:r>
                    </a:p>
                  </a:txBody>
                  <a:tcPr marL="23546" marR="23546"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137480">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Üretim İşlemleri</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4">
                  <a:txBody>
                    <a:bodyPr/>
                    <a:lstStyle/>
                    <a:p>
                      <a:pPr algn="ctr">
                        <a:spcAft>
                          <a:spcPts val="0"/>
                        </a:spcAft>
                      </a:pPr>
                      <a:r>
                        <a:rPr lang="tr-TR" sz="600">
                          <a:effectLst/>
                          <a:latin typeface="Times New Roman" panose="02020603050405020304" pitchFamily="18" charset="0"/>
                          <a:ea typeface="Times New Roman" panose="02020603050405020304" pitchFamily="18" charset="0"/>
                        </a:rPr>
                        <a:t>Kullanılan İşgücü ve Çekigücü</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p>
                      <a:pPr>
                        <a:spcAft>
                          <a:spcPts val="0"/>
                        </a:spcAft>
                      </a:pPr>
                      <a:r>
                        <a:rPr lang="tr-TR" sz="600">
                          <a:effectLst/>
                          <a:latin typeface="Times New Roman" panose="02020603050405020304" pitchFamily="18" charset="0"/>
                          <a:ea typeface="Times New Roman" panose="02020603050405020304" pitchFamily="18" charset="0"/>
                        </a:rPr>
                        <a:t>       Kullanılan Materyal</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Toplam</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37480">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spcAft>
                          <a:spcPts val="0"/>
                        </a:spcAft>
                      </a:pPr>
                      <a:r>
                        <a:rPr lang="tr-TR" sz="600">
                          <a:effectLst/>
                          <a:latin typeface="Times New Roman" panose="02020603050405020304" pitchFamily="18" charset="0"/>
                          <a:ea typeface="Times New Roman" panose="02020603050405020304" pitchFamily="18" charset="0"/>
                        </a:rPr>
                        <a:t>         İşgücü</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2">
                  <a:txBody>
                    <a:bodyPr/>
                    <a:lstStyle/>
                    <a:p>
                      <a:pPr>
                        <a:spcAft>
                          <a:spcPts val="0"/>
                        </a:spcAft>
                      </a:pPr>
                      <a:r>
                        <a:rPr lang="tr-TR" sz="600">
                          <a:effectLst/>
                          <a:latin typeface="Times New Roman" panose="02020603050405020304" pitchFamily="18" charset="0"/>
                          <a:ea typeface="Times New Roman" panose="02020603050405020304" pitchFamily="18" charset="0"/>
                        </a:rPr>
                        <a:t>        Çekigücü</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Cinsi</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Miktarı</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Birim Fiyat</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805180" algn="l"/>
                        </a:tabLst>
                      </a:pPr>
                      <a:r>
                        <a:rPr lang="tr-TR" sz="600">
                          <a:effectLst/>
                          <a:latin typeface="Times New Roman" panose="02020603050405020304" pitchFamily="18" charset="0"/>
                          <a:ea typeface="Times New Roman" panose="02020603050405020304" pitchFamily="18" charset="0"/>
                        </a:rPr>
                        <a:t>Tutar</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47461">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Saat</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Tutar (TL)</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Saat</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Tutar (TL)</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(kg veya adet)</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(TL/kg)</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600">
                          <a:effectLst/>
                          <a:latin typeface="Times New Roman" panose="02020603050405020304" pitchFamily="18" charset="0"/>
                          <a:ea typeface="Times New Roman" panose="02020603050405020304" pitchFamily="18" charset="0"/>
                        </a:rPr>
                        <a:t>(TL)</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b="1">
                          <a:effectLst/>
                          <a:latin typeface="Times New Roman" panose="02020603050405020304" pitchFamily="18" charset="0"/>
                          <a:ea typeface="Times New Roman" panose="02020603050405020304" pitchFamily="18" charset="0"/>
                        </a:rPr>
                        <a:t>1.TOPRAK HAZIRLIĞI</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2.Birinci sürüm</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0,28</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0,28</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100 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100 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3.İkinci sürüm</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0,14</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0,14</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80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80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4.Üçüncü sürüm</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0,13</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0,13</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50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50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5.Dördüncü sürüm(varsa)</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480">
                <a:tc>
                  <a:txBody>
                    <a:bodyPr/>
                    <a:lstStyle/>
                    <a:p>
                      <a:pPr>
                        <a:spcAft>
                          <a:spcPts val="0"/>
                        </a:spcAft>
                      </a:pPr>
                      <a:r>
                        <a:rPr lang="tr-TR" sz="600">
                          <a:effectLst/>
                          <a:latin typeface="Times New Roman" panose="02020603050405020304" pitchFamily="18" charset="0"/>
                          <a:ea typeface="Times New Roman" panose="02020603050405020304" pitchFamily="18" charset="0"/>
                        </a:rPr>
                        <a:t>6</a:t>
                      </a:r>
                      <a:r>
                        <a:rPr lang="tr-TR" sz="600" b="1">
                          <a:effectLst/>
                          <a:latin typeface="Times New Roman" panose="02020603050405020304" pitchFamily="18" charset="0"/>
                          <a:ea typeface="Times New Roman" panose="02020603050405020304" pitchFamily="18" charset="0"/>
                        </a:rPr>
                        <a:t>.Ekim(+gübreleme)</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0,35</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20 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0,14</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80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Tohum</a:t>
                      </a:r>
                    </a:p>
                    <a:p>
                      <a:pPr algn="r">
                        <a:spcAft>
                          <a:spcPts val="0"/>
                        </a:spcAft>
                      </a:pPr>
                      <a:r>
                        <a:rPr lang="tr-TR" sz="600">
                          <a:effectLst/>
                          <a:latin typeface="Times New Roman" panose="02020603050405020304" pitchFamily="18" charset="0"/>
                          <a:ea typeface="Times New Roman" panose="02020603050405020304" pitchFamily="18" charset="0"/>
                        </a:rPr>
                        <a:t>P</a:t>
                      </a:r>
                      <a:r>
                        <a:rPr lang="tr-TR" sz="600" baseline="-25000">
                          <a:effectLst/>
                          <a:latin typeface="Times New Roman" panose="02020603050405020304" pitchFamily="18" charset="0"/>
                          <a:ea typeface="Times New Roman" panose="02020603050405020304" pitchFamily="18" charset="0"/>
                        </a:rPr>
                        <a:t>2</a:t>
                      </a:r>
                      <a:r>
                        <a:rPr lang="tr-TR" sz="600">
                          <a:effectLst/>
                          <a:latin typeface="Times New Roman" panose="02020603050405020304" pitchFamily="18" charset="0"/>
                          <a:ea typeface="Times New Roman" panose="02020603050405020304" pitchFamily="18" charset="0"/>
                        </a:rPr>
                        <a:t> O</a:t>
                      </a:r>
                      <a:r>
                        <a:rPr lang="tr-TR" sz="600" baseline="-25000">
                          <a:effectLst/>
                          <a:latin typeface="Times New Roman" panose="02020603050405020304" pitchFamily="18" charset="0"/>
                          <a:ea typeface="Times New Roman" panose="02020603050405020304" pitchFamily="18" charset="0"/>
                        </a:rPr>
                        <a:t>5</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20</a:t>
                      </a:r>
                    </a:p>
                    <a:p>
                      <a:pPr algn="r">
                        <a:spcAft>
                          <a:spcPts val="0"/>
                        </a:spcAft>
                      </a:pPr>
                      <a:r>
                        <a:rPr lang="tr-TR" sz="600">
                          <a:effectLst/>
                          <a:latin typeface="Times New Roman" panose="02020603050405020304" pitchFamily="18" charset="0"/>
                          <a:ea typeface="Times New Roman" panose="02020603050405020304" pitchFamily="18" charset="0"/>
                        </a:rPr>
                        <a:t> 10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30</a:t>
                      </a:r>
                    </a:p>
                    <a:p>
                      <a:pPr algn="r">
                        <a:spcAft>
                          <a:spcPts val="0"/>
                        </a:spcAft>
                      </a:pPr>
                      <a:r>
                        <a:rPr lang="tr-TR" sz="600">
                          <a:effectLst/>
                          <a:latin typeface="Times New Roman" panose="02020603050405020304" pitchFamily="18" charset="0"/>
                          <a:ea typeface="Times New Roman" panose="02020603050405020304" pitchFamily="18" charset="0"/>
                        </a:rPr>
                        <a:t>15 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145</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b="1">
                          <a:effectLst/>
                          <a:latin typeface="Times New Roman" panose="02020603050405020304" pitchFamily="18" charset="0"/>
                          <a:ea typeface="Times New Roman" panose="02020603050405020304" pitchFamily="18" charset="0"/>
                        </a:rPr>
                        <a:t>7.BAKIM</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8.Gübreleme</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0,20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15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0,10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30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Azot</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16 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10 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55</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9.Çapalama</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10.Sulama</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11.İlaçlama</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0,18</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15</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0,09</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30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Y.ot</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1 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80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125</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b="1">
                          <a:effectLst/>
                          <a:latin typeface="Times New Roman" panose="02020603050405020304" pitchFamily="18" charset="0"/>
                          <a:ea typeface="Times New Roman" panose="02020603050405020304" pitchFamily="18" charset="0"/>
                        </a:rPr>
                        <a:t>I2.HASAT-HARMAN</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0,16</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15</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0,09</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100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115</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13.Taşıma</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0,09</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10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0,03</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20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30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480">
                <a:tc>
                  <a:txBody>
                    <a:bodyPr/>
                    <a:lstStyle/>
                    <a:p>
                      <a:pPr>
                        <a:spcAft>
                          <a:spcPts val="0"/>
                        </a:spcAft>
                      </a:pPr>
                      <a:r>
                        <a:rPr lang="tr-TR" sz="600">
                          <a:effectLst/>
                          <a:latin typeface="Times New Roman" panose="02020603050405020304" pitchFamily="18" charset="0"/>
                          <a:ea typeface="Times New Roman" panose="02020603050405020304" pitchFamily="18" charset="0"/>
                        </a:rPr>
                        <a:t>14.Alet-makine tamir bakım masrafı</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480">
                <a:tc>
                  <a:txBody>
                    <a:bodyPr/>
                    <a:lstStyle/>
                    <a:p>
                      <a:pPr>
                        <a:spcAft>
                          <a:spcPts val="0"/>
                        </a:spcAft>
                      </a:pPr>
                      <a:r>
                        <a:rPr lang="tr-TR" sz="600">
                          <a:effectLst/>
                          <a:latin typeface="Times New Roman" panose="02020603050405020304" pitchFamily="18" charset="0"/>
                          <a:ea typeface="Times New Roman" panose="02020603050405020304" pitchFamily="18" charset="0"/>
                        </a:rPr>
                        <a:t>15.Döner sermaye faizi(%40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140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16.Diğer masraflar</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220">
                <a:tc>
                  <a:txBody>
                    <a:bodyPr/>
                    <a:lstStyle/>
                    <a:p>
                      <a:pPr>
                        <a:spcAft>
                          <a:spcPts val="0"/>
                        </a:spcAft>
                      </a:pPr>
                      <a:r>
                        <a:rPr lang="tr-TR" sz="600" b="1">
                          <a:effectLst/>
                          <a:latin typeface="Times New Roman" panose="02020603050405020304" pitchFamily="18" charset="0"/>
                          <a:ea typeface="Times New Roman" panose="02020603050405020304" pitchFamily="18" charset="0"/>
                        </a:rPr>
                        <a:t>17.DEĞİŞEN MASRAFLAR TOPLAMI(1+…+16)</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840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480">
                <a:tc>
                  <a:txBody>
                    <a:bodyPr/>
                    <a:lstStyle/>
                    <a:p>
                      <a:pPr>
                        <a:spcAft>
                          <a:spcPts val="0"/>
                        </a:spcAft>
                      </a:pPr>
                      <a:r>
                        <a:rPr lang="tr-TR" sz="600">
                          <a:effectLst/>
                          <a:latin typeface="Times New Roman" panose="02020603050405020304" pitchFamily="18" charset="0"/>
                          <a:ea typeface="Times New Roman" panose="02020603050405020304" pitchFamily="18" charset="0"/>
                        </a:rPr>
                        <a:t>18.Genel idare Giderleri(17 x%3)</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25,2</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19.Tarla Kirası</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400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480">
                <a:tc>
                  <a:txBody>
                    <a:bodyPr/>
                    <a:lstStyle/>
                    <a:p>
                      <a:pPr>
                        <a:spcAft>
                          <a:spcPts val="0"/>
                        </a:spcAft>
                      </a:pPr>
                      <a:r>
                        <a:rPr lang="tr-TR" sz="600">
                          <a:effectLst/>
                          <a:latin typeface="Times New Roman" panose="02020603050405020304" pitchFamily="18" charset="0"/>
                          <a:ea typeface="Times New Roman" panose="02020603050405020304" pitchFamily="18" charset="0"/>
                        </a:rPr>
                        <a:t>20.Bina sermayesi masrafları</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480">
                <a:tc>
                  <a:txBody>
                    <a:bodyPr/>
                    <a:lstStyle/>
                    <a:p>
                      <a:pPr>
                        <a:spcAft>
                          <a:spcPts val="0"/>
                        </a:spcAft>
                      </a:pPr>
                      <a:r>
                        <a:rPr lang="tr-TR" sz="600">
                          <a:effectLst/>
                          <a:latin typeface="Times New Roman" panose="02020603050405020304" pitchFamily="18" charset="0"/>
                          <a:ea typeface="Times New Roman" panose="02020603050405020304" pitchFamily="18" charset="0"/>
                        </a:rPr>
                        <a:t>20.Alet-makine sermayesi masrafları</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480">
                <a:tc>
                  <a:txBody>
                    <a:bodyPr/>
                    <a:lstStyle/>
                    <a:p>
                      <a:pPr>
                        <a:spcAft>
                          <a:spcPts val="0"/>
                        </a:spcAft>
                      </a:pPr>
                      <a:r>
                        <a:rPr lang="tr-TR" sz="600">
                          <a:effectLst/>
                          <a:latin typeface="Times New Roman" panose="02020603050405020304" pitchFamily="18" charset="0"/>
                          <a:ea typeface="Times New Roman" panose="02020603050405020304" pitchFamily="18" charset="0"/>
                        </a:rPr>
                        <a:t>21.Vergiler(gelir vergisi hariç)</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a:effectLst/>
                          <a:latin typeface="Times New Roman" panose="02020603050405020304" pitchFamily="18" charset="0"/>
                          <a:ea typeface="Times New Roman" panose="02020603050405020304" pitchFamily="18" charset="0"/>
                        </a:rPr>
                        <a:t>22. sigorta</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480">
                <a:tc>
                  <a:txBody>
                    <a:bodyPr/>
                    <a:lstStyle/>
                    <a:p>
                      <a:pPr>
                        <a:spcAft>
                          <a:spcPts val="0"/>
                        </a:spcAft>
                      </a:pPr>
                      <a:r>
                        <a:rPr lang="tr-TR" sz="600" b="1">
                          <a:effectLst/>
                          <a:latin typeface="Times New Roman" panose="02020603050405020304" pitchFamily="18" charset="0"/>
                          <a:ea typeface="Times New Roman" panose="02020603050405020304" pitchFamily="18" charset="0"/>
                        </a:rPr>
                        <a:t>23.SABİT MASRAFLAR TOPLAMI(18+…+22)</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425,2</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480">
                <a:tc>
                  <a:txBody>
                    <a:bodyPr/>
                    <a:lstStyle/>
                    <a:p>
                      <a:pPr>
                        <a:spcAft>
                          <a:spcPts val="0"/>
                        </a:spcAft>
                      </a:pPr>
                      <a:r>
                        <a:rPr lang="tr-TR" sz="600" b="1">
                          <a:effectLst/>
                          <a:latin typeface="Times New Roman" panose="02020603050405020304" pitchFamily="18" charset="0"/>
                          <a:ea typeface="Times New Roman" panose="02020603050405020304" pitchFamily="18" charset="0"/>
                        </a:rPr>
                        <a:t>24-TOPLAM ÜRETİM MASRAF(17+24)</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1265,2</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480">
                <a:tc>
                  <a:txBody>
                    <a:bodyPr/>
                    <a:lstStyle/>
                    <a:p>
                      <a:pPr>
                        <a:spcAft>
                          <a:spcPts val="0"/>
                        </a:spcAft>
                      </a:pPr>
                      <a:r>
                        <a:rPr lang="tr-TR" sz="600" b="1">
                          <a:effectLst/>
                          <a:latin typeface="Times New Roman" panose="02020603050405020304" pitchFamily="18" charset="0"/>
                          <a:ea typeface="Times New Roman" panose="02020603050405020304" pitchFamily="18" charset="0"/>
                        </a:rPr>
                        <a:t>25-Yan Ürün Geliri(TL)-(saman)</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150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40">
                <a:tc>
                  <a:txBody>
                    <a:bodyPr/>
                    <a:lstStyle/>
                    <a:p>
                      <a:pPr>
                        <a:spcAft>
                          <a:spcPts val="0"/>
                        </a:spcAft>
                      </a:pPr>
                      <a:r>
                        <a:rPr lang="tr-TR" sz="600" b="1">
                          <a:effectLst/>
                          <a:latin typeface="Times New Roman" panose="02020603050405020304" pitchFamily="18" charset="0"/>
                          <a:ea typeface="Times New Roman" panose="02020603050405020304" pitchFamily="18" charset="0"/>
                        </a:rPr>
                        <a:t>26-Buğday Üretimi(kg)</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300</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37480">
                <a:tc>
                  <a:txBody>
                    <a:bodyPr/>
                    <a:lstStyle/>
                    <a:p>
                      <a:pPr>
                        <a:spcAft>
                          <a:spcPts val="0"/>
                        </a:spcAft>
                      </a:pPr>
                      <a:r>
                        <a:rPr lang="tr-TR" sz="600" b="1">
                          <a:effectLst/>
                          <a:latin typeface="Times New Roman" panose="02020603050405020304" pitchFamily="18" charset="0"/>
                          <a:ea typeface="Times New Roman" panose="02020603050405020304" pitchFamily="18" charset="0"/>
                        </a:rPr>
                        <a:t>27.1 kg Buğday maliyeti (24-25/26)</a:t>
                      </a:r>
                      <a:endParaRPr lang="tr-TR" sz="600">
                        <a:effectLst/>
                        <a:latin typeface="Times New Roman" panose="02020603050405020304" pitchFamily="18" charset="0"/>
                        <a:ea typeface="Times New Roman" panose="02020603050405020304" pitchFamily="18" charset="0"/>
                      </a:endParaRP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a:effectLst/>
                          <a:latin typeface="Times New Roman" panose="02020603050405020304" pitchFamily="18" charset="0"/>
                          <a:ea typeface="Times New Roman" panose="02020603050405020304" pitchFamily="18" charset="0"/>
                        </a:rPr>
                        <a:t> </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tr-TR" sz="600" dirty="0">
                          <a:effectLst/>
                          <a:latin typeface="Times New Roman" panose="02020603050405020304" pitchFamily="18" charset="0"/>
                          <a:ea typeface="Times New Roman" panose="02020603050405020304" pitchFamily="18" charset="0"/>
                        </a:rPr>
                        <a:t>3,72</a:t>
                      </a:r>
                    </a:p>
                  </a:txBody>
                  <a:tcPr marL="23546" marR="2354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539934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535</Words>
  <Application>Microsoft Office PowerPoint</Application>
  <PresentationFormat>Geniş ekran</PresentationFormat>
  <Paragraphs>308</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Calibri Light</vt:lpstr>
      <vt:lpstr>Times New Roman</vt:lpstr>
      <vt:lpstr>Office Teması</vt:lpstr>
      <vt:lpstr>TARIM EKONOMİSİ ve İŞLETMECİLİK DERS NOTLARI</vt:lpstr>
      <vt:lpstr>TARIM ÜRÜNLERİNDE MALİYET HESABI (MALİYETİN TANIMI, KAPSAMI, MALİYET HESAPLAMANIN FAYDALARI VE GÜÇLÜKLERİ, MALİYET HESAPLAMA YÖNTEMLERİ, TEK YILLIK BİTKİSEL ÜRÜNLERDE MALİYET HESABI)</vt:lpstr>
      <vt:lpstr>TARIM ÜRÜNLERİNDE MALİYET HESABI (MALİYETİN TANIMI, KAPSAMI, MALİYET HESAPLAMANIN FAYDALARI VE GÜÇLÜKLERİ, MALİYET HESAPLAMA YÖNTEMLERİ, TEK YILLIK BİTKİSEL ÜRÜNLERDE MALİYET HESABI)</vt:lpstr>
      <vt:lpstr>TARIM ÜRÜNLERİNDE MALİYET HESABI (MALİYETİN TANIMI, KAPSAMI, MALİYET HESAPLAMANIN FAYDALARI VE GÜÇLÜKLERİ, MALİYET HESAPLAMA YÖNTEMLERİ, TEK YILLIK BİTKİSEL ÜRÜNLERDE MALİYET HESABI)</vt:lpstr>
      <vt:lpstr>TARIM ÜRÜNLERİNDE MALİYET HESABI (MALİYETİN TANIMI, KAPSAMI, MALİYET HESAPLAMANIN FAYDALARI VE GÜÇLÜKLERİ, MALİYET HESAPLAMA YÖNTEMLERİ, TEK YILLIK BİTKİSEL ÜRÜNLERDE MALİYET HESABI)</vt:lpstr>
      <vt:lpstr>TARIM ÜRÜNLERİNDE MALİYET HESABI (MALİYETİN TANIMI, KAPSAMI, MALİYET HESAPLAMANIN FAYDALARI VE GÜÇLÜKLERİ, MALİYET HESAPLAMA YÖNTEMLERİ, TEK YILLIK BİTKİSEL ÜRÜNLERDE MALİYET HESABI)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TARIM EKONOMİSİ ve İŞLETMECİLİK DERS NOTLARI</dc:title>
  <dc:creator>hsssSSss ..</dc:creator>
  <cp:lastModifiedBy>hsssSSss ..</cp:lastModifiedBy>
  <cp:revision>15</cp:revision>
  <dcterms:created xsi:type="dcterms:W3CDTF">2018-01-08T13:58:44Z</dcterms:created>
  <dcterms:modified xsi:type="dcterms:W3CDTF">2018-01-09T11:48:38Z</dcterms:modified>
</cp:coreProperties>
</file>