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23F51-A67A-5A41-8344-3B826CE94A9C}" type="datetimeFigureOut">
              <a:rPr lang="it-IT" smtClean="0"/>
              <a:pPr/>
              <a:t>29/04/2020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A0A6D-8E4C-0347-8424-04DCCA94776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18795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23F51-A67A-5A41-8344-3B826CE94A9C}" type="datetimeFigureOut">
              <a:rPr lang="it-IT" smtClean="0"/>
              <a:pPr/>
              <a:t>29/04/2020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A0A6D-8E4C-0347-8424-04DCCA94776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231406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23F51-A67A-5A41-8344-3B826CE94A9C}" type="datetimeFigureOut">
              <a:rPr lang="it-IT" smtClean="0"/>
              <a:pPr/>
              <a:t>29/04/2020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A0A6D-8E4C-0347-8424-04DCCA94776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80257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23F51-A67A-5A41-8344-3B826CE94A9C}" type="datetimeFigureOut">
              <a:rPr lang="it-IT" smtClean="0"/>
              <a:pPr/>
              <a:t>29/04/2020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A0A6D-8E4C-0347-8424-04DCCA94776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392020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23F51-A67A-5A41-8344-3B826CE94A9C}" type="datetimeFigureOut">
              <a:rPr lang="it-IT" smtClean="0"/>
              <a:pPr/>
              <a:t>29/04/2020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A0A6D-8E4C-0347-8424-04DCCA94776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823009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23F51-A67A-5A41-8344-3B826CE94A9C}" type="datetimeFigureOut">
              <a:rPr lang="it-IT" smtClean="0"/>
              <a:pPr/>
              <a:t>29/04/2020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A0A6D-8E4C-0347-8424-04DCCA94776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318738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23F51-A67A-5A41-8344-3B826CE94A9C}" type="datetimeFigureOut">
              <a:rPr lang="it-IT" smtClean="0"/>
              <a:pPr/>
              <a:t>29/04/2020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A0A6D-8E4C-0347-8424-04DCCA94776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85255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23F51-A67A-5A41-8344-3B826CE94A9C}" type="datetimeFigureOut">
              <a:rPr lang="it-IT" smtClean="0"/>
              <a:pPr/>
              <a:t>29/04/2020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A0A6D-8E4C-0347-8424-04DCCA94776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464492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23F51-A67A-5A41-8344-3B826CE94A9C}" type="datetimeFigureOut">
              <a:rPr lang="it-IT" smtClean="0"/>
              <a:pPr/>
              <a:t>29/04/2020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A0A6D-8E4C-0347-8424-04DCCA94776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694524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23F51-A67A-5A41-8344-3B826CE94A9C}" type="datetimeFigureOut">
              <a:rPr lang="it-IT" smtClean="0"/>
              <a:pPr/>
              <a:t>29/04/2020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A0A6D-8E4C-0347-8424-04DCCA94776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293808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23F51-A67A-5A41-8344-3B826CE94A9C}" type="datetimeFigureOut">
              <a:rPr lang="it-IT" smtClean="0"/>
              <a:pPr/>
              <a:t>29/04/2020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A0A6D-8E4C-0347-8424-04DCCA94776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09075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23F51-A67A-5A41-8344-3B826CE94A9C}" type="datetimeFigureOut">
              <a:rPr lang="it-IT" smtClean="0"/>
              <a:pPr/>
              <a:t>29/04/2020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A0A6D-8E4C-0347-8424-04DCCA94776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19828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099" y="1054100"/>
            <a:ext cx="2926241" cy="965200"/>
          </a:xfrm>
          <a:prstGeom prst="rect">
            <a:avLst/>
          </a:prstGeom>
        </p:spPr>
      </p:pic>
      <p:sp>
        <p:nvSpPr>
          <p:cNvPr id="7" name="Titolo 1"/>
          <p:cNvSpPr txBox="1">
            <a:spLocks/>
          </p:cNvSpPr>
          <p:nvPr/>
        </p:nvSpPr>
        <p:spPr>
          <a:xfrm>
            <a:off x="838200" y="2324100"/>
            <a:ext cx="7683500" cy="9652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sz="3200" b="1" dirty="0" smtClean="0">
                <a:solidFill>
                  <a:srgbClr val="CA412B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  <a:latin typeface="Arial"/>
                <a:cs typeface="Arial"/>
              </a:rPr>
              <a:t>L’ETÀ DI CARLO V</a:t>
            </a:r>
            <a:endParaRPr lang="it-IT" sz="31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800" y="3937000"/>
            <a:ext cx="6756400" cy="1841500"/>
          </a:xfrm>
          <a:prstGeom prst="rect">
            <a:avLst/>
          </a:prstGeom>
        </p:spPr>
      </p:pic>
      <p:sp>
        <p:nvSpPr>
          <p:cNvPr id="9" name="Pentagono 8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xmlns="" val="162751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L’ETÀ DI CARLO V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13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Rettangolo 6"/>
          <p:cNvSpPr>
            <a:spLocks noChangeAspect="1"/>
          </p:cNvSpPr>
          <p:nvPr/>
        </p:nvSpPr>
        <p:spPr>
          <a:xfrm>
            <a:off x="535099" y="1043432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1193801" y="1070975"/>
            <a:ext cx="6083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LA FINE DELLA LUNGA STAGIONE DI GUERRE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le 14"/>
          <p:cNvSpPr/>
          <p:nvPr/>
        </p:nvSpPr>
        <p:spPr>
          <a:xfrm>
            <a:off x="536798" y="1882330"/>
            <a:ext cx="136990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1557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2643299" y="1882330"/>
            <a:ext cx="17763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papa Paolo IV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5195998" y="1882330"/>
            <a:ext cx="23732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alleò con tutti i nemici della Spagna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5195998" y="2682430"/>
            <a:ext cx="23732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n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ella battaglia di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San Quintino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4948348" y="3431730"/>
            <a:ext cx="28685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g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li spagnoli ottennero una grande vittoria contro l’esercito francese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ounded Rectangle 14"/>
          <p:cNvSpPr/>
          <p:nvPr/>
        </p:nvSpPr>
        <p:spPr>
          <a:xfrm>
            <a:off x="535099" y="4385672"/>
            <a:ext cx="136990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1559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2643299" y="4385672"/>
            <a:ext cx="2373201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it-IT" sz="1400" b="1" dirty="0" smtClean="0">
                <a:solidFill>
                  <a:srgbClr val="FFFFFF"/>
                </a:solidFill>
                <a:latin typeface="Arial"/>
                <a:cs typeface="Arial"/>
              </a:rPr>
              <a:t>u rimata la pace di </a:t>
            </a:r>
            <a:r>
              <a:rPr lang="it-IT" sz="1400" b="1" dirty="0" err="1" smtClean="0">
                <a:solidFill>
                  <a:srgbClr val="FFFFFF"/>
                </a:solidFill>
                <a:latin typeface="Arial"/>
                <a:cs typeface="Arial"/>
              </a:rPr>
              <a:t>Cateau-Cambrésis</a:t>
            </a:r>
            <a:endParaRPr lang="it-IT" sz="1400" b="1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1193801" y="5298630"/>
            <a:ext cx="2373201" cy="125457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Spagna era la potenza egemone (Spagna, Paesi Bassi, Milano, Napoli, Sicilia, Sardegna, Genova, Corsica, Stato dei Presìdi e domini americani)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4161797" y="5298630"/>
            <a:ext cx="2373201" cy="125457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Francia tolse Calais agli inglesi e controllava il Piemonte e il Marchesato di Saluzzo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Pentagono 17"/>
          <p:cNvSpPr>
            <a:spLocks noChangeAspect="1"/>
          </p:cNvSpPr>
          <p:nvPr/>
        </p:nvSpPr>
        <p:spPr>
          <a:xfrm>
            <a:off x="8407400" y="6237312"/>
            <a:ext cx="51593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it-IT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Connettore 2 19"/>
          <p:cNvCxnSpPr>
            <a:stCxn id="9" idx="0"/>
            <a:endCxn id="10" idx="1"/>
          </p:cNvCxnSpPr>
          <p:nvPr/>
        </p:nvCxnSpPr>
        <p:spPr>
          <a:xfrm>
            <a:off x="1906700" y="2078459"/>
            <a:ext cx="7365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>
            <a:stCxn id="10" idx="3"/>
            <a:endCxn id="11" idx="1"/>
          </p:cNvCxnSpPr>
          <p:nvPr/>
        </p:nvCxnSpPr>
        <p:spPr>
          <a:xfrm>
            <a:off x="4419599" y="2078459"/>
            <a:ext cx="7763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>
            <a:stCxn id="11" idx="2"/>
            <a:endCxn id="12" idx="0"/>
          </p:cNvCxnSpPr>
          <p:nvPr/>
        </p:nvCxnSpPr>
        <p:spPr>
          <a:xfrm>
            <a:off x="6382599" y="2274588"/>
            <a:ext cx="0" cy="4078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>
            <a:stCxn id="12" idx="2"/>
            <a:endCxn id="13" idx="0"/>
          </p:cNvCxnSpPr>
          <p:nvPr/>
        </p:nvCxnSpPr>
        <p:spPr>
          <a:xfrm>
            <a:off x="6382599" y="3074688"/>
            <a:ext cx="0" cy="3570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>
            <a:stCxn id="13" idx="2"/>
            <a:endCxn id="15" idx="0"/>
          </p:cNvCxnSpPr>
          <p:nvPr/>
        </p:nvCxnSpPr>
        <p:spPr>
          <a:xfrm flipH="1">
            <a:off x="3829900" y="3823988"/>
            <a:ext cx="2552699" cy="561684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>
            <a:stCxn id="14" idx="0"/>
            <a:endCxn id="15" idx="1"/>
          </p:cNvCxnSpPr>
          <p:nvPr/>
        </p:nvCxnSpPr>
        <p:spPr>
          <a:xfrm>
            <a:off x="1905001" y="4581801"/>
            <a:ext cx="7382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/>
          <p:cNvCxnSpPr>
            <a:stCxn id="15" idx="2"/>
            <a:endCxn id="16" idx="0"/>
          </p:cNvCxnSpPr>
          <p:nvPr/>
        </p:nvCxnSpPr>
        <p:spPr>
          <a:xfrm flipH="1">
            <a:off x="2380402" y="4777930"/>
            <a:ext cx="1449498" cy="5207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>
            <a:stCxn id="15" idx="2"/>
            <a:endCxn id="17" idx="0"/>
          </p:cNvCxnSpPr>
          <p:nvPr/>
        </p:nvCxnSpPr>
        <p:spPr>
          <a:xfrm>
            <a:off x="3829900" y="4777930"/>
            <a:ext cx="1518498" cy="5207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3346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Rettangolo 3"/>
          <p:cNvSpPr>
            <a:spLocks noChangeAspect="1"/>
          </p:cNvSpPr>
          <p:nvPr/>
        </p:nvSpPr>
        <p:spPr>
          <a:xfrm>
            <a:off x="535099" y="1043432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1219200" y="1041813"/>
            <a:ext cx="4889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IL MUTARE DEGLI EQUILIBRI IN EUROPA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L’ETÀ DI CARLO V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13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Pentagono 7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9" name="Rounded Rectangle 14"/>
          <p:cNvSpPr/>
          <p:nvPr/>
        </p:nvSpPr>
        <p:spPr>
          <a:xfrm>
            <a:off x="464399" y="1975494"/>
            <a:ext cx="1509601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Intorno al 1515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2490899" y="1975495"/>
            <a:ext cx="13699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n Europa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2628900" y="2482334"/>
            <a:ext cx="10828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>
                <a:solidFill>
                  <a:schemeClr val="accent2"/>
                </a:solidFill>
                <a:latin typeface="Arial"/>
                <a:cs typeface="Arial"/>
              </a:rPr>
              <a:t>c</a:t>
            </a:r>
            <a:r>
              <a:rPr lang="it-IT" sz="1200" b="1" dirty="0" smtClean="0">
                <a:solidFill>
                  <a:schemeClr val="accent2"/>
                </a:solidFill>
                <a:latin typeface="Arial"/>
                <a:cs typeface="Arial"/>
              </a:rPr>
              <a:t>’era questa </a:t>
            </a:r>
          </a:p>
          <a:p>
            <a:r>
              <a:rPr lang="it-IT" sz="1200" b="1" dirty="0" smtClean="0">
                <a:solidFill>
                  <a:schemeClr val="accent2"/>
                </a:solidFill>
                <a:latin typeface="Arial"/>
                <a:cs typeface="Arial"/>
              </a:rPr>
              <a:t>situazione</a:t>
            </a:r>
            <a:endParaRPr lang="it-IT" sz="1200" b="1" dirty="0"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604098" y="3232795"/>
            <a:ext cx="13699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Asburgo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2490899" y="3232795"/>
            <a:ext cx="13699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Spagna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4410297" y="3232795"/>
            <a:ext cx="13699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Francia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604098" y="3969394"/>
            <a:ext cx="1275502" cy="1123306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200" dirty="0" smtClean="0">
                <a:solidFill>
                  <a:schemeClr val="tx1"/>
                </a:solidFill>
                <a:latin typeface="Arial"/>
                <a:cs typeface="Arial"/>
              </a:rPr>
              <a:t>ontrollavano Austria, Borgogna e Paesi Bassi e avevano il titolo imperiale</a:t>
            </a:r>
            <a:endParaRPr lang="it-IT" sz="12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2490899" y="3969394"/>
            <a:ext cx="1369902" cy="1123306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 smtClean="0">
                <a:solidFill>
                  <a:schemeClr val="tx1"/>
                </a:solidFill>
                <a:latin typeface="Arial"/>
                <a:cs typeface="Arial"/>
              </a:rPr>
              <a:t>controllava i territori spagnoli, l’Italia meridionale e i domini americani</a:t>
            </a:r>
            <a:endParaRPr lang="it-IT" sz="12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4410297" y="3969394"/>
            <a:ext cx="1369902" cy="1123306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200" dirty="0" smtClean="0">
                <a:solidFill>
                  <a:schemeClr val="tx1"/>
                </a:solidFill>
                <a:latin typeface="Arial"/>
                <a:cs typeface="Arial"/>
              </a:rPr>
              <a:t>ontrollava il territorio francese e il Ducato di Milano</a:t>
            </a:r>
            <a:endParaRPr lang="it-IT" sz="12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1" name="Connettore 2 20"/>
          <p:cNvCxnSpPr>
            <a:stCxn id="9" idx="0"/>
            <a:endCxn id="10" idx="1"/>
          </p:cNvCxnSpPr>
          <p:nvPr/>
        </p:nvCxnSpPr>
        <p:spPr>
          <a:xfrm>
            <a:off x="1974000" y="2171623"/>
            <a:ext cx="516899" cy="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stCxn id="12" idx="2"/>
            <a:endCxn id="14" idx="0"/>
          </p:cNvCxnSpPr>
          <p:nvPr/>
        </p:nvCxnSpPr>
        <p:spPr>
          <a:xfrm>
            <a:off x="3170312" y="2943999"/>
            <a:ext cx="5538" cy="28879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>
            <a:stCxn id="12" idx="2"/>
            <a:endCxn id="15" idx="0"/>
          </p:cNvCxnSpPr>
          <p:nvPr/>
        </p:nvCxnSpPr>
        <p:spPr>
          <a:xfrm>
            <a:off x="3170312" y="2943999"/>
            <a:ext cx="1924936" cy="28879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>
            <a:stCxn id="12" idx="2"/>
            <a:endCxn id="13" idx="0"/>
          </p:cNvCxnSpPr>
          <p:nvPr/>
        </p:nvCxnSpPr>
        <p:spPr>
          <a:xfrm flipH="1">
            <a:off x="1289049" y="2943999"/>
            <a:ext cx="1881263" cy="28879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/>
          <p:cNvCxnSpPr>
            <a:stCxn id="13" idx="2"/>
          </p:cNvCxnSpPr>
          <p:nvPr/>
        </p:nvCxnSpPr>
        <p:spPr>
          <a:xfrm>
            <a:off x="1289049" y="3625053"/>
            <a:ext cx="0" cy="3443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/>
          <p:cNvCxnSpPr>
            <a:stCxn id="14" idx="2"/>
            <a:endCxn id="18" idx="0"/>
          </p:cNvCxnSpPr>
          <p:nvPr/>
        </p:nvCxnSpPr>
        <p:spPr>
          <a:xfrm>
            <a:off x="3175850" y="3625053"/>
            <a:ext cx="0" cy="3443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2 38"/>
          <p:cNvCxnSpPr>
            <a:stCxn id="15" idx="2"/>
            <a:endCxn id="19" idx="0"/>
          </p:cNvCxnSpPr>
          <p:nvPr/>
        </p:nvCxnSpPr>
        <p:spPr>
          <a:xfrm>
            <a:off x="5095248" y="3625053"/>
            <a:ext cx="0" cy="3443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1" name="Immagine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5320" y="1440307"/>
            <a:ext cx="3101680" cy="2344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2583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L’ETÀ DI CARLO V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13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3113198" y="1226195"/>
            <a:ext cx="27796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L’equilibrio politico dell’Europa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3113198" y="1911995"/>
            <a:ext cx="27796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ambiò grazie alla politica matrimoniale degli Asburgo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789099" y="2788295"/>
            <a:ext cx="13699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Massimiliano d’Asburgo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796841" y="2788295"/>
            <a:ext cx="13699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Maria di Borgogna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5536645" y="2788295"/>
            <a:ext cx="13699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Ferdinando d’Aragona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7521241" y="2788295"/>
            <a:ext cx="13699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Isabella di Castiglia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1932099" y="3664595"/>
            <a:ext cx="13699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Filippo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6618399" y="3664595"/>
            <a:ext cx="13699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Giovanna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4166743" y="4604395"/>
            <a:ext cx="1369902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Carlo V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cxnSp>
        <p:nvCxnSpPr>
          <p:cNvPr id="19" name="Connettore 2 18"/>
          <p:cNvCxnSpPr>
            <a:stCxn id="6" idx="2"/>
            <a:endCxn id="7" idx="0"/>
          </p:cNvCxnSpPr>
          <p:nvPr/>
        </p:nvCxnSpPr>
        <p:spPr>
          <a:xfrm>
            <a:off x="4502999" y="1618453"/>
            <a:ext cx="0" cy="2935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Connettore 2 21"/>
          <p:cNvCxnSpPr>
            <a:stCxn id="8" idx="3"/>
            <a:endCxn id="9" idx="1"/>
          </p:cNvCxnSpPr>
          <p:nvPr/>
        </p:nvCxnSpPr>
        <p:spPr>
          <a:xfrm>
            <a:off x="2159001" y="2984424"/>
            <a:ext cx="63784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>
            <a:stCxn id="12" idx="3"/>
            <a:endCxn id="14" idx="1"/>
          </p:cNvCxnSpPr>
          <p:nvPr/>
        </p:nvCxnSpPr>
        <p:spPr>
          <a:xfrm>
            <a:off x="6906547" y="2984424"/>
            <a:ext cx="614694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>
            <a:stCxn id="8" idx="2"/>
            <a:endCxn id="15" idx="0"/>
          </p:cNvCxnSpPr>
          <p:nvPr/>
        </p:nvCxnSpPr>
        <p:spPr>
          <a:xfrm>
            <a:off x="1474050" y="3180553"/>
            <a:ext cx="1143000" cy="4840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>
            <a:stCxn id="9" idx="2"/>
            <a:endCxn id="15" idx="0"/>
          </p:cNvCxnSpPr>
          <p:nvPr/>
        </p:nvCxnSpPr>
        <p:spPr>
          <a:xfrm flipH="1">
            <a:off x="2617050" y="3180553"/>
            <a:ext cx="864742" cy="4840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>
            <a:stCxn id="12" idx="2"/>
            <a:endCxn id="16" idx="0"/>
          </p:cNvCxnSpPr>
          <p:nvPr/>
        </p:nvCxnSpPr>
        <p:spPr>
          <a:xfrm>
            <a:off x="6221596" y="3180553"/>
            <a:ext cx="1081754" cy="4840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onnettore 2 36"/>
          <p:cNvCxnSpPr>
            <a:stCxn id="14" idx="2"/>
            <a:endCxn id="16" idx="0"/>
          </p:cNvCxnSpPr>
          <p:nvPr/>
        </p:nvCxnSpPr>
        <p:spPr>
          <a:xfrm flipH="1">
            <a:off x="7303350" y="3180553"/>
            <a:ext cx="902842" cy="4840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ttore 2 42"/>
          <p:cNvCxnSpPr>
            <a:stCxn id="15" idx="2"/>
            <a:endCxn id="17" idx="0"/>
          </p:cNvCxnSpPr>
          <p:nvPr/>
        </p:nvCxnSpPr>
        <p:spPr>
          <a:xfrm>
            <a:off x="2617050" y="4056853"/>
            <a:ext cx="2234644" cy="5475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2 45"/>
          <p:cNvCxnSpPr>
            <a:stCxn id="16" idx="2"/>
            <a:endCxn id="17" idx="0"/>
          </p:cNvCxnSpPr>
          <p:nvPr/>
        </p:nvCxnSpPr>
        <p:spPr>
          <a:xfrm flipH="1">
            <a:off x="4851694" y="4056853"/>
            <a:ext cx="2451656" cy="5475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2 48"/>
          <p:cNvCxnSpPr>
            <a:stCxn id="15" idx="3"/>
            <a:endCxn id="16" idx="1"/>
          </p:cNvCxnSpPr>
          <p:nvPr/>
        </p:nvCxnSpPr>
        <p:spPr>
          <a:xfrm>
            <a:off x="3302001" y="3860724"/>
            <a:ext cx="3316398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ounded Rectangle 14"/>
          <p:cNvSpPr/>
          <p:nvPr/>
        </p:nvSpPr>
        <p:spPr>
          <a:xfrm>
            <a:off x="1932099" y="5436888"/>
            <a:ext cx="136990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1516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2" name="Rounded Rectangle 14"/>
          <p:cNvSpPr/>
          <p:nvPr/>
        </p:nvSpPr>
        <p:spPr>
          <a:xfrm>
            <a:off x="4166744" y="5429894"/>
            <a:ext cx="136990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1519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3" name="Rounded Rectangle 14"/>
          <p:cNvSpPr/>
          <p:nvPr/>
        </p:nvSpPr>
        <p:spPr>
          <a:xfrm>
            <a:off x="6618399" y="5436888"/>
            <a:ext cx="136990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1519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4" name="Rettangolo 53"/>
          <p:cNvSpPr/>
          <p:nvPr/>
        </p:nvSpPr>
        <p:spPr>
          <a:xfrm>
            <a:off x="1932099" y="6204595"/>
            <a:ext cx="13699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r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 di Spagna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5" name="Rettangolo 54"/>
          <p:cNvSpPr/>
          <p:nvPr/>
        </p:nvSpPr>
        <p:spPr>
          <a:xfrm>
            <a:off x="4166744" y="6204594"/>
            <a:ext cx="1369902" cy="539105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reditò i domini asburgici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6" name="Rettangolo 55"/>
          <p:cNvSpPr/>
          <p:nvPr/>
        </p:nvSpPr>
        <p:spPr>
          <a:xfrm>
            <a:off x="6618399" y="6179118"/>
            <a:ext cx="13699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u eletto imperatore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58" name="Connettore 2 57"/>
          <p:cNvCxnSpPr>
            <a:stCxn id="17" idx="2"/>
            <a:endCxn id="51" idx="3"/>
          </p:cNvCxnSpPr>
          <p:nvPr/>
        </p:nvCxnSpPr>
        <p:spPr>
          <a:xfrm flipH="1">
            <a:off x="2617050" y="4996653"/>
            <a:ext cx="2234644" cy="44023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Connettore 2 60"/>
          <p:cNvCxnSpPr>
            <a:stCxn id="17" idx="2"/>
            <a:endCxn id="52" idx="3"/>
          </p:cNvCxnSpPr>
          <p:nvPr/>
        </p:nvCxnSpPr>
        <p:spPr>
          <a:xfrm>
            <a:off x="4851694" y="4996653"/>
            <a:ext cx="1" cy="4332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2 63"/>
          <p:cNvCxnSpPr>
            <a:stCxn id="17" idx="2"/>
            <a:endCxn id="53" idx="3"/>
          </p:cNvCxnSpPr>
          <p:nvPr/>
        </p:nvCxnSpPr>
        <p:spPr>
          <a:xfrm>
            <a:off x="4851694" y="4996653"/>
            <a:ext cx="2451656" cy="44023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2 66"/>
          <p:cNvCxnSpPr>
            <a:stCxn id="51" idx="1"/>
            <a:endCxn id="54" idx="0"/>
          </p:cNvCxnSpPr>
          <p:nvPr/>
        </p:nvCxnSpPr>
        <p:spPr>
          <a:xfrm>
            <a:off x="2617050" y="5829146"/>
            <a:ext cx="0" cy="37544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nettore 2 69"/>
          <p:cNvCxnSpPr>
            <a:stCxn id="52" idx="1"/>
            <a:endCxn id="55" idx="0"/>
          </p:cNvCxnSpPr>
          <p:nvPr/>
        </p:nvCxnSpPr>
        <p:spPr>
          <a:xfrm>
            <a:off x="4851695" y="5822152"/>
            <a:ext cx="0" cy="3824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Connettore 2 72"/>
          <p:cNvCxnSpPr>
            <a:stCxn id="53" idx="1"/>
            <a:endCxn id="56" idx="0"/>
          </p:cNvCxnSpPr>
          <p:nvPr/>
        </p:nvCxnSpPr>
        <p:spPr>
          <a:xfrm>
            <a:off x="7303350" y="5829146"/>
            <a:ext cx="0" cy="34997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Pentagono 74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xmlns="" val="271242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L’ETÀ DI CARLO V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13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ounded Rectangle 14"/>
          <p:cNvSpPr/>
          <p:nvPr/>
        </p:nvSpPr>
        <p:spPr>
          <a:xfrm>
            <a:off x="464399" y="1200794"/>
            <a:ext cx="1509601" cy="626454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Tra il 1520 e il 1555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3113199" y="1226194"/>
            <a:ext cx="1839802" cy="601053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Carlo V dominò la politica europea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3271982" y="2019300"/>
            <a:ext cx="16810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>
                <a:solidFill>
                  <a:schemeClr val="accent2"/>
                </a:solidFill>
                <a:latin typeface="Arial"/>
                <a:cs typeface="Arial"/>
              </a:rPr>
              <a:t>i</a:t>
            </a:r>
            <a:r>
              <a:rPr lang="it-IT" sz="1200" b="1" dirty="0" smtClean="0">
                <a:solidFill>
                  <a:schemeClr val="accent2"/>
                </a:solidFill>
                <a:latin typeface="Arial"/>
                <a:cs typeface="Arial"/>
              </a:rPr>
              <a:t> suoi obiettivi erano</a:t>
            </a:r>
            <a:endParaRPr lang="it-IT" sz="1200" b="1" dirty="0"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464399" y="2610494"/>
            <a:ext cx="1839802" cy="601053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r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ealizzare un Impero universale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3113199" y="2610494"/>
            <a:ext cx="1839802" cy="601053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ancellare la riforma protestante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5827823" y="2610494"/>
            <a:ext cx="1839802" cy="601053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r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espingere la minaccia turca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4" name="Connettore 2 13"/>
          <p:cNvCxnSpPr>
            <a:stCxn id="6" idx="0"/>
          </p:cNvCxnSpPr>
          <p:nvPr/>
        </p:nvCxnSpPr>
        <p:spPr>
          <a:xfrm>
            <a:off x="1974000" y="1514021"/>
            <a:ext cx="1023200" cy="997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stCxn id="9" idx="2"/>
          </p:cNvCxnSpPr>
          <p:nvPr/>
        </p:nvCxnSpPr>
        <p:spPr>
          <a:xfrm>
            <a:off x="4112492" y="2296299"/>
            <a:ext cx="0" cy="31419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>
            <a:stCxn id="9" idx="2"/>
            <a:endCxn id="10" idx="0"/>
          </p:cNvCxnSpPr>
          <p:nvPr/>
        </p:nvCxnSpPr>
        <p:spPr>
          <a:xfrm flipH="1">
            <a:off x="1384300" y="2296299"/>
            <a:ext cx="2728192" cy="31419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stCxn id="9" idx="2"/>
            <a:endCxn id="12" idx="0"/>
          </p:cNvCxnSpPr>
          <p:nvPr/>
        </p:nvCxnSpPr>
        <p:spPr>
          <a:xfrm>
            <a:off x="4112492" y="2296299"/>
            <a:ext cx="2635232" cy="31419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9" name="Immagine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700" y="3517900"/>
            <a:ext cx="6146800" cy="2959100"/>
          </a:xfrm>
          <a:prstGeom prst="rect">
            <a:avLst/>
          </a:prstGeom>
        </p:spPr>
      </p:pic>
      <p:sp>
        <p:nvSpPr>
          <p:cNvPr id="30" name="Pentagono 29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xmlns="" val="62236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L’ETÀ DI CARLO V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13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535099" y="1043432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1219200" y="1041813"/>
            <a:ext cx="629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UN NUOVO CICLO DI GUERRE IN ITALIA (1521-1530)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14"/>
          <p:cNvSpPr/>
          <p:nvPr/>
        </p:nvSpPr>
        <p:spPr>
          <a:xfrm>
            <a:off x="534249" y="1920430"/>
            <a:ext cx="136990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1521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617050" y="1920430"/>
            <a:ext cx="13699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Carlo V 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4903050" y="1920430"/>
            <a:ext cx="261535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o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ccupò Milano e assediò Pavia 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Rounded Rectangle 14"/>
          <p:cNvSpPr/>
          <p:nvPr/>
        </p:nvSpPr>
        <p:spPr>
          <a:xfrm>
            <a:off x="534249" y="2695130"/>
            <a:ext cx="136990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1524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2617050" y="2695130"/>
            <a:ext cx="13699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Francesco I 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4903050" y="2695130"/>
            <a:ext cx="261535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ssediò Pavia ma fu fatto prigioniero dall’imperatore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ounded Rectangle 14"/>
          <p:cNvSpPr/>
          <p:nvPr/>
        </p:nvSpPr>
        <p:spPr>
          <a:xfrm>
            <a:off x="535099" y="3495230"/>
            <a:ext cx="136990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1526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2617050" y="3495230"/>
            <a:ext cx="1369902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fu il trattato di Madrid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4903050" y="3495230"/>
            <a:ext cx="2615350" cy="81007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Francia rinunciò a Milano, cedette i possedimenti in Borgogna e pagò un riscatto per liberare Francesco 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4903050" y="4714430"/>
            <a:ext cx="261535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ppena libero creò la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Lega di Cognac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contro l’imperatore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4903050" y="5476430"/>
            <a:ext cx="2615350" cy="61957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ormata da Francia, Venezia, Genova, Firenze, Stato della Chiesa e Inghilterra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1904151" y="4714430"/>
            <a:ext cx="2082801" cy="392258"/>
          </a:xfrm>
          <a:prstGeom prst="rect">
            <a:avLst/>
          </a:prstGeom>
          <a:solidFill>
            <a:schemeClr val="accent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Carlo V mandò in Italia i lanzichenecchi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0" name="Rounded Rectangle 14"/>
          <p:cNvSpPr/>
          <p:nvPr/>
        </p:nvSpPr>
        <p:spPr>
          <a:xfrm>
            <a:off x="534249" y="5476430"/>
            <a:ext cx="136990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1527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1" name="Rettangolo 20"/>
          <p:cNvSpPr/>
          <p:nvPr/>
        </p:nvSpPr>
        <p:spPr>
          <a:xfrm>
            <a:off x="2363050" y="5476430"/>
            <a:ext cx="1472350" cy="121647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Sacco di Roma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: i lanzichenecchi saccheggiarono Roma per giorni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3" name="Connettore 2 22"/>
          <p:cNvCxnSpPr>
            <a:stCxn id="8" idx="0"/>
            <a:endCxn id="9" idx="1"/>
          </p:cNvCxnSpPr>
          <p:nvPr/>
        </p:nvCxnSpPr>
        <p:spPr>
          <a:xfrm>
            <a:off x="1904151" y="2116559"/>
            <a:ext cx="7128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>
            <a:stCxn id="9" idx="3"/>
            <a:endCxn id="10" idx="1"/>
          </p:cNvCxnSpPr>
          <p:nvPr/>
        </p:nvCxnSpPr>
        <p:spPr>
          <a:xfrm>
            <a:off x="3986952" y="2116559"/>
            <a:ext cx="9160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>
            <a:stCxn id="11" idx="0"/>
            <a:endCxn id="12" idx="1"/>
          </p:cNvCxnSpPr>
          <p:nvPr/>
        </p:nvCxnSpPr>
        <p:spPr>
          <a:xfrm>
            <a:off x="1904151" y="2891259"/>
            <a:ext cx="7128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2 31"/>
          <p:cNvCxnSpPr>
            <a:stCxn id="12" idx="3"/>
            <a:endCxn id="13" idx="1"/>
          </p:cNvCxnSpPr>
          <p:nvPr/>
        </p:nvCxnSpPr>
        <p:spPr>
          <a:xfrm>
            <a:off x="3986952" y="2891259"/>
            <a:ext cx="9160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ttore 2 34"/>
          <p:cNvCxnSpPr>
            <a:stCxn id="14" idx="0"/>
            <a:endCxn id="15" idx="1"/>
          </p:cNvCxnSpPr>
          <p:nvPr/>
        </p:nvCxnSpPr>
        <p:spPr>
          <a:xfrm>
            <a:off x="1905001" y="3691359"/>
            <a:ext cx="71204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/>
          <p:cNvCxnSpPr>
            <a:stCxn id="15" idx="3"/>
          </p:cNvCxnSpPr>
          <p:nvPr/>
        </p:nvCxnSpPr>
        <p:spPr>
          <a:xfrm>
            <a:off x="3986952" y="3691359"/>
            <a:ext cx="9144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>
            <a:stCxn id="16" idx="2"/>
            <a:endCxn id="17" idx="0"/>
          </p:cNvCxnSpPr>
          <p:nvPr/>
        </p:nvCxnSpPr>
        <p:spPr>
          <a:xfrm>
            <a:off x="6210725" y="4305300"/>
            <a:ext cx="0" cy="40913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>
            <a:stCxn id="17" idx="2"/>
          </p:cNvCxnSpPr>
          <p:nvPr/>
        </p:nvCxnSpPr>
        <p:spPr>
          <a:xfrm>
            <a:off x="6210725" y="5106688"/>
            <a:ext cx="0" cy="46861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/>
          <p:cNvCxnSpPr>
            <a:stCxn id="17" idx="1"/>
          </p:cNvCxnSpPr>
          <p:nvPr/>
        </p:nvCxnSpPr>
        <p:spPr>
          <a:xfrm flipH="1">
            <a:off x="3986952" y="4910559"/>
            <a:ext cx="916098" cy="17041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ttore 2 49"/>
          <p:cNvCxnSpPr>
            <a:stCxn id="19" idx="2"/>
          </p:cNvCxnSpPr>
          <p:nvPr/>
        </p:nvCxnSpPr>
        <p:spPr>
          <a:xfrm>
            <a:off x="2945552" y="5106688"/>
            <a:ext cx="848" cy="3697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Connettore 2 52"/>
          <p:cNvCxnSpPr>
            <a:stCxn id="20" idx="0"/>
          </p:cNvCxnSpPr>
          <p:nvPr/>
        </p:nvCxnSpPr>
        <p:spPr>
          <a:xfrm flipV="1">
            <a:off x="1904151" y="5664200"/>
            <a:ext cx="458899" cy="835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Pentagono 54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56" name="Freccia giù 55"/>
          <p:cNvSpPr/>
          <p:nvPr/>
        </p:nvSpPr>
        <p:spPr>
          <a:xfrm>
            <a:off x="976884" y="3137152"/>
            <a:ext cx="484632" cy="29483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7" name="Freccia giù 56"/>
          <p:cNvSpPr/>
          <p:nvPr/>
        </p:nvSpPr>
        <p:spPr>
          <a:xfrm>
            <a:off x="970610" y="2373458"/>
            <a:ext cx="484632" cy="29483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16717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L’ETÀ DI CARLO V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13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2947250" y="1183830"/>
            <a:ext cx="261535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Dopo il Sacco di Roma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059100" y="2060130"/>
            <a:ext cx="17763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Medici furono cacciati da Firenze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4218950" y="2060130"/>
            <a:ext cx="17763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guerra continuò fino al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1529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4218950" y="2923730"/>
            <a:ext cx="17763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pace fu siglata con due trattati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1283550" y="3784292"/>
            <a:ext cx="17763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  <a:latin typeface="Arial"/>
                <a:cs typeface="Arial"/>
              </a:rPr>
              <a:t>t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rattato di </a:t>
            </a:r>
            <a:r>
              <a:rPr lang="it-IT" sz="1400" b="1" dirty="0" err="1" smtClean="0">
                <a:solidFill>
                  <a:schemeClr val="tx1"/>
                </a:solidFill>
                <a:latin typeface="Arial"/>
                <a:cs typeface="Arial"/>
              </a:rPr>
              <a:t>Cambrai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6300900" y="3784292"/>
            <a:ext cx="17763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  <a:latin typeface="Arial"/>
                <a:cs typeface="Arial"/>
              </a:rPr>
              <a:t>t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rattato di Barcellona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155800" y="4625530"/>
            <a:ext cx="1776300" cy="61957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Francia rinunciava al ogni pretesa in Italia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2171700" y="4625530"/>
            <a:ext cx="1776300" cy="61957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Carlo V cedette la Borgogna alla Francia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4321400" y="4625530"/>
            <a:ext cx="1241200" cy="166097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Milano tornò a Francesco II Sforza, ma alla sua morte sarebbe andato a Carlo V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5845400" y="4625530"/>
            <a:ext cx="1241200" cy="70847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Venezia rimase indipendente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7456600" y="4625530"/>
            <a:ext cx="1241200" cy="61957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Firenze tornarono i Medici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8" name="Connettore 2 17"/>
          <p:cNvCxnSpPr>
            <a:stCxn id="6" idx="2"/>
            <a:endCxn id="7" idx="0"/>
          </p:cNvCxnSpPr>
          <p:nvPr/>
        </p:nvCxnSpPr>
        <p:spPr>
          <a:xfrm flipH="1">
            <a:off x="2947250" y="1576088"/>
            <a:ext cx="1307675" cy="4840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>
            <a:stCxn id="6" idx="2"/>
            <a:endCxn id="8" idx="0"/>
          </p:cNvCxnSpPr>
          <p:nvPr/>
        </p:nvCxnSpPr>
        <p:spPr>
          <a:xfrm>
            <a:off x="4254925" y="1576088"/>
            <a:ext cx="852175" cy="4840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stCxn id="8" idx="2"/>
            <a:endCxn id="9" idx="0"/>
          </p:cNvCxnSpPr>
          <p:nvPr/>
        </p:nvCxnSpPr>
        <p:spPr>
          <a:xfrm>
            <a:off x="5107100" y="2452388"/>
            <a:ext cx="0" cy="4713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>
            <a:stCxn id="9" idx="2"/>
            <a:endCxn id="10" idx="0"/>
          </p:cNvCxnSpPr>
          <p:nvPr/>
        </p:nvCxnSpPr>
        <p:spPr>
          <a:xfrm flipH="1">
            <a:off x="2171700" y="3315988"/>
            <a:ext cx="2935400" cy="46830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>
            <a:stCxn id="9" idx="2"/>
            <a:endCxn id="11" idx="0"/>
          </p:cNvCxnSpPr>
          <p:nvPr/>
        </p:nvCxnSpPr>
        <p:spPr>
          <a:xfrm>
            <a:off x="5107100" y="3315988"/>
            <a:ext cx="2081950" cy="46830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/>
          <p:cNvCxnSpPr>
            <a:stCxn id="10" idx="2"/>
            <a:endCxn id="12" idx="0"/>
          </p:cNvCxnSpPr>
          <p:nvPr/>
        </p:nvCxnSpPr>
        <p:spPr>
          <a:xfrm flipH="1">
            <a:off x="1043950" y="4176550"/>
            <a:ext cx="1127750" cy="4489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/>
          <p:cNvCxnSpPr>
            <a:stCxn id="10" idx="2"/>
            <a:endCxn id="13" idx="0"/>
          </p:cNvCxnSpPr>
          <p:nvPr/>
        </p:nvCxnSpPr>
        <p:spPr>
          <a:xfrm>
            <a:off x="2171700" y="4176550"/>
            <a:ext cx="888150" cy="4489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2 38"/>
          <p:cNvCxnSpPr>
            <a:stCxn id="11" idx="2"/>
            <a:endCxn id="14" idx="0"/>
          </p:cNvCxnSpPr>
          <p:nvPr/>
        </p:nvCxnSpPr>
        <p:spPr>
          <a:xfrm flipH="1">
            <a:off x="4942000" y="4176550"/>
            <a:ext cx="2247050" cy="4489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2 41"/>
          <p:cNvCxnSpPr>
            <a:stCxn id="11" idx="2"/>
            <a:endCxn id="15" idx="0"/>
          </p:cNvCxnSpPr>
          <p:nvPr/>
        </p:nvCxnSpPr>
        <p:spPr>
          <a:xfrm flipH="1">
            <a:off x="6466000" y="4176550"/>
            <a:ext cx="723050" cy="4489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>
            <a:stCxn id="11" idx="2"/>
            <a:endCxn id="16" idx="0"/>
          </p:cNvCxnSpPr>
          <p:nvPr/>
        </p:nvCxnSpPr>
        <p:spPr>
          <a:xfrm>
            <a:off x="7189050" y="4176550"/>
            <a:ext cx="888150" cy="4489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Pentagono 46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xmlns="" val="362528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L’ETÀ DI CARLO V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13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ttangolo 5"/>
          <p:cNvSpPr>
            <a:spLocks noChangeAspect="1"/>
          </p:cNvSpPr>
          <p:nvPr/>
        </p:nvSpPr>
        <p:spPr>
          <a:xfrm>
            <a:off x="535099" y="1043432"/>
            <a:ext cx="435511" cy="396875"/>
          </a:xfrm>
          <a:prstGeom prst="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1193800" y="1070975"/>
            <a:ext cx="7835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b="1" dirty="0" smtClean="0">
                <a:solidFill>
                  <a:srgbClr val="E14685"/>
                </a:solidFill>
                <a:latin typeface="Arial" pitchFamily="34" charset="0"/>
                <a:cs typeface="Arial" pitchFamily="34" charset="0"/>
              </a:rPr>
              <a:t>GUERRE DALL’ITALIA, ALL’EUROPA AL MEDITERRANEO (1535-1556)</a:t>
            </a:r>
            <a:endParaRPr lang="it-IT" b="1" i="1" dirty="0">
              <a:solidFill>
                <a:srgbClr val="E1468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535099" y="1906134"/>
            <a:ext cx="17763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Carlo V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960798" y="1906134"/>
            <a:ext cx="21573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s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 sentiva minacciato dai turchi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ounded Rectangle 14"/>
          <p:cNvSpPr/>
          <p:nvPr/>
        </p:nvSpPr>
        <p:spPr>
          <a:xfrm>
            <a:off x="534249" y="2695130"/>
            <a:ext cx="136990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</a:t>
            </a: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el 1535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2960798" y="2695130"/>
            <a:ext cx="21573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Carlo V conquistò La Goletta e Tunisi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5907198" y="2695130"/>
            <a:ext cx="21573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minaccia turca non fu eliminata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534250" y="3634930"/>
            <a:ext cx="177715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Francesco II Sforza morì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2960798" y="3634930"/>
            <a:ext cx="21573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Carlo V occupò Milano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2960798" y="4485830"/>
            <a:ext cx="21573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Francesco I si alleò con tutti i nemici di Carlo V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2960798" y="5285930"/>
            <a:ext cx="21573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r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iprese la guerra che si concluse con 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5907198" y="4878088"/>
            <a:ext cx="21573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Francesco I rinunciò a Milano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5907198" y="5634458"/>
            <a:ext cx="2157301" cy="804441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Pier Luigi Farnese, figlio di papa Paolo III divenne duca di Parma e Piacenza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20" name="Connettore 2 19"/>
          <p:cNvCxnSpPr>
            <a:stCxn id="8" idx="3"/>
            <a:endCxn id="9" idx="1"/>
          </p:cNvCxnSpPr>
          <p:nvPr/>
        </p:nvCxnSpPr>
        <p:spPr>
          <a:xfrm>
            <a:off x="2311399" y="2102263"/>
            <a:ext cx="6493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>
            <a:endCxn id="10" idx="3"/>
          </p:cNvCxnSpPr>
          <p:nvPr/>
        </p:nvCxnSpPr>
        <p:spPr>
          <a:xfrm>
            <a:off x="1219200" y="2298392"/>
            <a:ext cx="0" cy="39673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>
            <a:stCxn id="10" idx="0"/>
            <a:endCxn id="11" idx="1"/>
          </p:cNvCxnSpPr>
          <p:nvPr/>
        </p:nvCxnSpPr>
        <p:spPr>
          <a:xfrm>
            <a:off x="1904151" y="2891259"/>
            <a:ext cx="105664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>
            <a:stCxn id="11" idx="3"/>
            <a:endCxn id="12" idx="1"/>
          </p:cNvCxnSpPr>
          <p:nvPr/>
        </p:nvCxnSpPr>
        <p:spPr>
          <a:xfrm>
            <a:off x="5118099" y="2891259"/>
            <a:ext cx="789099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>
            <a:stCxn id="10" idx="1"/>
          </p:cNvCxnSpPr>
          <p:nvPr/>
        </p:nvCxnSpPr>
        <p:spPr>
          <a:xfrm>
            <a:off x="1219200" y="3087388"/>
            <a:ext cx="0" cy="5475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ttore 2 37"/>
          <p:cNvCxnSpPr>
            <a:stCxn id="13" idx="3"/>
            <a:endCxn id="14" idx="1"/>
          </p:cNvCxnSpPr>
          <p:nvPr/>
        </p:nvCxnSpPr>
        <p:spPr>
          <a:xfrm>
            <a:off x="2311400" y="3831059"/>
            <a:ext cx="64939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ttore 2 40"/>
          <p:cNvCxnSpPr>
            <a:stCxn id="14" idx="2"/>
            <a:endCxn id="15" idx="0"/>
          </p:cNvCxnSpPr>
          <p:nvPr/>
        </p:nvCxnSpPr>
        <p:spPr>
          <a:xfrm>
            <a:off x="4039449" y="4027188"/>
            <a:ext cx="0" cy="4586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>
            <a:stCxn id="15" idx="2"/>
            <a:endCxn id="16" idx="0"/>
          </p:cNvCxnSpPr>
          <p:nvPr/>
        </p:nvCxnSpPr>
        <p:spPr>
          <a:xfrm>
            <a:off x="4039449" y="4878088"/>
            <a:ext cx="0" cy="4078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/>
          <p:cNvCxnSpPr>
            <a:stCxn id="16" idx="3"/>
            <a:endCxn id="17" idx="1"/>
          </p:cNvCxnSpPr>
          <p:nvPr/>
        </p:nvCxnSpPr>
        <p:spPr>
          <a:xfrm flipV="1">
            <a:off x="5118099" y="5074217"/>
            <a:ext cx="789099" cy="4078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ttore 2 49"/>
          <p:cNvCxnSpPr>
            <a:stCxn id="16" idx="3"/>
            <a:endCxn id="18" idx="1"/>
          </p:cNvCxnSpPr>
          <p:nvPr/>
        </p:nvCxnSpPr>
        <p:spPr>
          <a:xfrm>
            <a:off x="5118099" y="5482059"/>
            <a:ext cx="789099" cy="55462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Pentagono 51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xmlns="" val="249437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L’ETÀ DI CARLO V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13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ounded Rectangle 14"/>
          <p:cNvSpPr/>
          <p:nvPr/>
        </p:nvSpPr>
        <p:spPr>
          <a:xfrm>
            <a:off x="394549" y="1272730"/>
            <a:ext cx="136990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1547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2643299" y="1272730"/>
            <a:ext cx="17763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Francesco I morì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643299" y="2237930"/>
            <a:ext cx="17763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 figlio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Enrico II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5005499" y="2237930"/>
            <a:ext cx="17763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r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iprese la guerra contro Carlo V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5435600" y="2698234"/>
            <a:ext cx="10227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b="1" dirty="0">
                <a:solidFill>
                  <a:schemeClr val="accent2"/>
                </a:solidFill>
                <a:latin typeface="Arial"/>
                <a:cs typeface="Arial"/>
              </a:rPr>
              <a:t>s</a:t>
            </a:r>
            <a:r>
              <a:rPr lang="it-IT" sz="1200" b="1" dirty="0" smtClean="0">
                <a:solidFill>
                  <a:schemeClr val="accent2"/>
                </a:solidFill>
                <a:latin typeface="Arial"/>
                <a:cs typeface="Arial"/>
              </a:rPr>
              <a:t>i alleò con</a:t>
            </a:r>
            <a:endParaRPr lang="it-IT" sz="1200" b="1" dirty="0"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3659300" y="3419030"/>
            <a:ext cx="17763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Solimano il Magnifico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Rettangolo 11"/>
          <p:cNvSpPr/>
          <p:nvPr/>
        </p:nvSpPr>
        <p:spPr>
          <a:xfrm>
            <a:off x="6383885" y="3419030"/>
            <a:ext cx="17763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i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 prìncipi luterani tedeschi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6383885" y="4333430"/>
            <a:ext cx="1776300" cy="65767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guerra si spostò dall’Italia alla Germania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Rounded Rectangle 14"/>
          <p:cNvSpPr/>
          <p:nvPr/>
        </p:nvSpPr>
        <p:spPr>
          <a:xfrm>
            <a:off x="394549" y="5547001"/>
            <a:ext cx="136990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1555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5" name="Rettangolo 14"/>
          <p:cNvSpPr/>
          <p:nvPr/>
        </p:nvSpPr>
        <p:spPr>
          <a:xfrm>
            <a:off x="2643298" y="5547001"/>
            <a:ext cx="2551001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l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 guerra finì con la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pace di Augusta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6383885" y="5473531"/>
            <a:ext cx="1776300" cy="121937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  <a:latin typeface="Arial"/>
                <a:cs typeface="Arial"/>
              </a:rPr>
              <a:t>f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allì il sogno di Carlo V di ricomporre la frattura fra cattolici e luterani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18" name="Connettore 2 17"/>
          <p:cNvCxnSpPr>
            <a:stCxn id="6" idx="0"/>
            <a:endCxn id="7" idx="1"/>
          </p:cNvCxnSpPr>
          <p:nvPr/>
        </p:nvCxnSpPr>
        <p:spPr>
          <a:xfrm>
            <a:off x="1764451" y="1468859"/>
            <a:ext cx="87884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ttore 2 20"/>
          <p:cNvCxnSpPr>
            <a:stCxn id="7" idx="2"/>
            <a:endCxn id="8" idx="0"/>
          </p:cNvCxnSpPr>
          <p:nvPr/>
        </p:nvCxnSpPr>
        <p:spPr>
          <a:xfrm>
            <a:off x="3531449" y="1664988"/>
            <a:ext cx="0" cy="5729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>
            <a:stCxn id="8" idx="3"/>
            <a:endCxn id="9" idx="1"/>
          </p:cNvCxnSpPr>
          <p:nvPr/>
        </p:nvCxnSpPr>
        <p:spPr>
          <a:xfrm>
            <a:off x="4419599" y="2434059"/>
            <a:ext cx="5859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>
            <a:stCxn id="10" idx="2"/>
            <a:endCxn id="11" idx="0"/>
          </p:cNvCxnSpPr>
          <p:nvPr/>
        </p:nvCxnSpPr>
        <p:spPr>
          <a:xfrm flipH="1">
            <a:off x="4547450" y="2975233"/>
            <a:ext cx="1399543" cy="44379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>
            <a:stCxn id="10" idx="2"/>
            <a:endCxn id="12" idx="0"/>
          </p:cNvCxnSpPr>
          <p:nvPr/>
        </p:nvCxnSpPr>
        <p:spPr>
          <a:xfrm>
            <a:off x="5946993" y="2975233"/>
            <a:ext cx="1325042" cy="44379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/>
          <p:cNvCxnSpPr>
            <a:stCxn id="12" idx="2"/>
            <a:endCxn id="13" idx="0"/>
          </p:cNvCxnSpPr>
          <p:nvPr/>
        </p:nvCxnSpPr>
        <p:spPr>
          <a:xfrm>
            <a:off x="7272035" y="3811288"/>
            <a:ext cx="0" cy="5221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2 35"/>
          <p:cNvCxnSpPr>
            <a:stCxn id="14" idx="0"/>
            <a:endCxn id="15" idx="1"/>
          </p:cNvCxnSpPr>
          <p:nvPr/>
        </p:nvCxnSpPr>
        <p:spPr>
          <a:xfrm>
            <a:off x="1764451" y="5743130"/>
            <a:ext cx="878847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1 38"/>
          <p:cNvCxnSpPr>
            <a:stCxn id="13" idx="2"/>
          </p:cNvCxnSpPr>
          <p:nvPr/>
        </p:nvCxnSpPr>
        <p:spPr>
          <a:xfrm>
            <a:off x="7272035" y="4991100"/>
            <a:ext cx="0" cy="2413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ttore 1 41"/>
          <p:cNvCxnSpPr/>
          <p:nvPr/>
        </p:nvCxnSpPr>
        <p:spPr>
          <a:xfrm flipH="1">
            <a:off x="3771900" y="5232400"/>
            <a:ext cx="350013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ttore 2 44"/>
          <p:cNvCxnSpPr/>
          <p:nvPr/>
        </p:nvCxnSpPr>
        <p:spPr>
          <a:xfrm>
            <a:off x="3771900" y="5232400"/>
            <a:ext cx="0" cy="31460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Connettore 2 47"/>
          <p:cNvCxnSpPr>
            <a:stCxn id="15" idx="3"/>
          </p:cNvCxnSpPr>
          <p:nvPr/>
        </p:nvCxnSpPr>
        <p:spPr>
          <a:xfrm>
            <a:off x="5194299" y="5743130"/>
            <a:ext cx="1054101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Pentagono 49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xmlns="" val="6504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3175"/>
            <a:ext cx="7667625" cy="404813"/>
          </a:xfrm>
          <a:prstGeom prst="rect">
            <a:avLst/>
          </a:prstGeom>
          <a:solidFill>
            <a:srgbClr val="DE6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pitchFamily="34" charset="0"/>
              </a:rPr>
              <a:t>IL CINQUECENTO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0" y="404813"/>
            <a:ext cx="7667625" cy="404812"/>
          </a:xfrm>
          <a:prstGeom prst="rect">
            <a:avLst/>
          </a:prstGeom>
          <a:solidFill>
            <a:srgbClr val="CA41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ekton Pro" charset="0"/>
                <a:ea typeface="Tekton Pro" charset="0"/>
                <a:cs typeface="Tekton Pro" charset="0"/>
              </a:rPr>
              <a:t>L’ETÀ DI CARLO V</a:t>
            </a: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ekton Pro" charset="0"/>
              <a:ea typeface="Tekton Pro" charset="0"/>
              <a:cs typeface="Tekton Pro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67625" y="0"/>
            <a:ext cx="1476375" cy="404813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SEZIONE </a:t>
            </a:r>
            <a:r>
              <a:rPr lang="it-IT" sz="16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3</a:t>
            </a:r>
            <a:endParaRPr lang="it-IT" sz="160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7667625" y="404813"/>
            <a:ext cx="1476375" cy="404812"/>
          </a:xfrm>
          <a:prstGeom prst="rect">
            <a:avLst/>
          </a:prstGeom>
          <a:solidFill>
            <a:srgbClr val="EFA4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600" dirty="0" smtClean="0">
                <a:solidFill>
                  <a:schemeClr val="tx1"/>
                </a:solidFill>
                <a:latin typeface="Arial"/>
                <a:cs typeface="Arial"/>
              </a:rPr>
              <a:t>UNITÀ 13</a:t>
            </a:r>
            <a:endParaRPr lang="it-IT" sz="16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Rounded Rectangle 14"/>
          <p:cNvSpPr/>
          <p:nvPr/>
        </p:nvSpPr>
        <p:spPr>
          <a:xfrm>
            <a:off x="394549" y="1272730"/>
            <a:ext cx="1369902" cy="392258"/>
          </a:xfrm>
          <a:prstGeom prst="snip1Rect">
            <a:avLst/>
          </a:prstGeom>
          <a:solidFill>
            <a:srgbClr val="EFA436"/>
          </a:solidFill>
          <a:ln>
            <a:solidFill>
              <a:srgbClr val="EFA43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tIns="72000" bIns="72000">
            <a:spAutoFit/>
          </a:bodyPr>
          <a:lstStyle/>
          <a:p>
            <a:pPr algn="ctr">
              <a:defRPr/>
            </a:pPr>
            <a:r>
              <a:rPr lang="it-IT" sz="1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Nel 1556</a:t>
            </a:r>
            <a:endParaRPr lang="it-IT" sz="14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643299" y="1272730"/>
            <a:ext cx="1776300" cy="392258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Carlo V</a:t>
            </a:r>
            <a:endParaRPr lang="it-IT" sz="14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2643299" y="2174430"/>
            <a:ext cx="1776300" cy="392258"/>
          </a:xfrm>
          <a:prstGeom prst="rect">
            <a:avLst/>
          </a:prstGeom>
          <a:solidFill>
            <a:srgbClr val="F79646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bg1"/>
                </a:solidFill>
                <a:latin typeface="Arial"/>
                <a:cs typeface="Arial"/>
              </a:rPr>
              <a:t>a</a:t>
            </a:r>
            <a:r>
              <a:rPr lang="it-IT" sz="1400" b="1" dirty="0" smtClean="0">
                <a:solidFill>
                  <a:schemeClr val="bg1"/>
                </a:solidFill>
                <a:latin typeface="Arial"/>
                <a:cs typeface="Arial"/>
              </a:rPr>
              <a:t>bdicò e scelse due successori</a:t>
            </a:r>
            <a:endParaRPr lang="it-IT" sz="1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1372449" y="3101530"/>
            <a:ext cx="1776300" cy="91167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al fratello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Ferdinando I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lasciò Austria, Tirolo, Boemia e Ungheria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3340949" y="3101530"/>
            <a:ext cx="1776300" cy="1267270"/>
          </a:xfrm>
          <a:prstGeom prst="rect">
            <a:avLst/>
          </a:prstGeom>
          <a:solidFill>
            <a:schemeClr val="bg1"/>
          </a:solidFill>
          <a:ln w="19050" cmpd="sng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al figlio </a:t>
            </a:r>
            <a:r>
              <a:rPr lang="it-IT" sz="1400" b="1" dirty="0" smtClean="0">
                <a:solidFill>
                  <a:schemeClr val="tx1"/>
                </a:solidFill>
                <a:latin typeface="Arial"/>
                <a:cs typeface="Arial"/>
              </a:rPr>
              <a:t>Filippo II </a:t>
            </a:r>
            <a:r>
              <a:rPr lang="it-IT" sz="1400" dirty="0" smtClean="0">
                <a:solidFill>
                  <a:schemeClr val="tx1"/>
                </a:solidFill>
                <a:latin typeface="Arial"/>
                <a:cs typeface="Arial"/>
              </a:rPr>
              <a:t>lasciò Spagna, Milano, Napoli, Sicilia, Sardegna, Paesi Bassi e domini americani</a:t>
            </a:r>
            <a:endParaRPr lang="it-IT" sz="1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12" name="Immagin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802" y="2566688"/>
            <a:ext cx="3354198" cy="1835150"/>
          </a:xfrm>
          <a:prstGeom prst="rect">
            <a:avLst/>
          </a:prstGeom>
        </p:spPr>
      </p:pic>
      <p:cxnSp>
        <p:nvCxnSpPr>
          <p:cNvPr id="14" name="Connettore 2 13"/>
          <p:cNvCxnSpPr>
            <a:stCxn id="7" idx="0"/>
            <a:endCxn id="8" idx="1"/>
          </p:cNvCxnSpPr>
          <p:nvPr/>
        </p:nvCxnSpPr>
        <p:spPr>
          <a:xfrm>
            <a:off x="1764451" y="1468859"/>
            <a:ext cx="87884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/>
          <p:cNvCxnSpPr>
            <a:stCxn id="8" idx="2"/>
            <a:endCxn id="9" idx="0"/>
          </p:cNvCxnSpPr>
          <p:nvPr/>
        </p:nvCxnSpPr>
        <p:spPr>
          <a:xfrm>
            <a:off x="3531449" y="1664988"/>
            <a:ext cx="0" cy="5094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>
            <a:stCxn id="9" idx="2"/>
            <a:endCxn id="11" idx="0"/>
          </p:cNvCxnSpPr>
          <p:nvPr/>
        </p:nvCxnSpPr>
        <p:spPr>
          <a:xfrm>
            <a:off x="3531449" y="2566688"/>
            <a:ext cx="697650" cy="5348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>
            <a:stCxn id="9" idx="2"/>
            <a:endCxn id="10" idx="0"/>
          </p:cNvCxnSpPr>
          <p:nvPr/>
        </p:nvCxnSpPr>
        <p:spPr>
          <a:xfrm flipH="1">
            <a:off x="2260599" y="2566688"/>
            <a:ext cx="1270850" cy="5348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Pentagono 25"/>
          <p:cNvSpPr>
            <a:spLocks noChangeAspect="1"/>
          </p:cNvSpPr>
          <p:nvPr/>
        </p:nvSpPr>
        <p:spPr>
          <a:xfrm>
            <a:off x="8528050" y="6237312"/>
            <a:ext cx="395287" cy="395288"/>
          </a:xfrm>
          <a:prstGeom prst="homePlate">
            <a:avLst/>
          </a:prstGeom>
          <a:solidFill>
            <a:srgbClr val="EFA436"/>
          </a:solidFill>
          <a:ln>
            <a:solidFill>
              <a:srgbClr val="DE6D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xmlns="" val="253589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657</Words>
  <Application>Microsoft Office PowerPoint</Application>
  <PresentationFormat>Presentazione su schermo (4:3)</PresentationFormat>
  <Paragraphs>149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Arianna Breda</dc:creator>
  <cp:lastModifiedBy>HOME</cp:lastModifiedBy>
  <cp:revision>24</cp:revision>
  <dcterms:created xsi:type="dcterms:W3CDTF">2018-03-22T13:39:28Z</dcterms:created>
  <dcterms:modified xsi:type="dcterms:W3CDTF">2020-04-29T11:56:21Z</dcterms:modified>
</cp:coreProperties>
</file>