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61"/>
  </p:notesMasterIdLst>
  <p:sldIdLst>
    <p:sldId id="323" r:id="rId2"/>
    <p:sldId id="324" r:id="rId3"/>
    <p:sldId id="325" r:id="rId4"/>
    <p:sldId id="326" r:id="rId5"/>
    <p:sldId id="327"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47" r:id="rId26"/>
    <p:sldId id="348" r:id="rId27"/>
    <p:sldId id="349" r:id="rId28"/>
    <p:sldId id="350" r:id="rId29"/>
    <p:sldId id="351" r:id="rId30"/>
    <p:sldId id="352" r:id="rId31"/>
    <p:sldId id="353" r:id="rId32"/>
    <p:sldId id="354" r:id="rId33"/>
    <p:sldId id="355" r:id="rId34"/>
    <p:sldId id="356" r:id="rId35"/>
    <p:sldId id="357" r:id="rId36"/>
    <p:sldId id="358" r:id="rId37"/>
    <p:sldId id="359" r:id="rId38"/>
    <p:sldId id="360" r:id="rId39"/>
    <p:sldId id="361" r:id="rId40"/>
    <p:sldId id="362" r:id="rId41"/>
    <p:sldId id="364" r:id="rId42"/>
    <p:sldId id="365" r:id="rId43"/>
    <p:sldId id="366" r:id="rId44"/>
    <p:sldId id="367" r:id="rId45"/>
    <p:sldId id="368" r:id="rId46"/>
    <p:sldId id="369" r:id="rId47"/>
    <p:sldId id="370" r:id="rId48"/>
    <p:sldId id="371" r:id="rId49"/>
    <p:sldId id="372" r:id="rId50"/>
    <p:sldId id="373" r:id="rId51"/>
    <p:sldId id="375" r:id="rId52"/>
    <p:sldId id="376" r:id="rId53"/>
    <p:sldId id="377" r:id="rId54"/>
    <p:sldId id="378" r:id="rId55"/>
    <p:sldId id="379" r:id="rId56"/>
    <p:sldId id="380" r:id="rId57"/>
    <p:sldId id="381" r:id="rId58"/>
    <p:sldId id="382" r:id="rId59"/>
    <p:sldId id="383" r:id="rId60"/>
  </p:sldIdLst>
  <p:sldSz cx="9144000" cy="6858000" type="screen4x3"/>
  <p:notesSz cx="6858000" cy="9144000"/>
  <p:photoAlbum/>
  <p:custDataLst>
    <p:tags r:id="rId6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9691"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7C256B-A6DD-4241-B524-DB0330DCEA3F}" type="datetimeFigureOut">
              <a:rPr lang="en-US" smtClean="0"/>
              <a:pPr/>
              <a:t>10/5/2022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816AD4-5FB7-4FF1-864B-C3ED68911890}" type="slidenum">
              <a:rPr lang="en-US" smtClean="0"/>
              <a:pPr/>
              <a:t>‹#›</a:t>
            </a:fld>
            <a:endParaRPr lang="en-US"/>
          </a:p>
        </p:txBody>
      </p:sp>
    </p:spTree>
    <p:extLst>
      <p:ext uri="{BB962C8B-B14F-4D97-AF65-F5344CB8AC3E}">
        <p14:creationId xmlns:p14="http://schemas.microsoft.com/office/powerpoint/2010/main" val="4133979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7762EC-8947-42DD-B4AB-83DDDC7F5B44}" type="slidenum">
              <a:rPr lang="en-US" altLang="en-US" smtClean="0"/>
              <a:pPr/>
              <a:t>1</a:t>
            </a:fld>
            <a:endParaRPr lang="en-US" altLang="en-US" dirty="0"/>
          </a:p>
        </p:txBody>
      </p:sp>
    </p:spTree>
    <p:extLst>
      <p:ext uri="{BB962C8B-B14F-4D97-AF65-F5344CB8AC3E}">
        <p14:creationId xmlns:p14="http://schemas.microsoft.com/office/powerpoint/2010/main" val="1649214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83CB6AB-F155-4EF4-BCA7-6A87AE201A85}" type="datetime1">
              <a:rPr lang="en-US" smtClean="0"/>
              <a:pPr/>
              <a:t>10/5/2022</a:t>
            </a:fld>
            <a:endParaRPr lang="en-US"/>
          </a:p>
        </p:txBody>
      </p:sp>
      <p:sp>
        <p:nvSpPr>
          <p:cNvPr id="5" name="Footer Placeholder 4"/>
          <p:cNvSpPr>
            <a:spLocks noGrp="1"/>
          </p:cNvSpPr>
          <p:nvPr>
            <p:ph type="ftr" sz="quarter" idx="11"/>
          </p:nvPr>
        </p:nvSpPr>
        <p:spPr>
          <a:xfrm>
            <a:off x="1676400" y="6356350"/>
            <a:ext cx="5791200" cy="365125"/>
          </a:xfrm>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370665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515BC-3AF5-49D7-AFD4-C762538B2B02}"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1501290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A93E08-0DBF-44D8-BFB1-9F8AF5BE0AE9}"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2685739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fld id="{11F11ADE-D64F-44A9-BE1B-AC975345701B}" type="datetime1">
              <a:rPr lang="en-US" smtClean="0"/>
              <a:pPr/>
              <a:t>10/5/2022</a:t>
            </a:fld>
            <a:endParaRPr lang="en-US"/>
          </a:p>
        </p:txBody>
      </p:sp>
      <p:sp>
        <p:nvSpPr>
          <p:cNvPr id="5" name="Footer Placeholder 21"/>
          <p:cNvSpPr>
            <a:spLocks noGrp="1"/>
          </p:cNvSpPr>
          <p:nvPr>
            <p:ph type="ftr" sz="quarter" idx="11"/>
          </p:nvPr>
        </p:nvSpPr>
        <p:spPr>
          <a:xfrm>
            <a:off x="1600200" y="6356352"/>
            <a:ext cx="5943600" cy="365125"/>
          </a:xfrm>
        </p:spPr>
        <p:txBody>
          <a:bodyPr/>
          <a:lstStyle>
            <a:lvl1pPr>
              <a:defRPr/>
            </a:lvl1pPr>
          </a:lstStyle>
          <a:p>
            <a:r>
              <a:rPr lang="en-US" dirty="0"/>
              <a:t>© 2016 Pearson Education, Ltd. All rights reserved.</a:t>
            </a:r>
          </a:p>
        </p:txBody>
      </p:sp>
      <p:sp>
        <p:nvSpPr>
          <p:cNvPr id="6" name="Slide Number Placeholder 17"/>
          <p:cNvSpPr>
            <a:spLocks noGrp="1"/>
          </p:cNvSpPr>
          <p:nvPr>
            <p:ph type="sldNum" sz="quarter" idx="12"/>
          </p:nvPr>
        </p:nvSpPr>
        <p:spPr/>
        <p:txBody>
          <a:bodyPr/>
          <a:lstStyle>
            <a:lvl1pPr>
              <a:defRPr/>
            </a:lvl1pPr>
          </a:lstStyle>
          <a:p>
            <a:fld id="{7CF045B3-A81F-4B14-96F5-518F075FBA4B}" type="slidenum">
              <a:rPr lang="en-US" smtClean="0"/>
              <a:pPr/>
              <a:t>‹#›</a:t>
            </a:fld>
            <a:endParaRPr lang="en-US"/>
          </a:p>
        </p:txBody>
      </p:sp>
    </p:spTree>
    <p:extLst>
      <p:ext uri="{BB962C8B-B14F-4D97-AF65-F5344CB8AC3E}">
        <p14:creationId xmlns:p14="http://schemas.microsoft.com/office/powerpoint/2010/main" val="2355254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468497-8BFE-483D-A81E-8E9F2A47F12A}" type="datetime1">
              <a:rPr lang="en-US" smtClean="0"/>
              <a:pPr/>
              <a:t>10/5/2022</a:t>
            </a:fld>
            <a:endParaRPr lang="en-US"/>
          </a:p>
        </p:txBody>
      </p:sp>
      <p:sp>
        <p:nvSpPr>
          <p:cNvPr id="5" name="Footer Placeholder 4"/>
          <p:cNvSpPr>
            <a:spLocks noGrp="1"/>
          </p:cNvSpPr>
          <p:nvPr>
            <p:ph type="ftr" sz="quarter" idx="11"/>
          </p:nvPr>
        </p:nvSpPr>
        <p:spPr>
          <a:xfrm>
            <a:off x="1752600" y="6356350"/>
            <a:ext cx="5638800" cy="365126"/>
          </a:xfrm>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3011756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7B97BA-2A97-425E-9FB1-38848775124C}" type="datetime1">
              <a:rPr lang="en-US" smtClean="0"/>
              <a:pPr/>
              <a:t>10/5/2022</a:t>
            </a:fld>
            <a:endParaRPr lang="en-US"/>
          </a:p>
        </p:txBody>
      </p:sp>
      <p:sp>
        <p:nvSpPr>
          <p:cNvPr id="5" name="Footer Placeholder 4"/>
          <p:cNvSpPr>
            <a:spLocks noGrp="1"/>
          </p:cNvSpPr>
          <p:nvPr>
            <p:ph type="ftr" sz="quarter" idx="11"/>
          </p:nvPr>
        </p:nvSpPr>
        <p:spPr/>
        <p:txBody>
          <a:bodyPr/>
          <a:lstStyle/>
          <a:p>
            <a:r>
              <a:rPr lang="en-US" dirty="0"/>
              <a:t>© 2016 Pearson Education, Ltd. All rights reserved.</a:t>
            </a:r>
          </a:p>
        </p:txBody>
      </p:sp>
      <p:sp>
        <p:nvSpPr>
          <p:cNvPr id="6" name="Slide Number Placeholder 5"/>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131109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3FDA05-B6A1-40D5-8597-54A99A805141}"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130139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CA4859-45DD-4978-B9D1-188444DFE570}" type="datetime1">
              <a:rPr lang="en-US" smtClean="0"/>
              <a:pPr/>
              <a:t>10/5/2022</a:t>
            </a:fld>
            <a:endParaRPr lang="en-US"/>
          </a:p>
        </p:txBody>
      </p:sp>
      <p:sp>
        <p:nvSpPr>
          <p:cNvPr id="8" name="Footer Placeholder 7"/>
          <p:cNvSpPr>
            <a:spLocks noGrp="1"/>
          </p:cNvSpPr>
          <p:nvPr>
            <p:ph type="ftr" sz="quarter" idx="11"/>
          </p:nvPr>
        </p:nvSpPr>
        <p:spPr/>
        <p:txBody>
          <a:bodyPr/>
          <a:lstStyle/>
          <a:p>
            <a:r>
              <a:rPr lang="en-US" dirty="0"/>
              <a:t>© 2016 Pearson Education, Ltd. All rights reserved.</a:t>
            </a:r>
          </a:p>
        </p:txBody>
      </p:sp>
      <p:sp>
        <p:nvSpPr>
          <p:cNvPr id="9" name="Slide Number Placeholder 8"/>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424699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270734-A2A1-40CC-B86D-88F463BBCF48}" type="datetime1">
              <a:rPr lang="en-US" smtClean="0"/>
              <a:pPr/>
              <a:t>10/5/2022</a:t>
            </a:fld>
            <a:endParaRPr lang="en-US"/>
          </a:p>
        </p:txBody>
      </p:sp>
      <p:sp>
        <p:nvSpPr>
          <p:cNvPr id="4" name="Footer Placeholder 3"/>
          <p:cNvSpPr>
            <a:spLocks noGrp="1"/>
          </p:cNvSpPr>
          <p:nvPr>
            <p:ph type="ftr" sz="quarter" idx="11"/>
          </p:nvPr>
        </p:nvSpPr>
        <p:spPr/>
        <p:txBody>
          <a:bodyPr/>
          <a:lstStyle/>
          <a:p>
            <a:r>
              <a:rPr lang="en-US" dirty="0"/>
              <a:t>© 2016 Pearson Education, Ltd. All rights reserved.</a:t>
            </a:r>
          </a:p>
        </p:txBody>
      </p:sp>
      <p:sp>
        <p:nvSpPr>
          <p:cNvPr id="5" name="Slide Number Placeholder 4"/>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341044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E2279-BFB2-47D0-A51E-F499AC1F7152}" type="datetime1">
              <a:rPr lang="en-US" smtClean="0"/>
              <a:pPr/>
              <a:t>10/5/2022</a:t>
            </a:fld>
            <a:endParaRPr lang="en-US"/>
          </a:p>
        </p:txBody>
      </p:sp>
      <p:sp>
        <p:nvSpPr>
          <p:cNvPr id="3" name="Footer Placeholder 2"/>
          <p:cNvSpPr>
            <a:spLocks noGrp="1"/>
          </p:cNvSpPr>
          <p:nvPr>
            <p:ph type="ftr" sz="quarter" idx="11"/>
          </p:nvPr>
        </p:nvSpPr>
        <p:spPr>
          <a:xfrm>
            <a:off x="1600200" y="6356350"/>
            <a:ext cx="5943600" cy="365125"/>
          </a:xfrm>
        </p:spPr>
        <p:txBody>
          <a:bodyPr/>
          <a:lstStyle/>
          <a:p>
            <a:r>
              <a:rPr lang="en-US" dirty="0"/>
              <a:t>© 2016 Pearson Education, Ltd. All rights reserved.</a:t>
            </a:r>
          </a:p>
        </p:txBody>
      </p:sp>
      <p:sp>
        <p:nvSpPr>
          <p:cNvPr id="4" name="Slide Number Placeholder 3"/>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188501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1DBE38-784C-4B4D-A800-58925E6F81B0}"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256031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791E91-6F38-42B4-84E6-42866836536C}" type="datetime1">
              <a:rPr lang="en-US" smtClean="0"/>
              <a:pPr/>
              <a:t>10/5/2022</a:t>
            </a:fld>
            <a:endParaRPr lang="en-US"/>
          </a:p>
        </p:txBody>
      </p:sp>
      <p:sp>
        <p:nvSpPr>
          <p:cNvPr id="6" name="Footer Placeholder 5"/>
          <p:cNvSpPr>
            <a:spLocks noGrp="1"/>
          </p:cNvSpPr>
          <p:nvPr>
            <p:ph type="ftr" sz="quarter" idx="11"/>
          </p:nvPr>
        </p:nvSpPr>
        <p:spPr/>
        <p:txBody>
          <a:bodyPr/>
          <a:lstStyle/>
          <a:p>
            <a:r>
              <a:rPr lang="en-US" dirty="0"/>
              <a:t>© 2016 Pearson Education, Ltd. All rights reserved.</a:t>
            </a:r>
          </a:p>
        </p:txBody>
      </p:sp>
      <p:sp>
        <p:nvSpPr>
          <p:cNvPr id="7" name="Slide Number Placeholder 6"/>
          <p:cNvSpPr>
            <a:spLocks noGrp="1"/>
          </p:cNvSpPr>
          <p:nvPr>
            <p:ph type="sldNum" sz="quarter" idx="12"/>
          </p:nvPr>
        </p:nvSpPr>
        <p:spPr/>
        <p:txBody>
          <a:bodyPr/>
          <a:lstStyle/>
          <a:p>
            <a:fld id="{7CF045B3-A81F-4B14-96F5-518F075FBA4B}" type="slidenum">
              <a:rPr lang="en-US" smtClean="0"/>
              <a:pPr/>
              <a:t>‹#›</a:t>
            </a:fld>
            <a:endParaRPr lang="en-US"/>
          </a:p>
        </p:txBody>
      </p:sp>
    </p:spTree>
    <p:extLst>
      <p:ext uri="{BB962C8B-B14F-4D97-AF65-F5344CB8AC3E}">
        <p14:creationId xmlns:p14="http://schemas.microsoft.com/office/powerpoint/2010/main" val="47966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7D1D2-27F4-47E1-9839-E2B39263B727}" type="datetime1">
              <a:rPr lang="en-US" smtClean="0"/>
              <a:pPr/>
              <a:t>10/5/2022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2016 Pearson Education, Ltd. All rights reserved.</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045B3-A81F-4B14-96F5-518F075FBA4B}" type="slidenum">
              <a:rPr lang="en-US" smtClean="0"/>
              <a:pPr/>
              <a:t>‹#›</a:t>
            </a:fld>
            <a:endParaRPr lang="en-US"/>
          </a:p>
        </p:txBody>
      </p:sp>
    </p:spTree>
    <p:extLst>
      <p:ext uri="{BB962C8B-B14F-4D97-AF65-F5344CB8AC3E}">
        <p14:creationId xmlns:p14="http://schemas.microsoft.com/office/powerpoint/2010/main" val="4882147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dt="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defRPr/>
            </a:pPr>
            <a:r>
              <a:rPr lang="en-US" dirty="0"/>
              <a:t>Chapter 12</a:t>
            </a:r>
            <a:br>
              <a:rPr lang="en-US" dirty="0"/>
            </a:br>
            <a:r>
              <a:rPr lang="en-US" dirty="0"/>
              <a:t>C Data Structures</a:t>
            </a:r>
          </a:p>
        </p:txBody>
      </p:sp>
      <p:sp>
        <p:nvSpPr>
          <p:cNvPr id="10243" name="Subtitle 3"/>
          <p:cNvSpPr>
            <a:spLocks noGrp="1"/>
          </p:cNvSpPr>
          <p:nvPr>
            <p:ph type="subTitle" idx="1"/>
          </p:nvPr>
        </p:nvSpPr>
        <p:spPr/>
        <p:txBody>
          <a:bodyPr/>
          <a:lstStyle/>
          <a:p>
            <a:pPr marR="0"/>
            <a:r>
              <a:rPr lang="en-US" altLang="en-US" dirty="0"/>
              <a:t>C How to Program, 8/e, GE</a:t>
            </a:r>
          </a:p>
        </p:txBody>
      </p:sp>
      <p:sp>
        <p:nvSpPr>
          <p:cNvPr id="2" name="Footer Placeholder 1"/>
          <p:cNvSpPr>
            <a:spLocks noGrp="1"/>
          </p:cNvSpPr>
          <p:nvPr>
            <p:ph type="ftr" sz="quarter" idx="11"/>
          </p:nvPr>
        </p:nvSpPr>
        <p:spPr/>
        <p:txBody>
          <a:bodyPr/>
          <a:lstStyle/>
          <a:p>
            <a:pPr>
              <a:defRPr/>
            </a:pPr>
            <a:r>
              <a:rPr lang="en-US" dirty="0"/>
              <a:t>© 2016 Pearson Education, Ltd. All rights reserved.</a:t>
            </a:r>
          </a:p>
        </p:txBody>
      </p:sp>
    </p:spTree>
    <p:extLst>
      <p:ext uri="{BB962C8B-B14F-4D97-AF65-F5344CB8AC3E}">
        <p14:creationId xmlns:p14="http://schemas.microsoft.com/office/powerpoint/2010/main" val="75461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12.3  </a:t>
            </a:r>
            <a:r>
              <a:rPr lang="en-US" dirty="0">
                <a:solidFill>
                  <a:srgbClr val="3380E6"/>
                </a:solidFill>
                <a:latin typeface="Calibri" panose="020F0502020204030204" pitchFamily="34" charset="0"/>
              </a:rPr>
              <a:t>Dynamic Memory Allocation (Cont.)</a:t>
            </a:r>
            <a:endParaRPr lang="en-US" dirty="0">
              <a:solidFill>
                <a:srgbClr val="000000"/>
              </a:solidFill>
              <a:latin typeface="Cambria" panose="02040503050406030204" pitchFamily="18" charset="0"/>
            </a:endParaRPr>
          </a:p>
        </p:txBody>
      </p:sp>
      <p:sp>
        <p:nvSpPr>
          <p:cNvPr id="23555" name="Text Placeholder 2"/>
          <p:cNvSpPr>
            <a:spLocks noGrp="1"/>
          </p:cNvSpPr>
          <p:nvPr>
            <p:ph type="body" idx="1"/>
          </p:nvPr>
        </p:nvSpPr>
        <p:spPr/>
        <p:txBody>
          <a:bodyPr>
            <a:normAutofit lnSpcReduction="10000"/>
          </a:bodyPr>
          <a:lstStyle/>
          <a:p>
            <a:pPr eaLnBrk="1" hangingPunct="1">
              <a:defRPr/>
            </a:pPr>
            <a:r>
              <a:rPr lang="en-US" sz="2600" dirty="0">
                <a:solidFill>
                  <a:srgbClr val="000000"/>
                </a:solidFill>
                <a:latin typeface="Cambria" panose="02040503050406030204" pitchFamily="18" charset="0"/>
              </a:rPr>
              <a:t>For example, the statement</a:t>
            </a:r>
          </a:p>
          <a:p>
            <a:pPr marL="109537" indent="0" eaLnBrk="1" hangingPunct="1">
              <a:buFont typeface="Wingdings 3" panose="05040102010807070707" pitchFamily="18" charset="2"/>
              <a:buNone/>
              <a:defRPr/>
            </a:pPr>
            <a:r>
              <a:rPr lang="en-US" sz="2200" dirty="0">
                <a:solidFill>
                  <a:srgbClr val="000000"/>
                </a:solidFill>
                <a:latin typeface="Consolas" panose="020B0609020204030204" pitchFamily="49" charset="0"/>
              </a:rPr>
              <a:t>	</a:t>
            </a:r>
            <a:r>
              <a:rPr lang="en-US" sz="2200" dirty="0" err="1">
                <a:solidFill>
                  <a:srgbClr val="000000"/>
                </a:solidFill>
                <a:latin typeface="Consolas" panose="020B0609020204030204" pitchFamily="49" charset="0"/>
              </a:rPr>
              <a:t>newPtr</a:t>
            </a:r>
            <a:r>
              <a:rPr lang="en-US" sz="2200" dirty="0">
                <a:solidFill>
                  <a:srgbClr val="000000"/>
                </a:solidFill>
                <a:latin typeface="Consolas" panose="020B0609020204030204" pitchFamily="49" charset="0"/>
              </a:rPr>
              <a:t> = </a:t>
            </a:r>
            <a:r>
              <a:rPr lang="en-US" sz="2200" dirty="0" err="1">
                <a:solidFill>
                  <a:srgbClr val="000000"/>
                </a:solidFill>
                <a:latin typeface="Consolas" panose="020B0609020204030204" pitchFamily="49" charset="0"/>
              </a:rPr>
              <a:t>malloc</a:t>
            </a:r>
            <a:r>
              <a:rPr lang="en-US" sz="2200" dirty="0">
                <a:solidFill>
                  <a:srgbClr val="000000"/>
                </a:solidFill>
                <a:latin typeface="Consolas" panose="020B0609020204030204" pitchFamily="49" charset="0"/>
              </a:rPr>
              <a:t>(</a:t>
            </a:r>
            <a:r>
              <a:rPr lang="en-US" sz="2200" b="1" dirty="0" err="1">
                <a:solidFill>
                  <a:srgbClr val="0000FF"/>
                </a:solidFill>
                <a:latin typeface="Consolas" panose="020B0609020204030204" pitchFamily="49" charset="0"/>
              </a:rPr>
              <a:t>sizeof</a:t>
            </a:r>
            <a:r>
              <a:rPr lang="en-US" sz="2200" b="1" dirty="0">
                <a:solidFill>
                  <a:srgbClr val="000000"/>
                </a:solidFill>
                <a:latin typeface="Consolas" panose="020B0609020204030204" pitchFamily="49" charset="0"/>
              </a:rPr>
              <a:t>(</a:t>
            </a:r>
            <a:r>
              <a:rPr lang="en-US" sz="2200" b="1" dirty="0" err="1">
                <a:solidFill>
                  <a:srgbClr val="0000FF"/>
                </a:solidFill>
                <a:latin typeface="Consolas" panose="020B0609020204030204" pitchFamily="49" charset="0"/>
              </a:rPr>
              <a:t>struct</a:t>
            </a:r>
            <a:r>
              <a:rPr lang="en-US" sz="2200" b="1" dirty="0">
                <a:solidFill>
                  <a:srgbClr val="000000"/>
                </a:solidFill>
                <a:latin typeface="Consolas" panose="020B0609020204030204" pitchFamily="49" charset="0"/>
              </a:rPr>
              <a:t> node));</a:t>
            </a:r>
          </a:p>
          <a:p>
            <a:pPr marL="392113" lvl="1" indent="0" eaLnBrk="1" hangingPunct="1">
              <a:buFont typeface="Verdana" panose="020B0604030504040204" pitchFamily="34" charset="0"/>
              <a:buNone/>
              <a:defRPr/>
            </a:pPr>
            <a:r>
              <a:rPr lang="en-US" sz="2600" dirty="0">
                <a:solidFill>
                  <a:srgbClr val="000000"/>
                </a:solidFill>
                <a:latin typeface="Cambria" panose="02040503050406030204" pitchFamily="18" charset="0"/>
              </a:rPr>
              <a:t>evaluates </a:t>
            </a:r>
            <a:r>
              <a:rPr lang="en-US" sz="2600" dirty="0" err="1">
                <a:solidFill>
                  <a:srgbClr val="000000"/>
                </a:solidFill>
                <a:latin typeface="Consolas" panose="020B0609020204030204" pitchFamily="49" charset="0"/>
              </a:rPr>
              <a:t>sizeof</a:t>
            </a:r>
            <a:r>
              <a:rPr lang="en-US" sz="2600" dirty="0">
                <a:solidFill>
                  <a:srgbClr val="000000"/>
                </a:solidFill>
                <a:latin typeface="Consolas" panose="020B0609020204030204" pitchFamily="49" charset="0"/>
              </a:rPr>
              <a:t>(</a:t>
            </a:r>
            <a:r>
              <a:rPr lang="en-US" sz="2600" dirty="0" err="1">
                <a:solidFill>
                  <a:srgbClr val="000000"/>
                </a:solidFill>
                <a:latin typeface="Consolas" panose="020B0609020204030204" pitchFamily="49" charset="0"/>
              </a:rPr>
              <a:t>struct</a:t>
            </a:r>
            <a:r>
              <a:rPr lang="en-US" sz="2600" dirty="0">
                <a:solidFill>
                  <a:srgbClr val="000000"/>
                </a:solidFill>
                <a:latin typeface="Cambria" panose="02040503050406030204" pitchFamily="18" charset="0"/>
              </a:rPr>
              <a:t> </a:t>
            </a:r>
            <a:r>
              <a:rPr lang="en-US" sz="2600" dirty="0">
                <a:solidFill>
                  <a:srgbClr val="000000"/>
                </a:solidFill>
                <a:latin typeface="Consolas" panose="020B0609020204030204" pitchFamily="49" charset="0"/>
              </a:rPr>
              <a:t>node)</a:t>
            </a:r>
            <a:r>
              <a:rPr lang="en-US" sz="2600" dirty="0">
                <a:solidFill>
                  <a:srgbClr val="000000"/>
                </a:solidFill>
                <a:latin typeface="Cambria" panose="02040503050406030204" pitchFamily="18" charset="0"/>
              </a:rPr>
              <a:t> to determine the size in bytes of a structure of type </a:t>
            </a:r>
            <a:r>
              <a:rPr lang="en-US" sz="2600" dirty="0" err="1">
                <a:solidFill>
                  <a:srgbClr val="000000"/>
                </a:solidFill>
                <a:latin typeface="Consolas" panose="020B0609020204030204" pitchFamily="49" charset="0"/>
              </a:rPr>
              <a:t>struct</a:t>
            </a:r>
            <a:r>
              <a:rPr lang="en-US" sz="2600" dirty="0">
                <a:solidFill>
                  <a:srgbClr val="000000"/>
                </a:solidFill>
                <a:latin typeface="Cambria" panose="02040503050406030204" pitchFamily="18" charset="0"/>
              </a:rPr>
              <a:t> </a:t>
            </a:r>
            <a:r>
              <a:rPr lang="en-US" sz="2600" dirty="0">
                <a:solidFill>
                  <a:srgbClr val="000000"/>
                </a:solidFill>
                <a:latin typeface="Consolas" panose="020B0609020204030204" pitchFamily="49" charset="0"/>
              </a:rPr>
              <a:t>node</a:t>
            </a:r>
            <a:r>
              <a:rPr lang="en-US" sz="2600" dirty="0">
                <a:solidFill>
                  <a:srgbClr val="000000"/>
                </a:solidFill>
                <a:latin typeface="Cambria" panose="02040503050406030204" pitchFamily="18" charset="0"/>
              </a:rPr>
              <a:t>, </a:t>
            </a:r>
            <a:r>
              <a:rPr lang="en-US" sz="2600" i="1" dirty="0">
                <a:solidFill>
                  <a:srgbClr val="000000"/>
                </a:solidFill>
                <a:latin typeface="Cambria" panose="02040503050406030204" pitchFamily="18" charset="0"/>
              </a:rPr>
              <a:t>allocates a new area in memory </a:t>
            </a:r>
            <a:r>
              <a:rPr lang="en-US" sz="2600" dirty="0">
                <a:solidFill>
                  <a:srgbClr val="000000"/>
                </a:solidFill>
                <a:latin typeface="Cambria" panose="02040503050406030204" pitchFamily="18" charset="0"/>
              </a:rPr>
              <a:t>of that number of bytes and stores a pointer to the allocated memory in variable </a:t>
            </a:r>
            <a:r>
              <a:rPr lang="en-US" sz="2600" dirty="0" err="1">
                <a:solidFill>
                  <a:srgbClr val="000000"/>
                </a:solidFill>
                <a:latin typeface="Consolas" panose="020B0609020204030204" pitchFamily="49" charset="0"/>
              </a:rPr>
              <a:t>newPtr</a:t>
            </a:r>
            <a:r>
              <a:rPr lang="en-US" sz="2600" dirty="0">
                <a:solidFill>
                  <a:srgbClr val="000000"/>
                </a:solidFill>
                <a:latin typeface="Cambria" panose="02040503050406030204" pitchFamily="18" charset="0"/>
              </a:rPr>
              <a:t>.</a:t>
            </a:r>
          </a:p>
          <a:p>
            <a:pPr eaLnBrk="1" hangingPunct="1">
              <a:defRPr/>
            </a:pPr>
            <a:r>
              <a:rPr lang="en-US" dirty="0">
                <a:solidFill>
                  <a:srgbClr val="000000"/>
                </a:solidFill>
                <a:latin typeface="Cambria" panose="02040503050406030204" pitchFamily="18" charset="0"/>
              </a:rPr>
              <a:t>The allocated memory is </a:t>
            </a:r>
            <a:r>
              <a:rPr lang="en-US" i="1" dirty="0">
                <a:solidFill>
                  <a:srgbClr val="000000"/>
                </a:solidFill>
                <a:latin typeface="Cambria" panose="02040503050406030204" pitchFamily="18" charset="0"/>
              </a:rPr>
              <a:t>not</a:t>
            </a:r>
            <a:r>
              <a:rPr lang="en-US" dirty="0">
                <a:solidFill>
                  <a:srgbClr val="000000"/>
                </a:solidFill>
                <a:latin typeface="Cambria" panose="02040503050406030204" pitchFamily="18" charset="0"/>
              </a:rPr>
              <a:t> initialized.</a:t>
            </a:r>
          </a:p>
          <a:p>
            <a:pPr eaLnBrk="1" hangingPunct="1">
              <a:defRPr/>
            </a:pPr>
            <a:r>
              <a:rPr lang="en-US" dirty="0">
                <a:solidFill>
                  <a:srgbClr val="000000"/>
                </a:solidFill>
                <a:latin typeface="Cambria" panose="02040503050406030204" pitchFamily="18" charset="0"/>
              </a:rPr>
              <a:t>If no memory is available, </a:t>
            </a:r>
            <a:r>
              <a:rPr lang="en-US" dirty="0" err="1">
                <a:solidFill>
                  <a:srgbClr val="000000"/>
                </a:solidFill>
                <a:latin typeface="Consolas" panose="020B0609020204030204" pitchFamily="49" charset="0"/>
              </a:rPr>
              <a:t>malloc</a:t>
            </a:r>
            <a:r>
              <a:rPr lang="en-US" dirty="0">
                <a:solidFill>
                  <a:srgbClr val="000000"/>
                </a:solidFill>
                <a:latin typeface="Cambria" panose="02040503050406030204" pitchFamily="18" charset="0"/>
              </a:rPr>
              <a:t> returns </a:t>
            </a:r>
            <a:r>
              <a:rPr lang="en-US" dirty="0">
                <a:solidFill>
                  <a:srgbClr val="000000"/>
                </a:solidFill>
                <a:latin typeface="Consolas" panose="020B0609020204030204" pitchFamily="49" charset="0"/>
              </a:rPr>
              <a:t>NULL</a:t>
            </a:r>
            <a:r>
              <a:rPr lang="en-US" dirty="0">
                <a:solidFill>
                  <a:srgbClr val="000000"/>
                </a:solidFill>
                <a:latin typeface="Cambria" panose="02040503050406030204" pitchFamily="18" charset="0"/>
              </a:rPr>
              <a:t>. </a:t>
            </a:r>
          </a:p>
          <a:p>
            <a:pPr marL="392113" lvl="1" indent="0" eaLnBrk="1" hangingPunct="1">
              <a:buFont typeface="Verdana" panose="020B0604030504040204" pitchFamily="34" charset="0"/>
              <a:buNone/>
              <a:defRPr/>
            </a:pPr>
            <a:endParaRPr lang="en-US" sz="2600" dirty="0">
              <a:solidFill>
                <a:srgbClr val="000000"/>
              </a:solidFill>
              <a:latin typeface="Cambria" panose="02040503050406030204" pitchFamily="18" charset="0"/>
            </a:endParaRPr>
          </a:p>
        </p:txBody>
      </p:sp>
      <p:sp>
        <p:nvSpPr>
          <p:cNvPr id="2355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659029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12.3  </a:t>
            </a:r>
            <a:r>
              <a:rPr lang="en-US" dirty="0">
                <a:solidFill>
                  <a:srgbClr val="3380E6"/>
                </a:solidFill>
                <a:latin typeface="Calibri" panose="020F0502020204030204" pitchFamily="34" charset="0"/>
              </a:rPr>
              <a:t>Dynamic Memory Allocation (Cont.)</a:t>
            </a:r>
          </a:p>
        </p:txBody>
      </p:sp>
      <p:sp>
        <p:nvSpPr>
          <p:cNvPr id="25603" name="Text Placeholder 2"/>
          <p:cNvSpPr>
            <a:spLocks noGrp="1"/>
          </p:cNvSpPr>
          <p:nvPr>
            <p:ph type="body" idx="1"/>
          </p:nvPr>
        </p:nvSpPr>
        <p:spPr/>
        <p:txBody>
          <a:bodyPr>
            <a:normAutofit fontScale="92500"/>
          </a:bodyPr>
          <a:lstStyle/>
          <a:p>
            <a:pPr eaLnBrk="1" hangingPunct="1"/>
            <a:r>
              <a:rPr lang="en-US" altLang="en-US" dirty="0">
                <a:solidFill>
                  <a:srgbClr val="000000"/>
                </a:solidFill>
                <a:latin typeface="Cambria" panose="02040503050406030204" pitchFamily="18" charset="0"/>
              </a:rPr>
              <a:t>Function </a:t>
            </a:r>
            <a:r>
              <a:rPr lang="en-US" altLang="en-US" dirty="0">
                <a:solidFill>
                  <a:srgbClr val="000000"/>
                </a:solidFill>
                <a:latin typeface="Consolas" panose="020B0609020204030204" pitchFamily="49" charset="0"/>
              </a:rPr>
              <a:t>free</a:t>
            </a:r>
            <a:r>
              <a:rPr lang="en-US" altLang="en-US" dirty="0">
                <a:solidFill>
                  <a:srgbClr val="000000"/>
                </a:solidFill>
                <a:latin typeface="Cambria" panose="02040503050406030204" pitchFamily="18" charset="0"/>
              </a:rPr>
              <a:t> </a:t>
            </a:r>
            <a:r>
              <a:rPr lang="en-US" altLang="en-US" i="1" dirty="0" err="1">
                <a:solidFill>
                  <a:srgbClr val="000000"/>
                </a:solidFill>
                <a:latin typeface="Cambria" panose="02040503050406030204" pitchFamily="18" charset="0"/>
              </a:rPr>
              <a:t>deallocates</a:t>
            </a:r>
            <a:r>
              <a:rPr lang="en-US" altLang="en-US" dirty="0">
                <a:solidFill>
                  <a:srgbClr val="000000"/>
                </a:solidFill>
                <a:latin typeface="Cambria" panose="02040503050406030204" pitchFamily="18" charset="0"/>
              </a:rPr>
              <a:t> memory—i.e., the memory is </a:t>
            </a:r>
            <a:r>
              <a:rPr lang="en-US" altLang="en-US" i="1" dirty="0">
                <a:solidFill>
                  <a:srgbClr val="000000"/>
                </a:solidFill>
                <a:latin typeface="Cambria" panose="02040503050406030204" pitchFamily="18" charset="0"/>
              </a:rPr>
              <a:t>returned</a:t>
            </a:r>
            <a:r>
              <a:rPr lang="en-US" altLang="en-US" dirty="0">
                <a:solidFill>
                  <a:srgbClr val="000000"/>
                </a:solidFill>
                <a:latin typeface="Cambria" panose="02040503050406030204" pitchFamily="18" charset="0"/>
              </a:rPr>
              <a:t> to the system so that it can be reallocated in the future.</a:t>
            </a:r>
          </a:p>
          <a:p>
            <a:pPr eaLnBrk="1" hangingPunct="1"/>
            <a:r>
              <a:rPr lang="en-US" altLang="en-US" dirty="0">
                <a:solidFill>
                  <a:srgbClr val="000000"/>
                </a:solidFill>
                <a:latin typeface="Cambria" panose="02040503050406030204" pitchFamily="18" charset="0"/>
              </a:rPr>
              <a:t>To </a:t>
            </a:r>
            <a:r>
              <a:rPr lang="en-US" altLang="en-US" i="1" dirty="0">
                <a:solidFill>
                  <a:srgbClr val="000000"/>
                </a:solidFill>
                <a:latin typeface="Cambria" panose="02040503050406030204" pitchFamily="18" charset="0"/>
              </a:rPr>
              <a:t>free</a:t>
            </a:r>
            <a:r>
              <a:rPr lang="en-US" altLang="en-US" dirty="0">
                <a:solidFill>
                  <a:srgbClr val="000000"/>
                </a:solidFill>
                <a:latin typeface="Cambria" panose="02040503050406030204" pitchFamily="18" charset="0"/>
              </a:rPr>
              <a:t> memory dynamically allocated by the preceding </a:t>
            </a:r>
            <a:r>
              <a:rPr lang="en-US" altLang="en-US" dirty="0" err="1">
                <a:solidFill>
                  <a:srgbClr val="000000"/>
                </a:solidFill>
                <a:latin typeface="Consolas" panose="020B0609020204030204" pitchFamily="49" charset="0"/>
              </a:rPr>
              <a:t>malloc</a:t>
            </a:r>
            <a:r>
              <a:rPr lang="en-US" altLang="en-US" dirty="0">
                <a:solidFill>
                  <a:srgbClr val="000000"/>
                </a:solidFill>
                <a:latin typeface="Cambria" panose="02040503050406030204" pitchFamily="18" charset="0"/>
              </a:rPr>
              <a:t> call, use the statement</a:t>
            </a:r>
          </a:p>
          <a:p>
            <a:pPr lvl="2" eaLnBrk="1" hangingPunct="1"/>
            <a:r>
              <a:rPr lang="en-US" altLang="en-US" dirty="0">
                <a:solidFill>
                  <a:srgbClr val="000000"/>
                </a:solidFill>
                <a:latin typeface="Consolas" panose="020B0609020204030204" pitchFamily="49" charset="0"/>
              </a:rPr>
              <a:t>free(</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a:t>
            </a:r>
          </a:p>
          <a:p>
            <a:pPr eaLnBrk="1" hangingPunct="1"/>
            <a:r>
              <a:rPr lang="en-US" altLang="en-US" dirty="0">
                <a:solidFill>
                  <a:srgbClr val="000000"/>
                </a:solidFill>
                <a:latin typeface="Cambria" panose="02040503050406030204" pitchFamily="18" charset="0"/>
              </a:rPr>
              <a:t>C also provides functions </a:t>
            </a:r>
            <a:r>
              <a:rPr lang="en-US" altLang="en-US" dirty="0" err="1">
                <a:solidFill>
                  <a:srgbClr val="000000"/>
                </a:solidFill>
                <a:latin typeface="Consolas" panose="020B0609020204030204" pitchFamily="49" charset="0"/>
              </a:rPr>
              <a:t>calloc</a:t>
            </a:r>
            <a:r>
              <a:rPr lang="en-US" altLang="en-US" dirty="0">
                <a:solidFill>
                  <a:srgbClr val="000000"/>
                </a:solidFill>
                <a:latin typeface="Cambria" panose="02040503050406030204" pitchFamily="18" charset="0"/>
              </a:rPr>
              <a:t> and </a:t>
            </a:r>
            <a:r>
              <a:rPr lang="en-US" altLang="en-US" dirty="0" err="1">
                <a:solidFill>
                  <a:srgbClr val="000000"/>
                </a:solidFill>
                <a:latin typeface="Consolas" panose="020B0609020204030204" pitchFamily="49" charset="0"/>
              </a:rPr>
              <a:t>realloc</a:t>
            </a:r>
            <a:r>
              <a:rPr lang="en-US" altLang="en-US" dirty="0">
                <a:solidFill>
                  <a:srgbClr val="000000"/>
                </a:solidFill>
                <a:latin typeface="Cambria" panose="02040503050406030204" pitchFamily="18" charset="0"/>
              </a:rPr>
              <a:t> for creating and modifying </a:t>
            </a:r>
            <a:r>
              <a:rPr lang="en-US" altLang="en-US" i="1" dirty="0">
                <a:solidFill>
                  <a:srgbClr val="000000"/>
                </a:solidFill>
                <a:latin typeface="Cambria" panose="02040503050406030204" pitchFamily="18" charset="0"/>
              </a:rPr>
              <a:t>dynamic arrays</a:t>
            </a:r>
            <a:r>
              <a:rPr lang="en-US" altLang="en-US" dirty="0">
                <a:solidFill>
                  <a:srgbClr val="000000"/>
                </a:solidFill>
                <a:latin typeface="Cambria" panose="02040503050406030204" pitchFamily="18" charset="0"/>
              </a:rPr>
              <a:t>.</a:t>
            </a:r>
          </a:p>
          <a:p>
            <a:pPr eaLnBrk="1" hangingPunct="1"/>
            <a:endParaRPr lang="en-US" altLang="en-US" dirty="0">
              <a:solidFill>
                <a:srgbClr val="000000"/>
              </a:solidFill>
              <a:latin typeface="Cambria" panose="02040503050406030204" pitchFamily="18" charset="0"/>
            </a:endParaRPr>
          </a:p>
        </p:txBody>
      </p:sp>
      <p:sp>
        <p:nvSpPr>
          <p:cNvPr id="327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636339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a:t>
            </a:r>
          </a:p>
        </p:txBody>
      </p:sp>
      <p:sp>
        <p:nvSpPr>
          <p:cNvPr id="32771"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A </a:t>
            </a:r>
            <a:r>
              <a:rPr lang="en-US" altLang="en-US" dirty="0">
                <a:solidFill>
                  <a:srgbClr val="0000FF"/>
                </a:solidFill>
                <a:latin typeface="Cambria" panose="02040503050406030204" pitchFamily="18" charset="0"/>
              </a:rPr>
              <a:t>linked list</a:t>
            </a:r>
            <a:r>
              <a:rPr lang="en-US" altLang="en-US" dirty="0">
                <a:solidFill>
                  <a:srgbClr val="000000"/>
                </a:solidFill>
                <a:latin typeface="Cambria" panose="02040503050406030204" pitchFamily="18" charset="0"/>
              </a:rPr>
              <a:t> is a linear collection of self-referential structures, called </a:t>
            </a:r>
            <a:r>
              <a:rPr lang="en-US" altLang="en-US" dirty="0">
                <a:solidFill>
                  <a:srgbClr val="0000FF"/>
                </a:solidFill>
                <a:latin typeface="Cambria" panose="02040503050406030204" pitchFamily="18" charset="0"/>
              </a:rPr>
              <a:t>nodes</a:t>
            </a:r>
            <a:r>
              <a:rPr lang="en-US" altLang="en-US" dirty="0">
                <a:solidFill>
                  <a:srgbClr val="000000"/>
                </a:solidFill>
                <a:latin typeface="Cambria" panose="02040503050406030204" pitchFamily="18" charset="0"/>
              </a:rPr>
              <a:t>, connected by pointer </a:t>
            </a:r>
            <a:r>
              <a:rPr lang="en-US" altLang="en-US" dirty="0">
                <a:solidFill>
                  <a:srgbClr val="0000FF"/>
                </a:solidFill>
                <a:latin typeface="Cambria" panose="02040503050406030204" pitchFamily="18" charset="0"/>
              </a:rPr>
              <a:t>links</a:t>
            </a:r>
            <a:r>
              <a:rPr lang="en-US" altLang="en-US" dirty="0">
                <a:solidFill>
                  <a:srgbClr val="000000"/>
                </a:solidFill>
                <a:latin typeface="Cambria" panose="02040503050406030204" pitchFamily="18" charset="0"/>
              </a:rPr>
              <a:t>—hence, the term “linked” list.</a:t>
            </a:r>
          </a:p>
          <a:p>
            <a:pPr eaLnBrk="1" hangingPunct="1">
              <a:lnSpc>
                <a:spcPct val="90000"/>
              </a:lnSpc>
            </a:pPr>
            <a:r>
              <a:rPr lang="en-US" altLang="en-US" dirty="0">
                <a:solidFill>
                  <a:srgbClr val="000000"/>
                </a:solidFill>
                <a:latin typeface="Cambria" panose="02040503050406030204" pitchFamily="18" charset="0"/>
              </a:rPr>
              <a:t>A linked list is accessed via a pointer to the first node of the list.</a:t>
            </a:r>
          </a:p>
          <a:p>
            <a:pPr eaLnBrk="1" hangingPunct="1">
              <a:lnSpc>
                <a:spcPct val="90000"/>
              </a:lnSpc>
            </a:pPr>
            <a:r>
              <a:rPr lang="en-US" altLang="en-US" dirty="0">
                <a:solidFill>
                  <a:srgbClr val="000000"/>
                </a:solidFill>
                <a:latin typeface="Cambria" panose="02040503050406030204" pitchFamily="18" charset="0"/>
              </a:rPr>
              <a:t>Subsequent nodes are accessed via the link pointer member stored in each node.</a:t>
            </a:r>
          </a:p>
          <a:p>
            <a:pPr eaLnBrk="1" hangingPunct="1">
              <a:lnSpc>
                <a:spcPct val="90000"/>
              </a:lnSpc>
            </a:pPr>
            <a:r>
              <a:rPr lang="en-US" altLang="en-US" dirty="0">
                <a:solidFill>
                  <a:srgbClr val="000000"/>
                </a:solidFill>
                <a:latin typeface="Cambria" panose="02040503050406030204" pitchFamily="18" charset="0"/>
              </a:rPr>
              <a:t>By convention, the link pointer in the last node of a list is set to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to mark the end of the list.</a:t>
            </a:r>
          </a:p>
          <a:p>
            <a:pPr eaLnBrk="1" hangingPunct="1">
              <a:lnSpc>
                <a:spcPct val="90000"/>
              </a:lnSpc>
            </a:pPr>
            <a:r>
              <a:rPr lang="en-US" altLang="en-US" dirty="0">
                <a:solidFill>
                  <a:srgbClr val="000000"/>
                </a:solidFill>
                <a:latin typeface="Cambria" panose="02040503050406030204" pitchFamily="18" charset="0"/>
              </a:rPr>
              <a:t>Data is stored in a linked list dynamically—each node is created as necessary.</a:t>
            </a:r>
          </a:p>
        </p:txBody>
      </p:sp>
      <p:sp>
        <p:nvSpPr>
          <p:cNvPr id="337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601451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33795" name="Text Placeholder 2"/>
          <p:cNvSpPr>
            <a:spLocks noGrp="1"/>
          </p:cNvSpPr>
          <p:nvPr>
            <p:ph type="body" idx="1"/>
          </p:nvPr>
        </p:nvSpPr>
        <p:spPr/>
        <p:txBody>
          <a:bodyPr>
            <a:normAutofit/>
          </a:bodyPr>
          <a:lstStyle/>
          <a:p>
            <a:pPr eaLnBrk="1" hangingPunct="1">
              <a:lnSpc>
                <a:spcPct val="90000"/>
              </a:lnSpc>
            </a:pPr>
            <a:r>
              <a:rPr lang="en-US" altLang="en-US" sz="2800" dirty="0">
                <a:solidFill>
                  <a:srgbClr val="000000"/>
                </a:solidFill>
                <a:latin typeface="Cambria" panose="02040503050406030204" pitchFamily="18" charset="0"/>
              </a:rPr>
              <a:t>A node can contain data of </a:t>
            </a:r>
            <a:r>
              <a:rPr lang="en-US" altLang="en-US" sz="2800" i="1" dirty="0">
                <a:solidFill>
                  <a:srgbClr val="000000"/>
                </a:solidFill>
                <a:latin typeface="Cambria" panose="02040503050406030204" pitchFamily="18" charset="0"/>
              </a:rPr>
              <a:t>any</a:t>
            </a:r>
            <a:r>
              <a:rPr lang="en-US" altLang="en-US" sz="2800" dirty="0">
                <a:solidFill>
                  <a:srgbClr val="000000"/>
                </a:solidFill>
                <a:latin typeface="Cambria" panose="02040503050406030204" pitchFamily="18" charset="0"/>
              </a:rPr>
              <a:t> type including other </a:t>
            </a:r>
            <a:r>
              <a:rPr lang="en-US" altLang="en-US" sz="2800" dirty="0" err="1">
                <a:solidFill>
                  <a:srgbClr val="000000"/>
                </a:solidFill>
                <a:latin typeface="Consolas" panose="020B0609020204030204" pitchFamily="49" charset="0"/>
              </a:rPr>
              <a:t>struct</a:t>
            </a:r>
            <a:r>
              <a:rPr lang="en-US" altLang="en-US" sz="2800" dirty="0">
                <a:solidFill>
                  <a:srgbClr val="000000"/>
                </a:solidFill>
                <a:latin typeface="Cambria" panose="02040503050406030204" pitchFamily="18" charset="0"/>
              </a:rPr>
              <a:t> objects.</a:t>
            </a:r>
          </a:p>
          <a:p>
            <a:pPr eaLnBrk="1" hangingPunct="1">
              <a:lnSpc>
                <a:spcPct val="90000"/>
              </a:lnSpc>
            </a:pPr>
            <a:r>
              <a:rPr lang="en-US" altLang="en-US" sz="2800" dirty="0">
                <a:solidFill>
                  <a:srgbClr val="000000"/>
                </a:solidFill>
                <a:latin typeface="Cambria" panose="02040503050406030204" pitchFamily="18" charset="0"/>
              </a:rPr>
              <a:t>Stacks and queues are also linear data structures</a:t>
            </a:r>
          </a:p>
          <a:p>
            <a:pPr lvl="1">
              <a:lnSpc>
                <a:spcPct val="90000"/>
              </a:lnSpc>
            </a:pPr>
            <a:r>
              <a:rPr lang="en-US" altLang="en-US" sz="2400" dirty="0">
                <a:solidFill>
                  <a:srgbClr val="000000"/>
                </a:solidFill>
                <a:latin typeface="Cambria" panose="02040503050406030204" pitchFamily="18" charset="0"/>
              </a:rPr>
              <a:t>Constrained versions of linked lists</a:t>
            </a:r>
          </a:p>
          <a:p>
            <a:pPr eaLnBrk="1" hangingPunct="1">
              <a:lnSpc>
                <a:spcPct val="90000"/>
              </a:lnSpc>
            </a:pPr>
            <a:r>
              <a:rPr lang="en-US" altLang="en-US" sz="2800" dirty="0">
                <a:solidFill>
                  <a:srgbClr val="000000"/>
                </a:solidFill>
                <a:latin typeface="Cambria" panose="02040503050406030204" pitchFamily="18" charset="0"/>
              </a:rPr>
              <a:t>Trees are </a:t>
            </a:r>
            <a:r>
              <a:rPr lang="en-US" altLang="en-US" sz="2800" i="1" dirty="0">
                <a:solidFill>
                  <a:srgbClr val="000000"/>
                </a:solidFill>
                <a:latin typeface="Cambria" panose="02040503050406030204" pitchFamily="18" charset="0"/>
              </a:rPr>
              <a:t>nonlinear</a:t>
            </a:r>
            <a:r>
              <a:rPr lang="en-US" altLang="en-US" sz="2800" dirty="0">
                <a:solidFill>
                  <a:srgbClr val="000000"/>
                </a:solidFill>
                <a:latin typeface="Cambria" panose="02040503050406030204" pitchFamily="18" charset="0"/>
              </a:rPr>
              <a:t> data structures.</a:t>
            </a:r>
          </a:p>
          <a:p>
            <a:pPr eaLnBrk="1" hangingPunct="1">
              <a:lnSpc>
                <a:spcPct val="90000"/>
              </a:lnSpc>
            </a:pPr>
            <a:r>
              <a:rPr lang="en-US" altLang="en-US" sz="2800" dirty="0">
                <a:solidFill>
                  <a:srgbClr val="000000"/>
                </a:solidFill>
                <a:latin typeface="Cambria" panose="02040503050406030204" pitchFamily="18" charset="0"/>
              </a:rPr>
              <a:t>Lists of data can be stored in arrays, but linked lists provide several advantages.</a:t>
            </a:r>
          </a:p>
          <a:p>
            <a:pPr eaLnBrk="1" hangingPunct="1">
              <a:lnSpc>
                <a:spcPct val="90000"/>
              </a:lnSpc>
            </a:pPr>
            <a:r>
              <a:rPr lang="en-US" altLang="en-US" sz="2800" dirty="0">
                <a:solidFill>
                  <a:srgbClr val="000000"/>
                </a:solidFill>
                <a:latin typeface="Cambria" panose="02040503050406030204" pitchFamily="18" charset="0"/>
              </a:rPr>
              <a:t>A linked list is appropriate when the number of data elements is </a:t>
            </a:r>
            <a:r>
              <a:rPr lang="en-US" altLang="en-US" sz="2800" i="1" dirty="0">
                <a:solidFill>
                  <a:srgbClr val="000000"/>
                </a:solidFill>
                <a:latin typeface="Cambria" panose="02040503050406030204" pitchFamily="18" charset="0"/>
              </a:rPr>
              <a:t>unpredictable</a:t>
            </a:r>
            <a:r>
              <a:rPr lang="en-US" altLang="en-US" sz="2800" dirty="0">
                <a:solidFill>
                  <a:srgbClr val="000000"/>
                </a:solidFill>
                <a:latin typeface="Cambria" panose="02040503050406030204" pitchFamily="18" charset="0"/>
              </a:rPr>
              <a:t>.</a:t>
            </a:r>
          </a:p>
        </p:txBody>
      </p:sp>
      <p:sp>
        <p:nvSpPr>
          <p:cNvPr id="348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359379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34819" name="Text Placeholder 2"/>
          <p:cNvSpPr>
            <a:spLocks noGrp="1"/>
          </p:cNvSpPr>
          <p:nvPr>
            <p:ph type="body" idx="1"/>
          </p:nvPr>
        </p:nvSpPr>
        <p:spPr/>
        <p:txBody>
          <a:bodyPr/>
          <a:lstStyle/>
          <a:p>
            <a:r>
              <a:rPr lang="en-US" altLang="en-US" dirty="0">
                <a:solidFill>
                  <a:srgbClr val="000000"/>
                </a:solidFill>
                <a:latin typeface="Cambria" panose="02040503050406030204" pitchFamily="18" charset="0"/>
              </a:rPr>
              <a:t>Linked lists are dynamic, so the length of a list can increase or decrease as necessary.</a:t>
            </a:r>
          </a:p>
          <a:p>
            <a:pPr eaLnBrk="1" hangingPunct="1"/>
            <a:r>
              <a:rPr lang="en-US" altLang="en-US" dirty="0">
                <a:solidFill>
                  <a:srgbClr val="000000"/>
                </a:solidFill>
                <a:latin typeface="Cambria" panose="02040503050406030204" pitchFamily="18" charset="0"/>
              </a:rPr>
              <a:t>The size of an array created at compile time, however, cannot be altered.</a:t>
            </a:r>
          </a:p>
          <a:p>
            <a:pPr eaLnBrk="1" hangingPunct="1"/>
            <a:r>
              <a:rPr lang="en-US" altLang="en-US" dirty="0">
                <a:solidFill>
                  <a:srgbClr val="000000"/>
                </a:solidFill>
                <a:latin typeface="Cambria" panose="02040503050406030204" pitchFamily="18" charset="0"/>
              </a:rPr>
              <a:t>Arrays can become full.</a:t>
            </a:r>
          </a:p>
          <a:p>
            <a:pPr eaLnBrk="1" hangingPunct="1"/>
            <a:r>
              <a:rPr lang="en-US" altLang="en-US" dirty="0">
                <a:solidFill>
                  <a:srgbClr val="000000"/>
                </a:solidFill>
                <a:latin typeface="Cambria" panose="02040503050406030204" pitchFamily="18" charset="0"/>
              </a:rPr>
              <a:t>Linked lists become full only when the system has </a:t>
            </a:r>
            <a:r>
              <a:rPr lang="en-US" altLang="en-US" i="1" dirty="0">
                <a:solidFill>
                  <a:srgbClr val="000000"/>
                </a:solidFill>
                <a:latin typeface="Cambria" panose="02040503050406030204" pitchFamily="18" charset="0"/>
              </a:rPr>
              <a:t>insufficient memory </a:t>
            </a:r>
            <a:r>
              <a:rPr lang="en-US" altLang="en-US" dirty="0">
                <a:solidFill>
                  <a:srgbClr val="000000"/>
                </a:solidFill>
                <a:latin typeface="Cambria" panose="02040503050406030204" pitchFamily="18" charset="0"/>
              </a:rPr>
              <a:t>to satisfy dynamic storage allocation requests.</a:t>
            </a:r>
          </a:p>
        </p:txBody>
      </p:sp>
      <p:sp>
        <p:nvSpPr>
          <p:cNvPr id="3686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750445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36867"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Linked lists can be maintained in sorted order by inserting each new element at the proper point in the list.</a:t>
            </a:r>
          </a:p>
        </p:txBody>
      </p:sp>
      <p:sp>
        <p:nvSpPr>
          <p:cNvPr id="399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84254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39939"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Linked-list nodes are normally </a:t>
            </a:r>
            <a:r>
              <a:rPr lang="en-US" altLang="en-US" i="1" dirty="0">
                <a:solidFill>
                  <a:srgbClr val="000000"/>
                </a:solidFill>
                <a:latin typeface="Cambria" panose="02040503050406030204" pitchFamily="18" charset="0"/>
              </a:rPr>
              <a:t>not</a:t>
            </a:r>
            <a:r>
              <a:rPr lang="en-US" altLang="en-US" dirty="0">
                <a:solidFill>
                  <a:srgbClr val="000000"/>
                </a:solidFill>
                <a:latin typeface="Cambria" panose="02040503050406030204" pitchFamily="18" charset="0"/>
              </a:rPr>
              <a:t> stored contiguously in memory.</a:t>
            </a:r>
          </a:p>
          <a:p>
            <a:pPr eaLnBrk="1" hangingPunct="1"/>
            <a:r>
              <a:rPr lang="en-US" altLang="en-US" dirty="0">
                <a:solidFill>
                  <a:srgbClr val="000000"/>
                </a:solidFill>
                <a:latin typeface="Cambria" panose="02040503050406030204" pitchFamily="18" charset="0"/>
              </a:rPr>
              <a:t>Logically, however, the nodes of a linked list </a:t>
            </a:r>
            <a:r>
              <a:rPr lang="en-US" altLang="en-US" i="1" dirty="0">
                <a:solidFill>
                  <a:srgbClr val="000000"/>
                </a:solidFill>
                <a:latin typeface="Cambria" panose="02040503050406030204" pitchFamily="18" charset="0"/>
              </a:rPr>
              <a:t>appear</a:t>
            </a:r>
            <a:r>
              <a:rPr lang="en-US" altLang="en-US" dirty="0">
                <a:solidFill>
                  <a:srgbClr val="000000"/>
                </a:solidFill>
                <a:latin typeface="Cambria" panose="02040503050406030204" pitchFamily="18" charset="0"/>
              </a:rPr>
              <a:t> to be contiguous.</a:t>
            </a:r>
          </a:p>
          <a:p>
            <a:pPr eaLnBrk="1" hangingPunct="1"/>
            <a:r>
              <a:rPr lang="en-US" altLang="en-US" dirty="0">
                <a:solidFill>
                  <a:srgbClr val="000000"/>
                </a:solidFill>
                <a:latin typeface="Cambria" panose="02040503050406030204" pitchFamily="18" charset="0"/>
              </a:rPr>
              <a:t>Figure 12.2 illustrates a linked list with several nodes.</a:t>
            </a:r>
          </a:p>
        </p:txBody>
      </p:sp>
      <p:sp>
        <p:nvSpPr>
          <p:cNvPr id="430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60353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43011"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Figure 12.3 (output shown in Fig. 12.4) manipulates a list of characters.</a:t>
            </a:r>
          </a:p>
          <a:p>
            <a:pPr eaLnBrk="1" hangingPunct="1"/>
            <a:r>
              <a:rPr lang="en-US" altLang="en-US" dirty="0">
                <a:solidFill>
                  <a:srgbClr val="000000"/>
                </a:solidFill>
                <a:latin typeface="Cambria" panose="02040503050406030204" pitchFamily="18" charset="0"/>
              </a:rPr>
              <a:t>You can insert a character in the list in alphabetical order (function </a:t>
            </a:r>
            <a:r>
              <a:rPr lang="en-US" altLang="en-US" dirty="0">
                <a:solidFill>
                  <a:srgbClr val="000000"/>
                </a:solidFill>
                <a:latin typeface="Consolas" panose="020B0609020204030204" pitchFamily="49" charset="0"/>
              </a:rPr>
              <a:t>insert</a:t>
            </a:r>
            <a:r>
              <a:rPr lang="en-US" altLang="en-US" dirty="0">
                <a:solidFill>
                  <a:srgbClr val="000000"/>
                </a:solidFill>
                <a:latin typeface="Cambria" panose="02040503050406030204" pitchFamily="18" charset="0"/>
              </a:rPr>
              <a:t>) or to delete a character from the list (function </a:t>
            </a:r>
            <a:r>
              <a:rPr lang="en-US" altLang="en-US" dirty="0">
                <a:solidFill>
                  <a:srgbClr val="000000"/>
                </a:solidFill>
                <a:latin typeface="Consolas" panose="020B0609020204030204" pitchFamily="49" charset="0"/>
              </a:rPr>
              <a:t>delete</a:t>
            </a:r>
            <a:r>
              <a:rPr lang="en-US" altLang="en-US" dirty="0">
                <a:solidFill>
                  <a:srgbClr val="000000"/>
                </a:solidFill>
                <a:latin typeface="Cambria" panose="02040503050406030204" pitchFamily="18" charset="0"/>
              </a:rPr>
              <a:t>).</a:t>
            </a:r>
          </a:p>
        </p:txBody>
      </p:sp>
      <p:sp>
        <p:nvSpPr>
          <p:cNvPr id="553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7279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54275" name="Text Placeholder 2"/>
          <p:cNvSpPr>
            <a:spLocks noGrp="1"/>
          </p:cNvSpPr>
          <p:nvPr>
            <p:ph type="body" idx="1"/>
          </p:nvPr>
        </p:nvSpPr>
        <p:spPr/>
        <p:txBody>
          <a:bodyPr>
            <a:normAutofit fontScale="92500"/>
          </a:bodyPr>
          <a:lstStyle/>
          <a:p>
            <a:pPr eaLnBrk="1" hangingPunct="1"/>
            <a:r>
              <a:rPr lang="en-US" altLang="en-US" dirty="0">
                <a:solidFill>
                  <a:srgbClr val="000000"/>
                </a:solidFill>
                <a:latin typeface="Cambria" panose="02040503050406030204" pitchFamily="18" charset="0"/>
              </a:rPr>
              <a:t>The primary functions of linked lists are </a:t>
            </a:r>
            <a:r>
              <a:rPr lang="en-US" altLang="en-US" dirty="0">
                <a:solidFill>
                  <a:srgbClr val="000000"/>
                </a:solidFill>
                <a:latin typeface="Consolas" panose="020B0609020204030204" pitchFamily="49" charset="0"/>
              </a:rPr>
              <a:t>insert</a:t>
            </a:r>
            <a:r>
              <a:rPr lang="en-US" altLang="en-US" dirty="0">
                <a:solidFill>
                  <a:srgbClr val="000000"/>
                </a:solidFill>
                <a:latin typeface="Cambria" panose="02040503050406030204" pitchFamily="18" charset="0"/>
              </a:rPr>
              <a:t> and </a:t>
            </a:r>
            <a:r>
              <a:rPr lang="en-US" altLang="en-US" dirty="0">
                <a:solidFill>
                  <a:srgbClr val="000000"/>
                </a:solidFill>
                <a:latin typeface="Consolas" panose="020B0609020204030204" pitchFamily="49" charset="0"/>
              </a:rPr>
              <a:t>delete</a:t>
            </a:r>
            <a:endParaRPr lang="en-US" altLang="en-US" dirty="0">
              <a:solidFill>
                <a:srgbClr val="000000"/>
              </a:solidFill>
              <a:latin typeface="Cambria" panose="02040503050406030204" pitchFamily="18" charset="0"/>
            </a:endParaRPr>
          </a:p>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isEmpty</a:t>
            </a:r>
            <a:r>
              <a:rPr lang="en-US" altLang="en-US" dirty="0">
                <a:solidFill>
                  <a:srgbClr val="000000"/>
                </a:solidFill>
                <a:latin typeface="Cambria" panose="02040503050406030204" pitchFamily="18" charset="0"/>
              </a:rPr>
              <a:t> is a </a:t>
            </a:r>
            <a:r>
              <a:rPr lang="en-US" altLang="en-US" dirty="0">
                <a:solidFill>
                  <a:srgbClr val="0000FF"/>
                </a:solidFill>
                <a:latin typeface="Cambria" panose="02040503050406030204" pitchFamily="18" charset="0"/>
              </a:rPr>
              <a:t>predicate function</a:t>
            </a:r>
            <a:r>
              <a:rPr lang="en-US" altLang="en-US" dirty="0">
                <a:solidFill>
                  <a:srgbClr val="000000"/>
                </a:solidFill>
                <a:latin typeface="Cambria" panose="02040503050406030204" pitchFamily="18" charset="0"/>
              </a:rPr>
              <a:t>—it </a:t>
            </a:r>
            <a:r>
              <a:rPr lang="en-US" altLang="en-US" i="1" dirty="0">
                <a:solidFill>
                  <a:srgbClr val="000000"/>
                </a:solidFill>
                <a:latin typeface="Cambria" panose="02040503050406030204" pitchFamily="18" charset="0"/>
              </a:rPr>
              <a:t>does not </a:t>
            </a:r>
            <a:r>
              <a:rPr lang="en-US" altLang="en-US" dirty="0">
                <a:solidFill>
                  <a:srgbClr val="000000"/>
                </a:solidFill>
                <a:latin typeface="Cambria" panose="02040503050406030204" pitchFamily="18" charset="0"/>
              </a:rPr>
              <a:t>alter the list in any way; rather it determines whether the list is empty (i.e., the pointer to the first node of the list is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If the list is empty, </a:t>
            </a:r>
            <a:r>
              <a:rPr lang="en-US" altLang="en-US" dirty="0">
                <a:solidFill>
                  <a:srgbClr val="000000"/>
                </a:solidFill>
                <a:latin typeface="Consolas" panose="020B0609020204030204" pitchFamily="49" charset="0"/>
              </a:rPr>
              <a:t>1</a:t>
            </a:r>
            <a:r>
              <a:rPr lang="en-US" altLang="en-US" dirty="0">
                <a:solidFill>
                  <a:srgbClr val="000000"/>
                </a:solidFill>
                <a:latin typeface="Cambria" panose="02040503050406030204" pitchFamily="18" charset="0"/>
              </a:rPr>
              <a:t> is returned; otherwise, </a:t>
            </a:r>
            <a:r>
              <a:rPr lang="en-US" altLang="en-US" dirty="0">
                <a:solidFill>
                  <a:srgbClr val="000000"/>
                </a:solidFill>
                <a:latin typeface="Consolas" panose="020B0609020204030204" pitchFamily="49" charset="0"/>
              </a:rPr>
              <a:t>0</a:t>
            </a:r>
            <a:r>
              <a:rPr lang="en-US" altLang="en-US" dirty="0">
                <a:solidFill>
                  <a:srgbClr val="000000"/>
                </a:solidFill>
                <a:latin typeface="Cambria" panose="02040503050406030204" pitchFamily="18" charset="0"/>
              </a:rPr>
              <a:t> is returned.</a:t>
            </a:r>
          </a:p>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printList</a:t>
            </a:r>
            <a:r>
              <a:rPr lang="en-US" altLang="en-US" dirty="0">
                <a:solidFill>
                  <a:srgbClr val="000000"/>
                </a:solidFill>
                <a:latin typeface="Cambria" panose="02040503050406030204" pitchFamily="18" charset="0"/>
              </a:rPr>
              <a:t> prints the list. </a:t>
            </a:r>
          </a:p>
        </p:txBody>
      </p:sp>
      <p:sp>
        <p:nvSpPr>
          <p:cNvPr id="5632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501832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55299" name="Text Placeholder 2"/>
          <p:cNvSpPr>
            <a:spLocks noGrp="1"/>
          </p:cNvSpPr>
          <p:nvPr>
            <p:ph type="body" idx="1"/>
          </p:nvPr>
        </p:nvSpPr>
        <p:spPr/>
        <p:txBody>
          <a:bodyPr>
            <a:normAutofit lnSpcReduction="10000"/>
          </a:bodyPr>
          <a:lstStyle/>
          <a:p>
            <a:pPr eaLnBrk="1" hangingPunct="1">
              <a:lnSpc>
                <a:spcPct val="90000"/>
              </a:lnSpc>
            </a:pPr>
            <a:r>
              <a:rPr lang="en-US" altLang="en-US" sz="2500" dirty="0">
                <a:solidFill>
                  <a:srgbClr val="000000"/>
                </a:solidFill>
                <a:latin typeface="Cambria" panose="02040503050406030204" pitchFamily="18" charset="0"/>
              </a:rPr>
              <a:t>Characters are inserted in the list in </a:t>
            </a:r>
            <a:r>
              <a:rPr lang="en-US" altLang="en-US" sz="2500" i="1" dirty="0">
                <a:solidFill>
                  <a:srgbClr val="000000"/>
                </a:solidFill>
                <a:latin typeface="Cambria" panose="02040503050406030204" pitchFamily="18" charset="0"/>
              </a:rPr>
              <a:t>alphabetical order</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Function </a:t>
            </a:r>
            <a:r>
              <a:rPr lang="en-US" altLang="en-US" sz="2500" dirty="0">
                <a:solidFill>
                  <a:srgbClr val="000000"/>
                </a:solidFill>
                <a:latin typeface="Consolas" panose="020B0609020204030204" pitchFamily="49" charset="0"/>
              </a:rPr>
              <a:t>insert</a:t>
            </a:r>
            <a:r>
              <a:rPr lang="en-US" altLang="en-US" sz="2500" dirty="0">
                <a:solidFill>
                  <a:srgbClr val="000000"/>
                </a:solidFill>
                <a:latin typeface="Cambria" panose="02040503050406030204" pitchFamily="18" charset="0"/>
              </a:rPr>
              <a:t> receives the address of the list and a character to be inserted.</a:t>
            </a:r>
          </a:p>
          <a:p>
            <a:pPr eaLnBrk="1" hangingPunct="1">
              <a:lnSpc>
                <a:spcPct val="90000"/>
              </a:lnSpc>
            </a:pPr>
            <a:r>
              <a:rPr lang="en-US" altLang="en-US" sz="2500" dirty="0">
                <a:solidFill>
                  <a:srgbClr val="000000"/>
                </a:solidFill>
                <a:latin typeface="Cambria" panose="02040503050406030204" pitchFamily="18" charset="0"/>
              </a:rPr>
              <a:t>The list’s address is necessary when a value is to be inserted at the </a:t>
            </a:r>
            <a:r>
              <a:rPr lang="en-US" altLang="en-US" sz="2500" i="1" dirty="0">
                <a:solidFill>
                  <a:srgbClr val="000000"/>
                </a:solidFill>
                <a:latin typeface="Cambria" panose="02040503050406030204" pitchFamily="18" charset="0"/>
              </a:rPr>
              <a:t>start</a:t>
            </a:r>
            <a:r>
              <a:rPr lang="en-US" altLang="en-US" sz="2500" dirty="0">
                <a:solidFill>
                  <a:srgbClr val="000000"/>
                </a:solidFill>
                <a:latin typeface="Cambria" panose="02040503050406030204" pitchFamily="18" charset="0"/>
              </a:rPr>
              <a:t> of the list.</a:t>
            </a:r>
          </a:p>
          <a:p>
            <a:pPr eaLnBrk="1" hangingPunct="1">
              <a:lnSpc>
                <a:spcPct val="90000"/>
              </a:lnSpc>
            </a:pPr>
            <a:r>
              <a:rPr lang="en-US" altLang="en-US" sz="2500" dirty="0">
                <a:solidFill>
                  <a:srgbClr val="000000"/>
                </a:solidFill>
                <a:latin typeface="Cambria" panose="02040503050406030204" pitchFamily="18" charset="0"/>
              </a:rPr>
              <a:t>Providing the address enables the list (i.e., the pointer to the first node of the list) to be </a:t>
            </a:r>
            <a:r>
              <a:rPr lang="en-US" altLang="en-US" sz="2500" i="1" dirty="0">
                <a:solidFill>
                  <a:srgbClr val="000000"/>
                </a:solidFill>
                <a:latin typeface="Cambria" panose="02040503050406030204" pitchFamily="18" charset="0"/>
              </a:rPr>
              <a:t>modified</a:t>
            </a:r>
            <a:r>
              <a:rPr lang="en-US" altLang="en-US" sz="2500" dirty="0">
                <a:solidFill>
                  <a:srgbClr val="000000"/>
                </a:solidFill>
                <a:latin typeface="Cambria" panose="02040503050406030204" pitchFamily="18" charset="0"/>
              </a:rPr>
              <a:t> via a call by reference.</a:t>
            </a:r>
          </a:p>
          <a:p>
            <a:pPr eaLnBrk="1" hangingPunct="1">
              <a:lnSpc>
                <a:spcPct val="90000"/>
              </a:lnSpc>
            </a:pPr>
            <a:r>
              <a:rPr lang="en-US" altLang="en-US" sz="2500" dirty="0">
                <a:solidFill>
                  <a:srgbClr val="000000"/>
                </a:solidFill>
                <a:latin typeface="Cambria" panose="02040503050406030204" pitchFamily="18" charset="0"/>
              </a:rPr>
              <a:t>Because the list itself is a pointer (to its first element), passing its address creates a </a:t>
            </a:r>
            <a:r>
              <a:rPr lang="en-US" altLang="en-US" sz="2500" dirty="0">
                <a:solidFill>
                  <a:srgbClr val="0000FF"/>
                </a:solidFill>
                <a:latin typeface="Cambria" panose="02040503050406030204" pitchFamily="18" charset="0"/>
              </a:rPr>
              <a:t>pointer to a pointer</a:t>
            </a:r>
            <a:r>
              <a:rPr lang="en-US" altLang="en-US" sz="2500" dirty="0">
                <a:solidFill>
                  <a:srgbClr val="000000"/>
                </a:solidFill>
                <a:latin typeface="Cambria" panose="02040503050406030204" pitchFamily="18" charset="0"/>
              </a:rPr>
              <a:t> (i.e.,</a:t>
            </a:r>
            <a:r>
              <a:rPr lang="en-US" altLang="en-US" sz="2500" dirty="0">
                <a:solidFill>
                  <a:srgbClr val="0000FF"/>
                </a:solidFill>
                <a:latin typeface="Cambria" panose="02040503050406030204" pitchFamily="18" charset="0"/>
              </a:rPr>
              <a:t> double indirection</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This is a complex notion and requires careful programming.</a:t>
            </a:r>
          </a:p>
        </p:txBody>
      </p:sp>
      <p:sp>
        <p:nvSpPr>
          <p:cNvPr id="573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55260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12.1  </a:t>
            </a:r>
            <a:r>
              <a:rPr lang="en-US" dirty="0">
                <a:solidFill>
                  <a:srgbClr val="3380E6"/>
                </a:solidFill>
                <a:latin typeface="Calibri" panose="020F0502020204030204" pitchFamily="34" charset="0"/>
              </a:rPr>
              <a:t>Introduction</a:t>
            </a:r>
          </a:p>
        </p:txBody>
      </p:sp>
      <p:sp>
        <p:nvSpPr>
          <p:cNvPr id="14339" name="Text Placeholder 2"/>
          <p:cNvSpPr>
            <a:spLocks noGrp="1"/>
          </p:cNvSpPr>
          <p:nvPr>
            <p:ph type="body" idx="1"/>
          </p:nvPr>
        </p:nvSpPr>
        <p:spPr/>
        <p:txBody>
          <a:bodyPr>
            <a:normAutofit fontScale="92500" lnSpcReduction="10000"/>
          </a:bodyPr>
          <a:lstStyle/>
          <a:p>
            <a:pPr eaLnBrk="1" hangingPunct="1">
              <a:lnSpc>
                <a:spcPct val="90000"/>
              </a:lnSpc>
            </a:pPr>
            <a:r>
              <a:rPr lang="en-US" altLang="en-US" dirty="0">
                <a:solidFill>
                  <a:srgbClr val="000000"/>
                </a:solidFill>
                <a:latin typeface="Cambria" panose="02040503050406030204" pitchFamily="18" charset="0"/>
              </a:rPr>
              <a:t>We’ve studied fixed-size data structures such as single-subscripted arrays, double-subscripted arrays and </a:t>
            </a:r>
            <a:r>
              <a:rPr lang="en-US" altLang="en-US" dirty="0" err="1">
                <a:solidFill>
                  <a:srgbClr val="000000"/>
                </a:solidFill>
                <a:latin typeface="Consolas" panose="020B0609020204030204" pitchFamily="49" charset="0"/>
              </a:rPr>
              <a:t>struct</a:t>
            </a:r>
            <a:r>
              <a:rPr lang="en-US" altLang="en-US" dirty="0" err="1">
                <a:solidFill>
                  <a:srgbClr val="000000"/>
                </a:solidFill>
                <a:latin typeface="Cambria" panose="02040503050406030204" pitchFamily="18" charset="0"/>
              </a:rPr>
              <a:t>s</a:t>
            </a:r>
            <a:r>
              <a:rPr lang="en-US" altLang="en-US" dirty="0">
                <a:solidFill>
                  <a:srgbClr val="000000"/>
                </a:solidFill>
                <a:latin typeface="Cambria" panose="02040503050406030204" pitchFamily="18" charset="0"/>
              </a:rPr>
              <a:t>.</a:t>
            </a:r>
          </a:p>
          <a:p>
            <a:pPr eaLnBrk="1" hangingPunct="1">
              <a:lnSpc>
                <a:spcPct val="90000"/>
              </a:lnSpc>
            </a:pPr>
            <a:r>
              <a:rPr lang="en-US" altLang="en-US" dirty="0">
                <a:solidFill>
                  <a:srgbClr val="000000"/>
                </a:solidFill>
                <a:latin typeface="Cambria" panose="02040503050406030204" pitchFamily="18" charset="0"/>
              </a:rPr>
              <a:t> This chapter introduces </a:t>
            </a:r>
            <a:r>
              <a:rPr lang="en-US" altLang="en-US" dirty="0">
                <a:solidFill>
                  <a:srgbClr val="0000FF"/>
                </a:solidFill>
                <a:latin typeface="Cambria" panose="02040503050406030204" pitchFamily="18" charset="0"/>
              </a:rPr>
              <a:t>dynamic</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data structures</a:t>
            </a:r>
            <a:r>
              <a:rPr lang="en-US" altLang="en-US" dirty="0">
                <a:solidFill>
                  <a:srgbClr val="000000"/>
                </a:solidFill>
                <a:latin typeface="Cambria" panose="02040503050406030204" pitchFamily="18" charset="0"/>
              </a:rPr>
              <a:t> with sizes that grow and shrink at execution time.</a:t>
            </a:r>
          </a:p>
          <a:p>
            <a:pPr lvl="1" eaLnBrk="1" hangingPunct="1">
              <a:lnSpc>
                <a:spcPct val="90000"/>
              </a:lnSpc>
            </a:pPr>
            <a:r>
              <a:rPr lang="en-US" altLang="en-US" dirty="0">
                <a:solidFill>
                  <a:srgbClr val="0000FF"/>
                </a:solidFill>
                <a:latin typeface="Cambria" panose="02040503050406030204" pitchFamily="18" charset="0"/>
              </a:rPr>
              <a:t>Linked lists</a:t>
            </a:r>
            <a:r>
              <a:rPr lang="en-US" altLang="en-US" dirty="0">
                <a:solidFill>
                  <a:srgbClr val="000000"/>
                </a:solidFill>
                <a:latin typeface="Cambria" panose="02040503050406030204" pitchFamily="18" charset="0"/>
              </a:rPr>
              <a:t> are collections of data items “lined up in a row”—insertions and deletions are made </a:t>
            </a:r>
            <a:r>
              <a:rPr lang="en-US" altLang="en-US" i="1" dirty="0">
                <a:solidFill>
                  <a:srgbClr val="000000"/>
                </a:solidFill>
                <a:latin typeface="Cambria" panose="02040503050406030204" pitchFamily="18" charset="0"/>
              </a:rPr>
              <a:t>anywhere</a:t>
            </a:r>
            <a:r>
              <a:rPr lang="en-US" altLang="en-US" dirty="0">
                <a:solidFill>
                  <a:srgbClr val="000000"/>
                </a:solidFill>
                <a:latin typeface="Cambria" panose="02040503050406030204" pitchFamily="18" charset="0"/>
              </a:rPr>
              <a:t> in a linked list.</a:t>
            </a:r>
          </a:p>
          <a:p>
            <a:pPr lvl="1" eaLnBrk="1" hangingPunct="1">
              <a:lnSpc>
                <a:spcPct val="90000"/>
              </a:lnSpc>
            </a:pPr>
            <a:r>
              <a:rPr lang="en-US" altLang="en-US" dirty="0">
                <a:solidFill>
                  <a:srgbClr val="0000FF"/>
                </a:solidFill>
                <a:latin typeface="Cambria" panose="02040503050406030204" pitchFamily="18" charset="0"/>
              </a:rPr>
              <a:t>Stacks</a:t>
            </a:r>
            <a:r>
              <a:rPr lang="en-US" altLang="en-US" dirty="0">
                <a:solidFill>
                  <a:srgbClr val="000000"/>
                </a:solidFill>
                <a:latin typeface="Cambria" panose="02040503050406030204" pitchFamily="18" charset="0"/>
              </a:rPr>
              <a:t> are important in compilers and operating systems—insertions and deletions are made </a:t>
            </a:r>
            <a:r>
              <a:rPr lang="en-US" altLang="en-US" i="1" dirty="0">
                <a:solidFill>
                  <a:srgbClr val="000000"/>
                </a:solidFill>
                <a:latin typeface="Cambria" panose="02040503050406030204" pitchFamily="18" charset="0"/>
              </a:rPr>
              <a:t>only at one end </a:t>
            </a:r>
            <a:r>
              <a:rPr lang="en-US" altLang="en-US" dirty="0">
                <a:solidFill>
                  <a:srgbClr val="000000"/>
                </a:solidFill>
                <a:latin typeface="Cambria" panose="02040503050406030204" pitchFamily="18" charset="0"/>
              </a:rPr>
              <a:t>of a stack—its </a:t>
            </a:r>
            <a:r>
              <a:rPr lang="en-US" altLang="en-US" dirty="0">
                <a:solidFill>
                  <a:srgbClr val="0000FF"/>
                </a:solidFill>
                <a:latin typeface="Cambria" panose="02040503050406030204" pitchFamily="18" charset="0"/>
              </a:rPr>
              <a:t>top</a:t>
            </a:r>
            <a:r>
              <a:rPr lang="en-US" altLang="en-US" dirty="0">
                <a:solidFill>
                  <a:srgbClr val="000000"/>
                </a:solidFill>
                <a:latin typeface="Cambria" panose="02040503050406030204" pitchFamily="18" charset="0"/>
              </a:rPr>
              <a:t>.</a:t>
            </a:r>
          </a:p>
        </p:txBody>
      </p:sp>
      <p:sp>
        <p:nvSpPr>
          <p:cNvPr id="133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826502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56323" name="Text Placeholder 2"/>
          <p:cNvSpPr>
            <a:spLocks noGrp="1"/>
          </p:cNvSpPr>
          <p:nvPr>
            <p:ph type="body" idx="1"/>
          </p:nvPr>
        </p:nvSpPr>
        <p:spPr/>
        <p:txBody>
          <a:bodyPr>
            <a:normAutofit/>
          </a:bodyPr>
          <a:lstStyle/>
          <a:p>
            <a:pPr eaLnBrk="1" hangingPunct="1">
              <a:lnSpc>
                <a:spcPct val="80000"/>
              </a:lnSpc>
            </a:pPr>
            <a:r>
              <a:rPr lang="en-US" altLang="en-US" sz="2500" dirty="0">
                <a:solidFill>
                  <a:srgbClr val="000000"/>
                </a:solidFill>
                <a:latin typeface="Cambria" panose="02040503050406030204" pitchFamily="18" charset="0"/>
              </a:rPr>
              <a:t>Steps for inserting a character in the list (Fig. 12.5):</a:t>
            </a:r>
          </a:p>
          <a:p>
            <a:pPr lvl="1" eaLnBrk="1" hangingPunct="1">
              <a:lnSpc>
                <a:spcPct val="80000"/>
              </a:lnSpc>
            </a:pPr>
            <a:r>
              <a:rPr lang="en-US" altLang="en-US" sz="2400" i="1" dirty="0">
                <a:solidFill>
                  <a:srgbClr val="000000"/>
                </a:solidFill>
                <a:latin typeface="Cambria" panose="02040503050406030204" pitchFamily="18" charset="0"/>
              </a:rPr>
              <a:t>Create a node: </a:t>
            </a:r>
            <a:r>
              <a:rPr lang="en-US" altLang="en-US" sz="2400" dirty="0">
                <a:solidFill>
                  <a:srgbClr val="000000"/>
                </a:solidFill>
                <a:latin typeface="Cambria" panose="02040503050406030204" pitchFamily="18" charset="0"/>
              </a:rPr>
              <a:t>call </a:t>
            </a:r>
            <a:r>
              <a:rPr lang="en-US" altLang="en-US" sz="2400" dirty="0" err="1">
                <a:solidFill>
                  <a:srgbClr val="000000"/>
                </a:solidFill>
                <a:latin typeface="Consolas" panose="020B0609020204030204" pitchFamily="49" charset="0"/>
              </a:rPr>
              <a:t>malloc</a:t>
            </a:r>
            <a:r>
              <a:rPr lang="en-US" altLang="en-US" sz="2400" dirty="0">
                <a:solidFill>
                  <a:srgbClr val="000000"/>
                </a:solidFill>
                <a:latin typeface="Cambria" panose="02040503050406030204" pitchFamily="18" charset="0"/>
              </a:rPr>
              <a:t>, assign to </a:t>
            </a:r>
            <a:r>
              <a:rPr lang="en-US" altLang="en-US" sz="2400" dirty="0" err="1">
                <a:solidFill>
                  <a:srgbClr val="000000"/>
                </a:solidFill>
                <a:latin typeface="Consolas" panose="020B0609020204030204" pitchFamily="49" charset="0"/>
              </a:rPr>
              <a:t>newPtr</a:t>
            </a:r>
            <a:r>
              <a:rPr lang="en-US" altLang="en-US" sz="2400" dirty="0">
                <a:solidFill>
                  <a:srgbClr val="000000"/>
                </a:solidFill>
                <a:latin typeface="Cambria" panose="02040503050406030204" pitchFamily="18" charset="0"/>
              </a:rPr>
              <a:t> the address of the allocated memory, assign the character to be inserted to </a:t>
            </a:r>
            <a:r>
              <a:rPr lang="en-US" altLang="en-US" sz="2400" dirty="0" err="1">
                <a:solidFill>
                  <a:srgbClr val="000000"/>
                </a:solidFill>
                <a:latin typeface="Consolas" panose="020B0609020204030204" pitchFamily="49" charset="0"/>
              </a:rPr>
              <a:t>newPtr</a:t>
            </a:r>
            <a:r>
              <a:rPr lang="en-US" altLang="en-US" sz="2400" dirty="0">
                <a:solidFill>
                  <a:srgbClr val="000000"/>
                </a:solidFill>
                <a:latin typeface="Consolas" panose="020B0609020204030204" pitchFamily="49" charset="0"/>
              </a:rPr>
              <a:t>-&gt;data</a:t>
            </a:r>
            <a:r>
              <a:rPr lang="en-US" altLang="en-US" sz="2400" dirty="0">
                <a:solidFill>
                  <a:srgbClr val="000000"/>
                </a:solidFill>
                <a:latin typeface="Cambria" panose="02040503050406030204" pitchFamily="18" charset="0"/>
              </a:rPr>
              <a:t>, and assign </a:t>
            </a:r>
            <a:r>
              <a:rPr lang="en-US" altLang="en-US" sz="2400" dirty="0">
                <a:solidFill>
                  <a:srgbClr val="000000"/>
                </a:solidFill>
                <a:latin typeface="Consolas" panose="020B0609020204030204" pitchFamily="49" charset="0"/>
              </a:rPr>
              <a:t>NULL</a:t>
            </a:r>
            <a:r>
              <a:rPr lang="en-US" altLang="en-US" sz="2400" dirty="0">
                <a:solidFill>
                  <a:srgbClr val="000000"/>
                </a:solidFill>
                <a:latin typeface="Cambria" panose="02040503050406030204" pitchFamily="18" charset="0"/>
              </a:rPr>
              <a:t> to </a:t>
            </a:r>
            <a:r>
              <a:rPr lang="en-US" altLang="en-US" sz="2400" dirty="0" err="1">
                <a:solidFill>
                  <a:srgbClr val="000000"/>
                </a:solidFill>
                <a:latin typeface="Consolas" panose="020B0609020204030204" pitchFamily="49" charset="0"/>
              </a:rPr>
              <a:t>newPtr</a:t>
            </a:r>
            <a:r>
              <a:rPr lang="en-US" altLang="en-US" sz="2400" dirty="0">
                <a:solidFill>
                  <a:srgbClr val="000000"/>
                </a:solidFill>
                <a:latin typeface="Consolas" panose="020B0609020204030204" pitchFamily="49" charset="0"/>
              </a:rPr>
              <a:t>-&gt;</a:t>
            </a:r>
            <a:r>
              <a:rPr lang="en-US" altLang="en-US" sz="2400" dirty="0" err="1">
                <a:solidFill>
                  <a:srgbClr val="000000"/>
                </a:solidFill>
                <a:latin typeface="Consolas" panose="020B0609020204030204" pitchFamily="49" charset="0"/>
              </a:rPr>
              <a:t>nextPtr</a:t>
            </a:r>
            <a:endParaRPr lang="en-US" altLang="en-US" sz="2400" dirty="0">
              <a:solidFill>
                <a:srgbClr val="000000"/>
              </a:solidFill>
              <a:latin typeface="Cambria" panose="02040503050406030204" pitchFamily="18" charset="0"/>
            </a:endParaRPr>
          </a:p>
          <a:p>
            <a:pPr lvl="1" eaLnBrk="1" hangingPunct="1">
              <a:lnSpc>
                <a:spcPct val="80000"/>
              </a:lnSpc>
            </a:pPr>
            <a:r>
              <a:rPr lang="en-US" altLang="en-US" sz="2400" dirty="0">
                <a:solidFill>
                  <a:srgbClr val="000000"/>
                </a:solidFill>
                <a:latin typeface="Cambria" panose="02040503050406030204" pitchFamily="18" charset="0"/>
              </a:rPr>
              <a:t>Initialize </a:t>
            </a:r>
            <a:r>
              <a:rPr lang="en-US" altLang="en-US" sz="2400" dirty="0" err="1">
                <a:solidFill>
                  <a:srgbClr val="000000"/>
                </a:solidFill>
                <a:latin typeface="Consolas" panose="020B0609020204030204" pitchFamily="49" charset="0"/>
              </a:rPr>
              <a:t>previousPtr</a:t>
            </a:r>
            <a:r>
              <a:rPr lang="en-US" altLang="en-US" sz="2400" dirty="0">
                <a:solidFill>
                  <a:srgbClr val="000000"/>
                </a:solidFill>
                <a:latin typeface="Cambria" panose="02040503050406030204" pitchFamily="18" charset="0"/>
              </a:rPr>
              <a:t> to </a:t>
            </a:r>
            <a:r>
              <a:rPr lang="en-US" altLang="en-US" sz="2400" dirty="0">
                <a:solidFill>
                  <a:srgbClr val="000000"/>
                </a:solidFill>
                <a:latin typeface="Consolas" panose="020B0609020204030204" pitchFamily="49" charset="0"/>
              </a:rPr>
              <a:t>NULL</a:t>
            </a:r>
            <a:r>
              <a:rPr lang="en-US" altLang="en-US" sz="2400" dirty="0">
                <a:solidFill>
                  <a:srgbClr val="000000"/>
                </a:solidFill>
                <a:latin typeface="Cambria" panose="02040503050406030204" pitchFamily="18" charset="0"/>
              </a:rPr>
              <a:t> and </a:t>
            </a:r>
            <a:r>
              <a:rPr lang="en-US" altLang="en-US" sz="2400" dirty="0" err="1">
                <a:solidFill>
                  <a:srgbClr val="000000"/>
                </a:solidFill>
                <a:latin typeface="Consolas" panose="020B0609020204030204" pitchFamily="49" charset="0"/>
              </a:rPr>
              <a:t>currentPtr</a:t>
            </a:r>
            <a:r>
              <a:rPr lang="en-US" altLang="en-US" sz="2400" dirty="0">
                <a:solidFill>
                  <a:srgbClr val="000000"/>
                </a:solidFill>
                <a:latin typeface="Cambria" panose="02040503050406030204" pitchFamily="18" charset="0"/>
              </a:rPr>
              <a:t> to </a:t>
            </a:r>
            <a:r>
              <a:rPr lang="en-US" altLang="en-US" sz="2400" dirty="0">
                <a:solidFill>
                  <a:srgbClr val="000000"/>
                </a:solidFill>
                <a:latin typeface="Consolas" panose="020B0609020204030204" pitchFamily="49" charset="0"/>
              </a:rPr>
              <a:t>*</a:t>
            </a:r>
            <a:r>
              <a:rPr lang="en-US" altLang="en-US" sz="2400" dirty="0" err="1">
                <a:solidFill>
                  <a:srgbClr val="000000"/>
                </a:solidFill>
                <a:latin typeface="Consolas" panose="020B0609020204030204" pitchFamily="49" charset="0"/>
              </a:rPr>
              <a:t>sPtr</a:t>
            </a:r>
            <a:r>
              <a:rPr lang="en-US" altLang="en-US" sz="2400" dirty="0">
                <a:solidFill>
                  <a:srgbClr val="000000"/>
                </a:solidFill>
                <a:latin typeface="Cambria" panose="02040503050406030204" pitchFamily="18" charset="0"/>
              </a:rPr>
              <a:t>—the pointer to the start of the list. </a:t>
            </a:r>
          </a:p>
          <a:p>
            <a:pPr lvl="2">
              <a:lnSpc>
                <a:spcPct val="80000"/>
              </a:lnSpc>
            </a:pPr>
            <a:r>
              <a:rPr lang="en-US" altLang="en-US" sz="2000" dirty="0">
                <a:solidFill>
                  <a:srgbClr val="000000"/>
                </a:solidFill>
                <a:latin typeface="Cambria" panose="02040503050406030204" pitchFamily="18" charset="0"/>
              </a:rPr>
              <a:t>These pointers store the locations of the node </a:t>
            </a:r>
            <a:r>
              <a:rPr lang="en-US" altLang="en-US" sz="2000" i="1" dirty="0">
                <a:solidFill>
                  <a:srgbClr val="000000"/>
                </a:solidFill>
                <a:latin typeface="Cambria" panose="02040503050406030204" pitchFamily="18" charset="0"/>
              </a:rPr>
              <a:t>preceding</a:t>
            </a:r>
            <a:r>
              <a:rPr lang="en-US" altLang="en-US" sz="2000" dirty="0">
                <a:solidFill>
                  <a:srgbClr val="000000"/>
                </a:solidFill>
                <a:latin typeface="Cambria" panose="02040503050406030204" pitchFamily="18" charset="0"/>
              </a:rPr>
              <a:t> the insertion point and the node </a:t>
            </a:r>
            <a:r>
              <a:rPr lang="en-US" altLang="en-US" sz="2000" i="1" dirty="0">
                <a:solidFill>
                  <a:srgbClr val="000000"/>
                </a:solidFill>
                <a:latin typeface="Cambria" panose="02040503050406030204" pitchFamily="18" charset="0"/>
              </a:rPr>
              <a:t>after</a:t>
            </a:r>
            <a:r>
              <a:rPr lang="en-US" altLang="en-US" sz="2000" dirty="0">
                <a:solidFill>
                  <a:srgbClr val="000000"/>
                </a:solidFill>
                <a:latin typeface="Cambria" panose="02040503050406030204" pitchFamily="18" charset="0"/>
              </a:rPr>
              <a:t> the insertion point.</a:t>
            </a:r>
          </a:p>
          <a:p>
            <a:pPr lvl="1" eaLnBrk="1" hangingPunct="1">
              <a:lnSpc>
                <a:spcPct val="80000"/>
              </a:lnSpc>
            </a:pPr>
            <a:r>
              <a:rPr lang="en-US" altLang="en-US" sz="2400" dirty="0">
                <a:solidFill>
                  <a:srgbClr val="000000"/>
                </a:solidFill>
                <a:latin typeface="Cambria" panose="02040503050406030204" pitchFamily="18" charset="0"/>
              </a:rPr>
              <a:t>While </a:t>
            </a:r>
            <a:r>
              <a:rPr lang="en-US" altLang="en-US" sz="2400" dirty="0" err="1">
                <a:solidFill>
                  <a:srgbClr val="000000"/>
                </a:solidFill>
                <a:latin typeface="Consolas" panose="020B0609020204030204" pitchFamily="49" charset="0"/>
              </a:rPr>
              <a:t>currentPtr</a:t>
            </a:r>
            <a:r>
              <a:rPr lang="en-US" altLang="en-US" sz="2400" dirty="0">
                <a:solidFill>
                  <a:srgbClr val="000000"/>
                </a:solidFill>
                <a:latin typeface="Cambria" panose="02040503050406030204" pitchFamily="18" charset="0"/>
              </a:rPr>
              <a:t> is not </a:t>
            </a:r>
            <a:r>
              <a:rPr lang="en-US" altLang="en-US" sz="2400" dirty="0">
                <a:solidFill>
                  <a:srgbClr val="000000"/>
                </a:solidFill>
                <a:latin typeface="Consolas" panose="020B0609020204030204" pitchFamily="49" charset="0"/>
              </a:rPr>
              <a:t>NULL</a:t>
            </a:r>
            <a:r>
              <a:rPr lang="en-US" altLang="en-US" sz="2400" dirty="0">
                <a:solidFill>
                  <a:srgbClr val="000000"/>
                </a:solidFill>
                <a:latin typeface="Cambria" panose="02040503050406030204" pitchFamily="18" charset="0"/>
              </a:rPr>
              <a:t> and the value to be inserted is greater than </a:t>
            </a:r>
            <a:r>
              <a:rPr lang="en-US" altLang="en-US" sz="2400" dirty="0" err="1">
                <a:solidFill>
                  <a:srgbClr val="000000"/>
                </a:solidFill>
                <a:latin typeface="Consolas" panose="020B0609020204030204" pitchFamily="49" charset="0"/>
              </a:rPr>
              <a:t>currentPtr</a:t>
            </a:r>
            <a:r>
              <a:rPr lang="en-US" altLang="en-US" sz="2400" dirty="0">
                <a:solidFill>
                  <a:srgbClr val="000000"/>
                </a:solidFill>
                <a:latin typeface="Consolas" panose="020B0609020204030204" pitchFamily="49" charset="0"/>
              </a:rPr>
              <a:t>-&gt;data</a:t>
            </a:r>
            <a:r>
              <a:rPr lang="en-US" altLang="en-US" sz="2400" dirty="0">
                <a:solidFill>
                  <a:srgbClr val="000000"/>
                </a:solidFill>
                <a:latin typeface="Cambria" panose="02040503050406030204" pitchFamily="18" charset="0"/>
              </a:rPr>
              <a:t>, assign </a:t>
            </a:r>
            <a:r>
              <a:rPr lang="en-US" altLang="en-US" sz="2400" dirty="0" err="1">
                <a:solidFill>
                  <a:srgbClr val="000000"/>
                </a:solidFill>
                <a:latin typeface="Consolas" panose="020B0609020204030204" pitchFamily="49" charset="0"/>
              </a:rPr>
              <a:t>currentPtr</a:t>
            </a:r>
            <a:r>
              <a:rPr lang="en-US" altLang="en-US" sz="2400" dirty="0">
                <a:solidFill>
                  <a:srgbClr val="000000"/>
                </a:solidFill>
                <a:latin typeface="Cambria" panose="02040503050406030204" pitchFamily="18" charset="0"/>
              </a:rPr>
              <a:t> to </a:t>
            </a:r>
            <a:r>
              <a:rPr lang="en-US" altLang="en-US" sz="2400" dirty="0" err="1">
                <a:solidFill>
                  <a:srgbClr val="000000"/>
                </a:solidFill>
                <a:latin typeface="Consolas" panose="020B0609020204030204" pitchFamily="49" charset="0"/>
              </a:rPr>
              <a:t>previousPtr</a:t>
            </a:r>
            <a:r>
              <a:rPr lang="en-US" altLang="en-US" sz="2400" dirty="0">
                <a:solidFill>
                  <a:srgbClr val="000000"/>
                </a:solidFill>
                <a:latin typeface="Cambria" panose="02040503050406030204" pitchFamily="18" charset="0"/>
              </a:rPr>
              <a:t> and advance </a:t>
            </a:r>
            <a:r>
              <a:rPr lang="en-US" altLang="en-US" sz="2400" dirty="0" err="1">
                <a:solidFill>
                  <a:srgbClr val="000000"/>
                </a:solidFill>
                <a:latin typeface="Consolas" panose="020B0609020204030204" pitchFamily="49" charset="0"/>
              </a:rPr>
              <a:t>currentPtr</a:t>
            </a:r>
            <a:r>
              <a:rPr lang="en-US" altLang="en-US" sz="2400" dirty="0">
                <a:solidFill>
                  <a:srgbClr val="000000"/>
                </a:solidFill>
                <a:latin typeface="Cambria" panose="02040503050406030204" pitchFamily="18" charset="0"/>
              </a:rPr>
              <a:t> to the next node in the list</a:t>
            </a:r>
          </a:p>
          <a:p>
            <a:pPr lvl="2">
              <a:lnSpc>
                <a:spcPct val="80000"/>
              </a:lnSpc>
            </a:pPr>
            <a:r>
              <a:rPr lang="en-US" altLang="en-US" sz="2000" dirty="0">
                <a:solidFill>
                  <a:srgbClr val="000000"/>
                </a:solidFill>
                <a:latin typeface="Cambria" panose="02040503050406030204" pitchFamily="18" charset="0"/>
              </a:rPr>
              <a:t>This locates the insertion point for the value.</a:t>
            </a:r>
            <a:endParaRPr lang="en-US" altLang="en-US" sz="1700" dirty="0">
              <a:solidFill>
                <a:srgbClr val="000000"/>
              </a:solidFill>
              <a:latin typeface="Cambria" panose="02040503050406030204" pitchFamily="18" charset="0"/>
            </a:endParaRPr>
          </a:p>
        </p:txBody>
      </p:sp>
      <p:sp>
        <p:nvSpPr>
          <p:cNvPr id="583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354132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57347" name="Text Placeholder 2"/>
          <p:cNvSpPr>
            <a:spLocks noGrp="1"/>
          </p:cNvSpPr>
          <p:nvPr>
            <p:ph type="body" idx="1"/>
          </p:nvPr>
        </p:nvSpPr>
        <p:spPr/>
        <p:txBody>
          <a:bodyPr>
            <a:normAutofit fontScale="92500" lnSpcReduction="10000"/>
          </a:bodyPr>
          <a:lstStyle/>
          <a:p>
            <a:pPr eaLnBrk="1" hangingPunct="1">
              <a:lnSpc>
                <a:spcPct val="90000"/>
              </a:lnSpc>
            </a:pPr>
            <a:r>
              <a:rPr lang="en-US" altLang="en-US" dirty="0">
                <a:solidFill>
                  <a:srgbClr val="000000"/>
                </a:solidFill>
                <a:latin typeface="Cambria" panose="02040503050406030204" pitchFamily="18" charset="0"/>
              </a:rPr>
              <a:t>If </a:t>
            </a:r>
            <a:r>
              <a:rPr lang="en-US" altLang="en-US" dirty="0" err="1">
                <a:solidFill>
                  <a:srgbClr val="000000"/>
                </a:solidFill>
                <a:latin typeface="Consolas" panose="020B0609020204030204" pitchFamily="49" charset="0"/>
              </a:rPr>
              <a:t>previousPtr</a:t>
            </a:r>
            <a:r>
              <a:rPr lang="en-US" altLang="en-US" dirty="0">
                <a:solidFill>
                  <a:srgbClr val="000000"/>
                </a:solidFill>
                <a:latin typeface="Cambria" panose="02040503050406030204" pitchFamily="18" charset="0"/>
              </a:rPr>
              <a:t> is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insert the new node as the first node in the list. Assign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sPtr</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(the new node link points to the former first node) and assign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sPtr</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sPtr</a:t>
            </a:r>
            <a:r>
              <a:rPr lang="en-US" altLang="en-US" dirty="0">
                <a:solidFill>
                  <a:srgbClr val="000000"/>
                </a:solidFill>
                <a:latin typeface="Cambria" panose="02040503050406030204" pitchFamily="18" charset="0"/>
              </a:rPr>
              <a:t> points to the new node). Otherwise, if </a:t>
            </a:r>
            <a:r>
              <a:rPr lang="en-US" altLang="en-US" dirty="0" err="1">
                <a:solidFill>
                  <a:srgbClr val="000000"/>
                </a:solidFill>
                <a:latin typeface="Consolas" panose="020B0609020204030204" pitchFamily="49" charset="0"/>
              </a:rPr>
              <a:t>previousPtr</a:t>
            </a:r>
            <a:r>
              <a:rPr lang="en-US" altLang="en-US" dirty="0">
                <a:solidFill>
                  <a:srgbClr val="000000"/>
                </a:solidFill>
                <a:latin typeface="Cambria" panose="02040503050406030204" pitchFamily="18" charset="0"/>
              </a:rPr>
              <a:t> is not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the new node is inserted in place. Assign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previousPtr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(the </a:t>
            </a:r>
            <a:r>
              <a:rPr lang="en-US" altLang="en-US" i="1" dirty="0">
                <a:solidFill>
                  <a:srgbClr val="000000"/>
                </a:solidFill>
                <a:latin typeface="Cambria" panose="02040503050406030204" pitchFamily="18" charset="0"/>
              </a:rPr>
              <a:t>previous</a:t>
            </a:r>
            <a:r>
              <a:rPr lang="en-US" altLang="en-US" dirty="0">
                <a:solidFill>
                  <a:srgbClr val="000000"/>
                </a:solidFill>
                <a:latin typeface="Cambria" panose="02040503050406030204" pitchFamily="18" charset="0"/>
              </a:rPr>
              <a:t> node points to the new node) and assign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(the </a:t>
            </a:r>
            <a:r>
              <a:rPr lang="en-US" altLang="en-US" i="1" dirty="0">
                <a:solidFill>
                  <a:srgbClr val="000000"/>
                </a:solidFill>
                <a:latin typeface="Cambria" panose="02040503050406030204" pitchFamily="18" charset="0"/>
              </a:rPr>
              <a:t>new</a:t>
            </a:r>
            <a:r>
              <a:rPr lang="en-US" altLang="en-US" dirty="0">
                <a:solidFill>
                  <a:srgbClr val="000000"/>
                </a:solidFill>
                <a:latin typeface="Cambria" panose="02040503050406030204" pitchFamily="18" charset="0"/>
              </a:rPr>
              <a:t> node link points to the </a:t>
            </a:r>
            <a:r>
              <a:rPr lang="en-US" altLang="en-US" i="1" dirty="0">
                <a:solidFill>
                  <a:srgbClr val="000000"/>
                </a:solidFill>
                <a:latin typeface="Cambria" panose="02040503050406030204" pitchFamily="18" charset="0"/>
              </a:rPr>
              <a:t>current</a:t>
            </a:r>
            <a:r>
              <a:rPr lang="en-US" altLang="en-US" dirty="0">
                <a:solidFill>
                  <a:srgbClr val="000000"/>
                </a:solidFill>
                <a:latin typeface="Cambria" panose="02040503050406030204" pitchFamily="18" charset="0"/>
              </a:rPr>
              <a:t> node).</a:t>
            </a:r>
          </a:p>
        </p:txBody>
      </p:sp>
      <p:sp>
        <p:nvSpPr>
          <p:cNvPr id="614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780148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61443" name="Text Placeholder 2"/>
          <p:cNvSpPr>
            <a:spLocks noGrp="1"/>
          </p:cNvSpPr>
          <p:nvPr>
            <p:ph type="body" idx="1"/>
          </p:nvPr>
        </p:nvSpPr>
        <p:spPr/>
        <p:txBody>
          <a:bodyPr>
            <a:normAutofit lnSpcReduction="10000"/>
          </a:bodyPr>
          <a:lstStyle/>
          <a:p>
            <a:pPr eaLnBrk="1" hangingPunct="1">
              <a:lnSpc>
                <a:spcPct val="90000"/>
              </a:lnSpc>
            </a:pPr>
            <a:r>
              <a:rPr lang="en-US" altLang="en-US" sz="2300" dirty="0">
                <a:solidFill>
                  <a:srgbClr val="000000"/>
                </a:solidFill>
                <a:latin typeface="Cambria" panose="02040503050406030204" pitchFamily="18" charset="0"/>
              </a:rPr>
              <a:t>Figure 12.5 illustrates the insertion of a node containing the character </a:t>
            </a:r>
            <a:r>
              <a:rPr lang="en-US" altLang="en-US" sz="2300" dirty="0">
                <a:solidFill>
                  <a:srgbClr val="000000"/>
                </a:solidFill>
                <a:latin typeface="Consolas" panose="020B0609020204030204" pitchFamily="49" charset="0"/>
              </a:rPr>
              <a:t>'C'</a:t>
            </a:r>
            <a:r>
              <a:rPr lang="en-US" altLang="en-US" sz="2300" dirty="0">
                <a:solidFill>
                  <a:srgbClr val="000000"/>
                </a:solidFill>
                <a:latin typeface="Cambria" panose="02040503050406030204" pitchFamily="18" charset="0"/>
              </a:rPr>
              <a:t> into an ordered list.</a:t>
            </a:r>
          </a:p>
          <a:p>
            <a:pPr eaLnBrk="1" hangingPunct="1">
              <a:lnSpc>
                <a:spcPct val="90000"/>
              </a:lnSpc>
            </a:pPr>
            <a:r>
              <a:rPr lang="en-US" altLang="en-US" sz="2300" dirty="0">
                <a:solidFill>
                  <a:srgbClr val="000000"/>
                </a:solidFill>
                <a:latin typeface="Cambria" panose="02040503050406030204" pitchFamily="18" charset="0"/>
              </a:rPr>
              <a:t>Part (a) of the figure shows the list and the new node just before the insertion.</a:t>
            </a:r>
          </a:p>
          <a:p>
            <a:pPr eaLnBrk="1" hangingPunct="1">
              <a:lnSpc>
                <a:spcPct val="90000"/>
              </a:lnSpc>
            </a:pPr>
            <a:r>
              <a:rPr lang="en-US" altLang="en-US" sz="2300" dirty="0">
                <a:solidFill>
                  <a:srgbClr val="000000"/>
                </a:solidFill>
                <a:latin typeface="Cambria" panose="02040503050406030204" pitchFamily="18" charset="0"/>
              </a:rPr>
              <a:t>Part (b) of the figure shows the result of inserting the new node.</a:t>
            </a:r>
          </a:p>
          <a:p>
            <a:pPr eaLnBrk="1" hangingPunct="1">
              <a:lnSpc>
                <a:spcPct val="90000"/>
              </a:lnSpc>
            </a:pPr>
            <a:r>
              <a:rPr lang="en-US" altLang="en-US" sz="2300" dirty="0">
                <a:solidFill>
                  <a:srgbClr val="000000"/>
                </a:solidFill>
                <a:latin typeface="Cambria" panose="02040503050406030204" pitchFamily="18" charset="0"/>
              </a:rPr>
              <a:t>The reassigned pointers are dotted arrows.</a:t>
            </a:r>
          </a:p>
          <a:p>
            <a:pPr eaLnBrk="1" hangingPunct="1">
              <a:lnSpc>
                <a:spcPct val="90000"/>
              </a:lnSpc>
            </a:pPr>
            <a:r>
              <a:rPr lang="en-US" altLang="en-US" sz="2300" dirty="0">
                <a:solidFill>
                  <a:srgbClr val="000000"/>
                </a:solidFill>
                <a:latin typeface="Cambria" panose="02040503050406030204" pitchFamily="18" charset="0"/>
              </a:rPr>
              <a:t>For simplicity, we implemented function </a:t>
            </a:r>
            <a:r>
              <a:rPr lang="en-US" altLang="en-US" sz="2300" dirty="0">
                <a:solidFill>
                  <a:srgbClr val="000000"/>
                </a:solidFill>
                <a:latin typeface="Consolas" panose="020B0609020204030204" pitchFamily="49" charset="0"/>
              </a:rPr>
              <a:t>insert</a:t>
            </a:r>
            <a:r>
              <a:rPr lang="en-US" altLang="en-US" sz="2300" dirty="0">
                <a:solidFill>
                  <a:srgbClr val="000000"/>
                </a:solidFill>
                <a:latin typeface="Cambria" panose="02040503050406030204" pitchFamily="18" charset="0"/>
              </a:rPr>
              <a:t> (and other similar functions in this chapter) with a </a:t>
            </a:r>
            <a:r>
              <a:rPr lang="en-US" altLang="en-US" sz="2300" dirty="0">
                <a:solidFill>
                  <a:srgbClr val="000000"/>
                </a:solidFill>
                <a:latin typeface="Consolas" panose="020B0609020204030204" pitchFamily="49" charset="0"/>
              </a:rPr>
              <a:t>void</a:t>
            </a:r>
            <a:r>
              <a:rPr lang="en-US" altLang="en-US" sz="2300" dirty="0">
                <a:solidFill>
                  <a:srgbClr val="000000"/>
                </a:solidFill>
                <a:latin typeface="Cambria" panose="02040503050406030204" pitchFamily="18" charset="0"/>
              </a:rPr>
              <a:t> return type.</a:t>
            </a:r>
          </a:p>
          <a:p>
            <a:pPr eaLnBrk="1" hangingPunct="1">
              <a:lnSpc>
                <a:spcPct val="90000"/>
              </a:lnSpc>
            </a:pPr>
            <a:r>
              <a:rPr lang="en-US" altLang="en-US" sz="2300" dirty="0">
                <a:solidFill>
                  <a:srgbClr val="000000"/>
                </a:solidFill>
                <a:latin typeface="Cambria" panose="02040503050406030204" pitchFamily="18" charset="0"/>
              </a:rPr>
              <a:t>It’s possible that function </a:t>
            </a:r>
            <a:r>
              <a:rPr lang="en-US" altLang="en-US" sz="2300" dirty="0" err="1">
                <a:solidFill>
                  <a:srgbClr val="000000"/>
                </a:solidFill>
                <a:latin typeface="Consolas" panose="020B0609020204030204" pitchFamily="49" charset="0"/>
              </a:rPr>
              <a:t>malloc</a:t>
            </a:r>
            <a:r>
              <a:rPr lang="en-US" altLang="en-US" sz="2300" dirty="0">
                <a:solidFill>
                  <a:srgbClr val="000000"/>
                </a:solidFill>
                <a:latin typeface="Cambria" panose="02040503050406030204" pitchFamily="18" charset="0"/>
              </a:rPr>
              <a:t> will </a:t>
            </a:r>
            <a:r>
              <a:rPr lang="en-US" altLang="en-US" sz="2300" i="1" dirty="0">
                <a:solidFill>
                  <a:srgbClr val="000000"/>
                </a:solidFill>
                <a:latin typeface="Cambria" panose="02040503050406030204" pitchFamily="18" charset="0"/>
              </a:rPr>
              <a:t>fail</a:t>
            </a:r>
            <a:r>
              <a:rPr lang="en-US" altLang="en-US" sz="2300" dirty="0">
                <a:solidFill>
                  <a:srgbClr val="000000"/>
                </a:solidFill>
                <a:latin typeface="Cambria" panose="02040503050406030204" pitchFamily="18" charset="0"/>
              </a:rPr>
              <a:t> to allocate the requested memory.</a:t>
            </a:r>
          </a:p>
          <a:p>
            <a:pPr eaLnBrk="1" hangingPunct="1">
              <a:lnSpc>
                <a:spcPct val="90000"/>
              </a:lnSpc>
            </a:pPr>
            <a:r>
              <a:rPr lang="en-US" altLang="en-US" sz="2300" dirty="0">
                <a:solidFill>
                  <a:srgbClr val="000000"/>
                </a:solidFill>
                <a:latin typeface="Cambria" panose="02040503050406030204" pitchFamily="18" charset="0"/>
              </a:rPr>
              <a:t>In this case, it would be better for our </a:t>
            </a:r>
            <a:r>
              <a:rPr lang="en-US" altLang="en-US" sz="2300" dirty="0">
                <a:solidFill>
                  <a:srgbClr val="000000"/>
                </a:solidFill>
                <a:latin typeface="Consolas" panose="020B0609020204030204" pitchFamily="49" charset="0"/>
              </a:rPr>
              <a:t>insert</a:t>
            </a:r>
            <a:r>
              <a:rPr lang="en-US" altLang="en-US" sz="2300" dirty="0">
                <a:solidFill>
                  <a:srgbClr val="000000"/>
                </a:solidFill>
                <a:latin typeface="Cambria" panose="02040503050406030204" pitchFamily="18" charset="0"/>
              </a:rPr>
              <a:t> function to return a status that indicates whether the operation was successful.</a:t>
            </a:r>
          </a:p>
        </p:txBody>
      </p:sp>
      <p:sp>
        <p:nvSpPr>
          <p:cNvPr id="6246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84324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12.4.2  </a:t>
            </a:r>
            <a:r>
              <a:rPr lang="en-US" dirty="0">
                <a:solidFill>
                  <a:srgbClr val="3380E6"/>
                </a:solidFill>
                <a:latin typeface="Calibri" panose="020F0502020204030204" pitchFamily="34" charset="0"/>
              </a:rPr>
              <a:t>Function </a:t>
            </a:r>
            <a:r>
              <a:rPr lang="en-US" sz="3200" dirty="0">
                <a:solidFill>
                  <a:srgbClr val="3380E6"/>
                </a:solidFill>
                <a:latin typeface="Consolas" panose="020B0609020204030204" pitchFamily="49" charset="0"/>
              </a:rPr>
              <a:t>delete </a:t>
            </a:r>
            <a:endParaRPr lang="en-US" dirty="0">
              <a:solidFill>
                <a:srgbClr val="3380E6"/>
              </a:solidFill>
              <a:latin typeface="Consolas" panose="020B0609020204030204" pitchFamily="49" charset="0"/>
            </a:endParaRPr>
          </a:p>
        </p:txBody>
      </p:sp>
      <p:sp>
        <p:nvSpPr>
          <p:cNvPr id="62467" name="Text Placeholder 2"/>
          <p:cNvSpPr>
            <a:spLocks noGrp="1"/>
          </p:cNvSpPr>
          <p:nvPr>
            <p:ph type="body" idx="1"/>
          </p:nvPr>
        </p:nvSpPr>
        <p:spPr/>
        <p:txBody>
          <a:bodyPr>
            <a:normAutofit/>
          </a:bodyPr>
          <a:lstStyle/>
          <a:p>
            <a:pPr eaLnBrk="1" hangingPunct="1">
              <a:lnSpc>
                <a:spcPct val="80000"/>
              </a:lnSpc>
            </a:pPr>
            <a:r>
              <a:rPr lang="en-US" altLang="en-US" sz="2300" dirty="0">
                <a:solidFill>
                  <a:srgbClr val="000000"/>
                </a:solidFill>
                <a:latin typeface="Cambria" panose="02040503050406030204" pitchFamily="18" charset="0"/>
              </a:rPr>
              <a:t>Function </a:t>
            </a:r>
            <a:r>
              <a:rPr lang="en-US" altLang="en-US" sz="2300" dirty="0">
                <a:solidFill>
                  <a:srgbClr val="000000"/>
                </a:solidFill>
                <a:latin typeface="Consolas" panose="020B0609020204030204" pitchFamily="49" charset="0"/>
              </a:rPr>
              <a:t>delete</a:t>
            </a:r>
            <a:r>
              <a:rPr lang="en-US" altLang="en-US" sz="2300" dirty="0">
                <a:solidFill>
                  <a:srgbClr val="000000"/>
                </a:solidFill>
                <a:latin typeface="Cambria" panose="02040503050406030204" pitchFamily="18" charset="0"/>
              </a:rPr>
              <a:t> receives the address of the pointer to the start of the list and a character to be deleted.</a:t>
            </a:r>
          </a:p>
          <a:p>
            <a:pPr eaLnBrk="1" hangingPunct="1">
              <a:lnSpc>
                <a:spcPct val="80000"/>
              </a:lnSpc>
            </a:pPr>
            <a:r>
              <a:rPr lang="en-US" altLang="en-US" sz="2300" dirty="0">
                <a:solidFill>
                  <a:srgbClr val="000000"/>
                </a:solidFill>
                <a:latin typeface="Cambria" panose="02040503050406030204" pitchFamily="18" charset="0"/>
              </a:rPr>
              <a:t>Steps for deleting a character from the list:</a:t>
            </a:r>
          </a:p>
          <a:p>
            <a:pPr lvl="1" eaLnBrk="1" hangingPunct="1">
              <a:lnSpc>
                <a:spcPct val="80000"/>
              </a:lnSpc>
            </a:pPr>
            <a:r>
              <a:rPr lang="en-US" altLang="en-US" sz="2000" dirty="0">
                <a:solidFill>
                  <a:srgbClr val="000000"/>
                </a:solidFill>
                <a:latin typeface="Cambria" panose="02040503050406030204" pitchFamily="18" charset="0"/>
              </a:rPr>
              <a:t>If the character to be deleted matches the character in the first node of the list, assign </a:t>
            </a:r>
            <a:r>
              <a:rPr lang="en-US" altLang="en-US" sz="2000" dirty="0">
                <a:solidFill>
                  <a:srgbClr val="000000"/>
                </a:solidFill>
                <a:latin typeface="Consolas" panose="020B0609020204030204" pitchFamily="49" charset="0"/>
              </a:rPr>
              <a:t>*</a:t>
            </a:r>
            <a:r>
              <a:rPr lang="en-US" altLang="en-US" sz="2000" dirty="0" err="1">
                <a:solidFill>
                  <a:srgbClr val="000000"/>
                </a:solidFill>
                <a:latin typeface="Consolas" panose="020B0609020204030204" pitchFamily="49" charset="0"/>
              </a:rPr>
              <a:t>sPtr</a:t>
            </a:r>
            <a:r>
              <a:rPr lang="en-US" altLang="en-US" sz="2000" dirty="0">
                <a:solidFill>
                  <a:srgbClr val="000000"/>
                </a:solidFill>
                <a:latin typeface="Cambria" panose="02040503050406030204" pitchFamily="18" charset="0"/>
              </a:rPr>
              <a:t> to </a:t>
            </a:r>
            <a:r>
              <a:rPr lang="en-US" altLang="en-US" sz="2000" dirty="0" err="1">
                <a:solidFill>
                  <a:srgbClr val="000000"/>
                </a:solidFill>
                <a:latin typeface="Consolas" panose="020B0609020204030204" pitchFamily="49" charset="0"/>
              </a:rPr>
              <a:t>tempPtr</a:t>
            </a:r>
            <a:r>
              <a:rPr lang="en-US" altLang="en-US" sz="2000" dirty="0">
                <a:solidFill>
                  <a:srgbClr val="000000"/>
                </a:solidFill>
                <a:latin typeface="Cambria" panose="02040503050406030204" pitchFamily="18" charset="0"/>
              </a:rPr>
              <a:t> (</a:t>
            </a:r>
            <a:r>
              <a:rPr lang="en-US" altLang="en-US" sz="2000" dirty="0" err="1">
                <a:solidFill>
                  <a:srgbClr val="000000"/>
                </a:solidFill>
                <a:latin typeface="Consolas" panose="020B0609020204030204" pitchFamily="49" charset="0"/>
              </a:rPr>
              <a:t>tempPtr</a:t>
            </a:r>
            <a:r>
              <a:rPr lang="en-US" altLang="en-US" sz="2000" dirty="0">
                <a:solidFill>
                  <a:srgbClr val="000000"/>
                </a:solidFill>
                <a:latin typeface="Cambria" panose="02040503050406030204" pitchFamily="18" charset="0"/>
              </a:rPr>
              <a:t> will be used to </a:t>
            </a:r>
            <a:r>
              <a:rPr lang="en-US" altLang="en-US" sz="2000" dirty="0">
                <a:solidFill>
                  <a:srgbClr val="000000"/>
                </a:solidFill>
                <a:latin typeface="Consolas" panose="020B0609020204030204" pitchFamily="49" charset="0"/>
              </a:rPr>
              <a:t>free</a:t>
            </a:r>
            <a:r>
              <a:rPr lang="en-US" altLang="en-US" sz="2000" dirty="0">
                <a:solidFill>
                  <a:srgbClr val="000000"/>
                </a:solidFill>
                <a:latin typeface="Cambria" panose="02040503050406030204" pitchFamily="18" charset="0"/>
              </a:rPr>
              <a:t> the unneeded memory), assign </a:t>
            </a:r>
            <a:r>
              <a:rPr lang="en-US" altLang="en-US" sz="2000" dirty="0">
                <a:solidFill>
                  <a:srgbClr val="000000"/>
                </a:solidFill>
                <a:latin typeface="Consolas" panose="020B0609020204030204" pitchFamily="49" charset="0"/>
              </a:rPr>
              <a:t>(*</a:t>
            </a:r>
            <a:r>
              <a:rPr lang="en-US" altLang="en-US" sz="2000" dirty="0" err="1">
                <a:solidFill>
                  <a:srgbClr val="000000"/>
                </a:solidFill>
                <a:latin typeface="Consolas" panose="020B0609020204030204" pitchFamily="49" charset="0"/>
              </a:rPr>
              <a:t>sPtr</a:t>
            </a:r>
            <a:r>
              <a:rPr lang="en-US" altLang="en-US" sz="2000" dirty="0">
                <a:solidFill>
                  <a:srgbClr val="000000"/>
                </a:solidFill>
                <a:latin typeface="Consolas" panose="020B0609020204030204" pitchFamily="49" charset="0"/>
              </a:rPr>
              <a:t>)-&gt;</a:t>
            </a:r>
            <a:r>
              <a:rPr lang="en-US" altLang="en-US" sz="2000" dirty="0" err="1">
                <a:solidFill>
                  <a:srgbClr val="000000"/>
                </a:solidFill>
                <a:latin typeface="Consolas" panose="020B0609020204030204" pitchFamily="49" charset="0"/>
              </a:rPr>
              <a:t>nextPtr</a:t>
            </a:r>
            <a:r>
              <a:rPr lang="en-US" altLang="en-US" sz="2000" dirty="0">
                <a:solidFill>
                  <a:srgbClr val="000000"/>
                </a:solidFill>
                <a:latin typeface="Cambria" panose="02040503050406030204" pitchFamily="18" charset="0"/>
              </a:rPr>
              <a:t> to </a:t>
            </a:r>
            <a:r>
              <a:rPr lang="en-US" altLang="en-US" sz="2000" dirty="0">
                <a:solidFill>
                  <a:srgbClr val="000000"/>
                </a:solidFill>
                <a:latin typeface="Consolas" panose="020B0609020204030204" pitchFamily="49" charset="0"/>
              </a:rPr>
              <a:t>*</a:t>
            </a:r>
            <a:r>
              <a:rPr lang="en-US" altLang="en-US" sz="2000" dirty="0" err="1">
                <a:solidFill>
                  <a:srgbClr val="000000"/>
                </a:solidFill>
                <a:latin typeface="Consolas" panose="020B0609020204030204" pitchFamily="49" charset="0"/>
              </a:rPr>
              <a:t>sPtr</a:t>
            </a:r>
            <a:r>
              <a:rPr lang="en-US" altLang="en-US" sz="2000" dirty="0">
                <a:solidFill>
                  <a:srgbClr val="000000"/>
                </a:solidFill>
                <a:latin typeface="Cambria" panose="02040503050406030204" pitchFamily="18" charset="0"/>
              </a:rPr>
              <a:t> (</a:t>
            </a:r>
            <a:r>
              <a:rPr lang="en-US" altLang="en-US" sz="2000" dirty="0">
                <a:solidFill>
                  <a:srgbClr val="000000"/>
                </a:solidFill>
                <a:latin typeface="Consolas" panose="020B0609020204030204" pitchFamily="49" charset="0"/>
              </a:rPr>
              <a:t>*</a:t>
            </a:r>
            <a:r>
              <a:rPr lang="en-US" altLang="en-US" sz="2000" dirty="0" err="1">
                <a:solidFill>
                  <a:srgbClr val="000000"/>
                </a:solidFill>
                <a:latin typeface="Consolas" panose="020B0609020204030204" pitchFamily="49" charset="0"/>
              </a:rPr>
              <a:t>sPtr</a:t>
            </a:r>
            <a:r>
              <a:rPr lang="en-US" altLang="en-US" sz="2000" dirty="0">
                <a:solidFill>
                  <a:srgbClr val="000000"/>
                </a:solidFill>
                <a:latin typeface="Cambria" panose="02040503050406030204" pitchFamily="18" charset="0"/>
              </a:rPr>
              <a:t> now points to the second node in the list), </a:t>
            </a:r>
            <a:r>
              <a:rPr lang="en-US" altLang="en-US" sz="2000" dirty="0">
                <a:solidFill>
                  <a:srgbClr val="000000"/>
                </a:solidFill>
                <a:latin typeface="Consolas" panose="020B0609020204030204" pitchFamily="49" charset="0"/>
              </a:rPr>
              <a:t>free</a:t>
            </a:r>
            <a:r>
              <a:rPr lang="en-US" altLang="en-US" sz="2000" dirty="0">
                <a:solidFill>
                  <a:srgbClr val="000000"/>
                </a:solidFill>
                <a:latin typeface="Cambria" panose="02040503050406030204" pitchFamily="18" charset="0"/>
              </a:rPr>
              <a:t> the memory pointed to by </a:t>
            </a:r>
            <a:r>
              <a:rPr lang="en-US" altLang="en-US" sz="2000" dirty="0" err="1">
                <a:solidFill>
                  <a:srgbClr val="000000"/>
                </a:solidFill>
                <a:latin typeface="Consolas" panose="020B0609020204030204" pitchFamily="49" charset="0"/>
              </a:rPr>
              <a:t>tempPtr</a:t>
            </a:r>
            <a:r>
              <a:rPr lang="en-US" altLang="en-US" sz="2000" dirty="0">
                <a:solidFill>
                  <a:srgbClr val="000000"/>
                </a:solidFill>
                <a:latin typeface="Cambria" panose="02040503050406030204" pitchFamily="18" charset="0"/>
              </a:rPr>
              <a:t>, and return the character that was deleted. </a:t>
            </a:r>
          </a:p>
          <a:p>
            <a:pPr lvl="1" eaLnBrk="1" hangingPunct="1">
              <a:lnSpc>
                <a:spcPct val="80000"/>
              </a:lnSpc>
            </a:pPr>
            <a:r>
              <a:rPr lang="en-US" altLang="en-US" sz="2000" dirty="0">
                <a:solidFill>
                  <a:srgbClr val="000000"/>
                </a:solidFill>
                <a:latin typeface="Cambria" panose="02040503050406030204" pitchFamily="18" charset="0"/>
              </a:rPr>
              <a:t>Otherwise, initialize </a:t>
            </a:r>
            <a:r>
              <a:rPr lang="en-US" altLang="en-US" sz="2000" dirty="0" err="1">
                <a:solidFill>
                  <a:srgbClr val="000000"/>
                </a:solidFill>
                <a:latin typeface="Consolas" panose="020B0609020204030204" pitchFamily="49" charset="0"/>
              </a:rPr>
              <a:t>previousPtr</a:t>
            </a:r>
            <a:r>
              <a:rPr lang="en-US" altLang="en-US" sz="2000" dirty="0">
                <a:solidFill>
                  <a:srgbClr val="000000"/>
                </a:solidFill>
                <a:latin typeface="Cambria" panose="02040503050406030204" pitchFamily="18" charset="0"/>
              </a:rPr>
              <a:t> with </a:t>
            </a:r>
            <a:r>
              <a:rPr lang="en-US" altLang="en-US" sz="2000" dirty="0">
                <a:solidFill>
                  <a:srgbClr val="000000"/>
                </a:solidFill>
                <a:latin typeface="Consolas" panose="020B0609020204030204" pitchFamily="49" charset="0"/>
              </a:rPr>
              <a:t>*</a:t>
            </a:r>
            <a:r>
              <a:rPr lang="en-US" altLang="en-US" sz="2000" dirty="0" err="1">
                <a:solidFill>
                  <a:srgbClr val="000000"/>
                </a:solidFill>
                <a:latin typeface="Consolas" panose="020B0609020204030204" pitchFamily="49" charset="0"/>
              </a:rPr>
              <a:t>sPtr</a:t>
            </a:r>
            <a:r>
              <a:rPr lang="en-US" altLang="en-US" sz="2000" dirty="0">
                <a:solidFill>
                  <a:srgbClr val="000000"/>
                </a:solidFill>
                <a:latin typeface="Cambria" panose="02040503050406030204" pitchFamily="18" charset="0"/>
              </a:rPr>
              <a:t> and initialize </a:t>
            </a:r>
            <a:r>
              <a:rPr lang="en-US" altLang="en-US" sz="2000" dirty="0" err="1">
                <a:solidFill>
                  <a:srgbClr val="000000"/>
                </a:solidFill>
                <a:latin typeface="Consolas" panose="020B0609020204030204" pitchFamily="49" charset="0"/>
              </a:rPr>
              <a:t>currentPtr</a:t>
            </a:r>
            <a:r>
              <a:rPr lang="en-US" altLang="en-US" sz="2000" dirty="0">
                <a:solidFill>
                  <a:srgbClr val="000000"/>
                </a:solidFill>
                <a:latin typeface="Cambria" panose="02040503050406030204" pitchFamily="18" charset="0"/>
              </a:rPr>
              <a:t> with </a:t>
            </a:r>
            <a:r>
              <a:rPr lang="en-US" altLang="en-US" sz="2000" dirty="0">
                <a:solidFill>
                  <a:srgbClr val="000000"/>
                </a:solidFill>
                <a:latin typeface="Consolas" panose="020B0609020204030204" pitchFamily="49" charset="0"/>
              </a:rPr>
              <a:t>(*</a:t>
            </a:r>
            <a:r>
              <a:rPr lang="en-US" altLang="en-US" sz="2000" dirty="0" err="1">
                <a:solidFill>
                  <a:srgbClr val="000000"/>
                </a:solidFill>
                <a:latin typeface="Consolas" panose="020B0609020204030204" pitchFamily="49" charset="0"/>
              </a:rPr>
              <a:t>sPtr</a:t>
            </a:r>
            <a:r>
              <a:rPr lang="en-US" altLang="en-US" sz="2000" dirty="0">
                <a:solidFill>
                  <a:srgbClr val="000000"/>
                </a:solidFill>
                <a:latin typeface="Consolas" panose="020B0609020204030204" pitchFamily="49" charset="0"/>
              </a:rPr>
              <a:t>)-&gt;</a:t>
            </a:r>
            <a:r>
              <a:rPr lang="en-US" altLang="en-US" sz="2000" dirty="0" err="1">
                <a:solidFill>
                  <a:srgbClr val="000000"/>
                </a:solidFill>
                <a:latin typeface="Consolas" panose="020B0609020204030204" pitchFamily="49" charset="0"/>
              </a:rPr>
              <a:t>nextPtr</a:t>
            </a:r>
            <a:r>
              <a:rPr lang="en-US" altLang="en-US" sz="2000" dirty="0">
                <a:solidFill>
                  <a:srgbClr val="000000"/>
                </a:solidFill>
                <a:latin typeface="Cambria" panose="02040503050406030204" pitchFamily="18" charset="0"/>
              </a:rPr>
              <a:t> to advance the second node. </a:t>
            </a:r>
          </a:p>
          <a:p>
            <a:pPr lvl="1" eaLnBrk="1" hangingPunct="1">
              <a:lnSpc>
                <a:spcPct val="80000"/>
              </a:lnSpc>
            </a:pPr>
            <a:r>
              <a:rPr lang="en-US" altLang="en-US" sz="2000" dirty="0">
                <a:solidFill>
                  <a:srgbClr val="000000"/>
                </a:solidFill>
                <a:latin typeface="Cambria" panose="02040503050406030204" pitchFamily="18" charset="0"/>
              </a:rPr>
              <a:t>While </a:t>
            </a:r>
            <a:r>
              <a:rPr lang="en-US" altLang="en-US" sz="2000" dirty="0" err="1">
                <a:solidFill>
                  <a:srgbClr val="000000"/>
                </a:solidFill>
                <a:latin typeface="Consolas" panose="020B0609020204030204" pitchFamily="49" charset="0"/>
              </a:rPr>
              <a:t>currentPtr</a:t>
            </a:r>
            <a:r>
              <a:rPr lang="en-US" altLang="en-US" sz="2000" dirty="0">
                <a:solidFill>
                  <a:srgbClr val="000000"/>
                </a:solidFill>
                <a:latin typeface="Cambria" panose="02040503050406030204" pitchFamily="18" charset="0"/>
              </a:rPr>
              <a:t> is not </a:t>
            </a:r>
            <a:r>
              <a:rPr lang="en-US" altLang="en-US" sz="2000" dirty="0">
                <a:solidFill>
                  <a:srgbClr val="000000"/>
                </a:solidFill>
                <a:latin typeface="Consolas" panose="020B0609020204030204" pitchFamily="49" charset="0"/>
              </a:rPr>
              <a:t>NULL</a:t>
            </a:r>
            <a:r>
              <a:rPr lang="en-US" altLang="en-US" sz="2000" dirty="0">
                <a:solidFill>
                  <a:srgbClr val="000000"/>
                </a:solidFill>
                <a:latin typeface="Cambria" panose="02040503050406030204" pitchFamily="18" charset="0"/>
              </a:rPr>
              <a:t> and the value to be deleted is not equal to </a:t>
            </a:r>
            <a:r>
              <a:rPr lang="en-US" altLang="en-US" sz="2000" dirty="0" err="1">
                <a:solidFill>
                  <a:srgbClr val="000000"/>
                </a:solidFill>
                <a:latin typeface="Consolas" panose="020B0609020204030204" pitchFamily="49" charset="0"/>
              </a:rPr>
              <a:t>currentPtr</a:t>
            </a:r>
            <a:r>
              <a:rPr lang="en-US" altLang="en-US" sz="2000" dirty="0">
                <a:solidFill>
                  <a:srgbClr val="000000"/>
                </a:solidFill>
                <a:latin typeface="Consolas" panose="020B0609020204030204" pitchFamily="49" charset="0"/>
              </a:rPr>
              <a:t>-&gt;data</a:t>
            </a:r>
            <a:r>
              <a:rPr lang="en-US" altLang="en-US" sz="2000" dirty="0">
                <a:solidFill>
                  <a:srgbClr val="000000"/>
                </a:solidFill>
                <a:latin typeface="Cambria" panose="02040503050406030204" pitchFamily="18" charset="0"/>
              </a:rPr>
              <a:t>, assign </a:t>
            </a:r>
            <a:r>
              <a:rPr lang="en-US" altLang="en-US" sz="2000" dirty="0" err="1">
                <a:solidFill>
                  <a:srgbClr val="000000"/>
                </a:solidFill>
                <a:latin typeface="Consolas" panose="020B0609020204030204" pitchFamily="49" charset="0"/>
              </a:rPr>
              <a:t>currentPtr</a:t>
            </a:r>
            <a:r>
              <a:rPr lang="en-US" altLang="en-US" sz="2000" dirty="0">
                <a:solidFill>
                  <a:srgbClr val="000000"/>
                </a:solidFill>
                <a:latin typeface="Cambria" panose="02040503050406030204" pitchFamily="18" charset="0"/>
              </a:rPr>
              <a:t> to </a:t>
            </a:r>
            <a:r>
              <a:rPr lang="en-US" altLang="en-US" sz="2000" dirty="0" err="1">
                <a:solidFill>
                  <a:srgbClr val="000000"/>
                </a:solidFill>
                <a:latin typeface="Consolas" panose="020B0609020204030204" pitchFamily="49" charset="0"/>
              </a:rPr>
              <a:t>previousPtr</a:t>
            </a:r>
            <a:r>
              <a:rPr lang="en-US" altLang="en-US" sz="2000" dirty="0">
                <a:solidFill>
                  <a:srgbClr val="000000"/>
                </a:solidFill>
                <a:latin typeface="Cambria" panose="02040503050406030204" pitchFamily="18" charset="0"/>
              </a:rPr>
              <a:t>, and assign </a:t>
            </a:r>
            <a:r>
              <a:rPr lang="en-US" altLang="en-US" sz="2000" dirty="0" err="1">
                <a:solidFill>
                  <a:srgbClr val="000000"/>
                </a:solidFill>
                <a:latin typeface="Consolas" panose="020B0609020204030204" pitchFamily="49" charset="0"/>
              </a:rPr>
              <a:t>currentPtr</a:t>
            </a:r>
            <a:r>
              <a:rPr lang="en-US" altLang="en-US" sz="2000" dirty="0">
                <a:solidFill>
                  <a:srgbClr val="000000"/>
                </a:solidFill>
                <a:latin typeface="Consolas" panose="020B0609020204030204" pitchFamily="49" charset="0"/>
              </a:rPr>
              <a:t>-&gt;</a:t>
            </a:r>
            <a:r>
              <a:rPr lang="en-US" altLang="en-US" sz="2000" dirty="0" err="1">
                <a:solidFill>
                  <a:srgbClr val="000000"/>
                </a:solidFill>
                <a:latin typeface="Consolas" panose="020B0609020204030204" pitchFamily="49" charset="0"/>
              </a:rPr>
              <a:t>nextPtr</a:t>
            </a:r>
            <a:r>
              <a:rPr lang="en-US" altLang="en-US" sz="2000" dirty="0">
                <a:solidFill>
                  <a:srgbClr val="000000"/>
                </a:solidFill>
                <a:latin typeface="Cambria" panose="02040503050406030204" pitchFamily="18" charset="0"/>
              </a:rPr>
              <a:t> to </a:t>
            </a:r>
            <a:r>
              <a:rPr lang="en-US" altLang="en-US" sz="2000" dirty="0" err="1">
                <a:solidFill>
                  <a:srgbClr val="000000"/>
                </a:solidFill>
                <a:latin typeface="Consolas" panose="020B0609020204030204" pitchFamily="49" charset="0"/>
              </a:rPr>
              <a:t>currentPtr</a:t>
            </a:r>
            <a:r>
              <a:rPr lang="en-US" altLang="en-US" sz="2000" dirty="0">
                <a:solidFill>
                  <a:srgbClr val="000000"/>
                </a:solidFill>
                <a:latin typeface="Cambria" panose="02040503050406030204" pitchFamily="18" charset="0"/>
              </a:rPr>
              <a:t>. This locates the character to be deleted if it’s contained in the list.</a:t>
            </a:r>
          </a:p>
        </p:txBody>
      </p:sp>
      <p:sp>
        <p:nvSpPr>
          <p:cNvPr id="6349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8746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12.4.2  </a:t>
            </a:r>
            <a:r>
              <a:rPr lang="en-US" dirty="0">
                <a:solidFill>
                  <a:srgbClr val="3380E6"/>
                </a:solidFill>
                <a:latin typeface="Calibri" panose="020F0502020204030204" pitchFamily="34" charset="0"/>
              </a:rPr>
              <a:t>Function </a:t>
            </a:r>
            <a:r>
              <a:rPr lang="en-US" sz="3200" dirty="0">
                <a:solidFill>
                  <a:srgbClr val="3380E6"/>
                </a:solidFill>
                <a:latin typeface="Consolas" panose="020B0609020204030204" pitchFamily="49" charset="0"/>
              </a:rPr>
              <a:t>delete </a:t>
            </a:r>
            <a:r>
              <a:rPr lang="en-US" dirty="0">
                <a:solidFill>
                  <a:srgbClr val="3380E6"/>
                </a:solidFill>
                <a:latin typeface="Calibri" panose="020F0502020204030204" pitchFamily="34" charset="0"/>
              </a:rPr>
              <a:t>(Cont.)</a:t>
            </a:r>
          </a:p>
        </p:txBody>
      </p:sp>
      <p:sp>
        <p:nvSpPr>
          <p:cNvPr id="63491" name="Text Placeholder 2"/>
          <p:cNvSpPr>
            <a:spLocks noGrp="1"/>
          </p:cNvSpPr>
          <p:nvPr>
            <p:ph type="body" idx="1"/>
          </p:nvPr>
        </p:nvSpPr>
        <p:spPr/>
        <p:txBody>
          <a:bodyPr/>
          <a:lstStyle/>
          <a:p>
            <a:pPr lvl="1" eaLnBrk="1" hangingPunct="1"/>
            <a:r>
              <a:rPr lang="en-US" altLang="en-US" dirty="0">
                <a:solidFill>
                  <a:srgbClr val="000000"/>
                </a:solidFill>
                <a:latin typeface="Cambria" panose="02040503050406030204" pitchFamily="18" charset="0"/>
              </a:rPr>
              <a:t>If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 is not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assign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 assign </a:t>
            </a:r>
            <a:r>
              <a:rPr lang="en-US" altLang="en-US" dirty="0" err="1">
                <a:solidFill>
                  <a:srgbClr val="000000"/>
                </a:solidFill>
                <a:latin typeface="Consolas" panose="020B0609020204030204" pitchFamily="49" charset="0"/>
              </a:rPr>
              <a:t>currentPtr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previousPtr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free the node pointed to by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 and return the character that was deleted from the list. If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 is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return the null character (</a:t>
            </a:r>
            <a:r>
              <a:rPr lang="en-US" altLang="en-US" dirty="0">
                <a:solidFill>
                  <a:srgbClr val="000000"/>
                </a:solidFill>
                <a:latin typeface="Consolas" panose="020B0609020204030204" pitchFamily="49" charset="0"/>
              </a:rPr>
              <a:t>'\0'</a:t>
            </a:r>
            <a:r>
              <a:rPr lang="en-US" altLang="en-US" dirty="0">
                <a:solidFill>
                  <a:srgbClr val="000000"/>
                </a:solidFill>
                <a:latin typeface="Cambria" panose="02040503050406030204" pitchFamily="18" charset="0"/>
              </a:rPr>
              <a:t>) to signify that the character to be deleted was not found in the list. </a:t>
            </a:r>
          </a:p>
        </p:txBody>
      </p:sp>
      <p:sp>
        <p:nvSpPr>
          <p:cNvPr id="645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458349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12.4.2  </a:t>
            </a:r>
            <a:r>
              <a:rPr lang="en-US" dirty="0">
                <a:solidFill>
                  <a:srgbClr val="3380E6"/>
                </a:solidFill>
                <a:latin typeface="Calibri" panose="020F0502020204030204" pitchFamily="34" charset="0"/>
              </a:rPr>
              <a:t>Function </a:t>
            </a:r>
            <a:r>
              <a:rPr lang="en-US" sz="3200" dirty="0">
                <a:solidFill>
                  <a:srgbClr val="3380E6"/>
                </a:solidFill>
                <a:latin typeface="Consolas" panose="020B0609020204030204" pitchFamily="49" charset="0"/>
              </a:rPr>
              <a:t>delete </a:t>
            </a:r>
            <a:r>
              <a:rPr lang="en-US" dirty="0">
                <a:solidFill>
                  <a:srgbClr val="3380E6"/>
                </a:solidFill>
                <a:latin typeface="Calibri" panose="020F0502020204030204" pitchFamily="34" charset="0"/>
              </a:rPr>
              <a:t>(Cont.)</a:t>
            </a:r>
          </a:p>
        </p:txBody>
      </p:sp>
      <p:sp>
        <p:nvSpPr>
          <p:cNvPr id="65539" name="Text Placeholder 2"/>
          <p:cNvSpPr>
            <a:spLocks noGrp="1"/>
          </p:cNvSpPr>
          <p:nvPr>
            <p:ph type="body" idx="1"/>
          </p:nvPr>
        </p:nvSpPr>
        <p:spPr>
          <a:xfrm>
            <a:off x="457200" y="1219200"/>
            <a:ext cx="8229600" cy="4525963"/>
          </a:xfrm>
        </p:spPr>
        <p:txBody>
          <a:bodyPr>
            <a:normAutofit lnSpcReduction="10000"/>
          </a:bodyPr>
          <a:lstStyle/>
          <a:p>
            <a:pPr eaLnBrk="1" hangingPunct="1"/>
            <a:r>
              <a:rPr lang="en-US" altLang="en-US" sz="2300" dirty="0">
                <a:solidFill>
                  <a:srgbClr val="000000"/>
                </a:solidFill>
                <a:latin typeface="Cambria" panose="02040503050406030204" pitchFamily="18" charset="0"/>
              </a:rPr>
              <a:t>Fig. 12.6 illustrates the deletion of a node from a linked list.</a:t>
            </a:r>
          </a:p>
          <a:p>
            <a:pPr eaLnBrk="1" hangingPunct="1"/>
            <a:r>
              <a:rPr lang="en-US" altLang="en-US" sz="2300" dirty="0">
                <a:solidFill>
                  <a:srgbClr val="000000"/>
                </a:solidFill>
                <a:latin typeface="Cambria" panose="02040503050406030204" pitchFamily="18" charset="0"/>
              </a:rPr>
              <a:t>Part (a) of the figure shows the linked list after the preceding insert operation.</a:t>
            </a:r>
          </a:p>
          <a:p>
            <a:pPr eaLnBrk="1" hangingPunct="1"/>
            <a:r>
              <a:rPr lang="en-US" altLang="en-US" sz="2300" dirty="0">
                <a:solidFill>
                  <a:srgbClr val="000000"/>
                </a:solidFill>
                <a:latin typeface="Cambria" panose="02040503050406030204" pitchFamily="18" charset="0"/>
              </a:rPr>
              <a:t>Part (b) shows the reassignment of the link element of </a:t>
            </a:r>
            <a:r>
              <a:rPr lang="en-US" altLang="en-US" sz="2300" dirty="0" err="1">
                <a:solidFill>
                  <a:srgbClr val="000000"/>
                </a:solidFill>
                <a:latin typeface="Consolas" panose="020B0609020204030204" pitchFamily="49" charset="0"/>
              </a:rPr>
              <a:t>previousPtr</a:t>
            </a:r>
            <a:r>
              <a:rPr lang="en-US" altLang="en-US" sz="2300" dirty="0">
                <a:solidFill>
                  <a:srgbClr val="000000"/>
                </a:solidFill>
                <a:latin typeface="Cambria" panose="02040503050406030204" pitchFamily="18" charset="0"/>
              </a:rPr>
              <a:t> and the assignment of </a:t>
            </a:r>
            <a:r>
              <a:rPr lang="en-US" altLang="en-US" sz="2300" dirty="0" err="1">
                <a:solidFill>
                  <a:srgbClr val="000000"/>
                </a:solidFill>
                <a:latin typeface="Consolas" panose="020B0609020204030204" pitchFamily="49" charset="0"/>
              </a:rPr>
              <a:t>currentPtr</a:t>
            </a:r>
            <a:r>
              <a:rPr lang="en-US" altLang="en-US" sz="2300" dirty="0">
                <a:solidFill>
                  <a:srgbClr val="000000"/>
                </a:solidFill>
                <a:latin typeface="Cambria" panose="02040503050406030204" pitchFamily="18" charset="0"/>
              </a:rPr>
              <a:t> to </a:t>
            </a:r>
            <a:r>
              <a:rPr lang="en-US" altLang="en-US" sz="2300" dirty="0" err="1">
                <a:solidFill>
                  <a:srgbClr val="000000"/>
                </a:solidFill>
                <a:latin typeface="Consolas" panose="020B0609020204030204" pitchFamily="49" charset="0"/>
              </a:rPr>
              <a:t>tempPtr</a:t>
            </a:r>
            <a:r>
              <a:rPr lang="en-US" altLang="en-US" sz="2300" dirty="0">
                <a:solidFill>
                  <a:srgbClr val="000000"/>
                </a:solidFill>
                <a:latin typeface="Cambria" panose="02040503050406030204" pitchFamily="18" charset="0"/>
              </a:rPr>
              <a:t>.</a:t>
            </a:r>
          </a:p>
          <a:p>
            <a:pPr eaLnBrk="1" hangingPunct="1"/>
            <a:r>
              <a:rPr lang="en-US" altLang="en-US" sz="2300" dirty="0">
                <a:solidFill>
                  <a:srgbClr val="000000"/>
                </a:solidFill>
                <a:latin typeface="Cambria" panose="02040503050406030204" pitchFamily="18" charset="0"/>
              </a:rPr>
              <a:t>Pointer </a:t>
            </a:r>
            <a:r>
              <a:rPr lang="en-US" altLang="en-US" sz="2300" dirty="0" err="1">
                <a:solidFill>
                  <a:srgbClr val="000000"/>
                </a:solidFill>
                <a:latin typeface="Consolas" panose="020B0609020204030204" pitchFamily="49" charset="0"/>
              </a:rPr>
              <a:t>tempPtr</a:t>
            </a:r>
            <a:r>
              <a:rPr lang="en-US" altLang="en-US" sz="2300" dirty="0">
                <a:solidFill>
                  <a:srgbClr val="000000"/>
                </a:solidFill>
                <a:latin typeface="Cambria" panose="02040503050406030204" pitchFamily="18" charset="0"/>
              </a:rPr>
              <a:t> is used to </a:t>
            </a:r>
            <a:r>
              <a:rPr lang="en-US" altLang="en-US" sz="2300" i="1" dirty="0">
                <a:solidFill>
                  <a:srgbClr val="000000"/>
                </a:solidFill>
                <a:latin typeface="Cambria" panose="02040503050406030204" pitchFamily="18" charset="0"/>
              </a:rPr>
              <a:t>free</a:t>
            </a:r>
            <a:r>
              <a:rPr lang="en-US" altLang="en-US" sz="2300" dirty="0">
                <a:solidFill>
                  <a:srgbClr val="000000"/>
                </a:solidFill>
                <a:latin typeface="Cambria" panose="02040503050406030204" pitchFamily="18" charset="0"/>
              </a:rPr>
              <a:t> the memory allocated to the node that stores </a:t>
            </a:r>
            <a:r>
              <a:rPr lang="en-US" altLang="en-US" sz="2300" dirty="0">
                <a:solidFill>
                  <a:srgbClr val="000000"/>
                </a:solidFill>
                <a:latin typeface="Consolas" panose="020B0609020204030204" pitchFamily="49" charset="0"/>
              </a:rPr>
              <a:t>'C'</a:t>
            </a:r>
            <a:r>
              <a:rPr lang="en-US" altLang="en-US" sz="2300" dirty="0">
                <a:solidFill>
                  <a:srgbClr val="000000"/>
                </a:solidFill>
                <a:latin typeface="Cambria" panose="02040503050406030204" pitchFamily="18" charset="0"/>
              </a:rPr>
              <a:t>.</a:t>
            </a:r>
          </a:p>
          <a:p>
            <a:pPr eaLnBrk="1" hangingPunct="1"/>
            <a:r>
              <a:rPr lang="en-US" altLang="en-US" sz="2300" dirty="0">
                <a:solidFill>
                  <a:srgbClr val="000000"/>
                </a:solidFill>
                <a:latin typeface="Cambria" panose="02040503050406030204" pitchFamily="18" charset="0"/>
              </a:rPr>
              <a:t>Recall that we recommended setting a freed pointer to </a:t>
            </a:r>
            <a:r>
              <a:rPr lang="en-US" altLang="en-US" sz="2300" dirty="0">
                <a:solidFill>
                  <a:srgbClr val="000000"/>
                </a:solidFill>
                <a:latin typeface="Consolas" panose="020B0609020204030204" pitchFamily="49" charset="0"/>
              </a:rPr>
              <a:t>NULL</a:t>
            </a:r>
            <a:r>
              <a:rPr lang="en-US" altLang="en-US" sz="2300" dirty="0">
                <a:solidFill>
                  <a:srgbClr val="000000"/>
                </a:solidFill>
                <a:latin typeface="Cambria" panose="02040503050406030204" pitchFamily="18" charset="0"/>
              </a:rPr>
              <a:t>. </a:t>
            </a:r>
          </a:p>
          <a:p>
            <a:pPr eaLnBrk="1" hangingPunct="1"/>
            <a:r>
              <a:rPr lang="en-US" altLang="en-US" sz="2300" dirty="0">
                <a:solidFill>
                  <a:srgbClr val="000000"/>
                </a:solidFill>
                <a:latin typeface="Cambria" panose="02040503050406030204" pitchFamily="18" charset="0"/>
              </a:rPr>
              <a:t>We do not do that in these two cases, because </a:t>
            </a:r>
            <a:r>
              <a:rPr lang="en-US" altLang="en-US" sz="2300" dirty="0" err="1">
                <a:solidFill>
                  <a:srgbClr val="000000"/>
                </a:solidFill>
                <a:latin typeface="Consolas" panose="020B0609020204030204" pitchFamily="49" charset="0"/>
              </a:rPr>
              <a:t>tempPtr</a:t>
            </a:r>
            <a:r>
              <a:rPr lang="en-US" altLang="en-US" sz="2300" dirty="0">
                <a:solidFill>
                  <a:srgbClr val="000000"/>
                </a:solidFill>
                <a:latin typeface="Cambria" panose="02040503050406030204" pitchFamily="18" charset="0"/>
              </a:rPr>
              <a:t> is a local automatic variable and the function returns immediately.</a:t>
            </a:r>
          </a:p>
        </p:txBody>
      </p:sp>
      <p:sp>
        <p:nvSpPr>
          <p:cNvPr id="655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041502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12.4.3  </a:t>
            </a:r>
            <a:r>
              <a:rPr lang="en-US" dirty="0">
                <a:solidFill>
                  <a:srgbClr val="3380E6"/>
                </a:solidFill>
                <a:latin typeface="Calibri" panose="020F0502020204030204" pitchFamily="34" charset="0"/>
              </a:rPr>
              <a:t>Function </a:t>
            </a:r>
            <a:r>
              <a:rPr lang="en-US" dirty="0" err="1">
                <a:solidFill>
                  <a:srgbClr val="3380E6"/>
                </a:solidFill>
                <a:latin typeface="Consolas" panose="020B0609020204030204" pitchFamily="49" charset="0"/>
              </a:rPr>
              <a:t>printList</a:t>
            </a:r>
            <a:r>
              <a:rPr lang="en-US" dirty="0">
                <a:solidFill>
                  <a:srgbClr val="3380E6"/>
                </a:solidFill>
                <a:latin typeface="Consolas" panose="020B0609020204030204" pitchFamily="49" charset="0"/>
              </a:rPr>
              <a:t> </a:t>
            </a:r>
          </a:p>
        </p:txBody>
      </p:sp>
      <p:sp>
        <p:nvSpPr>
          <p:cNvPr id="66563" name="Text Placeholder 2"/>
          <p:cNvSpPr>
            <a:spLocks noGrp="1"/>
          </p:cNvSpPr>
          <p:nvPr>
            <p:ph type="body" idx="1"/>
          </p:nvPr>
        </p:nvSpPr>
        <p:spPr/>
        <p:txBody>
          <a:bodyPr>
            <a:normAutofit/>
          </a:bodyPr>
          <a:lstStyle/>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printList</a:t>
            </a:r>
            <a:r>
              <a:rPr lang="en-US" altLang="en-US" dirty="0">
                <a:solidFill>
                  <a:srgbClr val="000000"/>
                </a:solidFill>
                <a:latin typeface="Cambria" panose="02040503050406030204" pitchFamily="18" charset="0"/>
              </a:rPr>
              <a:t> receives a pointer to the start of the list as an argument and refers to the pointer as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The function first determines whether the list is empty and, if so, prints </a:t>
            </a:r>
            <a:r>
              <a:rPr lang="en-US" altLang="en-US" dirty="0">
                <a:solidFill>
                  <a:srgbClr val="000000"/>
                </a:solidFill>
                <a:latin typeface="Consolas" panose="020B0609020204030204" pitchFamily="49" charset="0"/>
              </a:rPr>
              <a:t>“List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is</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empty."</a:t>
            </a:r>
            <a:r>
              <a:rPr lang="en-US" altLang="en-US" dirty="0">
                <a:solidFill>
                  <a:srgbClr val="000000"/>
                </a:solidFill>
                <a:latin typeface="Cambria" panose="02040503050406030204" pitchFamily="18" charset="0"/>
              </a:rPr>
              <a:t> and terminates.</a:t>
            </a:r>
          </a:p>
          <a:p>
            <a:pPr eaLnBrk="1" hangingPunct="1"/>
            <a:r>
              <a:rPr lang="en-US" altLang="en-US" dirty="0">
                <a:solidFill>
                  <a:srgbClr val="000000"/>
                </a:solidFill>
                <a:latin typeface="Cambria" panose="02040503050406030204" pitchFamily="18" charset="0"/>
              </a:rPr>
              <a:t>Otherwise, it prints the data in the list </a:t>
            </a:r>
          </a:p>
        </p:txBody>
      </p:sp>
      <p:sp>
        <p:nvSpPr>
          <p:cNvPr id="665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66918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12.4  </a:t>
            </a:r>
            <a:r>
              <a:rPr lang="en-US" dirty="0">
                <a:solidFill>
                  <a:srgbClr val="3380E6"/>
                </a:solidFill>
                <a:latin typeface="Calibri" panose="020F0502020204030204" pitchFamily="34" charset="0"/>
              </a:rPr>
              <a:t>Linked Lists (Cont.)</a:t>
            </a:r>
          </a:p>
        </p:txBody>
      </p:sp>
      <p:sp>
        <p:nvSpPr>
          <p:cNvPr id="67587" name="Text Placeholder 2"/>
          <p:cNvSpPr>
            <a:spLocks noGrp="1"/>
          </p:cNvSpPr>
          <p:nvPr>
            <p:ph type="body" idx="1"/>
          </p:nvPr>
        </p:nvSpPr>
        <p:spPr/>
        <p:txBody>
          <a:bodyPr>
            <a:normAutofit fontScale="92500"/>
          </a:bodyPr>
          <a:lstStyle/>
          <a:p>
            <a:pPr eaLnBrk="1" hangingPunct="1"/>
            <a:r>
              <a:rPr lang="en-US" altLang="en-US" dirty="0">
                <a:solidFill>
                  <a:srgbClr val="000000"/>
                </a:solidFill>
                <a:latin typeface="Cambria" panose="02040503050406030204" pitchFamily="18" charset="0"/>
              </a:rPr>
              <a:t>While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 is not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the value of </a:t>
            </a:r>
            <a:r>
              <a:rPr lang="en-US" altLang="en-US" dirty="0" err="1">
                <a:solidFill>
                  <a:srgbClr val="000000"/>
                </a:solidFill>
                <a:latin typeface="Consolas" panose="020B0609020204030204" pitchFamily="49" charset="0"/>
              </a:rPr>
              <a:t>currentPtr</a:t>
            </a:r>
            <a:r>
              <a:rPr lang="en-US" altLang="en-US" dirty="0">
                <a:solidFill>
                  <a:srgbClr val="000000"/>
                </a:solidFill>
                <a:latin typeface="Consolas" panose="020B0609020204030204" pitchFamily="49" charset="0"/>
              </a:rPr>
              <a:t>-&gt;data</a:t>
            </a:r>
            <a:r>
              <a:rPr lang="en-US" altLang="en-US" dirty="0">
                <a:solidFill>
                  <a:srgbClr val="000000"/>
                </a:solidFill>
                <a:latin typeface="Cambria" panose="02040503050406030204" pitchFamily="18" charset="0"/>
              </a:rPr>
              <a:t> is printed by the function, and </a:t>
            </a:r>
            <a:r>
              <a:rPr lang="en-US" altLang="en-US" dirty="0" err="1">
                <a:solidFill>
                  <a:srgbClr val="000000"/>
                </a:solidFill>
                <a:latin typeface="Consolas" panose="020B0609020204030204" pitchFamily="49" charset="0"/>
              </a:rPr>
              <a:t>currentPtr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is assigned to </a:t>
            </a:r>
            <a:r>
              <a:rPr lang="en-US" altLang="en-US" dirty="0" err="1">
                <a:solidFill>
                  <a:srgbClr val="000000"/>
                </a:solidFill>
                <a:latin typeface="Consolas" panose="020B0609020204030204" pitchFamily="49" charset="0"/>
              </a:rPr>
              <a:t>currentPtr</a:t>
            </a:r>
            <a:r>
              <a:rPr lang="en-US" altLang="en-US" dirty="0">
                <a:solidFill>
                  <a:srgbClr val="000000"/>
                </a:solidFill>
                <a:latin typeface="Cambria" panose="02040503050406030204" pitchFamily="18" charset="0"/>
              </a:rPr>
              <a:t> to advance to the next node.</a:t>
            </a:r>
          </a:p>
          <a:p>
            <a:pPr eaLnBrk="1" hangingPunct="1"/>
            <a:r>
              <a:rPr lang="en-US" altLang="en-US" dirty="0">
                <a:solidFill>
                  <a:srgbClr val="000000"/>
                </a:solidFill>
                <a:latin typeface="Cambria" panose="02040503050406030204" pitchFamily="18" charset="0"/>
              </a:rPr>
              <a:t>If the link in the last node of the list is not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the printing algorithm will try to print </a:t>
            </a:r>
            <a:r>
              <a:rPr lang="en-US" altLang="en-US" i="1" dirty="0">
                <a:solidFill>
                  <a:srgbClr val="000000"/>
                </a:solidFill>
                <a:latin typeface="Cambria" panose="02040503050406030204" pitchFamily="18" charset="0"/>
              </a:rPr>
              <a:t>past the end of the list</a:t>
            </a:r>
            <a:r>
              <a:rPr lang="en-US" altLang="en-US" dirty="0">
                <a:solidFill>
                  <a:srgbClr val="000000"/>
                </a:solidFill>
                <a:latin typeface="Cambria" panose="02040503050406030204" pitchFamily="18" charset="0"/>
              </a:rPr>
              <a:t>, and an error will occur.</a:t>
            </a:r>
          </a:p>
          <a:p>
            <a:pPr eaLnBrk="1" hangingPunct="1"/>
            <a:r>
              <a:rPr lang="en-US" altLang="en-US" dirty="0">
                <a:solidFill>
                  <a:srgbClr val="000000"/>
                </a:solidFill>
                <a:latin typeface="Cambria" panose="02040503050406030204" pitchFamily="18" charset="0"/>
              </a:rPr>
              <a:t>The printing algorithm is identical for linked lists, stacks and queues.</a:t>
            </a:r>
          </a:p>
        </p:txBody>
      </p:sp>
      <p:sp>
        <p:nvSpPr>
          <p:cNvPr id="686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589471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12.5  </a:t>
            </a:r>
            <a:r>
              <a:rPr lang="en-US" dirty="0">
                <a:solidFill>
                  <a:srgbClr val="3380E6"/>
                </a:solidFill>
                <a:latin typeface="Calibri" panose="020F0502020204030204" pitchFamily="34" charset="0"/>
              </a:rPr>
              <a:t>Stacks</a:t>
            </a:r>
          </a:p>
        </p:txBody>
      </p:sp>
      <p:sp>
        <p:nvSpPr>
          <p:cNvPr id="69635"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A </a:t>
            </a:r>
            <a:r>
              <a:rPr lang="en-US" altLang="en-US" dirty="0">
                <a:solidFill>
                  <a:srgbClr val="0000FF"/>
                </a:solidFill>
                <a:latin typeface="Cambria" panose="02040503050406030204" pitchFamily="18" charset="0"/>
              </a:rPr>
              <a:t>stack</a:t>
            </a:r>
            <a:r>
              <a:rPr lang="en-US" altLang="en-US" dirty="0">
                <a:solidFill>
                  <a:srgbClr val="000000"/>
                </a:solidFill>
                <a:latin typeface="Cambria" panose="02040503050406030204" pitchFamily="18" charset="0"/>
              </a:rPr>
              <a:t> can be implemented as a constrained version of a linked list.</a:t>
            </a:r>
          </a:p>
          <a:p>
            <a:pPr eaLnBrk="1" hangingPunct="1"/>
            <a:r>
              <a:rPr lang="en-US" altLang="en-US" dirty="0">
                <a:solidFill>
                  <a:srgbClr val="000000"/>
                </a:solidFill>
                <a:latin typeface="Cambria" panose="02040503050406030204" pitchFamily="18" charset="0"/>
              </a:rPr>
              <a:t>New nodes can be added to a stack and removed from a stack </a:t>
            </a:r>
            <a:r>
              <a:rPr lang="en-US" altLang="en-US" i="1" dirty="0">
                <a:solidFill>
                  <a:srgbClr val="000000"/>
                </a:solidFill>
                <a:latin typeface="Cambria" panose="02040503050406030204" pitchFamily="18" charset="0"/>
              </a:rPr>
              <a:t>only</a:t>
            </a:r>
            <a:r>
              <a:rPr lang="en-US" altLang="en-US" dirty="0">
                <a:solidFill>
                  <a:srgbClr val="000000"/>
                </a:solidFill>
                <a:latin typeface="Cambria" panose="02040503050406030204" pitchFamily="18" charset="0"/>
              </a:rPr>
              <a:t> at the </a:t>
            </a:r>
            <a:r>
              <a:rPr lang="en-US" altLang="en-US" i="1" dirty="0">
                <a:solidFill>
                  <a:srgbClr val="000000"/>
                </a:solidFill>
                <a:latin typeface="Cambria" panose="02040503050406030204" pitchFamily="18" charset="0"/>
              </a:rPr>
              <a:t>top</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For this reason, a stack is referred to as a</a:t>
            </a:r>
            <a:r>
              <a:rPr lang="en-US" altLang="en-US" dirty="0">
                <a:solidFill>
                  <a:srgbClr val="0000FF"/>
                </a:solidFill>
                <a:latin typeface="Cambria" panose="02040503050406030204" pitchFamily="18" charset="0"/>
              </a:rPr>
              <a:t> last-in</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first-out (LIFO)</a:t>
            </a:r>
            <a:r>
              <a:rPr lang="en-US" altLang="en-US" dirty="0">
                <a:solidFill>
                  <a:srgbClr val="000000"/>
                </a:solidFill>
                <a:latin typeface="Cambria" panose="02040503050406030204" pitchFamily="18" charset="0"/>
              </a:rPr>
              <a:t> data structure.</a:t>
            </a:r>
          </a:p>
          <a:p>
            <a:pPr eaLnBrk="1" hangingPunct="1"/>
            <a:r>
              <a:rPr lang="en-US" altLang="en-US" dirty="0">
                <a:solidFill>
                  <a:srgbClr val="000000"/>
                </a:solidFill>
                <a:latin typeface="Cambria" panose="02040503050406030204" pitchFamily="18" charset="0"/>
              </a:rPr>
              <a:t>A stack is referenced via a pointer to the top element of the stack.</a:t>
            </a:r>
          </a:p>
          <a:p>
            <a:pPr eaLnBrk="1" hangingPunct="1"/>
            <a:r>
              <a:rPr lang="en-US" altLang="en-US" dirty="0">
                <a:solidFill>
                  <a:srgbClr val="000000"/>
                </a:solidFill>
                <a:latin typeface="Cambria" panose="02040503050406030204" pitchFamily="18" charset="0"/>
              </a:rPr>
              <a:t>The link member in the last node of the stack is set to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to indicate the bottom of the stack. </a:t>
            </a:r>
          </a:p>
        </p:txBody>
      </p:sp>
      <p:sp>
        <p:nvSpPr>
          <p:cNvPr id="6963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81716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12.5  </a:t>
            </a:r>
            <a:r>
              <a:rPr lang="en-US" dirty="0">
                <a:solidFill>
                  <a:srgbClr val="3380E6"/>
                </a:solidFill>
                <a:latin typeface="Calibri" panose="020F0502020204030204" pitchFamily="34" charset="0"/>
              </a:rPr>
              <a:t>Stacks (Cont.)</a:t>
            </a:r>
          </a:p>
        </p:txBody>
      </p:sp>
      <p:sp>
        <p:nvSpPr>
          <p:cNvPr id="70659"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Figure 12.7 illustrates a stack with several </a:t>
            </a:r>
            <a:r>
              <a:rPr lang="en-US" altLang="en-US" sz="2400" dirty="0">
                <a:solidFill>
                  <a:srgbClr val="000000"/>
                </a:solidFill>
                <a:latin typeface="Consolas" panose="020B0609020204030204" pitchFamily="49" charset="0"/>
              </a:rPr>
              <a:t>nodes—</a:t>
            </a:r>
            <a:r>
              <a:rPr lang="en-US" altLang="en-US" sz="2400" dirty="0" err="1">
                <a:solidFill>
                  <a:srgbClr val="000000"/>
                </a:solidFill>
                <a:latin typeface="Consolas" panose="020B0609020204030204" pitchFamily="49" charset="0"/>
              </a:rPr>
              <a:t>stackPtr</a:t>
            </a:r>
            <a:r>
              <a:rPr lang="en-US" altLang="en-US" dirty="0">
                <a:solidFill>
                  <a:srgbClr val="000000"/>
                </a:solidFill>
                <a:latin typeface="Cambria" panose="02040503050406030204" pitchFamily="18" charset="0"/>
              </a:rPr>
              <a:t> points to the stack’s top element.</a:t>
            </a:r>
          </a:p>
          <a:p>
            <a:pPr eaLnBrk="1" hangingPunct="1"/>
            <a:r>
              <a:rPr lang="en-US" altLang="en-US" dirty="0">
                <a:solidFill>
                  <a:srgbClr val="000000"/>
                </a:solidFill>
                <a:latin typeface="Cambria" panose="02040503050406030204" pitchFamily="18" charset="0"/>
              </a:rPr>
              <a:t>Stacks and linked lists are represented identically.</a:t>
            </a:r>
          </a:p>
          <a:p>
            <a:pPr eaLnBrk="1" hangingPunct="1"/>
            <a:r>
              <a:rPr lang="en-US" altLang="en-US" dirty="0">
                <a:solidFill>
                  <a:srgbClr val="000000"/>
                </a:solidFill>
                <a:latin typeface="Cambria" panose="02040503050406030204" pitchFamily="18" charset="0"/>
              </a:rPr>
              <a:t>The difference between stacks and linked lists is that insertions and deletions may occur </a:t>
            </a:r>
            <a:r>
              <a:rPr lang="en-US" altLang="en-US" i="1" dirty="0">
                <a:solidFill>
                  <a:srgbClr val="000000"/>
                </a:solidFill>
                <a:latin typeface="Cambria" panose="02040503050406030204" pitchFamily="18" charset="0"/>
              </a:rPr>
              <a:t>anywhere</a:t>
            </a:r>
            <a:r>
              <a:rPr lang="en-US" altLang="en-US" dirty="0">
                <a:solidFill>
                  <a:srgbClr val="000000"/>
                </a:solidFill>
                <a:latin typeface="Cambria" panose="02040503050406030204" pitchFamily="18" charset="0"/>
              </a:rPr>
              <a:t> in a linked list, but </a:t>
            </a:r>
            <a:r>
              <a:rPr lang="en-US" altLang="en-US" i="1" dirty="0">
                <a:solidFill>
                  <a:srgbClr val="000000"/>
                </a:solidFill>
                <a:latin typeface="Cambria" panose="02040503050406030204" pitchFamily="18" charset="0"/>
              </a:rPr>
              <a:t>only</a:t>
            </a:r>
            <a:r>
              <a:rPr lang="en-US" altLang="en-US" dirty="0">
                <a:solidFill>
                  <a:srgbClr val="000000"/>
                </a:solidFill>
                <a:latin typeface="Cambria" panose="02040503050406030204" pitchFamily="18" charset="0"/>
              </a:rPr>
              <a:t> at the </a:t>
            </a:r>
            <a:r>
              <a:rPr lang="en-US" altLang="en-US" i="1" dirty="0">
                <a:solidFill>
                  <a:srgbClr val="000000"/>
                </a:solidFill>
                <a:latin typeface="Cambria" panose="02040503050406030204" pitchFamily="18" charset="0"/>
              </a:rPr>
              <a:t>top</a:t>
            </a:r>
            <a:r>
              <a:rPr lang="en-US" altLang="en-US" dirty="0">
                <a:solidFill>
                  <a:srgbClr val="000000"/>
                </a:solidFill>
                <a:latin typeface="Cambria" panose="02040503050406030204" pitchFamily="18" charset="0"/>
              </a:rPr>
              <a:t> of a stack.</a:t>
            </a:r>
          </a:p>
        </p:txBody>
      </p:sp>
      <p:sp>
        <p:nvSpPr>
          <p:cNvPr id="7066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093802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12.1  </a:t>
            </a:r>
            <a:r>
              <a:rPr lang="en-US" dirty="0">
                <a:solidFill>
                  <a:srgbClr val="3380E6"/>
                </a:solidFill>
                <a:latin typeface="Calibri" panose="020F0502020204030204" pitchFamily="34" charset="0"/>
              </a:rPr>
              <a:t>Introduction (Cont.)</a:t>
            </a:r>
          </a:p>
        </p:txBody>
      </p:sp>
      <p:sp>
        <p:nvSpPr>
          <p:cNvPr id="15363" name="Text Placeholder 2"/>
          <p:cNvSpPr>
            <a:spLocks noGrp="1"/>
          </p:cNvSpPr>
          <p:nvPr>
            <p:ph type="body" idx="1"/>
          </p:nvPr>
        </p:nvSpPr>
        <p:spPr/>
        <p:txBody>
          <a:bodyPr>
            <a:normAutofit fontScale="92500"/>
          </a:bodyPr>
          <a:lstStyle/>
          <a:p>
            <a:pPr lvl="1" eaLnBrk="1" hangingPunct="1"/>
            <a:r>
              <a:rPr lang="en-US" altLang="en-US" dirty="0">
                <a:solidFill>
                  <a:srgbClr val="0000FF"/>
                </a:solidFill>
                <a:latin typeface="Cambria" panose="02040503050406030204" pitchFamily="18" charset="0"/>
              </a:rPr>
              <a:t>Queues</a:t>
            </a:r>
            <a:r>
              <a:rPr lang="en-US" altLang="en-US" dirty="0">
                <a:solidFill>
                  <a:srgbClr val="000000"/>
                </a:solidFill>
                <a:latin typeface="Cambria" panose="02040503050406030204" pitchFamily="18" charset="0"/>
              </a:rPr>
              <a:t> represent waiting lines; insertions are made </a:t>
            </a:r>
            <a:r>
              <a:rPr lang="en-US" altLang="en-US" i="1" dirty="0">
                <a:solidFill>
                  <a:srgbClr val="000000"/>
                </a:solidFill>
                <a:latin typeface="Cambria" panose="02040503050406030204" pitchFamily="18" charset="0"/>
              </a:rPr>
              <a:t>only at the back</a:t>
            </a:r>
            <a:r>
              <a:rPr lang="en-US" altLang="en-US" dirty="0">
                <a:solidFill>
                  <a:srgbClr val="000000"/>
                </a:solidFill>
                <a:latin typeface="Cambria" panose="02040503050406030204" pitchFamily="18" charset="0"/>
              </a:rPr>
              <a:t> (also referred to as the </a:t>
            </a:r>
            <a:r>
              <a:rPr lang="en-US" altLang="en-US" dirty="0">
                <a:solidFill>
                  <a:srgbClr val="0000FF"/>
                </a:solidFill>
                <a:latin typeface="Cambria" panose="02040503050406030204" pitchFamily="18" charset="0"/>
              </a:rPr>
              <a:t>tail</a:t>
            </a:r>
            <a:r>
              <a:rPr lang="en-US" altLang="en-US" dirty="0">
                <a:solidFill>
                  <a:srgbClr val="000000"/>
                </a:solidFill>
                <a:latin typeface="Cambria" panose="02040503050406030204" pitchFamily="18" charset="0"/>
              </a:rPr>
              <a:t>) of a queue and deletions are made </a:t>
            </a:r>
            <a:r>
              <a:rPr lang="en-US" altLang="en-US" i="1" dirty="0">
                <a:solidFill>
                  <a:srgbClr val="000000"/>
                </a:solidFill>
                <a:latin typeface="Cambria" panose="02040503050406030204" pitchFamily="18" charset="0"/>
              </a:rPr>
              <a:t>only from the front</a:t>
            </a:r>
            <a:r>
              <a:rPr lang="en-US" altLang="en-US" dirty="0">
                <a:solidFill>
                  <a:srgbClr val="000000"/>
                </a:solidFill>
                <a:latin typeface="Cambria" panose="02040503050406030204" pitchFamily="18" charset="0"/>
              </a:rPr>
              <a:t> (also referred to as the </a:t>
            </a:r>
            <a:r>
              <a:rPr lang="en-US" altLang="en-US" dirty="0">
                <a:solidFill>
                  <a:srgbClr val="0000FF"/>
                </a:solidFill>
                <a:latin typeface="Cambria" panose="02040503050406030204" pitchFamily="18" charset="0"/>
              </a:rPr>
              <a:t>head</a:t>
            </a:r>
            <a:r>
              <a:rPr lang="en-US" altLang="en-US" dirty="0">
                <a:solidFill>
                  <a:srgbClr val="000000"/>
                </a:solidFill>
                <a:latin typeface="Cambria" panose="02040503050406030204" pitchFamily="18" charset="0"/>
              </a:rPr>
              <a:t>) of a queue.</a:t>
            </a:r>
          </a:p>
          <a:p>
            <a:pPr lvl="1" eaLnBrk="1" hangingPunct="1"/>
            <a:r>
              <a:rPr lang="en-US" altLang="en-US" dirty="0">
                <a:solidFill>
                  <a:srgbClr val="0000FF"/>
                </a:solidFill>
                <a:latin typeface="Cambria" panose="02040503050406030204" pitchFamily="18" charset="0"/>
              </a:rPr>
              <a:t>Binary trees</a:t>
            </a:r>
            <a:r>
              <a:rPr lang="en-US" altLang="en-US" dirty="0">
                <a:solidFill>
                  <a:srgbClr val="000000"/>
                </a:solidFill>
                <a:latin typeface="Cambria" panose="02040503050406030204" pitchFamily="18" charset="0"/>
              </a:rPr>
              <a:t> facilitate high-speed searching and sorting of data, efficient elimination of duplicate data items, representing file system directories and compiling expressions into machine language.</a:t>
            </a:r>
          </a:p>
          <a:p>
            <a:pPr eaLnBrk="1" hangingPunct="1"/>
            <a:r>
              <a:rPr lang="en-US" altLang="en-US" dirty="0">
                <a:solidFill>
                  <a:srgbClr val="000000"/>
                </a:solidFill>
                <a:latin typeface="Cambria" panose="02040503050406030204" pitchFamily="18" charset="0"/>
              </a:rPr>
              <a:t>Each of these data structures has many other interesting applications.</a:t>
            </a:r>
          </a:p>
        </p:txBody>
      </p:sp>
      <p:sp>
        <p:nvSpPr>
          <p:cNvPr id="143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944630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12.5  </a:t>
            </a:r>
            <a:r>
              <a:rPr lang="en-US" dirty="0">
                <a:solidFill>
                  <a:srgbClr val="3380E6"/>
                </a:solidFill>
                <a:latin typeface="Calibri" panose="020F0502020204030204" pitchFamily="34" charset="0"/>
              </a:rPr>
              <a:t>Stacks (Cont.)</a:t>
            </a:r>
          </a:p>
        </p:txBody>
      </p:sp>
      <p:sp>
        <p:nvSpPr>
          <p:cNvPr id="73731"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The primary functions used to manipulate a stack are </a:t>
            </a:r>
            <a:r>
              <a:rPr lang="en-US" altLang="en-US" sz="2500" dirty="0">
                <a:solidFill>
                  <a:srgbClr val="000000"/>
                </a:solidFill>
                <a:latin typeface="Consolas" panose="020B0609020204030204" pitchFamily="49" charset="0"/>
              </a:rPr>
              <a:t>push</a:t>
            </a:r>
            <a:r>
              <a:rPr lang="en-US" altLang="en-US" sz="2500" dirty="0">
                <a:solidFill>
                  <a:srgbClr val="000000"/>
                </a:solidFill>
                <a:latin typeface="Cambria" panose="02040503050406030204" pitchFamily="18" charset="0"/>
              </a:rPr>
              <a:t> and </a:t>
            </a:r>
            <a:r>
              <a:rPr lang="en-US" altLang="en-US" sz="2500" dirty="0">
                <a:solidFill>
                  <a:srgbClr val="000000"/>
                </a:solidFill>
                <a:latin typeface="Consolas" panose="020B0609020204030204" pitchFamily="49" charset="0"/>
              </a:rPr>
              <a:t>pop</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Function </a:t>
            </a:r>
            <a:r>
              <a:rPr lang="en-US" altLang="en-US" sz="2500" dirty="0">
                <a:solidFill>
                  <a:srgbClr val="000000"/>
                </a:solidFill>
                <a:latin typeface="Consolas" panose="020B0609020204030204" pitchFamily="49" charset="0"/>
              </a:rPr>
              <a:t>push</a:t>
            </a:r>
            <a:r>
              <a:rPr lang="en-US" altLang="en-US" sz="2500" dirty="0">
                <a:solidFill>
                  <a:srgbClr val="000000"/>
                </a:solidFill>
                <a:latin typeface="Cambria" panose="02040503050406030204" pitchFamily="18" charset="0"/>
              </a:rPr>
              <a:t> creates a new node and places it on top of the stack.</a:t>
            </a:r>
          </a:p>
          <a:p>
            <a:pPr eaLnBrk="1" hangingPunct="1">
              <a:lnSpc>
                <a:spcPct val="90000"/>
              </a:lnSpc>
            </a:pPr>
            <a:r>
              <a:rPr lang="en-US" altLang="en-US" sz="2500" dirty="0">
                <a:solidFill>
                  <a:srgbClr val="000000"/>
                </a:solidFill>
                <a:latin typeface="Cambria" panose="02040503050406030204" pitchFamily="18" charset="0"/>
              </a:rPr>
              <a:t>Function </a:t>
            </a:r>
            <a:r>
              <a:rPr lang="en-US" altLang="en-US" sz="2500" dirty="0">
                <a:solidFill>
                  <a:srgbClr val="000000"/>
                </a:solidFill>
                <a:latin typeface="Consolas" panose="020B0609020204030204" pitchFamily="49" charset="0"/>
              </a:rPr>
              <a:t>pop</a:t>
            </a:r>
            <a:r>
              <a:rPr lang="en-US" altLang="en-US" sz="2500" dirty="0">
                <a:solidFill>
                  <a:srgbClr val="000000"/>
                </a:solidFill>
                <a:latin typeface="Cambria" panose="02040503050406030204" pitchFamily="18" charset="0"/>
              </a:rPr>
              <a:t> </a:t>
            </a:r>
            <a:r>
              <a:rPr lang="en-US" altLang="en-US" sz="2500" i="1" dirty="0">
                <a:solidFill>
                  <a:srgbClr val="000000"/>
                </a:solidFill>
                <a:latin typeface="Cambria" panose="02040503050406030204" pitchFamily="18" charset="0"/>
              </a:rPr>
              <a:t>removes</a:t>
            </a:r>
            <a:r>
              <a:rPr lang="en-US" altLang="en-US" sz="2500" dirty="0">
                <a:solidFill>
                  <a:srgbClr val="000000"/>
                </a:solidFill>
                <a:latin typeface="Cambria" panose="02040503050406030204" pitchFamily="18" charset="0"/>
              </a:rPr>
              <a:t> a node from the </a:t>
            </a:r>
            <a:r>
              <a:rPr lang="en-US" altLang="en-US" sz="2500" i="1" dirty="0">
                <a:solidFill>
                  <a:srgbClr val="000000"/>
                </a:solidFill>
                <a:latin typeface="Cambria" panose="02040503050406030204" pitchFamily="18" charset="0"/>
              </a:rPr>
              <a:t>top</a:t>
            </a:r>
            <a:r>
              <a:rPr lang="en-US" altLang="en-US" sz="2500" dirty="0">
                <a:solidFill>
                  <a:srgbClr val="000000"/>
                </a:solidFill>
                <a:latin typeface="Cambria" panose="02040503050406030204" pitchFamily="18" charset="0"/>
              </a:rPr>
              <a:t> of the stack, </a:t>
            </a:r>
            <a:r>
              <a:rPr lang="en-US" altLang="en-US" sz="2500" i="1" dirty="0">
                <a:solidFill>
                  <a:srgbClr val="000000"/>
                </a:solidFill>
                <a:latin typeface="Cambria" panose="02040503050406030204" pitchFamily="18" charset="0"/>
              </a:rPr>
              <a:t>frees</a:t>
            </a:r>
            <a:r>
              <a:rPr lang="en-US" altLang="en-US" sz="2500" dirty="0">
                <a:solidFill>
                  <a:srgbClr val="000000"/>
                </a:solidFill>
                <a:latin typeface="Cambria" panose="02040503050406030204" pitchFamily="18" charset="0"/>
              </a:rPr>
              <a:t> the memory that was allocated to the popped node and </a:t>
            </a:r>
            <a:r>
              <a:rPr lang="en-US" altLang="en-US" sz="2500" i="1" dirty="0">
                <a:solidFill>
                  <a:srgbClr val="000000"/>
                </a:solidFill>
                <a:latin typeface="Cambria" panose="02040503050406030204" pitchFamily="18" charset="0"/>
              </a:rPr>
              <a:t>returns the popped value</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Figure 12.8 (output shown in Fig. 12.9) implements a simple stack of integers.</a:t>
            </a:r>
          </a:p>
          <a:p>
            <a:pPr eaLnBrk="1" hangingPunct="1">
              <a:lnSpc>
                <a:spcPct val="90000"/>
              </a:lnSpc>
            </a:pPr>
            <a:r>
              <a:rPr lang="en-US" altLang="en-US" sz="2500" dirty="0">
                <a:solidFill>
                  <a:srgbClr val="000000"/>
                </a:solidFill>
                <a:latin typeface="Cambria" panose="02040503050406030204" pitchFamily="18" charset="0"/>
              </a:rPr>
              <a:t>The program provides three options: 1) push a value onto the stack (function </a:t>
            </a:r>
            <a:r>
              <a:rPr lang="en-US" altLang="en-US" sz="2500" dirty="0">
                <a:solidFill>
                  <a:srgbClr val="000000"/>
                </a:solidFill>
                <a:latin typeface="Consolas" panose="020B0609020204030204" pitchFamily="49" charset="0"/>
              </a:rPr>
              <a:t>push</a:t>
            </a:r>
            <a:r>
              <a:rPr lang="en-US" altLang="en-US" sz="2500" dirty="0">
                <a:solidFill>
                  <a:srgbClr val="000000"/>
                </a:solidFill>
                <a:latin typeface="Cambria" panose="02040503050406030204" pitchFamily="18" charset="0"/>
              </a:rPr>
              <a:t>), 2) pop a value off the stack (function </a:t>
            </a:r>
            <a:r>
              <a:rPr lang="en-US" altLang="en-US" sz="2500" dirty="0">
                <a:solidFill>
                  <a:srgbClr val="000000"/>
                </a:solidFill>
                <a:latin typeface="Consolas" panose="020B0609020204030204" pitchFamily="49" charset="0"/>
              </a:rPr>
              <a:t>pop</a:t>
            </a:r>
            <a:r>
              <a:rPr lang="en-US" altLang="en-US" sz="2500" dirty="0">
                <a:solidFill>
                  <a:srgbClr val="000000"/>
                </a:solidFill>
                <a:latin typeface="Cambria" panose="02040503050406030204" pitchFamily="18" charset="0"/>
              </a:rPr>
              <a:t>) and 3) terminate the program.</a:t>
            </a:r>
          </a:p>
        </p:txBody>
      </p:sp>
      <p:sp>
        <p:nvSpPr>
          <p:cNvPr id="737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4934698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12.5.1  </a:t>
            </a:r>
            <a:r>
              <a:rPr lang="en-US" dirty="0">
                <a:solidFill>
                  <a:srgbClr val="3380E6"/>
                </a:solidFill>
                <a:latin typeface="Calibri" panose="020F0502020204030204" pitchFamily="34" charset="0"/>
              </a:rPr>
              <a:t>Function </a:t>
            </a:r>
            <a:r>
              <a:rPr lang="en-US" dirty="0">
                <a:solidFill>
                  <a:srgbClr val="3380E6"/>
                </a:solidFill>
                <a:latin typeface="Consolas" panose="020B0609020204030204" pitchFamily="49" charset="0"/>
              </a:rPr>
              <a:t>push </a:t>
            </a:r>
            <a:endParaRPr lang="en-US" dirty="0">
              <a:solidFill>
                <a:srgbClr val="3380E6"/>
              </a:solidFill>
              <a:latin typeface="Calibri" panose="020F0502020204030204" pitchFamily="34" charset="0"/>
            </a:endParaRPr>
          </a:p>
        </p:txBody>
      </p:sp>
      <p:sp>
        <p:nvSpPr>
          <p:cNvPr id="83971"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Function </a:t>
            </a:r>
            <a:r>
              <a:rPr lang="en-US" altLang="en-US" dirty="0">
                <a:solidFill>
                  <a:srgbClr val="000000"/>
                </a:solidFill>
                <a:latin typeface="Consolas" panose="020B0609020204030204" pitchFamily="49" charset="0"/>
              </a:rPr>
              <a:t>push</a:t>
            </a:r>
            <a:r>
              <a:rPr lang="en-US" altLang="en-US" dirty="0">
                <a:solidFill>
                  <a:srgbClr val="000000"/>
                </a:solidFill>
                <a:latin typeface="Cambria" panose="02040503050406030204" pitchFamily="18" charset="0"/>
              </a:rPr>
              <a:t> places a new node at the top of the stack.</a:t>
            </a:r>
          </a:p>
          <a:p>
            <a:pPr eaLnBrk="1" hangingPunct="1"/>
            <a:r>
              <a:rPr lang="en-US" altLang="en-US" dirty="0">
                <a:solidFill>
                  <a:srgbClr val="000000"/>
                </a:solidFill>
                <a:latin typeface="Cambria" panose="02040503050406030204" pitchFamily="18" charset="0"/>
              </a:rPr>
              <a:t>The function consists of three steps:</a:t>
            </a:r>
          </a:p>
          <a:p>
            <a:pPr lvl="1" eaLnBrk="1" hangingPunct="1"/>
            <a:r>
              <a:rPr lang="en-US" altLang="en-US" dirty="0">
                <a:solidFill>
                  <a:srgbClr val="000000"/>
                </a:solidFill>
                <a:latin typeface="Cambria" panose="02040503050406030204" pitchFamily="18" charset="0"/>
              </a:rPr>
              <a:t>Create a new node by calling </a:t>
            </a:r>
            <a:r>
              <a:rPr lang="en-US" altLang="en-US" dirty="0" err="1">
                <a:solidFill>
                  <a:srgbClr val="000000"/>
                </a:solidFill>
                <a:latin typeface="Consolas" panose="020B0609020204030204" pitchFamily="49" charset="0"/>
              </a:rPr>
              <a:t>malloc</a:t>
            </a:r>
            <a:r>
              <a:rPr lang="en-US" altLang="en-US" dirty="0">
                <a:solidFill>
                  <a:srgbClr val="000000"/>
                </a:solidFill>
                <a:latin typeface="Cambria" panose="02040503050406030204" pitchFamily="18" charset="0"/>
              </a:rPr>
              <a:t> and assign the location of the allocated memory to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a:t>
            </a:r>
          </a:p>
          <a:p>
            <a:pPr lvl="1" eaLnBrk="1" hangingPunct="1"/>
            <a:r>
              <a:rPr lang="en-US" altLang="en-US" dirty="0">
                <a:solidFill>
                  <a:srgbClr val="000000"/>
                </a:solidFill>
                <a:latin typeface="Cambria" panose="02040503050406030204" pitchFamily="18" charset="0"/>
              </a:rPr>
              <a:t>Assign to </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-&gt;data</a:t>
            </a:r>
            <a:r>
              <a:rPr lang="en-US" altLang="en-US" dirty="0">
                <a:solidFill>
                  <a:srgbClr val="000000"/>
                </a:solidFill>
                <a:latin typeface="Cambria" panose="02040503050406030204" pitchFamily="18" charset="0"/>
              </a:rPr>
              <a:t> the value to be placed on the stack and assign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topPtr</a:t>
            </a:r>
            <a:r>
              <a:rPr lang="en-US" altLang="en-US" dirty="0">
                <a:solidFill>
                  <a:srgbClr val="000000"/>
                </a:solidFill>
                <a:latin typeface="Cambria" panose="02040503050406030204" pitchFamily="18" charset="0"/>
              </a:rPr>
              <a:t> (the stack top pointer) to </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—the link member of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now points to the previous top node.</a:t>
            </a:r>
          </a:p>
          <a:p>
            <a:pPr lvl="1" eaLnBrk="1" hangingPunct="1"/>
            <a:r>
              <a:rPr lang="en-US" altLang="en-US" dirty="0">
                <a:solidFill>
                  <a:srgbClr val="000000"/>
                </a:solidFill>
                <a:latin typeface="Cambria" panose="02040503050406030204" pitchFamily="18" charset="0"/>
              </a:rPr>
              <a:t>Assign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topPtr</a:t>
            </a:r>
            <a:r>
              <a:rPr lang="en-US" altLang="en-US" dirty="0">
                <a:solidFill>
                  <a:srgbClr val="000000"/>
                </a:solidFill>
                <a:latin typeface="Cambria" panose="02040503050406030204" pitchFamily="18" charset="0"/>
              </a:rPr>
              <a:t>—</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topPtr</a:t>
            </a:r>
            <a:r>
              <a:rPr lang="en-US" altLang="en-US" dirty="0">
                <a:solidFill>
                  <a:srgbClr val="000000"/>
                </a:solidFill>
                <a:latin typeface="Cambria" panose="02040503050406030204" pitchFamily="18" charset="0"/>
              </a:rPr>
              <a:t> now points to the new stack top.</a:t>
            </a:r>
          </a:p>
        </p:txBody>
      </p:sp>
      <p:sp>
        <p:nvSpPr>
          <p:cNvPr id="829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263213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12.5.1  </a:t>
            </a:r>
            <a:r>
              <a:rPr lang="en-US" dirty="0">
                <a:solidFill>
                  <a:srgbClr val="3380E6"/>
                </a:solidFill>
                <a:latin typeface="Calibri" panose="020F0502020204030204" pitchFamily="34" charset="0"/>
              </a:rPr>
              <a:t>Function </a:t>
            </a:r>
            <a:r>
              <a:rPr lang="en-US" dirty="0">
                <a:solidFill>
                  <a:srgbClr val="3380E6"/>
                </a:solidFill>
                <a:latin typeface="Consolas" panose="020B0609020204030204" pitchFamily="49" charset="0"/>
              </a:rPr>
              <a:t>push </a:t>
            </a:r>
            <a:endParaRPr lang="en-US" dirty="0">
              <a:solidFill>
                <a:srgbClr val="3380E6"/>
              </a:solidFill>
              <a:latin typeface="Calibri" panose="020F0502020204030204" pitchFamily="34" charset="0"/>
            </a:endParaRPr>
          </a:p>
        </p:txBody>
      </p:sp>
      <p:sp>
        <p:nvSpPr>
          <p:cNvPr id="84995"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Manipulations involving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topPtr</a:t>
            </a:r>
            <a:r>
              <a:rPr lang="en-US" altLang="en-US" dirty="0">
                <a:solidFill>
                  <a:srgbClr val="000000"/>
                </a:solidFill>
                <a:latin typeface="Cambria" panose="02040503050406030204" pitchFamily="18" charset="0"/>
              </a:rPr>
              <a:t> change the value of </a:t>
            </a:r>
            <a:r>
              <a:rPr lang="en-US" altLang="en-US" dirty="0" err="1">
                <a:solidFill>
                  <a:srgbClr val="000000"/>
                </a:solidFill>
                <a:latin typeface="Consolas" panose="020B0609020204030204" pitchFamily="49" charset="0"/>
              </a:rPr>
              <a:t>stackPtr</a:t>
            </a:r>
            <a:r>
              <a:rPr lang="en-US" altLang="en-US" dirty="0">
                <a:solidFill>
                  <a:srgbClr val="000000"/>
                </a:solidFill>
                <a:latin typeface="Cambria" panose="02040503050406030204" pitchFamily="18" charset="0"/>
              </a:rPr>
              <a:t> in </a:t>
            </a:r>
            <a:r>
              <a:rPr lang="en-US" altLang="en-US" dirty="0">
                <a:solidFill>
                  <a:srgbClr val="000000"/>
                </a:solidFill>
                <a:latin typeface="Consolas" panose="020B0609020204030204" pitchFamily="49" charset="0"/>
              </a:rPr>
              <a:t>main</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Figure 12.10 illustrates function </a:t>
            </a:r>
            <a:r>
              <a:rPr lang="en-US" altLang="en-US" dirty="0">
                <a:solidFill>
                  <a:srgbClr val="000000"/>
                </a:solidFill>
                <a:latin typeface="Consolas" panose="020B0609020204030204" pitchFamily="49" charset="0"/>
              </a:rPr>
              <a:t>push</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Part (a) of the figure shows the stack and the new node before the </a:t>
            </a:r>
            <a:r>
              <a:rPr lang="en-US" altLang="en-US" dirty="0">
                <a:solidFill>
                  <a:srgbClr val="000000"/>
                </a:solidFill>
                <a:latin typeface="Consolas" panose="020B0609020204030204" pitchFamily="49" charset="0"/>
              </a:rPr>
              <a:t>push</a:t>
            </a:r>
            <a:r>
              <a:rPr lang="en-US" altLang="en-US" dirty="0">
                <a:solidFill>
                  <a:srgbClr val="000000"/>
                </a:solidFill>
                <a:latin typeface="Cambria" panose="02040503050406030204" pitchFamily="18" charset="0"/>
              </a:rPr>
              <a:t> operation.</a:t>
            </a:r>
          </a:p>
          <a:p>
            <a:pPr eaLnBrk="1" hangingPunct="1"/>
            <a:r>
              <a:rPr lang="en-US" altLang="en-US" dirty="0">
                <a:solidFill>
                  <a:srgbClr val="000000"/>
                </a:solidFill>
                <a:latin typeface="Cambria" panose="02040503050406030204" pitchFamily="18" charset="0"/>
              </a:rPr>
              <a:t>The dotted arrows in part (b) illustrate Steps 2 and 3 of the </a:t>
            </a:r>
            <a:r>
              <a:rPr lang="en-US" altLang="en-US" dirty="0">
                <a:solidFill>
                  <a:srgbClr val="000000"/>
                </a:solidFill>
                <a:latin typeface="Consolas" panose="020B0609020204030204" pitchFamily="49" charset="0"/>
              </a:rPr>
              <a:t>push</a:t>
            </a:r>
            <a:r>
              <a:rPr lang="en-US" altLang="en-US" dirty="0">
                <a:solidFill>
                  <a:srgbClr val="000000"/>
                </a:solidFill>
                <a:latin typeface="Cambria" panose="02040503050406030204" pitchFamily="18" charset="0"/>
              </a:rPr>
              <a:t> operation that enable the node containing </a:t>
            </a:r>
            <a:r>
              <a:rPr lang="en-US" altLang="en-US" dirty="0">
                <a:solidFill>
                  <a:srgbClr val="000000"/>
                </a:solidFill>
                <a:latin typeface="Consolas" panose="020B0609020204030204" pitchFamily="49" charset="0"/>
              </a:rPr>
              <a:t>12</a:t>
            </a:r>
            <a:r>
              <a:rPr lang="en-US" altLang="en-US" dirty="0">
                <a:solidFill>
                  <a:srgbClr val="000000"/>
                </a:solidFill>
                <a:latin typeface="Cambria" panose="02040503050406030204" pitchFamily="18" charset="0"/>
              </a:rPr>
              <a:t> to become the new stack top.</a:t>
            </a:r>
          </a:p>
        </p:txBody>
      </p:sp>
      <p:sp>
        <p:nvSpPr>
          <p:cNvPr id="839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56016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12.5.2  </a:t>
            </a:r>
            <a:r>
              <a:rPr lang="en-US" dirty="0">
                <a:solidFill>
                  <a:srgbClr val="3380E6"/>
                </a:solidFill>
                <a:latin typeface="Calibri" panose="020F0502020204030204" pitchFamily="34" charset="0"/>
              </a:rPr>
              <a:t>Function </a:t>
            </a:r>
            <a:r>
              <a:rPr lang="en-US" dirty="0">
                <a:solidFill>
                  <a:srgbClr val="3380E6"/>
                </a:solidFill>
                <a:latin typeface="Consolas" panose="020B0609020204030204" pitchFamily="49" charset="0"/>
              </a:rPr>
              <a:t>pop</a:t>
            </a:r>
          </a:p>
        </p:txBody>
      </p:sp>
      <p:sp>
        <p:nvSpPr>
          <p:cNvPr id="87043" name="Text Placeholder 2"/>
          <p:cNvSpPr>
            <a:spLocks noGrp="1"/>
          </p:cNvSpPr>
          <p:nvPr>
            <p:ph type="body" idx="1"/>
          </p:nvPr>
        </p:nvSpPr>
        <p:spPr/>
        <p:txBody>
          <a:bodyPr>
            <a:normAutofit/>
          </a:bodyPr>
          <a:lstStyle/>
          <a:p>
            <a:pPr eaLnBrk="1" hangingPunct="1">
              <a:lnSpc>
                <a:spcPct val="90000"/>
              </a:lnSpc>
            </a:pPr>
            <a:r>
              <a:rPr lang="en-US" altLang="en-US" sz="2500" dirty="0">
                <a:solidFill>
                  <a:srgbClr val="000000"/>
                </a:solidFill>
                <a:latin typeface="Cambria" panose="02040503050406030204" pitchFamily="18" charset="0"/>
              </a:rPr>
              <a:t>Function </a:t>
            </a:r>
            <a:r>
              <a:rPr lang="en-US" altLang="en-US" sz="2500" dirty="0">
                <a:solidFill>
                  <a:srgbClr val="000000"/>
                </a:solidFill>
                <a:latin typeface="Consolas" panose="020B0609020204030204" pitchFamily="49" charset="0"/>
              </a:rPr>
              <a:t>pop</a:t>
            </a:r>
            <a:r>
              <a:rPr lang="en-US" altLang="en-US" sz="2500" dirty="0">
                <a:solidFill>
                  <a:srgbClr val="000000"/>
                </a:solidFill>
                <a:latin typeface="Cambria" panose="02040503050406030204" pitchFamily="18" charset="0"/>
              </a:rPr>
              <a:t> removes a node from the top of the stack.</a:t>
            </a:r>
          </a:p>
          <a:p>
            <a:pPr eaLnBrk="1" hangingPunct="1">
              <a:lnSpc>
                <a:spcPct val="90000"/>
              </a:lnSpc>
            </a:pPr>
            <a:r>
              <a:rPr lang="en-US" altLang="en-US" sz="2500" dirty="0">
                <a:solidFill>
                  <a:srgbClr val="000000"/>
                </a:solidFill>
                <a:latin typeface="Cambria" panose="02040503050406030204" pitchFamily="18" charset="0"/>
              </a:rPr>
              <a:t>Function </a:t>
            </a:r>
            <a:r>
              <a:rPr lang="en-US" altLang="en-US" sz="2500" dirty="0">
                <a:solidFill>
                  <a:srgbClr val="000000"/>
                </a:solidFill>
                <a:latin typeface="Consolas" panose="020B0609020204030204" pitchFamily="49" charset="0"/>
              </a:rPr>
              <a:t>main</a:t>
            </a:r>
            <a:r>
              <a:rPr lang="en-US" altLang="en-US" sz="2500" dirty="0">
                <a:solidFill>
                  <a:srgbClr val="000000"/>
                </a:solidFill>
                <a:latin typeface="Cambria" panose="02040503050406030204" pitchFamily="18" charset="0"/>
              </a:rPr>
              <a:t> determines if the stack is empty before calling </a:t>
            </a:r>
            <a:r>
              <a:rPr lang="en-US" altLang="en-US" sz="2500" dirty="0">
                <a:solidFill>
                  <a:srgbClr val="000000"/>
                </a:solidFill>
                <a:latin typeface="Consolas" panose="020B0609020204030204" pitchFamily="49" charset="0"/>
              </a:rPr>
              <a:t>pop</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The </a:t>
            </a:r>
            <a:r>
              <a:rPr lang="en-US" altLang="en-US" sz="2500" dirty="0">
                <a:solidFill>
                  <a:srgbClr val="000000"/>
                </a:solidFill>
                <a:latin typeface="Consolas" panose="020B0609020204030204" pitchFamily="49" charset="0"/>
              </a:rPr>
              <a:t>pop</a:t>
            </a:r>
            <a:r>
              <a:rPr lang="en-US" altLang="en-US" sz="2500" dirty="0">
                <a:solidFill>
                  <a:srgbClr val="000000"/>
                </a:solidFill>
                <a:latin typeface="Cambria" panose="02040503050406030204" pitchFamily="18" charset="0"/>
              </a:rPr>
              <a:t> operation consists of five steps:</a:t>
            </a:r>
          </a:p>
          <a:p>
            <a:pPr lvl="1" eaLnBrk="1" hangingPunct="1">
              <a:lnSpc>
                <a:spcPct val="90000"/>
              </a:lnSpc>
            </a:pPr>
            <a:r>
              <a:rPr lang="en-US" altLang="en-US" sz="2100" dirty="0">
                <a:solidFill>
                  <a:srgbClr val="000000"/>
                </a:solidFill>
                <a:latin typeface="Cambria" panose="02040503050406030204" pitchFamily="18" charset="0"/>
              </a:rPr>
              <a:t>Assign </a:t>
            </a:r>
            <a:r>
              <a:rPr lang="en-US" altLang="en-US" sz="2100" dirty="0">
                <a:solidFill>
                  <a:srgbClr val="000000"/>
                </a:solidFill>
                <a:latin typeface="Consolas" panose="020B0609020204030204" pitchFamily="49" charset="0"/>
              </a:rPr>
              <a:t>*</a:t>
            </a:r>
            <a:r>
              <a:rPr lang="en-US" altLang="en-US" sz="2100" dirty="0" err="1">
                <a:solidFill>
                  <a:srgbClr val="000000"/>
                </a:solidFill>
                <a:latin typeface="Consolas" panose="020B0609020204030204" pitchFamily="49" charset="0"/>
              </a:rPr>
              <a:t>topPtr</a:t>
            </a:r>
            <a:r>
              <a:rPr lang="en-US" altLang="en-US" sz="2100" dirty="0">
                <a:solidFill>
                  <a:srgbClr val="000000"/>
                </a:solidFill>
                <a:latin typeface="Cambria" panose="02040503050406030204" pitchFamily="18" charset="0"/>
              </a:rPr>
              <a:t> to </a:t>
            </a:r>
            <a:r>
              <a:rPr lang="en-US" altLang="en-US" sz="2100" dirty="0" err="1">
                <a:solidFill>
                  <a:srgbClr val="000000"/>
                </a:solidFill>
                <a:latin typeface="Consolas" panose="020B0609020204030204" pitchFamily="49" charset="0"/>
              </a:rPr>
              <a:t>tempPtr</a:t>
            </a:r>
            <a:r>
              <a:rPr lang="en-US" altLang="en-US" sz="2100" dirty="0">
                <a:solidFill>
                  <a:srgbClr val="000000"/>
                </a:solidFill>
                <a:latin typeface="Cambria" panose="02040503050406030204" pitchFamily="18" charset="0"/>
              </a:rPr>
              <a:t>, which will be used to free the unneeded memory</a:t>
            </a:r>
          </a:p>
          <a:p>
            <a:pPr lvl="1" eaLnBrk="1" hangingPunct="1">
              <a:lnSpc>
                <a:spcPct val="90000"/>
              </a:lnSpc>
            </a:pPr>
            <a:r>
              <a:rPr lang="en-US" altLang="en-US" sz="2100" dirty="0">
                <a:solidFill>
                  <a:srgbClr val="000000"/>
                </a:solidFill>
                <a:latin typeface="Cambria" panose="02040503050406030204" pitchFamily="18" charset="0"/>
              </a:rPr>
              <a:t>Assign </a:t>
            </a:r>
            <a:r>
              <a:rPr lang="en-US" altLang="en-US" sz="2100" dirty="0">
                <a:solidFill>
                  <a:srgbClr val="000000"/>
                </a:solidFill>
                <a:latin typeface="Consolas" panose="020B0609020204030204" pitchFamily="49" charset="0"/>
              </a:rPr>
              <a:t>(*</a:t>
            </a:r>
            <a:r>
              <a:rPr lang="en-US" altLang="en-US" sz="2100" dirty="0" err="1">
                <a:solidFill>
                  <a:srgbClr val="000000"/>
                </a:solidFill>
                <a:latin typeface="Consolas" panose="020B0609020204030204" pitchFamily="49" charset="0"/>
              </a:rPr>
              <a:t>topPtr</a:t>
            </a:r>
            <a:r>
              <a:rPr lang="en-US" altLang="en-US" sz="2100" dirty="0">
                <a:solidFill>
                  <a:srgbClr val="000000"/>
                </a:solidFill>
                <a:latin typeface="Consolas" panose="020B0609020204030204" pitchFamily="49" charset="0"/>
              </a:rPr>
              <a:t>)-&gt;data</a:t>
            </a:r>
            <a:r>
              <a:rPr lang="en-US" altLang="en-US" sz="2100" dirty="0">
                <a:solidFill>
                  <a:srgbClr val="000000"/>
                </a:solidFill>
                <a:latin typeface="Cambria" panose="02040503050406030204" pitchFamily="18" charset="0"/>
              </a:rPr>
              <a:t> to </a:t>
            </a:r>
            <a:r>
              <a:rPr lang="en-US" altLang="en-US" sz="2100" dirty="0" err="1">
                <a:solidFill>
                  <a:srgbClr val="000000"/>
                </a:solidFill>
                <a:latin typeface="Consolas" panose="020B0609020204030204" pitchFamily="49" charset="0"/>
              </a:rPr>
              <a:t>popValue</a:t>
            </a:r>
            <a:r>
              <a:rPr lang="en-US" altLang="en-US" sz="2100" dirty="0">
                <a:solidFill>
                  <a:srgbClr val="000000"/>
                </a:solidFill>
                <a:latin typeface="Cambria" panose="02040503050406030204" pitchFamily="18" charset="0"/>
              </a:rPr>
              <a:t> to </a:t>
            </a:r>
            <a:r>
              <a:rPr lang="en-US" altLang="en-US" sz="2100" i="1" dirty="0">
                <a:solidFill>
                  <a:srgbClr val="000000"/>
                </a:solidFill>
                <a:latin typeface="Cambria" panose="02040503050406030204" pitchFamily="18" charset="0"/>
              </a:rPr>
              <a:t>save</a:t>
            </a:r>
            <a:r>
              <a:rPr lang="en-US" altLang="en-US" sz="2100" dirty="0">
                <a:solidFill>
                  <a:srgbClr val="000000"/>
                </a:solidFill>
                <a:latin typeface="Cambria" panose="02040503050406030204" pitchFamily="18" charset="0"/>
              </a:rPr>
              <a:t> the value in the top node</a:t>
            </a:r>
          </a:p>
          <a:p>
            <a:pPr lvl="1" eaLnBrk="1" hangingPunct="1">
              <a:lnSpc>
                <a:spcPct val="90000"/>
              </a:lnSpc>
            </a:pPr>
            <a:r>
              <a:rPr lang="en-US" altLang="en-US" sz="2100" dirty="0">
                <a:solidFill>
                  <a:srgbClr val="000000"/>
                </a:solidFill>
                <a:latin typeface="Cambria" panose="02040503050406030204" pitchFamily="18" charset="0"/>
              </a:rPr>
              <a:t>Assign </a:t>
            </a:r>
            <a:r>
              <a:rPr lang="en-US" altLang="en-US" sz="2100" dirty="0">
                <a:solidFill>
                  <a:srgbClr val="000000"/>
                </a:solidFill>
                <a:latin typeface="Consolas" panose="020B0609020204030204" pitchFamily="49" charset="0"/>
              </a:rPr>
              <a:t>(*</a:t>
            </a:r>
            <a:r>
              <a:rPr lang="en-US" altLang="en-US" sz="2100" dirty="0" err="1">
                <a:solidFill>
                  <a:srgbClr val="000000"/>
                </a:solidFill>
                <a:latin typeface="Consolas" panose="020B0609020204030204" pitchFamily="49" charset="0"/>
              </a:rPr>
              <a:t>topPtr</a:t>
            </a:r>
            <a:r>
              <a:rPr lang="en-US" altLang="en-US" sz="2100" dirty="0">
                <a:solidFill>
                  <a:srgbClr val="000000"/>
                </a:solidFill>
                <a:latin typeface="Consolas" panose="020B0609020204030204" pitchFamily="49" charset="0"/>
              </a:rPr>
              <a:t>)-&gt;</a:t>
            </a:r>
            <a:r>
              <a:rPr lang="en-US" altLang="en-US" sz="2100" dirty="0" err="1">
                <a:solidFill>
                  <a:srgbClr val="000000"/>
                </a:solidFill>
                <a:latin typeface="Consolas" panose="020B0609020204030204" pitchFamily="49" charset="0"/>
              </a:rPr>
              <a:t>nextPtr</a:t>
            </a:r>
            <a:r>
              <a:rPr lang="en-US" altLang="en-US" sz="2100" dirty="0">
                <a:solidFill>
                  <a:srgbClr val="000000"/>
                </a:solidFill>
                <a:latin typeface="Cambria" panose="02040503050406030204" pitchFamily="18" charset="0"/>
              </a:rPr>
              <a:t> to </a:t>
            </a:r>
            <a:r>
              <a:rPr lang="en-US" altLang="en-US" sz="2100" dirty="0">
                <a:solidFill>
                  <a:srgbClr val="000000"/>
                </a:solidFill>
                <a:latin typeface="Consolas" panose="020B0609020204030204" pitchFamily="49" charset="0"/>
              </a:rPr>
              <a:t>*</a:t>
            </a:r>
            <a:r>
              <a:rPr lang="en-US" altLang="en-US" sz="2100" dirty="0" err="1">
                <a:solidFill>
                  <a:srgbClr val="000000"/>
                </a:solidFill>
                <a:latin typeface="Consolas" panose="020B0609020204030204" pitchFamily="49" charset="0"/>
              </a:rPr>
              <a:t>topPtr</a:t>
            </a:r>
            <a:r>
              <a:rPr lang="en-US" altLang="en-US" sz="2100" dirty="0">
                <a:solidFill>
                  <a:srgbClr val="000000"/>
                </a:solidFill>
                <a:latin typeface="Cambria" panose="02040503050406030204" pitchFamily="18" charset="0"/>
              </a:rPr>
              <a:t> so </a:t>
            </a:r>
            <a:r>
              <a:rPr lang="en-US" altLang="en-US" sz="2100" dirty="0">
                <a:solidFill>
                  <a:srgbClr val="000000"/>
                </a:solidFill>
                <a:latin typeface="Consolas" panose="020B0609020204030204" pitchFamily="49" charset="0"/>
              </a:rPr>
              <a:t>*</a:t>
            </a:r>
            <a:r>
              <a:rPr lang="en-US" altLang="en-US" sz="2100" dirty="0" err="1">
                <a:solidFill>
                  <a:srgbClr val="000000"/>
                </a:solidFill>
                <a:latin typeface="Consolas" panose="020B0609020204030204" pitchFamily="49" charset="0"/>
              </a:rPr>
              <a:t>topPtr</a:t>
            </a:r>
            <a:r>
              <a:rPr lang="en-US" altLang="en-US" sz="2100" dirty="0">
                <a:solidFill>
                  <a:srgbClr val="000000"/>
                </a:solidFill>
                <a:latin typeface="Cambria" panose="02040503050406030204" pitchFamily="18" charset="0"/>
              </a:rPr>
              <a:t> contains </a:t>
            </a:r>
            <a:r>
              <a:rPr lang="en-US" altLang="en-US" sz="2100" i="1" dirty="0">
                <a:solidFill>
                  <a:srgbClr val="000000"/>
                </a:solidFill>
                <a:latin typeface="Cambria" panose="02040503050406030204" pitchFamily="18" charset="0"/>
              </a:rPr>
              <a:t>address of the new top node</a:t>
            </a:r>
            <a:endParaRPr lang="en-US" altLang="en-US" sz="2100" dirty="0">
              <a:solidFill>
                <a:srgbClr val="000000"/>
              </a:solidFill>
              <a:latin typeface="Cambria" panose="02040503050406030204" pitchFamily="18" charset="0"/>
            </a:endParaRPr>
          </a:p>
          <a:p>
            <a:pPr lvl="1" eaLnBrk="1" hangingPunct="1">
              <a:lnSpc>
                <a:spcPct val="90000"/>
              </a:lnSpc>
            </a:pPr>
            <a:r>
              <a:rPr lang="en-US" altLang="en-US" sz="2100" i="1" dirty="0">
                <a:solidFill>
                  <a:srgbClr val="000000"/>
                </a:solidFill>
                <a:latin typeface="Cambria" panose="02040503050406030204" pitchFamily="18" charset="0"/>
              </a:rPr>
              <a:t>Free the memory </a:t>
            </a:r>
            <a:r>
              <a:rPr lang="en-US" altLang="en-US" sz="2100" dirty="0">
                <a:solidFill>
                  <a:srgbClr val="000000"/>
                </a:solidFill>
                <a:latin typeface="Cambria" panose="02040503050406030204" pitchFamily="18" charset="0"/>
              </a:rPr>
              <a:t>pointed to by </a:t>
            </a:r>
            <a:r>
              <a:rPr lang="en-US" altLang="en-US" sz="2100" dirty="0" err="1">
                <a:solidFill>
                  <a:srgbClr val="000000"/>
                </a:solidFill>
                <a:latin typeface="Consolas" panose="020B0609020204030204" pitchFamily="49" charset="0"/>
              </a:rPr>
              <a:t>tempPtr</a:t>
            </a:r>
            <a:endParaRPr lang="en-US" altLang="en-US" sz="2100" dirty="0">
              <a:solidFill>
                <a:srgbClr val="000000"/>
              </a:solidFill>
              <a:latin typeface="Cambria" panose="02040503050406030204" pitchFamily="18" charset="0"/>
            </a:endParaRPr>
          </a:p>
          <a:p>
            <a:pPr lvl="1" eaLnBrk="1" hangingPunct="1">
              <a:lnSpc>
                <a:spcPct val="90000"/>
              </a:lnSpc>
            </a:pPr>
            <a:r>
              <a:rPr lang="en-US" altLang="en-US" sz="2100" i="1" dirty="0">
                <a:solidFill>
                  <a:srgbClr val="000000"/>
                </a:solidFill>
                <a:latin typeface="Cambria" panose="02040503050406030204" pitchFamily="18" charset="0"/>
              </a:rPr>
              <a:t>Return </a:t>
            </a:r>
            <a:r>
              <a:rPr lang="en-US" altLang="en-US" sz="2100" i="1" dirty="0" err="1">
                <a:solidFill>
                  <a:srgbClr val="000000"/>
                </a:solidFill>
                <a:latin typeface="Consolas" panose="020B0609020204030204" pitchFamily="49" charset="0"/>
              </a:rPr>
              <a:t>popValue</a:t>
            </a:r>
            <a:r>
              <a:rPr lang="en-US" altLang="en-US" sz="2100" dirty="0">
                <a:solidFill>
                  <a:srgbClr val="000000"/>
                </a:solidFill>
                <a:latin typeface="Cambria" panose="02040503050406030204" pitchFamily="18" charset="0"/>
              </a:rPr>
              <a:t> to the caller</a:t>
            </a:r>
          </a:p>
        </p:txBody>
      </p:sp>
      <p:sp>
        <p:nvSpPr>
          <p:cNvPr id="860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7579695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12.5.2  </a:t>
            </a:r>
            <a:r>
              <a:rPr lang="en-US" dirty="0">
                <a:solidFill>
                  <a:srgbClr val="3380E6"/>
                </a:solidFill>
                <a:latin typeface="Calibri" panose="020F0502020204030204" pitchFamily="34" charset="0"/>
              </a:rPr>
              <a:t>Function </a:t>
            </a:r>
            <a:r>
              <a:rPr lang="en-US" dirty="0">
                <a:solidFill>
                  <a:srgbClr val="3380E6"/>
                </a:solidFill>
                <a:latin typeface="Consolas" panose="020B0609020204030204" pitchFamily="49" charset="0"/>
              </a:rPr>
              <a:t>pop</a:t>
            </a:r>
            <a:r>
              <a:rPr lang="en-US" dirty="0">
                <a:solidFill>
                  <a:srgbClr val="3380E6"/>
                </a:solidFill>
                <a:latin typeface="Calibri" panose="020F0502020204030204" pitchFamily="34" charset="0"/>
              </a:rPr>
              <a:t> (Cont.)</a:t>
            </a:r>
          </a:p>
        </p:txBody>
      </p:sp>
      <p:sp>
        <p:nvSpPr>
          <p:cNvPr id="88067" name="Text Placeholder 2"/>
          <p:cNvSpPr>
            <a:spLocks noGrp="1"/>
          </p:cNvSpPr>
          <p:nvPr>
            <p:ph type="body" idx="1"/>
          </p:nvPr>
        </p:nvSpPr>
        <p:spPr/>
        <p:txBody>
          <a:bodyPr/>
          <a:lstStyle/>
          <a:p>
            <a:pPr eaLnBrk="1" hangingPunct="1"/>
            <a:r>
              <a:rPr lang="fr-FR" altLang="en-US" dirty="0">
                <a:solidFill>
                  <a:srgbClr val="000000"/>
                </a:solidFill>
                <a:latin typeface="Cambria" panose="02040503050406030204" pitchFamily="18" charset="0"/>
              </a:rPr>
              <a:t>Figure 12.11 </a:t>
            </a:r>
            <a:r>
              <a:rPr lang="fr-FR" altLang="en-US" dirty="0" err="1">
                <a:solidFill>
                  <a:srgbClr val="000000"/>
                </a:solidFill>
                <a:latin typeface="Cambria" panose="02040503050406030204" pitchFamily="18" charset="0"/>
              </a:rPr>
              <a:t>illustrates</a:t>
            </a:r>
            <a:r>
              <a:rPr lang="fr-FR" altLang="en-US" dirty="0">
                <a:solidFill>
                  <a:srgbClr val="000000"/>
                </a:solidFill>
                <a:latin typeface="Cambria" panose="02040503050406030204" pitchFamily="18" charset="0"/>
              </a:rPr>
              <a:t> </a:t>
            </a:r>
            <a:r>
              <a:rPr lang="fr-FR" altLang="en-US" dirty="0" err="1">
                <a:solidFill>
                  <a:srgbClr val="000000"/>
                </a:solidFill>
                <a:latin typeface="Cambria" panose="02040503050406030204" pitchFamily="18" charset="0"/>
              </a:rPr>
              <a:t>function</a:t>
            </a:r>
            <a:r>
              <a:rPr lang="fr-FR" altLang="en-US" dirty="0">
                <a:solidFill>
                  <a:srgbClr val="000000"/>
                </a:solidFill>
                <a:latin typeface="Cambria" panose="02040503050406030204" pitchFamily="18" charset="0"/>
              </a:rPr>
              <a:t> </a:t>
            </a:r>
            <a:r>
              <a:rPr lang="fr-FR" altLang="en-US" dirty="0">
                <a:solidFill>
                  <a:srgbClr val="000000"/>
                </a:solidFill>
                <a:latin typeface="Consolas" panose="020B0609020204030204" pitchFamily="49" charset="0"/>
              </a:rPr>
              <a:t>pop</a:t>
            </a:r>
            <a:r>
              <a:rPr lang="fr-FR"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Part (a) shows the stack </a:t>
            </a:r>
            <a:r>
              <a:rPr lang="en-US" altLang="en-US" i="1" dirty="0">
                <a:solidFill>
                  <a:srgbClr val="000000"/>
                </a:solidFill>
                <a:latin typeface="Cambria" panose="02040503050406030204" pitchFamily="18" charset="0"/>
              </a:rPr>
              <a:t>after</a:t>
            </a:r>
            <a:r>
              <a:rPr lang="en-US" altLang="en-US" dirty="0">
                <a:solidFill>
                  <a:srgbClr val="000000"/>
                </a:solidFill>
                <a:latin typeface="Cambria" panose="02040503050406030204" pitchFamily="18" charset="0"/>
              </a:rPr>
              <a:t> the previous </a:t>
            </a:r>
            <a:r>
              <a:rPr lang="en-US" altLang="en-US" dirty="0">
                <a:solidFill>
                  <a:srgbClr val="000000"/>
                </a:solidFill>
                <a:latin typeface="Consolas" panose="020B0609020204030204" pitchFamily="49" charset="0"/>
              </a:rPr>
              <a:t>push</a:t>
            </a:r>
            <a:r>
              <a:rPr lang="en-US" altLang="en-US" dirty="0">
                <a:solidFill>
                  <a:srgbClr val="000000"/>
                </a:solidFill>
                <a:latin typeface="Cambria" panose="02040503050406030204" pitchFamily="18" charset="0"/>
              </a:rPr>
              <a:t> operation.</a:t>
            </a:r>
          </a:p>
          <a:p>
            <a:pPr eaLnBrk="1" hangingPunct="1"/>
            <a:r>
              <a:rPr lang="en-US" altLang="en-US" dirty="0">
                <a:solidFill>
                  <a:srgbClr val="000000"/>
                </a:solidFill>
                <a:latin typeface="Cambria" panose="02040503050406030204" pitchFamily="18" charset="0"/>
              </a:rPr>
              <a:t>Part (b) shows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 pointing to the </a:t>
            </a:r>
            <a:r>
              <a:rPr lang="en-US" altLang="en-US" i="1" dirty="0">
                <a:solidFill>
                  <a:srgbClr val="000000"/>
                </a:solidFill>
                <a:latin typeface="Cambria" panose="02040503050406030204" pitchFamily="18" charset="0"/>
              </a:rPr>
              <a:t>first node </a:t>
            </a:r>
            <a:r>
              <a:rPr lang="en-US" altLang="en-US" dirty="0">
                <a:solidFill>
                  <a:srgbClr val="000000"/>
                </a:solidFill>
                <a:latin typeface="Cambria" panose="02040503050406030204" pitchFamily="18" charset="0"/>
              </a:rPr>
              <a:t>of the stack and </a:t>
            </a:r>
            <a:r>
              <a:rPr lang="en-US" altLang="en-US" dirty="0" err="1">
                <a:solidFill>
                  <a:srgbClr val="000000"/>
                </a:solidFill>
                <a:latin typeface="Consolas" panose="020B0609020204030204" pitchFamily="49" charset="0"/>
              </a:rPr>
              <a:t>topPtr</a:t>
            </a:r>
            <a:r>
              <a:rPr lang="en-US" altLang="en-US" dirty="0">
                <a:solidFill>
                  <a:srgbClr val="000000"/>
                </a:solidFill>
                <a:latin typeface="Cambria" panose="02040503050406030204" pitchFamily="18" charset="0"/>
              </a:rPr>
              <a:t> pointing to the </a:t>
            </a:r>
            <a:r>
              <a:rPr lang="en-US" altLang="en-US" i="1" dirty="0">
                <a:solidFill>
                  <a:srgbClr val="000000"/>
                </a:solidFill>
                <a:latin typeface="Cambria" panose="02040503050406030204" pitchFamily="18" charset="0"/>
              </a:rPr>
              <a:t>second node </a:t>
            </a:r>
            <a:r>
              <a:rPr lang="en-US" altLang="en-US" dirty="0">
                <a:solidFill>
                  <a:srgbClr val="000000"/>
                </a:solidFill>
                <a:latin typeface="Cambria" panose="02040503050406030204" pitchFamily="18" charset="0"/>
              </a:rPr>
              <a:t>of the stack.</a:t>
            </a:r>
          </a:p>
          <a:p>
            <a:pPr eaLnBrk="1" hangingPunct="1"/>
            <a:r>
              <a:rPr lang="en-US" altLang="en-US" dirty="0">
                <a:solidFill>
                  <a:srgbClr val="000000"/>
                </a:solidFill>
                <a:latin typeface="Cambria" panose="02040503050406030204" pitchFamily="18" charset="0"/>
              </a:rPr>
              <a:t>Function </a:t>
            </a:r>
            <a:r>
              <a:rPr lang="en-US" altLang="en-US" dirty="0">
                <a:solidFill>
                  <a:srgbClr val="0000FF"/>
                </a:solidFill>
                <a:latin typeface="Consolas" panose="020B0609020204030204" pitchFamily="49" charset="0"/>
              </a:rPr>
              <a:t>free</a:t>
            </a:r>
            <a:r>
              <a:rPr lang="en-US" altLang="en-US" dirty="0">
                <a:solidFill>
                  <a:srgbClr val="000000"/>
                </a:solidFill>
                <a:latin typeface="Cambria" panose="02040503050406030204" pitchFamily="18" charset="0"/>
              </a:rPr>
              <a:t> is used to </a:t>
            </a:r>
            <a:r>
              <a:rPr lang="en-US" altLang="en-US" i="1" dirty="0">
                <a:solidFill>
                  <a:srgbClr val="000000"/>
                </a:solidFill>
                <a:latin typeface="Cambria" panose="02040503050406030204" pitchFamily="18" charset="0"/>
              </a:rPr>
              <a:t>free the memory </a:t>
            </a:r>
            <a:r>
              <a:rPr lang="en-US" altLang="en-US" dirty="0">
                <a:solidFill>
                  <a:srgbClr val="000000"/>
                </a:solidFill>
                <a:latin typeface="Cambria" panose="02040503050406030204" pitchFamily="18" charset="0"/>
              </a:rPr>
              <a:t>pointed to by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a:t>
            </a:r>
          </a:p>
        </p:txBody>
      </p:sp>
      <p:sp>
        <p:nvSpPr>
          <p:cNvPr id="870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931100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12.5.3  </a:t>
            </a:r>
            <a:r>
              <a:rPr lang="en-US" dirty="0">
                <a:solidFill>
                  <a:srgbClr val="3380E6"/>
                </a:solidFill>
                <a:latin typeface="Calibri" panose="020F0502020204030204" pitchFamily="34" charset="0"/>
              </a:rPr>
              <a:t>Applications of Stacks </a:t>
            </a:r>
          </a:p>
        </p:txBody>
      </p:sp>
      <p:sp>
        <p:nvSpPr>
          <p:cNvPr id="90115"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Stacks have many interesting applications.</a:t>
            </a:r>
          </a:p>
          <a:p>
            <a:pPr eaLnBrk="1" hangingPunct="1"/>
            <a:r>
              <a:rPr lang="en-US" altLang="en-US" dirty="0">
                <a:solidFill>
                  <a:srgbClr val="000000"/>
                </a:solidFill>
                <a:latin typeface="Cambria" panose="02040503050406030204" pitchFamily="18" charset="0"/>
              </a:rPr>
              <a:t>For example, whenever a </a:t>
            </a:r>
            <a:r>
              <a:rPr lang="en-US" altLang="en-US" i="1" dirty="0">
                <a:solidFill>
                  <a:srgbClr val="000000"/>
                </a:solidFill>
                <a:latin typeface="Cambria" panose="02040503050406030204" pitchFamily="18" charset="0"/>
              </a:rPr>
              <a:t>function call </a:t>
            </a:r>
            <a:r>
              <a:rPr lang="en-US" altLang="en-US" dirty="0">
                <a:solidFill>
                  <a:srgbClr val="000000"/>
                </a:solidFill>
                <a:latin typeface="Cambria" panose="02040503050406030204" pitchFamily="18" charset="0"/>
              </a:rPr>
              <a:t>is made, the called function must know how to </a:t>
            </a:r>
            <a:r>
              <a:rPr lang="en-US" altLang="en-US" i="1" dirty="0">
                <a:solidFill>
                  <a:srgbClr val="000000"/>
                </a:solidFill>
                <a:latin typeface="Cambria" panose="02040503050406030204" pitchFamily="18" charset="0"/>
              </a:rPr>
              <a:t>return</a:t>
            </a:r>
            <a:r>
              <a:rPr lang="en-US" altLang="en-US" dirty="0">
                <a:solidFill>
                  <a:srgbClr val="000000"/>
                </a:solidFill>
                <a:latin typeface="Cambria" panose="02040503050406030204" pitchFamily="18" charset="0"/>
              </a:rPr>
              <a:t> to its caller, so the </a:t>
            </a:r>
            <a:r>
              <a:rPr lang="en-US" altLang="en-US" i="1" dirty="0">
                <a:solidFill>
                  <a:srgbClr val="000000"/>
                </a:solidFill>
                <a:latin typeface="Cambria" panose="02040503050406030204" pitchFamily="18" charset="0"/>
              </a:rPr>
              <a:t>return address </a:t>
            </a:r>
            <a:r>
              <a:rPr lang="en-US" altLang="en-US" dirty="0">
                <a:solidFill>
                  <a:srgbClr val="000000"/>
                </a:solidFill>
                <a:latin typeface="Cambria" panose="02040503050406030204" pitchFamily="18" charset="0"/>
              </a:rPr>
              <a:t>is pushed onto a stack.</a:t>
            </a:r>
          </a:p>
          <a:p>
            <a:pPr eaLnBrk="1" hangingPunct="1"/>
            <a:r>
              <a:rPr lang="en-US" altLang="en-US" dirty="0">
                <a:solidFill>
                  <a:srgbClr val="000000"/>
                </a:solidFill>
                <a:latin typeface="Cambria" panose="02040503050406030204" pitchFamily="18" charset="0"/>
              </a:rPr>
              <a:t>If a series of function calls occurs, the successive return values are pushed onto the stack in </a:t>
            </a:r>
            <a:r>
              <a:rPr lang="en-US" altLang="en-US" i="1" dirty="0">
                <a:solidFill>
                  <a:srgbClr val="000000"/>
                </a:solidFill>
                <a:latin typeface="Cambria" panose="02040503050406030204" pitchFamily="18" charset="0"/>
              </a:rPr>
              <a:t>last-in, first-out order</a:t>
            </a:r>
            <a:r>
              <a:rPr lang="en-US" altLang="en-US" dirty="0">
                <a:solidFill>
                  <a:srgbClr val="000000"/>
                </a:solidFill>
                <a:latin typeface="Cambria" panose="02040503050406030204" pitchFamily="18" charset="0"/>
              </a:rPr>
              <a:t> so that each function can return to its caller.</a:t>
            </a:r>
          </a:p>
        </p:txBody>
      </p:sp>
      <p:sp>
        <p:nvSpPr>
          <p:cNvPr id="8909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2700998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12.5.3  </a:t>
            </a:r>
            <a:r>
              <a:rPr lang="en-US" dirty="0">
                <a:solidFill>
                  <a:srgbClr val="3380E6"/>
                </a:solidFill>
                <a:latin typeface="Calibri" panose="020F0502020204030204" pitchFamily="34" charset="0"/>
              </a:rPr>
              <a:t>Applications of Stacks (Cont.)</a:t>
            </a:r>
          </a:p>
        </p:txBody>
      </p:sp>
      <p:sp>
        <p:nvSpPr>
          <p:cNvPr id="91139"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Stacks support recursive function calls in the same manner as conventional </a:t>
            </a:r>
            <a:r>
              <a:rPr lang="en-US" altLang="en-US" dirty="0" err="1">
                <a:solidFill>
                  <a:srgbClr val="000000"/>
                </a:solidFill>
                <a:latin typeface="Cambria" panose="02040503050406030204" pitchFamily="18" charset="0"/>
              </a:rPr>
              <a:t>nonrecursive</a:t>
            </a:r>
            <a:r>
              <a:rPr lang="en-US" altLang="en-US" dirty="0">
                <a:solidFill>
                  <a:srgbClr val="000000"/>
                </a:solidFill>
                <a:latin typeface="Cambria" panose="02040503050406030204" pitchFamily="18" charset="0"/>
              </a:rPr>
              <a:t> calls. </a:t>
            </a:r>
          </a:p>
          <a:p>
            <a:pPr eaLnBrk="1" hangingPunct="1">
              <a:lnSpc>
                <a:spcPct val="90000"/>
              </a:lnSpc>
            </a:pPr>
            <a:r>
              <a:rPr lang="en-US" altLang="en-US" dirty="0">
                <a:solidFill>
                  <a:srgbClr val="000000"/>
                </a:solidFill>
                <a:latin typeface="Cambria" panose="02040503050406030204" pitchFamily="18" charset="0"/>
              </a:rPr>
              <a:t>Stacks contain the space created for </a:t>
            </a:r>
            <a:r>
              <a:rPr lang="en-US" altLang="en-US" i="1" dirty="0">
                <a:solidFill>
                  <a:srgbClr val="000000"/>
                </a:solidFill>
                <a:latin typeface="Cambria" panose="02040503050406030204" pitchFamily="18" charset="0"/>
              </a:rPr>
              <a:t>automatic variables </a:t>
            </a:r>
            <a:r>
              <a:rPr lang="en-US" altLang="en-US" dirty="0">
                <a:solidFill>
                  <a:srgbClr val="000000"/>
                </a:solidFill>
                <a:latin typeface="Cambria" panose="02040503050406030204" pitchFamily="18" charset="0"/>
              </a:rPr>
              <a:t>on each invocation of a function.</a:t>
            </a:r>
          </a:p>
          <a:p>
            <a:pPr eaLnBrk="1" hangingPunct="1">
              <a:lnSpc>
                <a:spcPct val="90000"/>
              </a:lnSpc>
            </a:pPr>
            <a:r>
              <a:rPr lang="en-US" altLang="en-US" dirty="0">
                <a:solidFill>
                  <a:srgbClr val="000000"/>
                </a:solidFill>
                <a:latin typeface="Cambria" panose="02040503050406030204" pitchFamily="18" charset="0"/>
              </a:rPr>
              <a:t>When the function returns to its caller, the space for that function's automatic variables is popped off the stack, and these variables no longer are known to the program.</a:t>
            </a:r>
          </a:p>
          <a:p>
            <a:pPr eaLnBrk="1" hangingPunct="1">
              <a:lnSpc>
                <a:spcPct val="90000"/>
              </a:lnSpc>
            </a:pPr>
            <a:r>
              <a:rPr lang="en-US" altLang="en-US" dirty="0">
                <a:solidFill>
                  <a:srgbClr val="000000"/>
                </a:solidFill>
                <a:latin typeface="Cambria" panose="02040503050406030204" pitchFamily="18" charset="0"/>
              </a:rPr>
              <a:t>Stacks are used by compilers in the process of evaluating expressions and generating machine-language code.</a:t>
            </a:r>
          </a:p>
        </p:txBody>
      </p:sp>
      <p:sp>
        <p:nvSpPr>
          <p:cNvPr id="901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263742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a:t>
            </a:r>
          </a:p>
        </p:txBody>
      </p:sp>
      <p:sp>
        <p:nvSpPr>
          <p:cNvPr id="92163"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Another common data structure is the </a:t>
            </a:r>
            <a:r>
              <a:rPr lang="en-US" altLang="en-US" dirty="0">
                <a:solidFill>
                  <a:srgbClr val="0000FF"/>
                </a:solidFill>
                <a:latin typeface="Cambria" panose="02040503050406030204" pitchFamily="18" charset="0"/>
              </a:rPr>
              <a:t>queue</a:t>
            </a:r>
            <a:r>
              <a:rPr lang="en-US" altLang="en-US" dirty="0">
                <a:solidFill>
                  <a:srgbClr val="000000"/>
                </a:solidFill>
                <a:latin typeface="Cambria" panose="02040503050406030204" pitchFamily="18" charset="0"/>
              </a:rPr>
              <a:t>.</a:t>
            </a:r>
          </a:p>
          <a:p>
            <a:pPr eaLnBrk="1" hangingPunct="1">
              <a:lnSpc>
                <a:spcPct val="90000"/>
              </a:lnSpc>
            </a:pPr>
            <a:r>
              <a:rPr lang="en-US" altLang="en-US" dirty="0">
                <a:solidFill>
                  <a:srgbClr val="000000"/>
                </a:solidFill>
                <a:latin typeface="Cambria" panose="02040503050406030204" pitchFamily="18" charset="0"/>
              </a:rPr>
              <a:t>A queue is similar to a checkout line in a grocery store—the </a:t>
            </a:r>
            <a:r>
              <a:rPr lang="en-US" altLang="en-US" i="1" dirty="0">
                <a:solidFill>
                  <a:srgbClr val="000000"/>
                </a:solidFill>
                <a:latin typeface="Cambria" panose="02040503050406030204" pitchFamily="18" charset="0"/>
              </a:rPr>
              <a:t>first</a:t>
            </a:r>
            <a:r>
              <a:rPr lang="en-US" altLang="en-US" dirty="0">
                <a:solidFill>
                  <a:srgbClr val="000000"/>
                </a:solidFill>
                <a:latin typeface="Cambria" panose="02040503050406030204" pitchFamily="18" charset="0"/>
              </a:rPr>
              <a:t> person in line is </a:t>
            </a:r>
            <a:r>
              <a:rPr lang="en-US" altLang="en-US" i="1" dirty="0">
                <a:solidFill>
                  <a:srgbClr val="000000"/>
                </a:solidFill>
                <a:latin typeface="Cambria" panose="02040503050406030204" pitchFamily="18" charset="0"/>
              </a:rPr>
              <a:t>serviced first</a:t>
            </a:r>
            <a:r>
              <a:rPr lang="en-US" altLang="en-US" dirty="0">
                <a:solidFill>
                  <a:srgbClr val="000000"/>
                </a:solidFill>
                <a:latin typeface="Cambria" panose="02040503050406030204" pitchFamily="18" charset="0"/>
              </a:rPr>
              <a:t>, and other customers enter the line only at the </a:t>
            </a:r>
            <a:r>
              <a:rPr lang="en-US" altLang="en-US" i="1" dirty="0">
                <a:solidFill>
                  <a:srgbClr val="000000"/>
                </a:solidFill>
                <a:latin typeface="Cambria" panose="02040503050406030204" pitchFamily="18" charset="0"/>
              </a:rPr>
              <a:t>end</a:t>
            </a:r>
            <a:r>
              <a:rPr lang="en-US" altLang="en-US" dirty="0">
                <a:solidFill>
                  <a:srgbClr val="000000"/>
                </a:solidFill>
                <a:latin typeface="Cambria" panose="02040503050406030204" pitchFamily="18" charset="0"/>
              </a:rPr>
              <a:t> and </a:t>
            </a:r>
            <a:r>
              <a:rPr lang="en-US" altLang="en-US" i="1" dirty="0">
                <a:solidFill>
                  <a:srgbClr val="000000"/>
                </a:solidFill>
                <a:latin typeface="Cambria" panose="02040503050406030204" pitchFamily="18" charset="0"/>
              </a:rPr>
              <a:t>wait</a:t>
            </a:r>
            <a:r>
              <a:rPr lang="en-US" altLang="en-US" dirty="0">
                <a:solidFill>
                  <a:srgbClr val="000000"/>
                </a:solidFill>
                <a:latin typeface="Cambria" panose="02040503050406030204" pitchFamily="18" charset="0"/>
              </a:rPr>
              <a:t> to be serviced.</a:t>
            </a:r>
          </a:p>
          <a:p>
            <a:pPr eaLnBrk="1" hangingPunct="1">
              <a:lnSpc>
                <a:spcPct val="90000"/>
              </a:lnSpc>
            </a:pPr>
            <a:r>
              <a:rPr lang="en-US" altLang="en-US" dirty="0">
                <a:solidFill>
                  <a:srgbClr val="000000"/>
                </a:solidFill>
                <a:latin typeface="Cambria" panose="02040503050406030204" pitchFamily="18" charset="0"/>
              </a:rPr>
              <a:t>Queue nodes are removed </a:t>
            </a:r>
            <a:r>
              <a:rPr lang="en-US" altLang="en-US" i="1" dirty="0">
                <a:solidFill>
                  <a:srgbClr val="000000"/>
                </a:solidFill>
                <a:latin typeface="Cambria" panose="02040503050406030204" pitchFamily="18" charset="0"/>
              </a:rPr>
              <a:t>only</a:t>
            </a:r>
            <a:r>
              <a:rPr lang="en-US" altLang="en-US" dirty="0">
                <a:solidFill>
                  <a:srgbClr val="000000"/>
                </a:solidFill>
                <a:latin typeface="Cambria" panose="02040503050406030204" pitchFamily="18" charset="0"/>
              </a:rPr>
              <a:t> from the </a:t>
            </a:r>
            <a:r>
              <a:rPr lang="en-US" altLang="en-US" dirty="0">
                <a:solidFill>
                  <a:srgbClr val="0000FF"/>
                </a:solidFill>
                <a:latin typeface="Cambria" panose="02040503050406030204" pitchFamily="18" charset="0"/>
              </a:rPr>
              <a:t>head</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of the queue</a:t>
            </a:r>
            <a:r>
              <a:rPr lang="en-US" altLang="en-US" dirty="0">
                <a:solidFill>
                  <a:srgbClr val="000000"/>
                </a:solidFill>
                <a:latin typeface="Cambria" panose="02040503050406030204" pitchFamily="18" charset="0"/>
              </a:rPr>
              <a:t> and are inserted </a:t>
            </a:r>
            <a:r>
              <a:rPr lang="en-US" altLang="en-US" i="1" dirty="0">
                <a:solidFill>
                  <a:srgbClr val="000000"/>
                </a:solidFill>
                <a:latin typeface="Cambria" panose="02040503050406030204" pitchFamily="18" charset="0"/>
              </a:rPr>
              <a:t>only</a:t>
            </a:r>
            <a:r>
              <a:rPr lang="en-US" altLang="en-US" dirty="0">
                <a:solidFill>
                  <a:srgbClr val="000000"/>
                </a:solidFill>
                <a:latin typeface="Cambria" panose="02040503050406030204" pitchFamily="18" charset="0"/>
              </a:rPr>
              <a:t> at the </a:t>
            </a:r>
            <a:r>
              <a:rPr lang="en-US" altLang="en-US" dirty="0">
                <a:solidFill>
                  <a:srgbClr val="0000FF"/>
                </a:solidFill>
                <a:latin typeface="Cambria" panose="02040503050406030204" pitchFamily="18" charset="0"/>
              </a:rPr>
              <a:t>tail</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of the queue</a:t>
            </a:r>
            <a:r>
              <a:rPr lang="en-US" altLang="en-US" dirty="0">
                <a:solidFill>
                  <a:srgbClr val="000000"/>
                </a:solidFill>
                <a:latin typeface="Cambria" panose="02040503050406030204" pitchFamily="18" charset="0"/>
              </a:rPr>
              <a:t>.</a:t>
            </a:r>
          </a:p>
          <a:p>
            <a:pPr eaLnBrk="1" hangingPunct="1">
              <a:lnSpc>
                <a:spcPct val="90000"/>
              </a:lnSpc>
            </a:pPr>
            <a:r>
              <a:rPr lang="en-US" altLang="en-US" dirty="0">
                <a:solidFill>
                  <a:srgbClr val="000000"/>
                </a:solidFill>
                <a:latin typeface="Cambria" panose="02040503050406030204" pitchFamily="18" charset="0"/>
              </a:rPr>
              <a:t>For this reason, a queue is referred to as a </a:t>
            </a:r>
            <a:r>
              <a:rPr lang="en-US" altLang="en-US" dirty="0">
                <a:solidFill>
                  <a:srgbClr val="0000FF"/>
                </a:solidFill>
                <a:latin typeface="Cambria" panose="02040503050406030204" pitchFamily="18" charset="0"/>
              </a:rPr>
              <a:t>first-in, first-out (FIFO)</a:t>
            </a:r>
            <a:r>
              <a:rPr lang="en-US" altLang="en-US" dirty="0">
                <a:solidFill>
                  <a:srgbClr val="000000"/>
                </a:solidFill>
                <a:latin typeface="Cambria" panose="02040503050406030204" pitchFamily="18" charset="0"/>
              </a:rPr>
              <a:t> data structure.</a:t>
            </a:r>
          </a:p>
          <a:p>
            <a:pPr eaLnBrk="1" hangingPunct="1">
              <a:lnSpc>
                <a:spcPct val="90000"/>
              </a:lnSpc>
            </a:pPr>
            <a:r>
              <a:rPr lang="en-US" altLang="en-US" dirty="0">
                <a:solidFill>
                  <a:srgbClr val="000000"/>
                </a:solidFill>
                <a:latin typeface="Cambria" panose="02040503050406030204" pitchFamily="18" charset="0"/>
              </a:rPr>
              <a:t>The </a:t>
            </a:r>
            <a:r>
              <a:rPr lang="en-US" altLang="en-US" i="1" dirty="0">
                <a:solidFill>
                  <a:srgbClr val="000000"/>
                </a:solidFill>
                <a:latin typeface="Cambria" panose="02040503050406030204" pitchFamily="18" charset="0"/>
              </a:rPr>
              <a:t>insert</a:t>
            </a:r>
            <a:r>
              <a:rPr lang="en-US" altLang="en-US" dirty="0">
                <a:solidFill>
                  <a:srgbClr val="000000"/>
                </a:solidFill>
                <a:latin typeface="Cambria" panose="02040503050406030204" pitchFamily="18" charset="0"/>
              </a:rPr>
              <a:t> and </a:t>
            </a:r>
            <a:r>
              <a:rPr lang="en-US" altLang="en-US" i="1" dirty="0">
                <a:solidFill>
                  <a:srgbClr val="000000"/>
                </a:solidFill>
                <a:latin typeface="Cambria" panose="02040503050406030204" pitchFamily="18" charset="0"/>
              </a:rPr>
              <a:t>remove</a:t>
            </a:r>
            <a:r>
              <a:rPr lang="en-US" altLang="en-US" dirty="0">
                <a:solidFill>
                  <a:srgbClr val="000000"/>
                </a:solidFill>
                <a:latin typeface="Cambria" panose="02040503050406030204" pitchFamily="18" charset="0"/>
              </a:rPr>
              <a:t> operations are known as </a:t>
            </a:r>
            <a:r>
              <a:rPr lang="en-US" altLang="en-US" dirty="0" err="1">
                <a:solidFill>
                  <a:srgbClr val="000000"/>
                </a:solidFill>
                <a:latin typeface="Consolas" panose="020B0609020204030204" pitchFamily="49" charset="0"/>
              </a:rPr>
              <a:t>enqueue</a:t>
            </a:r>
            <a:r>
              <a:rPr lang="en-US" altLang="en-US" dirty="0">
                <a:solidFill>
                  <a:srgbClr val="000000"/>
                </a:solidFill>
                <a:latin typeface="Cambria" panose="02040503050406030204" pitchFamily="18" charset="0"/>
              </a:rPr>
              <a:t> and </a:t>
            </a:r>
            <a:r>
              <a:rPr lang="en-US" altLang="en-US" dirty="0" err="1">
                <a:solidFill>
                  <a:srgbClr val="000000"/>
                </a:solidFill>
                <a:latin typeface="Consolas" panose="020B0609020204030204" pitchFamily="49" charset="0"/>
              </a:rPr>
              <a:t>dequeue</a:t>
            </a:r>
            <a:r>
              <a:rPr lang="en-US" altLang="en-US" dirty="0">
                <a:solidFill>
                  <a:srgbClr val="000000"/>
                </a:solidFill>
                <a:latin typeface="Cambria" panose="02040503050406030204" pitchFamily="18" charset="0"/>
              </a:rPr>
              <a:t>, respectively. </a:t>
            </a:r>
          </a:p>
        </p:txBody>
      </p:sp>
      <p:sp>
        <p:nvSpPr>
          <p:cNvPr id="911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7709844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 (Cont.)</a:t>
            </a:r>
          </a:p>
        </p:txBody>
      </p:sp>
      <p:sp>
        <p:nvSpPr>
          <p:cNvPr id="93187"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Queues have many applications in computer systems.</a:t>
            </a:r>
          </a:p>
          <a:p>
            <a:pPr eaLnBrk="1" hangingPunct="1"/>
            <a:r>
              <a:rPr lang="en-US" altLang="en-US" dirty="0">
                <a:solidFill>
                  <a:srgbClr val="000000"/>
                </a:solidFill>
                <a:latin typeface="Cambria" panose="02040503050406030204" pitchFamily="18" charset="0"/>
              </a:rPr>
              <a:t>For computers that have only a single processor, only one user at a time may be serviced.</a:t>
            </a:r>
          </a:p>
          <a:p>
            <a:pPr eaLnBrk="1" hangingPunct="1"/>
            <a:r>
              <a:rPr lang="en-US" altLang="en-US" dirty="0">
                <a:solidFill>
                  <a:srgbClr val="000000"/>
                </a:solidFill>
                <a:latin typeface="Cambria" panose="02040503050406030204" pitchFamily="18" charset="0"/>
              </a:rPr>
              <a:t>Entries for the other users are placed in a queue.</a:t>
            </a:r>
          </a:p>
          <a:p>
            <a:pPr eaLnBrk="1" hangingPunct="1"/>
            <a:r>
              <a:rPr lang="en-US" altLang="en-US" dirty="0">
                <a:solidFill>
                  <a:srgbClr val="000000"/>
                </a:solidFill>
                <a:latin typeface="Cambria" panose="02040503050406030204" pitchFamily="18" charset="0"/>
              </a:rPr>
              <a:t>Each entry gradually advances to the front of the queue as users receive service.</a:t>
            </a:r>
          </a:p>
          <a:p>
            <a:pPr eaLnBrk="1" hangingPunct="1"/>
            <a:r>
              <a:rPr lang="en-US" altLang="en-US" dirty="0">
                <a:solidFill>
                  <a:srgbClr val="000000"/>
                </a:solidFill>
                <a:latin typeface="Cambria" panose="02040503050406030204" pitchFamily="18" charset="0"/>
              </a:rPr>
              <a:t>The entry at the front of the queue is the </a:t>
            </a:r>
            <a:r>
              <a:rPr lang="en-US" altLang="en-US" i="1" dirty="0">
                <a:solidFill>
                  <a:srgbClr val="000000"/>
                </a:solidFill>
                <a:latin typeface="Cambria" panose="02040503050406030204" pitchFamily="18" charset="0"/>
              </a:rPr>
              <a:t>next to receive service</a:t>
            </a:r>
            <a:r>
              <a:rPr lang="en-US" altLang="en-US" dirty="0">
                <a:solidFill>
                  <a:srgbClr val="000000"/>
                </a:solidFill>
                <a:latin typeface="Cambria" panose="02040503050406030204" pitchFamily="18" charset="0"/>
              </a:rPr>
              <a:t>.</a:t>
            </a:r>
          </a:p>
        </p:txBody>
      </p:sp>
      <p:sp>
        <p:nvSpPr>
          <p:cNvPr id="921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7522272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 (Cont.)</a:t>
            </a:r>
          </a:p>
        </p:txBody>
      </p:sp>
      <p:sp>
        <p:nvSpPr>
          <p:cNvPr id="94211" name="Text Placeholder 2"/>
          <p:cNvSpPr>
            <a:spLocks noGrp="1"/>
          </p:cNvSpPr>
          <p:nvPr>
            <p:ph type="body" idx="1"/>
          </p:nvPr>
        </p:nvSpPr>
        <p:spPr/>
        <p:txBody>
          <a:bodyPr>
            <a:normAutofit fontScale="92500" lnSpcReduction="10000"/>
          </a:bodyPr>
          <a:lstStyle/>
          <a:p>
            <a:pPr eaLnBrk="1" hangingPunct="1"/>
            <a:r>
              <a:rPr lang="en-US" altLang="en-US" dirty="0">
                <a:solidFill>
                  <a:srgbClr val="000000"/>
                </a:solidFill>
                <a:latin typeface="Cambria" panose="02040503050406030204" pitchFamily="18" charset="0"/>
              </a:rPr>
              <a:t>Queues are also used to support </a:t>
            </a:r>
            <a:r>
              <a:rPr lang="en-US" altLang="en-US" i="1" dirty="0">
                <a:solidFill>
                  <a:srgbClr val="000000"/>
                </a:solidFill>
                <a:latin typeface="Cambria" panose="02040503050406030204" pitchFamily="18" charset="0"/>
              </a:rPr>
              <a:t>print spooling</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A multiuser environment may have only a single printer.</a:t>
            </a:r>
          </a:p>
          <a:p>
            <a:pPr eaLnBrk="1" hangingPunct="1"/>
            <a:r>
              <a:rPr lang="en-US" altLang="en-US" dirty="0">
                <a:solidFill>
                  <a:srgbClr val="000000"/>
                </a:solidFill>
                <a:latin typeface="Cambria" panose="02040503050406030204" pitchFamily="18" charset="0"/>
              </a:rPr>
              <a:t>Many users may be generating outputs to be printed.</a:t>
            </a:r>
          </a:p>
          <a:p>
            <a:pPr eaLnBrk="1" hangingPunct="1"/>
            <a:r>
              <a:rPr lang="en-US" altLang="en-US" dirty="0">
                <a:solidFill>
                  <a:srgbClr val="000000"/>
                </a:solidFill>
                <a:latin typeface="Cambria" panose="02040503050406030204" pitchFamily="18" charset="0"/>
              </a:rPr>
              <a:t>If the printer is busy, other outputs may still be generated.</a:t>
            </a:r>
          </a:p>
          <a:p>
            <a:pPr eaLnBrk="1" hangingPunct="1"/>
            <a:r>
              <a:rPr lang="en-US" altLang="en-US" dirty="0">
                <a:solidFill>
                  <a:srgbClr val="000000"/>
                </a:solidFill>
                <a:latin typeface="Cambria" panose="02040503050406030204" pitchFamily="18" charset="0"/>
              </a:rPr>
              <a:t>These are spooled to disk where they wait in a </a:t>
            </a:r>
            <a:r>
              <a:rPr lang="en-US" altLang="en-US" i="1" dirty="0">
                <a:solidFill>
                  <a:srgbClr val="000000"/>
                </a:solidFill>
                <a:latin typeface="Cambria" panose="02040503050406030204" pitchFamily="18" charset="0"/>
              </a:rPr>
              <a:t>queue</a:t>
            </a:r>
            <a:r>
              <a:rPr lang="en-US" altLang="en-US" dirty="0">
                <a:solidFill>
                  <a:srgbClr val="000000"/>
                </a:solidFill>
                <a:latin typeface="Cambria" panose="02040503050406030204" pitchFamily="18" charset="0"/>
              </a:rPr>
              <a:t> until the printer becomes available.</a:t>
            </a:r>
          </a:p>
        </p:txBody>
      </p:sp>
      <p:sp>
        <p:nvSpPr>
          <p:cNvPr id="931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598223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12.1  </a:t>
            </a:r>
            <a:r>
              <a:rPr lang="en-US" dirty="0">
                <a:solidFill>
                  <a:srgbClr val="3380E6"/>
                </a:solidFill>
                <a:latin typeface="Calibri" panose="020F0502020204030204" pitchFamily="34" charset="0"/>
              </a:rPr>
              <a:t>Introduction (Cont.)</a:t>
            </a:r>
          </a:p>
        </p:txBody>
      </p:sp>
      <p:sp>
        <p:nvSpPr>
          <p:cNvPr id="16387" name="Text Placeholder 2"/>
          <p:cNvSpPr>
            <a:spLocks noGrp="1"/>
          </p:cNvSpPr>
          <p:nvPr>
            <p:ph type="body" idx="1"/>
          </p:nvPr>
        </p:nvSpPr>
        <p:spPr/>
        <p:txBody>
          <a:bodyPr/>
          <a:lstStyle/>
          <a:p>
            <a:pPr eaLnBrk="1" hangingPunct="1"/>
            <a:r>
              <a:rPr lang="en-US" altLang="en-US" sz="2500" dirty="0">
                <a:solidFill>
                  <a:srgbClr val="000000"/>
                </a:solidFill>
                <a:latin typeface="Cambria" panose="02040503050406030204" pitchFamily="18" charset="0"/>
              </a:rPr>
              <a:t>We’ll discuss each of the major types of data structures and implement programs that create and manipulate them.</a:t>
            </a:r>
          </a:p>
          <a:p>
            <a:pPr eaLnBrk="1" hangingPunct="1"/>
            <a:r>
              <a:rPr lang="en-US" altLang="en-US" sz="2500" dirty="0">
                <a:solidFill>
                  <a:srgbClr val="000000"/>
                </a:solidFill>
                <a:latin typeface="Cambria" panose="02040503050406030204" pitchFamily="18" charset="0"/>
              </a:rPr>
              <a:t>In the next part of the book—the introduction to C++ and object-oriented programming—we’ll study data abstraction.</a:t>
            </a:r>
          </a:p>
          <a:p>
            <a:pPr eaLnBrk="1" hangingPunct="1"/>
            <a:r>
              <a:rPr lang="en-US" altLang="en-US" sz="2500" dirty="0">
                <a:solidFill>
                  <a:srgbClr val="000000"/>
                </a:solidFill>
                <a:latin typeface="Cambria" panose="02040503050406030204" pitchFamily="18" charset="0"/>
              </a:rPr>
              <a:t>This technique will enable us to build these data structures in a dramatically different manner designed for producing software that’s much easier to maintain and reuse.</a:t>
            </a:r>
          </a:p>
        </p:txBody>
      </p:sp>
      <p:sp>
        <p:nvSpPr>
          <p:cNvPr id="1536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9639757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 (Cont.)</a:t>
            </a:r>
          </a:p>
        </p:txBody>
      </p:sp>
      <p:sp>
        <p:nvSpPr>
          <p:cNvPr id="95235"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Information packets also wait in queues in computer networks.</a:t>
            </a:r>
          </a:p>
          <a:p>
            <a:pPr eaLnBrk="1" hangingPunct="1">
              <a:lnSpc>
                <a:spcPct val="90000"/>
              </a:lnSpc>
            </a:pPr>
            <a:r>
              <a:rPr lang="en-US" altLang="en-US" dirty="0">
                <a:solidFill>
                  <a:srgbClr val="000000"/>
                </a:solidFill>
                <a:latin typeface="Cambria" panose="02040503050406030204" pitchFamily="18" charset="0"/>
              </a:rPr>
              <a:t>Each time a packet arrives at a network node, it must be routed to the next node on the network along the path to its final destination.</a:t>
            </a:r>
          </a:p>
          <a:p>
            <a:pPr eaLnBrk="1" hangingPunct="1">
              <a:lnSpc>
                <a:spcPct val="90000"/>
              </a:lnSpc>
            </a:pPr>
            <a:r>
              <a:rPr lang="en-US" altLang="en-US" dirty="0">
                <a:solidFill>
                  <a:srgbClr val="000000"/>
                </a:solidFill>
                <a:latin typeface="Cambria" panose="02040503050406030204" pitchFamily="18" charset="0"/>
              </a:rPr>
              <a:t>The routing node routes one packet at a time, so additional packets are </a:t>
            </a:r>
            <a:r>
              <a:rPr lang="en-US" altLang="en-US" dirty="0" err="1">
                <a:solidFill>
                  <a:srgbClr val="000000"/>
                </a:solidFill>
                <a:latin typeface="Cambria" panose="02040503050406030204" pitchFamily="18" charset="0"/>
              </a:rPr>
              <a:t>enqueued</a:t>
            </a:r>
            <a:r>
              <a:rPr lang="en-US" altLang="en-US" dirty="0">
                <a:solidFill>
                  <a:srgbClr val="000000"/>
                </a:solidFill>
                <a:latin typeface="Cambria" panose="02040503050406030204" pitchFamily="18" charset="0"/>
              </a:rPr>
              <a:t> until the router can route them.</a:t>
            </a:r>
          </a:p>
          <a:p>
            <a:pPr eaLnBrk="1" hangingPunct="1">
              <a:lnSpc>
                <a:spcPct val="90000"/>
              </a:lnSpc>
            </a:pPr>
            <a:r>
              <a:rPr lang="en-US" altLang="en-US" dirty="0">
                <a:solidFill>
                  <a:srgbClr val="000000"/>
                </a:solidFill>
                <a:latin typeface="Cambria" panose="02040503050406030204" pitchFamily="18" charset="0"/>
              </a:rPr>
              <a:t>Figure 12.12 illustrates a queue with several nodes.</a:t>
            </a:r>
          </a:p>
          <a:p>
            <a:pPr eaLnBrk="1" hangingPunct="1">
              <a:lnSpc>
                <a:spcPct val="90000"/>
              </a:lnSpc>
            </a:pPr>
            <a:r>
              <a:rPr lang="en-US" altLang="en-US" dirty="0">
                <a:solidFill>
                  <a:srgbClr val="000000"/>
                </a:solidFill>
                <a:latin typeface="Cambria" panose="02040503050406030204" pitchFamily="18" charset="0"/>
              </a:rPr>
              <a:t>Note the pointers to the head of the queue and the tail of the queue.</a:t>
            </a:r>
          </a:p>
        </p:txBody>
      </p:sp>
      <p:sp>
        <p:nvSpPr>
          <p:cNvPr id="942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5315699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12.6.1  </a:t>
            </a:r>
            <a:r>
              <a:rPr lang="en-US" dirty="0">
                <a:solidFill>
                  <a:srgbClr val="3380E6"/>
                </a:solidFill>
                <a:latin typeface="Calibri" panose="020F0502020204030204" pitchFamily="34" charset="0"/>
              </a:rPr>
              <a:t>Function </a:t>
            </a:r>
            <a:r>
              <a:rPr lang="en-US" dirty="0" err="1">
                <a:solidFill>
                  <a:srgbClr val="3380E6"/>
                </a:solidFill>
                <a:latin typeface="Consolas" panose="020B0609020204030204" pitchFamily="49" charset="0"/>
              </a:rPr>
              <a:t>enqueue</a:t>
            </a:r>
            <a:r>
              <a:rPr lang="en-US" dirty="0">
                <a:solidFill>
                  <a:srgbClr val="3380E6"/>
                </a:solidFill>
                <a:latin typeface="Calibri" panose="020F0502020204030204" pitchFamily="34" charset="0"/>
              </a:rPr>
              <a:t> </a:t>
            </a:r>
          </a:p>
        </p:txBody>
      </p:sp>
      <p:sp>
        <p:nvSpPr>
          <p:cNvPr id="108547"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enqueue</a:t>
            </a:r>
            <a:r>
              <a:rPr lang="en-US" altLang="en-US" dirty="0">
                <a:solidFill>
                  <a:srgbClr val="000000"/>
                </a:solidFill>
                <a:latin typeface="Cambria" panose="02040503050406030204" pitchFamily="18" charset="0"/>
              </a:rPr>
              <a:t> receives three arguments from </a:t>
            </a:r>
            <a:r>
              <a:rPr lang="en-US" altLang="en-US" dirty="0">
                <a:solidFill>
                  <a:srgbClr val="000000"/>
                </a:solidFill>
                <a:latin typeface="Consolas" panose="020B0609020204030204" pitchFamily="49" charset="0"/>
              </a:rPr>
              <a:t>main</a:t>
            </a:r>
            <a:r>
              <a:rPr lang="en-US" altLang="en-US" dirty="0">
                <a:solidFill>
                  <a:srgbClr val="000000"/>
                </a:solidFill>
                <a:latin typeface="Cambria" panose="02040503050406030204" pitchFamily="18" charset="0"/>
              </a:rPr>
              <a:t>: the address of the </a:t>
            </a:r>
            <a:r>
              <a:rPr lang="en-US" altLang="en-US" i="1" dirty="0">
                <a:solidFill>
                  <a:srgbClr val="000000"/>
                </a:solidFill>
                <a:latin typeface="Cambria" panose="02040503050406030204" pitchFamily="18" charset="0"/>
              </a:rPr>
              <a:t>pointer</a:t>
            </a:r>
            <a:r>
              <a:rPr lang="en-US" altLang="en-US" dirty="0">
                <a:solidFill>
                  <a:srgbClr val="000000"/>
                </a:solidFill>
                <a:latin typeface="Cambria" panose="02040503050406030204" pitchFamily="18" charset="0"/>
              </a:rPr>
              <a:t> to the </a:t>
            </a:r>
            <a:r>
              <a:rPr lang="en-US" altLang="en-US" i="1" dirty="0">
                <a:solidFill>
                  <a:srgbClr val="000000"/>
                </a:solidFill>
                <a:latin typeface="Cambria" panose="02040503050406030204" pitchFamily="18" charset="0"/>
              </a:rPr>
              <a:t>head of the queue</a:t>
            </a:r>
            <a:r>
              <a:rPr lang="en-US" altLang="en-US" dirty="0">
                <a:solidFill>
                  <a:srgbClr val="000000"/>
                </a:solidFill>
                <a:latin typeface="Cambria" panose="02040503050406030204" pitchFamily="18" charset="0"/>
              </a:rPr>
              <a:t>, the </a:t>
            </a:r>
            <a:r>
              <a:rPr lang="en-US" altLang="en-US" i="1" dirty="0">
                <a:solidFill>
                  <a:srgbClr val="000000"/>
                </a:solidFill>
                <a:latin typeface="Cambria" panose="02040503050406030204" pitchFamily="18" charset="0"/>
              </a:rPr>
              <a:t>address</a:t>
            </a:r>
            <a:r>
              <a:rPr lang="en-US" altLang="en-US" dirty="0">
                <a:solidFill>
                  <a:srgbClr val="000000"/>
                </a:solidFill>
                <a:latin typeface="Cambria" panose="02040503050406030204" pitchFamily="18" charset="0"/>
              </a:rPr>
              <a:t> of the p</a:t>
            </a:r>
            <a:r>
              <a:rPr lang="en-US" altLang="en-US" i="1" dirty="0">
                <a:solidFill>
                  <a:srgbClr val="000000"/>
                </a:solidFill>
                <a:latin typeface="Cambria" panose="02040503050406030204" pitchFamily="18" charset="0"/>
              </a:rPr>
              <a:t>ointer to the tail of the queue</a:t>
            </a:r>
            <a:r>
              <a:rPr lang="en-US" altLang="en-US" dirty="0">
                <a:solidFill>
                  <a:srgbClr val="000000"/>
                </a:solidFill>
                <a:latin typeface="Cambria" panose="02040503050406030204" pitchFamily="18" charset="0"/>
              </a:rPr>
              <a:t> and the </a:t>
            </a:r>
            <a:r>
              <a:rPr lang="en-US" altLang="en-US" i="1" dirty="0">
                <a:solidFill>
                  <a:srgbClr val="000000"/>
                </a:solidFill>
                <a:latin typeface="Cambria" panose="02040503050406030204" pitchFamily="18" charset="0"/>
              </a:rPr>
              <a:t>value</a:t>
            </a:r>
            <a:r>
              <a:rPr lang="en-US" altLang="en-US" dirty="0">
                <a:solidFill>
                  <a:srgbClr val="000000"/>
                </a:solidFill>
                <a:latin typeface="Cambria" panose="02040503050406030204" pitchFamily="18" charset="0"/>
              </a:rPr>
              <a:t> to be inserted in the queue.</a:t>
            </a:r>
          </a:p>
        </p:txBody>
      </p:sp>
      <p:sp>
        <p:nvSpPr>
          <p:cNvPr id="10752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1958967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 (Cont.)</a:t>
            </a:r>
          </a:p>
        </p:txBody>
      </p:sp>
      <p:sp>
        <p:nvSpPr>
          <p:cNvPr id="109571"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The function consists of three steps:</a:t>
            </a:r>
          </a:p>
          <a:p>
            <a:pPr lvl="1" eaLnBrk="1" hangingPunct="1"/>
            <a:r>
              <a:rPr lang="en-US" altLang="en-US" dirty="0">
                <a:solidFill>
                  <a:srgbClr val="000000"/>
                </a:solidFill>
                <a:latin typeface="Cambria" panose="02040503050406030204" pitchFamily="18" charset="0"/>
              </a:rPr>
              <a:t>To create a new node: Call </a:t>
            </a:r>
            <a:r>
              <a:rPr lang="en-US" altLang="en-US" dirty="0" err="1">
                <a:solidFill>
                  <a:srgbClr val="000000"/>
                </a:solidFill>
                <a:latin typeface="Consolas" panose="020B0609020204030204" pitchFamily="49" charset="0"/>
              </a:rPr>
              <a:t>malloc</a:t>
            </a:r>
            <a:r>
              <a:rPr lang="en-US" altLang="en-US" dirty="0">
                <a:solidFill>
                  <a:srgbClr val="000000"/>
                </a:solidFill>
                <a:latin typeface="Cambria" panose="02040503050406030204" pitchFamily="18" charset="0"/>
              </a:rPr>
              <a:t>, assign the allocated memory location to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assign the value to be inserted in the queue to </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-&gt;data</a:t>
            </a:r>
            <a:r>
              <a:rPr lang="en-US" altLang="en-US" dirty="0">
                <a:solidFill>
                  <a:srgbClr val="000000"/>
                </a:solidFill>
                <a:latin typeface="Cambria" panose="02040503050406030204" pitchFamily="18" charset="0"/>
              </a:rPr>
              <a:t> and assign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newPtr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a:t>
            </a:r>
          </a:p>
          <a:p>
            <a:pPr lvl="1" eaLnBrk="1" hangingPunct="1"/>
            <a:r>
              <a:rPr lang="en-US" altLang="en-US" dirty="0">
                <a:solidFill>
                  <a:srgbClr val="000000"/>
                </a:solidFill>
                <a:latin typeface="Cambria" panose="02040503050406030204" pitchFamily="18" charset="0"/>
              </a:rPr>
              <a:t>If the queue is empty, assign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ambria" panose="02040503050406030204" pitchFamily="18" charset="0"/>
              </a:rPr>
              <a:t>, because the new node will be both the head and tail of the queue; otherwise, assign pointer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tailPtr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because the new node will be placed after the previous tail node.</a:t>
            </a:r>
          </a:p>
          <a:p>
            <a:pPr lvl="1" eaLnBrk="1" hangingPunct="1"/>
            <a:r>
              <a:rPr lang="en-US" altLang="en-US" dirty="0">
                <a:solidFill>
                  <a:srgbClr val="000000"/>
                </a:solidFill>
                <a:latin typeface="Cambria" panose="02040503050406030204" pitchFamily="18" charset="0"/>
              </a:rPr>
              <a:t>Assign </a:t>
            </a:r>
            <a:r>
              <a:rPr lang="en-US" altLang="en-US" dirty="0" err="1">
                <a:solidFill>
                  <a:srgbClr val="000000"/>
                </a:solidFill>
                <a:latin typeface="Consolas" panose="020B0609020204030204" pitchFamily="49" charset="0"/>
              </a:rPr>
              <a:t>newPtr</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tailPtr</a:t>
            </a:r>
            <a:r>
              <a:rPr lang="en-US" altLang="en-US" dirty="0">
                <a:solidFill>
                  <a:srgbClr val="000000"/>
                </a:solidFill>
                <a:latin typeface="Cambria" panose="02040503050406030204" pitchFamily="18" charset="0"/>
              </a:rPr>
              <a:t>, because the new node is the queue’s tail.</a:t>
            </a:r>
          </a:p>
        </p:txBody>
      </p:sp>
      <p:sp>
        <p:nvSpPr>
          <p:cNvPr id="1085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9834228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 (Cont.)</a:t>
            </a:r>
          </a:p>
        </p:txBody>
      </p:sp>
      <p:sp>
        <p:nvSpPr>
          <p:cNvPr id="110595"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Figure 12.15 illustrates an </a:t>
            </a:r>
            <a:r>
              <a:rPr lang="en-US" altLang="en-US" dirty="0" err="1">
                <a:solidFill>
                  <a:srgbClr val="000000"/>
                </a:solidFill>
                <a:latin typeface="Consolas" panose="020B0609020204030204" pitchFamily="49" charset="0"/>
              </a:rPr>
              <a:t>enqueue</a:t>
            </a:r>
            <a:r>
              <a:rPr lang="en-US" altLang="en-US" dirty="0">
                <a:solidFill>
                  <a:srgbClr val="000000"/>
                </a:solidFill>
                <a:latin typeface="Cambria" panose="02040503050406030204" pitchFamily="18" charset="0"/>
              </a:rPr>
              <a:t> operation.</a:t>
            </a:r>
          </a:p>
          <a:p>
            <a:pPr eaLnBrk="1" hangingPunct="1"/>
            <a:r>
              <a:rPr lang="en-US" altLang="en-US" dirty="0">
                <a:solidFill>
                  <a:srgbClr val="000000"/>
                </a:solidFill>
                <a:latin typeface="Cambria" panose="02040503050406030204" pitchFamily="18" charset="0"/>
              </a:rPr>
              <a:t>Part (a) shows the queue and the new node </a:t>
            </a:r>
            <a:r>
              <a:rPr lang="en-US" altLang="en-US" i="1" dirty="0">
                <a:solidFill>
                  <a:srgbClr val="000000"/>
                </a:solidFill>
                <a:latin typeface="Cambria" panose="02040503050406030204" pitchFamily="18" charset="0"/>
              </a:rPr>
              <a:t>before</a:t>
            </a:r>
            <a:r>
              <a:rPr lang="en-US" altLang="en-US" dirty="0">
                <a:solidFill>
                  <a:srgbClr val="000000"/>
                </a:solidFill>
                <a:latin typeface="Cambria" panose="02040503050406030204" pitchFamily="18" charset="0"/>
              </a:rPr>
              <a:t> the operation.</a:t>
            </a:r>
          </a:p>
          <a:p>
            <a:pPr eaLnBrk="1" hangingPunct="1"/>
            <a:r>
              <a:rPr lang="en-US" altLang="en-US" dirty="0">
                <a:solidFill>
                  <a:srgbClr val="000000"/>
                </a:solidFill>
                <a:latin typeface="Cambria" panose="02040503050406030204" pitchFamily="18" charset="0"/>
              </a:rPr>
              <a:t>The dotted arrows in part (b) illustrate </a:t>
            </a:r>
            <a:r>
              <a:rPr lang="en-US" altLang="en-US" i="1" dirty="0">
                <a:solidFill>
                  <a:srgbClr val="000000"/>
                </a:solidFill>
                <a:latin typeface="Cambria" panose="02040503050406030204" pitchFamily="18" charset="0"/>
              </a:rPr>
              <a:t>Steps 2</a:t>
            </a:r>
            <a:r>
              <a:rPr lang="en-US" altLang="en-US" dirty="0">
                <a:solidFill>
                  <a:srgbClr val="000000"/>
                </a:solidFill>
                <a:latin typeface="Cambria" panose="02040503050406030204" pitchFamily="18" charset="0"/>
              </a:rPr>
              <a:t> and </a:t>
            </a:r>
            <a:r>
              <a:rPr lang="en-US" altLang="en-US" i="1" dirty="0">
                <a:solidFill>
                  <a:srgbClr val="000000"/>
                </a:solidFill>
                <a:latin typeface="Cambria" panose="02040503050406030204" pitchFamily="18" charset="0"/>
              </a:rPr>
              <a:t>3</a:t>
            </a:r>
            <a:r>
              <a:rPr lang="en-US" altLang="en-US" dirty="0">
                <a:solidFill>
                  <a:srgbClr val="000000"/>
                </a:solidFill>
                <a:latin typeface="Cambria" panose="02040503050406030204" pitchFamily="18" charset="0"/>
              </a:rPr>
              <a:t> of function </a:t>
            </a:r>
            <a:r>
              <a:rPr lang="en-US" altLang="en-US" dirty="0" err="1">
                <a:solidFill>
                  <a:srgbClr val="000000"/>
                </a:solidFill>
                <a:latin typeface="Consolas" panose="020B0609020204030204" pitchFamily="49" charset="0"/>
              </a:rPr>
              <a:t>enqueue</a:t>
            </a:r>
            <a:r>
              <a:rPr lang="en-US" altLang="en-US" dirty="0">
                <a:solidFill>
                  <a:srgbClr val="000000"/>
                </a:solidFill>
                <a:latin typeface="Cambria" panose="02040503050406030204" pitchFamily="18" charset="0"/>
              </a:rPr>
              <a:t> that enable a new node to be added to the </a:t>
            </a:r>
            <a:r>
              <a:rPr lang="en-US" altLang="en-US" i="1" dirty="0">
                <a:solidFill>
                  <a:srgbClr val="000000"/>
                </a:solidFill>
                <a:latin typeface="Cambria" panose="02040503050406030204" pitchFamily="18" charset="0"/>
              </a:rPr>
              <a:t>end</a:t>
            </a:r>
            <a:r>
              <a:rPr lang="en-US" altLang="en-US" dirty="0">
                <a:solidFill>
                  <a:srgbClr val="000000"/>
                </a:solidFill>
                <a:latin typeface="Cambria" panose="02040503050406030204" pitchFamily="18" charset="0"/>
              </a:rPr>
              <a:t> of a queue that is not empty.</a:t>
            </a:r>
            <a:endParaRPr lang="en-US" altLang="en-US" baseline="30000" dirty="0">
              <a:solidFill>
                <a:srgbClr val="FFFFFF"/>
              </a:solidFill>
              <a:latin typeface="Cambria" panose="02040503050406030204" pitchFamily="18" charset="0"/>
            </a:endParaRPr>
          </a:p>
        </p:txBody>
      </p:sp>
      <p:sp>
        <p:nvSpPr>
          <p:cNvPr id="1095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1403976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12.6.2  </a:t>
            </a:r>
            <a:r>
              <a:rPr lang="en-US" dirty="0">
                <a:solidFill>
                  <a:srgbClr val="3380E6"/>
                </a:solidFill>
                <a:latin typeface="Calibri" panose="020F0502020204030204" pitchFamily="34" charset="0"/>
              </a:rPr>
              <a:t>Function </a:t>
            </a:r>
            <a:r>
              <a:rPr lang="en-US" dirty="0" err="1">
                <a:solidFill>
                  <a:srgbClr val="3380E6"/>
                </a:solidFill>
                <a:latin typeface="Consolas" panose="020B0609020204030204" pitchFamily="49" charset="0"/>
              </a:rPr>
              <a:t>dequeue</a:t>
            </a:r>
            <a:r>
              <a:rPr lang="en-US" dirty="0">
                <a:solidFill>
                  <a:srgbClr val="3380E6"/>
                </a:solidFill>
                <a:latin typeface="Consolas" panose="020B0609020204030204" pitchFamily="49" charset="0"/>
              </a:rPr>
              <a:t> </a:t>
            </a:r>
          </a:p>
        </p:txBody>
      </p:sp>
      <p:sp>
        <p:nvSpPr>
          <p:cNvPr id="11264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dequeue</a:t>
            </a:r>
            <a:r>
              <a:rPr lang="en-US" altLang="en-US" dirty="0">
                <a:solidFill>
                  <a:srgbClr val="000000"/>
                </a:solidFill>
                <a:latin typeface="Cambria" panose="02040503050406030204" pitchFamily="18" charset="0"/>
              </a:rPr>
              <a:t> receives the </a:t>
            </a:r>
            <a:r>
              <a:rPr lang="en-US" altLang="en-US" i="1" dirty="0">
                <a:solidFill>
                  <a:srgbClr val="000000"/>
                </a:solidFill>
                <a:latin typeface="Cambria" panose="02040503050406030204" pitchFamily="18" charset="0"/>
              </a:rPr>
              <a:t>address</a:t>
            </a:r>
            <a:r>
              <a:rPr lang="en-US" altLang="en-US" dirty="0">
                <a:solidFill>
                  <a:srgbClr val="000000"/>
                </a:solidFill>
                <a:latin typeface="Cambria" panose="02040503050406030204" pitchFamily="18" charset="0"/>
              </a:rPr>
              <a:t> of the </a:t>
            </a:r>
            <a:r>
              <a:rPr lang="en-US" altLang="en-US" i="1" dirty="0">
                <a:solidFill>
                  <a:srgbClr val="000000"/>
                </a:solidFill>
                <a:latin typeface="Cambria" panose="02040503050406030204" pitchFamily="18" charset="0"/>
              </a:rPr>
              <a:t>pointer to the head of the queue </a:t>
            </a:r>
            <a:r>
              <a:rPr lang="en-US" altLang="en-US" dirty="0">
                <a:solidFill>
                  <a:srgbClr val="000000"/>
                </a:solidFill>
                <a:latin typeface="Cambria" panose="02040503050406030204" pitchFamily="18" charset="0"/>
              </a:rPr>
              <a:t>and the </a:t>
            </a:r>
            <a:r>
              <a:rPr lang="en-US" altLang="en-US" i="1" dirty="0">
                <a:solidFill>
                  <a:srgbClr val="000000"/>
                </a:solidFill>
                <a:latin typeface="Cambria" panose="02040503050406030204" pitchFamily="18" charset="0"/>
              </a:rPr>
              <a:t>address</a:t>
            </a:r>
            <a:r>
              <a:rPr lang="en-US" altLang="en-US" dirty="0">
                <a:solidFill>
                  <a:srgbClr val="000000"/>
                </a:solidFill>
                <a:latin typeface="Cambria" panose="02040503050406030204" pitchFamily="18" charset="0"/>
              </a:rPr>
              <a:t> of the </a:t>
            </a:r>
            <a:r>
              <a:rPr lang="en-US" altLang="en-US" i="1" dirty="0">
                <a:solidFill>
                  <a:srgbClr val="000000"/>
                </a:solidFill>
                <a:latin typeface="Cambria" panose="02040503050406030204" pitchFamily="18" charset="0"/>
              </a:rPr>
              <a:t>pointer to the tail of the queue </a:t>
            </a:r>
            <a:r>
              <a:rPr lang="en-US" altLang="en-US" dirty="0">
                <a:solidFill>
                  <a:srgbClr val="000000"/>
                </a:solidFill>
                <a:latin typeface="Cambria" panose="02040503050406030204" pitchFamily="18" charset="0"/>
              </a:rPr>
              <a:t>as arguments and removes the </a:t>
            </a:r>
            <a:r>
              <a:rPr lang="en-US" altLang="en-US" i="1" dirty="0">
                <a:solidFill>
                  <a:srgbClr val="000000"/>
                </a:solidFill>
                <a:latin typeface="Cambria" panose="02040503050406030204" pitchFamily="18" charset="0"/>
              </a:rPr>
              <a:t>first</a:t>
            </a:r>
            <a:r>
              <a:rPr lang="en-US" altLang="en-US" dirty="0">
                <a:solidFill>
                  <a:srgbClr val="000000"/>
                </a:solidFill>
                <a:latin typeface="Cambria" panose="02040503050406030204" pitchFamily="18" charset="0"/>
              </a:rPr>
              <a:t> node from the queue.</a:t>
            </a:r>
          </a:p>
        </p:txBody>
      </p:sp>
      <p:sp>
        <p:nvSpPr>
          <p:cNvPr id="1116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4464847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12.6.2  </a:t>
            </a:r>
            <a:r>
              <a:rPr lang="en-US" dirty="0">
                <a:solidFill>
                  <a:srgbClr val="3380E6"/>
                </a:solidFill>
                <a:latin typeface="Calibri" panose="020F0502020204030204" pitchFamily="34" charset="0"/>
              </a:rPr>
              <a:t>Function </a:t>
            </a:r>
            <a:r>
              <a:rPr lang="en-US" dirty="0" err="1">
                <a:solidFill>
                  <a:srgbClr val="3380E6"/>
                </a:solidFill>
                <a:latin typeface="Consolas" panose="020B0609020204030204" pitchFamily="49" charset="0"/>
              </a:rPr>
              <a:t>dequeue</a:t>
            </a:r>
            <a:r>
              <a:rPr lang="en-US" dirty="0">
                <a:solidFill>
                  <a:srgbClr val="3380E6"/>
                </a:solidFill>
                <a:latin typeface="Consolas" panose="020B0609020204030204" pitchFamily="49" charset="0"/>
              </a:rPr>
              <a:t> </a:t>
            </a:r>
            <a:endParaRPr lang="en-US" dirty="0">
              <a:solidFill>
                <a:srgbClr val="3380E6"/>
              </a:solidFill>
              <a:latin typeface="Calibri" panose="020F0502020204030204" pitchFamily="34" charset="0"/>
            </a:endParaRPr>
          </a:p>
        </p:txBody>
      </p:sp>
      <p:sp>
        <p:nvSpPr>
          <p:cNvPr id="113667" name="Text Placeholder 2"/>
          <p:cNvSpPr>
            <a:spLocks noGrp="1"/>
          </p:cNvSpPr>
          <p:nvPr>
            <p:ph type="body" idx="1"/>
          </p:nvPr>
        </p:nvSpPr>
        <p:spPr/>
        <p:txBody>
          <a:bodyPr>
            <a:normAutofit fontScale="92500" lnSpcReduction="10000"/>
          </a:bodyPr>
          <a:lstStyle/>
          <a:p>
            <a:pPr eaLnBrk="1" hangingPunct="1">
              <a:lnSpc>
                <a:spcPct val="90000"/>
              </a:lnSpc>
            </a:pPr>
            <a:r>
              <a:rPr lang="en-US" altLang="en-US" dirty="0">
                <a:solidFill>
                  <a:srgbClr val="000000"/>
                </a:solidFill>
                <a:latin typeface="Cambria" panose="02040503050406030204" pitchFamily="18" charset="0"/>
              </a:rPr>
              <a:t>The </a:t>
            </a:r>
            <a:r>
              <a:rPr lang="en-US" altLang="en-US" dirty="0" err="1">
                <a:solidFill>
                  <a:srgbClr val="000000"/>
                </a:solidFill>
                <a:latin typeface="Consolas" panose="020B0609020204030204" pitchFamily="49" charset="0"/>
              </a:rPr>
              <a:t>dequeue</a:t>
            </a:r>
            <a:r>
              <a:rPr lang="en-US" altLang="en-US" dirty="0">
                <a:solidFill>
                  <a:srgbClr val="000000"/>
                </a:solidFill>
                <a:latin typeface="Cambria" panose="02040503050406030204" pitchFamily="18" charset="0"/>
              </a:rPr>
              <a:t> operation consists of six steps:</a:t>
            </a:r>
          </a:p>
          <a:p>
            <a:pPr lvl="1" eaLnBrk="1" hangingPunct="1">
              <a:lnSpc>
                <a:spcPct val="90000"/>
              </a:lnSpc>
            </a:pPr>
            <a:r>
              <a:rPr lang="en-US" altLang="en-US" dirty="0">
                <a:solidFill>
                  <a:srgbClr val="000000"/>
                </a:solidFill>
                <a:latin typeface="Cambria" panose="02040503050406030204" pitchFamily="18" charset="0"/>
              </a:rPr>
              <a:t>Assign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onsolas" panose="020B0609020204030204" pitchFamily="49" charset="0"/>
              </a:rPr>
              <a:t>)-&gt;data</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value</a:t>
            </a:r>
            <a:r>
              <a:rPr lang="en-US" altLang="en-US" dirty="0">
                <a:solidFill>
                  <a:srgbClr val="000000"/>
                </a:solidFill>
                <a:latin typeface="Cambria" panose="02040503050406030204" pitchFamily="18" charset="0"/>
              </a:rPr>
              <a:t> to save the data</a:t>
            </a:r>
          </a:p>
          <a:p>
            <a:pPr lvl="1" eaLnBrk="1" hangingPunct="1">
              <a:lnSpc>
                <a:spcPct val="90000"/>
              </a:lnSpc>
            </a:pPr>
            <a:r>
              <a:rPr lang="en-US" altLang="en-US" dirty="0">
                <a:solidFill>
                  <a:srgbClr val="000000"/>
                </a:solidFill>
                <a:latin typeface="Cambria" panose="02040503050406030204" pitchFamily="18" charset="0"/>
              </a:rPr>
              <a:t>Assign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ambria" panose="02040503050406030204" pitchFamily="18" charset="0"/>
              </a:rPr>
              <a:t> to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 which will be used to </a:t>
            </a:r>
            <a:r>
              <a:rPr lang="en-US" altLang="en-US" dirty="0">
                <a:solidFill>
                  <a:srgbClr val="000000"/>
                </a:solidFill>
                <a:latin typeface="Consolas" panose="020B0609020204030204" pitchFamily="49" charset="0"/>
              </a:rPr>
              <a:t>free</a:t>
            </a:r>
            <a:r>
              <a:rPr lang="en-US" altLang="en-US" dirty="0">
                <a:solidFill>
                  <a:srgbClr val="000000"/>
                </a:solidFill>
                <a:latin typeface="Cambria" panose="02040503050406030204" pitchFamily="18" charset="0"/>
              </a:rPr>
              <a:t> the unneeded memory</a:t>
            </a:r>
          </a:p>
          <a:p>
            <a:pPr lvl="1" eaLnBrk="1" hangingPunct="1">
              <a:lnSpc>
                <a:spcPct val="90000"/>
              </a:lnSpc>
            </a:pPr>
            <a:r>
              <a:rPr lang="en-US" altLang="en-US" dirty="0">
                <a:solidFill>
                  <a:srgbClr val="000000"/>
                </a:solidFill>
                <a:latin typeface="Cambria" panose="02040503050406030204" pitchFamily="18" charset="0"/>
              </a:rPr>
              <a:t>Assign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onsolas" panose="020B0609020204030204" pitchFamily="49" charset="0"/>
              </a:rPr>
              <a:t>)-&gt;</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ambria" panose="02040503050406030204" pitchFamily="18" charset="0"/>
              </a:rPr>
              <a:t> so that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ambria" panose="02040503050406030204" pitchFamily="18" charset="0"/>
              </a:rPr>
              <a:t> now points to the new first node in the queue</a:t>
            </a:r>
          </a:p>
          <a:p>
            <a:pPr lvl="1" eaLnBrk="1" hangingPunct="1">
              <a:lnSpc>
                <a:spcPct val="90000"/>
              </a:lnSpc>
            </a:pPr>
            <a:r>
              <a:rPr lang="en-US" altLang="en-US" dirty="0">
                <a:solidFill>
                  <a:srgbClr val="000000"/>
                </a:solidFill>
                <a:latin typeface="Cambria" panose="02040503050406030204" pitchFamily="18" charset="0"/>
              </a:rPr>
              <a:t>If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headPtr</a:t>
            </a:r>
            <a:r>
              <a:rPr lang="en-US" altLang="en-US" dirty="0">
                <a:solidFill>
                  <a:srgbClr val="000000"/>
                </a:solidFill>
                <a:latin typeface="Cambria" panose="02040503050406030204" pitchFamily="18" charset="0"/>
              </a:rPr>
              <a:t> is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assign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to </a:t>
            </a:r>
            <a:r>
              <a:rPr lang="en-US" altLang="en-US" dirty="0">
                <a:solidFill>
                  <a:srgbClr val="000000"/>
                </a:solidFill>
                <a:latin typeface="Consolas" panose="020B0609020204030204" pitchFamily="49" charset="0"/>
              </a:rPr>
              <a:t>*</a:t>
            </a:r>
            <a:r>
              <a:rPr lang="en-US" altLang="en-US" dirty="0" err="1">
                <a:solidFill>
                  <a:srgbClr val="000000"/>
                </a:solidFill>
                <a:latin typeface="Consolas" panose="020B0609020204030204" pitchFamily="49" charset="0"/>
              </a:rPr>
              <a:t>tailPtr</a:t>
            </a:r>
            <a:r>
              <a:rPr lang="en-US" altLang="en-US" dirty="0">
                <a:solidFill>
                  <a:srgbClr val="000000"/>
                </a:solidFill>
                <a:latin typeface="Cambria" panose="02040503050406030204" pitchFamily="18" charset="0"/>
              </a:rPr>
              <a:t> because the queue is now empty.</a:t>
            </a:r>
          </a:p>
          <a:p>
            <a:pPr lvl="1" eaLnBrk="1" hangingPunct="1">
              <a:lnSpc>
                <a:spcPct val="90000"/>
              </a:lnSpc>
            </a:pPr>
            <a:r>
              <a:rPr lang="en-US" altLang="en-US" dirty="0">
                <a:solidFill>
                  <a:srgbClr val="000000"/>
                </a:solidFill>
                <a:latin typeface="Cambria" panose="02040503050406030204" pitchFamily="18" charset="0"/>
              </a:rPr>
              <a:t>Free the memory pointed to by </a:t>
            </a:r>
            <a:r>
              <a:rPr lang="en-US" altLang="en-US" dirty="0" err="1">
                <a:solidFill>
                  <a:srgbClr val="000000"/>
                </a:solidFill>
                <a:latin typeface="Consolas" panose="020B0609020204030204" pitchFamily="49" charset="0"/>
              </a:rPr>
              <a:t>tempPtr</a:t>
            </a:r>
            <a:endParaRPr lang="en-US" altLang="en-US" dirty="0">
              <a:solidFill>
                <a:srgbClr val="000000"/>
              </a:solidFill>
              <a:latin typeface="Cambria" panose="02040503050406030204" pitchFamily="18" charset="0"/>
            </a:endParaRPr>
          </a:p>
          <a:p>
            <a:pPr lvl="1" eaLnBrk="1" hangingPunct="1">
              <a:lnSpc>
                <a:spcPct val="90000"/>
              </a:lnSpc>
            </a:pPr>
            <a:r>
              <a:rPr lang="en-US" altLang="en-US" dirty="0">
                <a:solidFill>
                  <a:srgbClr val="000000"/>
                </a:solidFill>
                <a:latin typeface="Cambria" panose="02040503050406030204" pitchFamily="18" charset="0"/>
              </a:rPr>
              <a:t>Return </a:t>
            </a:r>
            <a:r>
              <a:rPr lang="en-US" altLang="en-US" dirty="0">
                <a:solidFill>
                  <a:srgbClr val="000000"/>
                </a:solidFill>
                <a:latin typeface="Consolas" panose="020B0609020204030204" pitchFamily="49" charset="0"/>
              </a:rPr>
              <a:t>value</a:t>
            </a:r>
            <a:r>
              <a:rPr lang="en-US" altLang="en-US" dirty="0">
                <a:solidFill>
                  <a:srgbClr val="000000"/>
                </a:solidFill>
                <a:latin typeface="Cambria" panose="02040503050406030204" pitchFamily="18" charset="0"/>
              </a:rPr>
              <a:t> to the caller </a:t>
            </a:r>
          </a:p>
        </p:txBody>
      </p:sp>
      <p:sp>
        <p:nvSpPr>
          <p:cNvPr id="1126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1879269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12.6  </a:t>
            </a:r>
            <a:r>
              <a:rPr lang="en-US" dirty="0">
                <a:solidFill>
                  <a:srgbClr val="3380E6"/>
                </a:solidFill>
                <a:latin typeface="Calibri" panose="020F0502020204030204" pitchFamily="34" charset="0"/>
              </a:rPr>
              <a:t>Queues (Cont.)</a:t>
            </a:r>
          </a:p>
        </p:txBody>
      </p:sp>
      <p:sp>
        <p:nvSpPr>
          <p:cNvPr id="114691" name="Text Placeholder 2"/>
          <p:cNvSpPr>
            <a:spLocks noGrp="1"/>
          </p:cNvSpPr>
          <p:nvPr>
            <p:ph type="body" idx="1"/>
          </p:nvPr>
        </p:nvSpPr>
        <p:spPr/>
        <p:txBody>
          <a:bodyPr/>
          <a:lstStyle/>
          <a:p>
            <a:pPr eaLnBrk="1" hangingPunct="1"/>
            <a:r>
              <a:rPr lang="fr-FR" altLang="en-US" dirty="0">
                <a:solidFill>
                  <a:srgbClr val="000000"/>
                </a:solidFill>
                <a:latin typeface="Cambria" panose="02040503050406030204" pitchFamily="18" charset="0"/>
              </a:rPr>
              <a:t>Figure 12.16 </a:t>
            </a:r>
            <a:r>
              <a:rPr lang="fr-FR" altLang="en-US" dirty="0" err="1">
                <a:solidFill>
                  <a:srgbClr val="000000"/>
                </a:solidFill>
                <a:latin typeface="Cambria" panose="02040503050406030204" pitchFamily="18" charset="0"/>
              </a:rPr>
              <a:t>illustrates</a:t>
            </a:r>
            <a:r>
              <a:rPr lang="fr-FR" altLang="en-US" dirty="0">
                <a:solidFill>
                  <a:srgbClr val="000000"/>
                </a:solidFill>
                <a:latin typeface="Cambria" panose="02040503050406030204" pitchFamily="18" charset="0"/>
              </a:rPr>
              <a:t> </a:t>
            </a:r>
            <a:r>
              <a:rPr lang="fr-FR" altLang="en-US" dirty="0" err="1">
                <a:solidFill>
                  <a:srgbClr val="000000"/>
                </a:solidFill>
                <a:latin typeface="Cambria" panose="02040503050406030204" pitchFamily="18" charset="0"/>
              </a:rPr>
              <a:t>function</a:t>
            </a:r>
            <a:r>
              <a:rPr lang="fr-FR" altLang="en-US" dirty="0">
                <a:solidFill>
                  <a:srgbClr val="000000"/>
                </a:solidFill>
                <a:latin typeface="Cambria" panose="02040503050406030204" pitchFamily="18" charset="0"/>
              </a:rPr>
              <a:t> </a:t>
            </a:r>
            <a:r>
              <a:rPr lang="fr-FR" altLang="en-US" dirty="0" err="1">
                <a:solidFill>
                  <a:srgbClr val="000000"/>
                </a:solidFill>
                <a:latin typeface="Consolas" panose="020B0609020204030204" pitchFamily="49" charset="0"/>
              </a:rPr>
              <a:t>dequeue</a:t>
            </a:r>
            <a:r>
              <a:rPr lang="fr-FR"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Part (a) shows the queue </a:t>
            </a:r>
            <a:r>
              <a:rPr lang="en-US" altLang="en-US" i="1" dirty="0">
                <a:solidFill>
                  <a:srgbClr val="000000"/>
                </a:solidFill>
                <a:latin typeface="Cambria" panose="02040503050406030204" pitchFamily="18" charset="0"/>
              </a:rPr>
              <a:t>after</a:t>
            </a:r>
            <a:r>
              <a:rPr lang="en-US" altLang="en-US" dirty="0">
                <a:solidFill>
                  <a:srgbClr val="000000"/>
                </a:solidFill>
                <a:latin typeface="Cambria" panose="02040503050406030204" pitchFamily="18" charset="0"/>
              </a:rPr>
              <a:t> the preceding </a:t>
            </a:r>
            <a:r>
              <a:rPr lang="en-US" altLang="en-US" dirty="0" err="1">
                <a:solidFill>
                  <a:srgbClr val="000000"/>
                </a:solidFill>
                <a:latin typeface="Consolas" panose="020B0609020204030204" pitchFamily="49" charset="0"/>
              </a:rPr>
              <a:t>enqueue</a:t>
            </a:r>
            <a:r>
              <a:rPr lang="en-US" altLang="en-US" dirty="0">
                <a:solidFill>
                  <a:srgbClr val="000000"/>
                </a:solidFill>
                <a:latin typeface="Cambria" panose="02040503050406030204" pitchFamily="18" charset="0"/>
              </a:rPr>
              <a:t> operation.</a:t>
            </a:r>
          </a:p>
          <a:p>
            <a:pPr eaLnBrk="1" hangingPunct="1"/>
            <a:r>
              <a:rPr lang="en-US" altLang="en-US" dirty="0">
                <a:solidFill>
                  <a:srgbClr val="000000"/>
                </a:solidFill>
                <a:latin typeface="Cambria" panose="02040503050406030204" pitchFamily="18" charset="0"/>
              </a:rPr>
              <a:t>Part (b) shows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 pointing to the </a:t>
            </a:r>
            <a:r>
              <a:rPr lang="en-US" altLang="en-US" i="1" dirty="0" err="1">
                <a:solidFill>
                  <a:srgbClr val="000000"/>
                </a:solidFill>
                <a:latin typeface="Cambria" panose="02040503050406030204" pitchFamily="18" charset="0"/>
              </a:rPr>
              <a:t>dequeued</a:t>
            </a:r>
            <a:r>
              <a:rPr lang="en-US" altLang="en-US" i="1" dirty="0">
                <a:solidFill>
                  <a:srgbClr val="000000"/>
                </a:solidFill>
                <a:latin typeface="Cambria" panose="02040503050406030204" pitchFamily="18" charset="0"/>
              </a:rPr>
              <a:t> node</a:t>
            </a:r>
            <a:r>
              <a:rPr lang="en-US" altLang="en-US" dirty="0">
                <a:solidFill>
                  <a:srgbClr val="000000"/>
                </a:solidFill>
                <a:latin typeface="Cambria" panose="02040503050406030204" pitchFamily="18" charset="0"/>
              </a:rPr>
              <a:t>, and </a:t>
            </a:r>
            <a:r>
              <a:rPr lang="en-US" altLang="en-US" dirty="0" err="1">
                <a:solidFill>
                  <a:srgbClr val="000000"/>
                </a:solidFill>
                <a:latin typeface="Consolas" panose="020B0609020204030204" pitchFamily="49" charset="0"/>
              </a:rPr>
              <a:t>headPtr</a:t>
            </a:r>
            <a:r>
              <a:rPr lang="en-US" altLang="en-US" dirty="0">
                <a:solidFill>
                  <a:srgbClr val="000000"/>
                </a:solidFill>
                <a:latin typeface="Cambria" panose="02040503050406030204" pitchFamily="18" charset="0"/>
              </a:rPr>
              <a:t> pointing to the new </a:t>
            </a:r>
            <a:r>
              <a:rPr lang="en-US" altLang="en-US" i="1" dirty="0">
                <a:solidFill>
                  <a:srgbClr val="000000"/>
                </a:solidFill>
                <a:latin typeface="Cambria" panose="02040503050406030204" pitchFamily="18" charset="0"/>
              </a:rPr>
              <a:t>first node </a:t>
            </a:r>
            <a:r>
              <a:rPr lang="en-US" altLang="en-US" dirty="0">
                <a:solidFill>
                  <a:srgbClr val="000000"/>
                </a:solidFill>
                <a:latin typeface="Cambria" panose="02040503050406030204" pitchFamily="18" charset="0"/>
              </a:rPr>
              <a:t>of the queue.</a:t>
            </a:r>
          </a:p>
          <a:p>
            <a:pPr eaLnBrk="1" hangingPunct="1"/>
            <a:r>
              <a:rPr lang="en-US" altLang="en-US" dirty="0">
                <a:solidFill>
                  <a:srgbClr val="000000"/>
                </a:solidFill>
                <a:latin typeface="Cambria" panose="02040503050406030204" pitchFamily="18" charset="0"/>
              </a:rPr>
              <a:t>Function </a:t>
            </a:r>
            <a:r>
              <a:rPr lang="en-US" altLang="en-US" dirty="0">
                <a:solidFill>
                  <a:srgbClr val="000000"/>
                </a:solidFill>
                <a:latin typeface="Consolas" panose="020B0609020204030204" pitchFamily="49" charset="0"/>
              </a:rPr>
              <a:t>free</a:t>
            </a:r>
            <a:r>
              <a:rPr lang="en-US" altLang="en-US" dirty="0">
                <a:solidFill>
                  <a:srgbClr val="000000"/>
                </a:solidFill>
                <a:latin typeface="Cambria" panose="02040503050406030204" pitchFamily="18" charset="0"/>
              </a:rPr>
              <a:t> is used to </a:t>
            </a:r>
            <a:r>
              <a:rPr lang="en-US" altLang="en-US" i="1" dirty="0">
                <a:solidFill>
                  <a:srgbClr val="000000"/>
                </a:solidFill>
                <a:latin typeface="Cambria" panose="02040503050406030204" pitchFamily="18" charset="0"/>
              </a:rPr>
              <a:t>reclaim the memory </a:t>
            </a:r>
            <a:r>
              <a:rPr lang="en-US" altLang="en-US" dirty="0">
                <a:solidFill>
                  <a:srgbClr val="000000"/>
                </a:solidFill>
                <a:latin typeface="Cambria" panose="02040503050406030204" pitchFamily="18" charset="0"/>
              </a:rPr>
              <a:t>pointed to by </a:t>
            </a:r>
            <a:r>
              <a:rPr lang="en-US" altLang="en-US" dirty="0" err="1">
                <a:solidFill>
                  <a:srgbClr val="000000"/>
                </a:solidFill>
                <a:latin typeface="Consolas" panose="020B0609020204030204" pitchFamily="49" charset="0"/>
              </a:rPr>
              <a:t>tempPtr</a:t>
            </a:r>
            <a:r>
              <a:rPr lang="en-US" altLang="en-US" dirty="0">
                <a:solidFill>
                  <a:srgbClr val="000000"/>
                </a:solidFill>
                <a:latin typeface="Cambria" panose="02040503050406030204" pitchFamily="18" charset="0"/>
              </a:rPr>
              <a:t>.</a:t>
            </a:r>
          </a:p>
        </p:txBody>
      </p:sp>
      <p:sp>
        <p:nvSpPr>
          <p:cNvPr id="11366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803843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12.7  </a:t>
            </a:r>
            <a:r>
              <a:rPr lang="en-US" dirty="0">
                <a:solidFill>
                  <a:srgbClr val="3380E6"/>
                </a:solidFill>
                <a:latin typeface="Calibri" panose="020F0502020204030204" pitchFamily="34" charset="0"/>
              </a:rPr>
              <a:t>Trees</a:t>
            </a:r>
          </a:p>
        </p:txBody>
      </p:sp>
      <p:sp>
        <p:nvSpPr>
          <p:cNvPr id="116739"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Linked lists, stacks and queues are </a:t>
            </a:r>
            <a:r>
              <a:rPr lang="en-US" altLang="en-US" dirty="0">
                <a:solidFill>
                  <a:srgbClr val="0000FF"/>
                </a:solidFill>
                <a:latin typeface="Cambria" panose="02040503050406030204" pitchFamily="18" charset="0"/>
              </a:rPr>
              <a:t>linear data structures</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A </a:t>
            </a:r>
            <a:r>
              <a:rPr lang="en-US" altLang="en-US" dirty="0">
                <a:solidFill>
                  <a:srgbClr val="0000FF"/>
                </a:solidFill>
                <a:latin typeface="Cambria" panose="02040503050406030204" pitchFamily="18" charset="0"/>
              </a:rPr>
              <a:t>tree</a:t>
            </a:r>
            <a:r>
              <a:rPr lang="en-US" altLang="en-US" dirty="0">
                <a:solidFill>
                  <a:srgbClr val="000000"/>
                </a:solidFill>
                <a:latin typeface="Cambria" panose="02040503050406030204" pitchFamily="18" charset="0"/>
              </a:rPr>
              <a:t> is a </a:t>
            </a:r>
            <a:r>
              <a:rPr lang="en-US" altLang="en-US" i="1" dirty="0">
                <a:solidFill>
                  <a:srgbClr val="000000"/>
                </a:solidFill>
                <a:latin typeface="Cambria" panose="02040503050406030204" pitchFamily="18" charset="0"/>
              </a:rPr>
              <a:t>nonlinear, two-dimensional data structure </a:t>
            </a:r>
            <a:r>
              <a:rPr lang="en-US" altLang="en-US" dirty="0">
                <a:solidFill>
                  <a:srgbClr val="000000"/>
                </a:solidFill>
                <a:latin typeface="Cambria" panose="02040503050406030204" pitchFamily="18" charset="0"/>
              </a:rPr>
              <a:t>with special properties.</a:t>
            </a:r>
          </a:p>
          <a:p>
            <a:pPr eaLnBrk="1" hangingPunct="1"/>
            <a:r>
              <a:rPr lang="en-US" altLang="en-US" dirty="0">
                <a:solidFill>
                  <a:srgbClr val="000000"/>
                </a:solidFill>
                <a:latin typeface="Cambria" panose="02040503050406030204" pitchFamily="18" charset="0"/>
              </a:rPr>
              <a:t>Tree nodes contain </a:t>
            </a:r>
            <a:r>
              <a:rPr lang="en-US" altLang="en-US" i="1" dirty="0">
                <a:solidFill>
                  <a:srgbClr val="000000"/>
                </a:solidFill>
                <a:latin typeface="Cambria" panose="02040503050406030204" pitchFamily="18" charset="0"/>
              </a:rPr>
              <a:t>two or more </a:t>
            </a:r>
            <a:r>
              <a:rPr lang="en-US" altLang="en-US" dirty="0">
                <a:solidFill>
                  <a:srgbClr val="000000"/>
                </a:solidFill>
                <a:latin typeface="Cambria" panose="02040503050406030204" pitchFamily="18" charset="0"/>
              </a:rPr>
              <a:t>links.</a:t>
            </a:r>
          </a:p>
        </p:txBody>
      </p:sp>
      <p:sp>
        <p:nvSpPr>
          <p:cNvPr id="11571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757089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12.7  </a:t>
            </a:r>
            <a:r>
              <a:rPr lang="en-US" dirty="0">
                <a:solidFill>
                  <a:srgbClr val="3380E6"/>
                </a:solidFill>
                <a:latin typeface="Calibri" panose="020F0502020204030204" pitchFamily="34" charset="0"/>
              </a:rPr>
              <a:t>Trees (Cont.)</a:t>
            </a:r>
          </a:p>
        </p:txBody>
      </p:sp>
      <p:sp>
        <p:nvSpPr>
          <p:cNvPr id="117763"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This section discusses </a:t>
            </a:r>
            <a:r>
              <a:rPr lang="en-US" altLang="en-US" sz="2500" dirty="0">
                <a:solidFill>
                  <a:srgbClr val="0000FF"/>
                </a:solidFill>
                <a:latin typeface="Cambria" panose="02040503050406030204" pitchFamily="18" charset="0"/>
              </a:rPr>
              <a:t>binary trees</a:t>
            </a:r>
            <a:r>
              <a:rPr lang="en-US" altLang="en-US" sz="2500" dirty="0">
                <a:solidFill>
                  <a:srgbClr val="000000"/>
                </a:solidFill>
                <a:latin typeface="Cambria" panose="02040503050406030204" pitchFamily="18" charset="0"/>
              </a:rPr>
              <a:t> (Fig. 12.17)—trees whose nodes all contain two links (none, one, or both of which may be </a:t>
            </a:r>
            <a:r>
              <a:rPr lang="en-US" altLang="en-US" sz="2500" dirty="0">
                <a:solidFill>
                  <a:srgbClr val="000000"/>
                </a:solidFill>
                <a:latin typeface="Consolas" panose="020B0609020204030204" pitchFamily="49" charset="0"/>
              </a:rPr>
              <a:t>NULL</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The </a:t>
            </a:r>
            <a:r>
              <a:rPr lang="en-US" altLang="en-US" sz="2500" dirty="0">
                <a:solidFill>
                  <a:srgbClr val="0000FF"/>
                </a:solidFill>
                <a:latin typeface="Cambria" panose="02040503050406030204" pitchFamily="18" charset="0"/>
              </a:rPr>
              <a:t>root node</a:t>
            </a:r>
            <a:r>
              <a:rPr lang="en-US" altLang="en-US" sz="2500" dirty="0">
                <a:solidFill>
                  <a:srgbClr val="000000"/>
                </a:solidFill>
                <a:latin typeface="Cambria" panose="02040503050406030204" pitchFamily="18" charset="0"/>
              </a:rPr>
              <a:t> is the first node in a tree.</a:t>
            </a:r>
          </a:p>
          <a:p>
            <a:pPr eaLnBrk="1" hangingPunct="1">
              <a:lnSpc>
                <a:spcPct val="90000"/>
              </a:lnSpc>
            </a:pPr>
            <a:r>
              <a:rPr lang="en-US" altLang="en-US" sz="2500" dirty="0">
                <a:solidFill>
                  <a:srgbClr val="000000"/>
                </a:solidFill>
                <a:latin typeface="Cambria" panose="02040503050406030204" pitchFamily="18" charset="0"/>
              </a:rPr>
              <a:t>Each link in the root node refers to a </a:t>
            </a:r>
            <a:r>
              <a:rPr lang="en-US" altLang="en-US" sz="2500" dirty="0">
                <a:solidFill>
                  <a:srgbClr val="0000FF"/>
                </a:solidFill>
                <a:latin typeface="Cambria" panose="02040503050406030204" pitchFamily="18" charset="0"/>
              </a:rPr>
              <a:t>child</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The </a:t>
            </a:r>
            <a:r>
              <a:rPr lang="en-US" altLang="en-US" sz="2500" dirty="0">
                <a:solidFill>
                  <a:srgbClr val="0000FF"/>
                </a:solidFill>
                <a:latin typeface="Cambria" panose="02040503050406030204" pitchFamily="18" charset="0"/>
              </a:rPr>
              <a:t>left child</a:t>
            </a:r>
            <a:r>
              <a:rPr lang="en-US" altLang="en-US" sz="2500" dirty="0">
                <a:solidFill>
                  <a:srgbClr val="000000"/>
                </a:solidFill>
                <a:latin typeface="Cambria" panose="02040503050406030204" pitchFamily="18" charset="0"/>
              </a:rPr>
              <a:t> is the first node in the </a:t>
            </a:r>
            <a:r>
              <a:rPr lang="en-US" altLang="en-US" sz="2500" dirty="0">
                <a:solidFill>
                  <a:srgbClr val="0000FF"/>
                </a:solidFill>
                <a:latin typeface="Cambria" panose="02040503050406030204" pitchFamily="18" charset="0"/>
              </a:rPr>
              <a:t>left subtree</a:t>
            </a:r>
            <a:r>
              <a:rPr lang="en-US" altLang="en-US" sz="2500" dirty="0">
                <a:solidFill>
                  <a:srgbClr val="000000"/>
                </a:solidFill>
                <a:latin typeface="Cambria" panose="02040503050406030204" pitchFamily="18" charset="0"/>
              </a:rPr>
              <a:t>, and the </a:t>
            </a:r>
            <a:r>
              <a:rPr lang="en-US" altLang="en-US" sz="2500" dirty="0">
                <a:solidFill>
                  <a:srgbClr val="0000FF"/>
                </a:solidFill>
                <a:latin typeface="Cambria" panose="02040503050406030204" pitchFamily="18" charset="0"/>
              </a:rPr>
              <a:t>right child</a:t>
            </a:r>
            <a:r>
              <a:rPr lang="en-US" altLang="en-US" sz="2500" dirty="0">
                <a:solidFill>
                  <a:srgbClr val="000000"/>
                </a:solidFill>
                <a:latin typeface="Cambria" panose="02040503050406030204" pitchFamily="18" charset="0"/>
              </a:rPr>
              <a:t> is the first node in the </a:t>
            </a:r>
            <a:r>
              <a:rPr lang="en-US" altLang="en-US" sz="2500" dirty="0">
                <a:solidFill>
                  <a:srgbClr val="0000FF"/>
                </a:solidFill>
                <a:latin typeface="Cambria" panose="02040503050406030204" pitchFamily="18" charset="0"/>
              </a:rPr>
              <a:t>right subtree</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The children of a node are called </a:t>
            </a:r>
            <a:r>
              <a:rPr lang="en-US" altLang="en-US" sz="2500" dirty="0">
                <a:solidFill>
                  <a:srgbClr val="0000FF"/>
                </a:solidFill>
                <a:latin typeface="Cambria" panose="02040503050406030204" pitchFamily="18" charset="0"/>
              </a:rPr>
              <a:t>siblings</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A node with no children is called a </a:t>
            </a:r>
            <a:r>
              <a:rPr lang="en-US" altLang="en-US" sz="2500" dirty="0">
                <a:solidFill>
                  <a:srgbClr val="0000FF"/>
                </a:solidFill>
                <a:latin typeface="Cambria" panose="02040503050406030204" pitchFamily="18" charset="0"/>
              </a:rPr>
              <a:t>leaf node</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Computer scientists normally draw trees from the root node down—exactly the opposite of trees in nature.</a:t>
            </a:r>
          </a:p>
        </p:txBody>
      </p:sp>
      <p:sp>
        <p:nvSpPr>
          <p:cNvPr id="11674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525645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12.7  </a:t>
            </a:r>
            <a:r>
              <a:rPr lang="en-US" dirty="0">
                <a:solidFill>
                  <a:srgbClr val="3380E6"/>
                </a:solidFill>
                <a:latin typeface="Calibri" panose="020F0502020204030204" pitchFamily="34" charset="0"/>
              </a:rPr>
              <a:t>Trees (Cont.)</a:t>
            </a:r>
          </a:p>
        </p:txBody>
      </p:sp>
      <p:sp>
        <p:nvSpPr>
          <p:cNvPr id="119811" name="Text Placeholder 2"/>
          <p:cNvSpPr>
            <a:spLocks noGrp="1"/>
          </p:cNvSpPr>
          <p:nvPr>
            <p:ph type="body" idx="1"/>
          </p:nvPr>
        </p:nvSpPr>
        <p:spPr/>
        <p:txBody>
          <a:bodyPr>
            <a:normAutofit lnSpcReduction="10000"/>
          </a:bodyPr>
          <a:lstStyle/>
          <a:p>
            <a:pPr eaLnBrk="1" hangingPunct="1"/>
            <a:r>
              <a:rPr lang="en-US" altLang="en-US" sz="2500" dirty="0">
                <a:solidFill>
                  <a:srgbClr val="000000"/>
                </a:solidFill>
                <a:latin typeface="Cambria" panose="02040503050406030204" pitchFamily="18" charset="0"/>
              </a:rPr>
              <a:t>In this section, a special binary tree called a </a:t>
            </a:r>
            <a:r>
              <a:rPr lang="en-US" altLang="en-US" sz="2500" dirty="0">
                <a:solidFill>
                  <a:srgbClr val="0000FF"/>
                </a:solidFill>
                <a:latin typeface="Cambria" panose="02040503050406030204" pitchFamily="18" charset="0"/>
              </a:rPr>
              <a:t>binary search tree</a:t>
            </a:r>
            <a:r>
              <a:rPr lang="en-US" altLang="en-US" sz="2500" dirty="0">
                <a:solidFill>
                  <a:srgbClr val="000000"/>
                </a:solidFill>
                <a:latin typeface="Cambria" panose="02040503050406030204" pitchFamily="18" charset="0"/>
              </a:rPr>
              <a:t> is created.</a:t>
            </a:r>
          </a:p>
          <a:p>
            <a:pPr eaLnBrk="1" hangingPunct="1"/>
            <a:r>
              <a:rPr lang="en-US" altLang="en-US" sz="2500" dirty="0">
                <a:solidFill>
                  <a:srgbClr val="000000"/>
                </a:solidFill>
                <a:latin typeface="Cambria" panose="02040503050406030204" pitchFamily="18" charset="0"/>
              </a:rPr>
              <a:t>A binary search tree (with no duplicate node values) has the characteristic that the values in any left subtree are less than the value in its parent node, and the values in any right subtree are greater than the value in its </a:t>
            </a:r>
            <a:r>
              <a:rPr lang="en-US" altLang="en-US" sz="2500" dirty="0">
                <a:solidFill>
                  <a:srgbClr val="0000FF"/>
                </a:solidFill>
                <a:latin typeface="Cambria" panose="02040503050406030204" pitchFamily="18" charset="0"/>
              </a:rPr>
              <a:t>parent node</a:t>
            </a:r>
            <a:r>
              <a:rPr lang="en-US" altLang="en-US" sz="2500" dirty="0">
                <a:solidFill>
                  <a:srgbClr val="000000"/>
                </a:solidFill>
                <a:latin typeface="Cambria" panose="02040503050406030204" pitchFamily="18" charset="0"/>
              </a:rPr>
              <a:t>.</a:t>
            </a:r>
          </a:p>
          <a:p>
            <a:pPr eaLnBrk="1" hangingPunct="1"/>
            <a:r>
              <a:rPr lang="en-US" altLang="en-US" sz="2500" dirty="0">
                <a:solidFill>
                  <a:srgbClr val="000000"/>
                </a:solidFill>
                <a:latin typeface="Cambria" panose="02040503050406030204" pitchFamily="18" charset="0"/>
              </a:rPr>
              <a:t>Figure 12.18 illustrates a binary search tree with 12 values.</a:t>
            </a:r>
          </a:p>
          <a:p>
            <a:pPr eaLnBrk="1" hangingPunct="1"/>
            <a:r>
              <a:rPr lang="en-US" altLang="en-US" sz="2500" dirty="0">
                <a:solidFill>
                  <a:srgbClr val="000000"/>
                </a:solidFill>
                <a:latin typeface="Cambria" panose="02040503050406030204" pitchFamily="18" charset="0"/>
              </a:rPr>
              <a:t>The shape of the binary search tree that corresponds to a set of data can vary, depending on the order in which the values are inserted into the tree.</a:t>
            </a:r>
          </a:p>
        </p:txBody>
      </p:sp>
      <p:sp>
        <p:nvSpPr>
          <p:cNvPr id="1187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731602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12.2  </a:t>
            </a:r>
            <a:r>
              <a:rPr lang="en-US" dirty="0">
                <a:solidFill>
                  <a:srgbClr val="3380E6"/>
                </a:solidFill>
                <a:latin typeface="Calibri" panose="020F0502020204030204" pitchFamily="34" charset="0"/>
              </a:rPr>
              <a:t>Self-Referential Structures</a:t>
            </a:r>
          </a:p>
        </p:txBody>
      </p:sp>
      <p:sp>
        <p:nvSpPr>
          <p:cNvPr id="17411"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Recall that a </a:t>
            </a:r>
            <a:r>
              <a:rPr lang="en-US" altLang="en-US" i="1" dirty="0">
                <a:latin typeface="Cambria" panose="02040503050406030204" pitchFamily="18" charset="0"/>
              </a:rPr>
              <a:t>self-referential structure </a:t>
            </a:r>
            <a:r>
              <a:rPr lang="en-US" altLang="en-US" dirty="0">
                <a:solidFill>
                  <a:srgbClr val="000000"/>
                </a:solidFill>
                <a:latin typeface="Cambria" panose="02040503050406030204" pitchFamily="18" charset="0"/>
              </a:rPr>
              <a:t>contains a pointer member that points to a structure of the </a:t>
            </a:r>
            <a:r>
              <a:rPr lang="en-US" altLang="en-US" i="1" dirty="0">
                <a:solidFill>
                  <a:srgbClr val="000000"/>
                </a:solidFill>
                <a:latin typeface="Cambria" panose="02040503050406030204" pitchFamily="18" charset="0"/>
              </a:rPr>
              <a:t>same</a:t>
            </a:r>
            <a:r>
              <a:rPr lang="en-US" altLang="en-US" dirty="0">
                <a:solidFill>
                  <a:srgbClr val="000000"/>
                </a:solidFill>
                <a:latin typeface="Cambria" panose="02040503050406030204" pitchFamily="18" charset="0"/>
              </a:rPr>
              <a:t> structure type.</a:t>
            </a:r>
          </a:p>
          <a:p>
            <a:pPr eaLnBrk="1" hangingPunct="1"/>
            <a:r>
              <a:rPr lang="en-US" altLang="en-US" dirty="0">
                <a:solidFill>
                  <a:srgbClr val="000000"/>
                </a:solidFill>
                <a:latin typeface="Cambria" panose="02040503050406030204" pitchFamily="18" charset="0"/>
              </a:rPr>
              <a:t>For example, the definition</a:t>
            </a:r>
          </a:p>
          <a:p>
            <a:pPr lvl="2" eaLnBrk="1" hangingPunct="1"/>
            <a:r>
              <a:rPr lang="en-US" altLang="en-US" b="1" dirty="0" err="1">
                <a:solidFill>
                  <a:srgbClr val="0000FF"/>
                </a:solidFill>
                <a:latin typeface="Consolas" panose="020B0609020204030204" pitchFamily="49" charset="0"/>
              </a:rPr>
              <a:t>struct</a:t>
            </a:r>
            <a:r>
              <a:rPr lang="en-US" altLang="en-US" b="1" dirty="0">
                <a:solidFill>
                  <a:srgbClr val="000000"/>
                </a:solidFill>
                <a:latin typeface="Consolas" panose="020B0609020204030204" pitchFamily="49" charset="0"/>
              </a:rPr>
              <a:t> node {         </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   </a:t>
            </a:r>
            <a:r>
              <a:rPr lang="en-US" altLang="en-US" b="1" dirty="0" err="1">
                <a:solidFill>
                  <a:srgbClr val="0000FF"/>
                </a:solidFill>
                <a:latin typeface="Consolas" panose="020B0609020204030204" pitchFamily="49" charset="0"/>
              </a:rPr>
              <a:t>int</a:t>
            </a:r>
            <a:r>
              <a:rPr lang="en-US" altLang="en-US" b="1" dirty="0">
                <a:solidFill>
                  <a:srgbClr val="000000"/>
                </a:solidFill>
                <a:latin typeface="Consolas" panose="020B0609020204030204" pitchFamily="49" charset="0"/>
              </a:rPr>
              <a:t> data;</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   </a:t>
            </a:r>
            <a:r>
              <a:rPr lang="en-US" altLang="en-US" b="1" dirty="0" err="1">
                <a:solidFill>
                  <a:srgbClr val="0000FF"/>
                </a:solidFill>
                <a:latin typeface="Consolas" panose="020B0609020204030204" pitchFamily="49" charset="0"/>
              </a:rPr>
              <a:t>struct</a:t>
            </a:r>
            <a:r>
              <a:rPr lang="en-US" altLang="en-US" b="1" dirty="0">
                <a:solidFill>
                  <a:srgbClr val="000000"/>
                </a:solidFill>
                <a:latin typeface="Consolas" panose="020B0609020204030204" pitchFamily="49" charset="0"/>
              </a:rPr>
              <a:t> node *</a:t>
            </a:r>
            <a:r>
              <a:rPr lang="en-US" altLang="en-US" b="1" dirty="0" err="1">
                <a:solidFill>
                  <a:srgbClr val="000000"/>
                </a:solidFill>
                <a:latin typeface="Consolas" panose="020B0609020204030204" pitchFamily="49" charset="0"/>
              </a:rPr>
              <a:t>nextPtr</a:t>
            </a:r>
            <a:r>
              <a:rPr lang="en-US" altLang="en-US" b="1" dirty="0">
                <a:solidFill>
                  <a:srgbClr val="000000"/>
                </a:solidFill>
                <a:latin typeface="Consolas" panose="020B0609020204030204" pitchFamily="49" charset="0"/>
              </a:rPr>
              <a:t>;</a:t>
            </a:r>
            <a:br>
              <a:rPr lang="en-US" altLang="en-US" b="1" dirty="0">
                <a:solidFill>
                  <a:srgbClr val="000000"/>
                </a:solidFill>
                <a:latin typeface="Consolas" panose="020B0609020204030204" pitchFamily="49" charset="0"/>
              </a:rPr>
            </a:br>
            <a:r>
              <a:rPr lang="en-US" altLang="en-US" b="1" dirty="0">
                <a:solidFill>
                  <a:srgbClr val="000000"/>
                </a:solidFill>
                <a:latin typeface="Consolas" panose="020B0609020204030204" pitchFamily="49" charset="0"/>
              </a:rPr>
              <a:t>}; </a:t>
            </a:r>
            <a:endParaRPr lang="en-US" altLang="en-US" b="1" dirty="0">
              <a:solidFill>
                <a:srgbClr val="00B050"/>
              </a:solidFill>
              <a:latin typeface="Consolas" panose="020B0609020204030204" pitchFamily="49" charset="0"/>
            </a:endParaRPr>
          </a:p>
          <a:p>
            <a:pPr eaLnBrk="1" hangingPunct="1">
              <a:buFont typeface="Wingdings 3" panose="05040102010807070707" pitchFamily="18" charset="2"/>
              <a:buNone/>
            </a:pPr>
            <a:r>
              <a:rPr lang="en-US" altLang="en-US" dirty="0">
                <a:solidFill>
                  <a:srgbClr val="000000"/>
                </a:solidFill>
                <a:latin typeface="Cambria" panose="02040503050406030204" pitchFamily="18" charset="0"/>
              </a:rPr>
              <a:t>	defines a type, </a:t>
            </a:r>
            <a:r>
              <a:rPr lang="en-US" altLang="en-US" dirty="0" err="1">
                <a:solidFill>
                  <a:srgbClr val="000000"/>
                </a:solidFill>
                <a:latin typeface="Consolas" panose="020B0609020204030204" pitchFamily="49" charset="0"/>
              </a:rPr>
              <a:t>struct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node</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A structure of type </a:t>
            </a:r>
            <a:r>
              <a:rPr lang="en-US" altLang="en-US" dirty="0" err="1">
                <a:solidFill>
                  <a:srgbClr val="000000"/>
                </a:solidFill>
                <a:latin typeface="Consolas" panose="020B0609020204030204" pitchFamily="49" charset="0"/>
              </a:rPr>
              <a:t>struct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node</a:t>
            </a:r>
            <a:r>
              <a:rPr lang="en-US" altLang="en-US" dirty="0">
                <a:solidFill>
                  <a:srgbClr val="000000"/>
                </a:solidFill>
                <a:latin typeface="Cambria" panose="02040503050406030204" pitchFamily="18" charset="0"/>
              </a:rPr>
              <a:t> has two members—integer member </a:t>
            </a:r>
            <a:r>
              <a:rPr lang="en-US" altLang="en-US" dirty="0">
                <a:solidFill>
                  <a:srgbClr val="000000"/>
                </a:solidFill>
                <a:latin typeface="Consolas" panose="020B0609020204030204" pitchFamily="49" charset="0"/>
              </a:rPr>
              <a:t>data</a:t>
            </a:r>
            <a:r>
              <a:rPr lang="en-US" altLang="en-US" dirty="0">
                <a:solidFill>
                  <a:srgbClr val="000000"/>
                </a:solidFill>
                <a:latin typeface="Cambria" panose="02040503050406030204" pitchFamily="18" charset="0"/>
              </a:rPr>
              <a:t> and pointer member </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a:t>
            </a:r>
          </a:p>
        </p:txBody>
      </p:sp>
      <p:sp>
        <p:nvSpPr>
          <p:cNvPr id="1638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1220545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12.7  </a:t>
            </a:r>
            <a:r>
              <a:rPr lang="en-US" dirty="0">
                <a:solidFill>
                  <a:srgbClr val="3380E6"/>
                </a:solidFill>
                <a:latin typeface="Calibri" panose="020F0502020204030204" pitchFamily="34" charset="0"/>
              </a:rPr>
              <a:t>Trees (Cont.)</a:t>
            </a:r>
          </a:p>
        </p:txBody>
      </p:sp>
      <p:sp>
        <p:nvSpPr>
          <p:cNvPr id="122883"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Figure 12.19 (output shown in Fig. 12.20) creates a binary search tree and </a:t>
            </a:r>
            <a:r>
              <a:rPr lang="en-US" altLang="en-US" i="1" dirty="0">
                <a:solidFill>
                  <a:srgbClr val="000000"/>
                </a:solidFill>
                <a:latin typeface="Cambria" panose="02040503050406030204" pitchFamily="18" charset="0"/>
              </a:rPr>
              <a:t>traverses</a:t>
            </a:r>
            <a:r>
              <a:rPr lang="en-US" altLang="en-US" dirty="0">
                <a:solidFill>
                  <a:srgbClr val="000000"/>
                </a:solidFill>
                <a:latin typeface="Cambria" panose="02040503050406030204" pitchFamily="18" charset="0"/>
              </a:rPr>
              <a:t> it three ways—</a:t>
            </a:r>
            <a:r>
              <a:rPr lang="en-US" altLang="en-US" dirty="0" err="1">
                <a:solidFill>
                  <a:srgbClr val="0000FF"/>
                </a:solidFill>
                <a:latin typeface="Cambria" panose="02040503050406030204" pitchFamily="18" charset="0"/>
              </a:rPr>
              <a:t>inorder</a:t>
            </a:r>
            <a:r>
              <a:rPr lang="en-US" altLang="en-US" dirty="0">
                <a:solidFill>
                  <a:srgbClr val="000000"/>
                </a:solidFill>
                <a:latin typeface="Cambria" panose="02040503050406030204" pitchFamily="18" charset="0"/>
              </a:rPr>
              <a:t>,</a:t>
            </a:r>
            <a:r>
              <a:rPr lang="en-US" altLang="en-US" dirty="0">
                <a:solidFill>
                  <a:srgbClr val="0000FF"/>
                </a:solidFill>
                <a:latin typeface="Cambria" panose="02040503050406030204" pitchFamily="18" charset="0"/>
              </a:rPr>
              <a:t> preorder</a:t>
            </a:r>
            <a:r>
              <a:rPr lang="en-US" altLang="en-US" dirty="0">
                <a:solidFill>
                  <a:srgbClr val="000000"/>
                </a:solidFill>
                <a:latin typeface="Cambria" panose="02040503050406030204" pitchFamily="18" charset="0"/>
              </a:rPr>
              <a:t> and </a:t>
            </a:r>
            <a:r>
              <a:rPr lang="en-US" altLang="en-US" dirty="0" err="1">
                <a:solidFill>
                  <a:srgbClr val="0000FF"/>
                </a:solidFill>
                <a:latin typeface="Cambria" panose="02040503050406030204" pitchFamily="18" charset="0"/>
              </a:rPr>
              <a:t>postorder</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The program generates 10 random numbers and inserts each in the tree, except that </a:t>
            </a:r>
            <a:r>
              <a:rPr lang="en-US" altLang="en-US" i="1" dirty="0">
                <a:solidFill>
                  <a:srgbClr val="000000"/>
                </a:solidFill>
                <a:latin typeface="Cambria" panose="02040503050406030204" pitchFamily="18" charset="0"/>
              </a:rPr>
              <a:t>duplicate</a:t>
            </a:r>
            <a:r>
              <a:rPr lang="en-US" altLang="en-US" dirty="0">
                <a:solidFill>
                  <a:srgbClr val="000000"/>
                </a:solidFill>
                <a:latin typeface="Cambria" panose="02040503050406030204" pitchFamily="18" charset="0"/>
              </a:rPr>
              <a:t> values are </a:t>
            </a:r>
            <a:r>
              <a:rPr lang="en-US" altLang="en-US" i="1" dirty="0">
                <a:solidFill>
                  <a:srgbClr val="000000"/>
                </a:solidFill>
                <a:latin typeface="Cambria" panose="02040503050406030204" pitchFamily="18" charset="0"/>
              </a:rPr>
              <a:t>discarded</a:t>
            </a:r>
            <a:r>
              <a:rPr lang="en-US" altLang="en-US" dirty="0">
                <a:solidFill>
                  <a:srgbClr val="000000"/>
                </a:solidFill>
                <a:latin typeface="Cambria" panose="02040503050406030204" pitchFamily="18" charset="0"/>
              </a:rPr>
              <a:t>.</a:t>
            </a:r>
          </a:p>
        </p:txBody>
      </p:sp>
      <p:sp>
        <p:nvSpPr>
          <p:cNvPr id="12186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4216189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12.7.1  </a:t>
            </a:r>
            <a:r>
              <a:rPr lang="en-US" dirty="0">
                <a:solidFill>
                  <a:srgbClr val="3380E6"/>
                </a:solidFill>
                <a:latin typeface="Calibri" panose="020F0502020204030204" pitchFamily="34" charset="0"/>
              </a:rPr>
              <a:t>Function </a:t>
            </a:r>
            <a:r>
              <a:rPr lang="en-US" dirty="0" err="1">
                <a:solidFill>
                  <a:srgbClr val="3380E6"/>
                </a:solidFill>
                <a:latin typeface="Consolas" panose="020B0609020204030204" pitchFamily="49" charset="0"/>
              </a:rPr>
              <a:t>insertNode</a:t>
            </a:r>
            <a:r>
              <a:rPr lang="en-US" dirty="0">
                <a:solidFill>
                  <a:srgbClr val="3380E6"/>
                </a:solidFill>
                <a:latin typeface="Calibri" panose="020F0502020204030204" pitchFamily="34" charset="0"/>
              </a:rPr>
              <a:t> (Cont.)</a:t>
            </a:r>
          </a:p>
        </p:txBody>
      </p:sp>
      <p:sp>
        <p:nvSpPr>
          <p:cNvPr id="131075" name="Text Placeholder 2"/>
          <p:cNvSpPr>
            <a:spLocks noGrp="1"/>
          </p:cNvSpPr>
          <p:nvPr>
            <p:ph type="body" idx="1"/>
          </p:nvPr>
        </p:nvSpPr>
        <p:spPr/>
        <p:txBody>
          <a:bodyPr/>
          <a:lstStyle/>
          <a:p>
            <a:pPr eaLnBrk="1" hangingPunct="1">
              <a:lnSpc>
                <a:spcPct val="80000"/>
              </a:lnSpc>
            </a:pPr>
            <a:r>
              <a:rPr lang="en-US" altLang="en-US" sz="3200" dirty="0">
                <a:solidFill>
                  <a:srgbClr val="000000"/>
                </a:solidFill>
                <a:latin typeface="Cambria" panose="02040503050406030204" pitchFamily="18" charset="0"/>
              </a:rPr>
              <a:t>The steps for inserting a node in a binary search tree are as follows:</a:t>
            </a:r>
          </a:p>
          <a:p>
            <a:pPr lvl="1" eaLnBrk="1" hangingPunct="1">
              <a:lnSpc>
                <a:spcPct val="80000"/>
              </a:lnSpc>
            </a:pPr>
            <a:r>
              <a:rPr lang="en-US" altLang="en-US" sz="2800" dirty="0">
                <a:solidFill>
                  <a:srgbClr val="000000"/>
                </a:solidFill>
                <a:latin typeface="Cambria" panose="02040503050406030204" pitchFamily="18" charset="0"/>
              </a:rPr>
              <a:t>If </a:t>
            </a:r>
            <a:r>
              <a:rPr lang="en-US" altLang="en-US" sz="2800" dirty="0">
                <a:solidFill>
                  <a:srgbClr val="000000"/>
                </a:solidFill>
                <a:latin typeface="Consolas" panose="020B0609020204030204" pitchFamily="49" charset="0"/>
              </a:rPr>
              <a:t>*</a:t>
            </a:r>
            <a:r>
              <a:rPr lang="en-US" altLang="en-US" sz="2800" dirty="0" err="1">
                <a:solidFill>
                  <a:srgbClr val="000000"/>
                </a:solidFill>
                <a:latin typeface="Consolas" panose="020B0609020204030204" pitchFamily="49" charset="0"/>
              </a:rPr>
              <a:t>treePtr</a:t>
            </a:r>
            <a:r>
              <a:rPr lang="en-US" altLang="en-US" sz="2800" dirty="0">
                <a:solidFill>
                  <a:srgbClr val="000000"/>
                </a:solidFill>
                <a:latin typeface="Cambria" panose="02040503050406030204" pitchFamily="18" charset="0"/>
              </a:rPr>
              <a:t> is </a:t>
            </a:r>
            <a:r>
              <a:rPr lang="en-US" altLang="en-US" sz="2800" dirty="0">
                <a:solidFill>
                  <a:srgbClr val="000000"/>
                </a:solidFill>
                <a:latin typeface="Consolas" panose="020B0609020204030204" pitchFamily="49" charset="0"/>
              </a:rPr>
              <a:t>NULL</a:t>
            </a:r>
            <a:r>
              <a:rPr lang="en-US" altLang="en-US" sz="2800" dirty="0">
                <a:solidFill>
                  <a:srgbClr val="000000"/>
                </a:solidFill>
                <a:latin typeface="Cambria" panose="02040503050406030204" pitchFamily="18" charset="0"/>
              </a:rPr>
              <a:t>, create a new node. </a:t>
            </a:r>
          </a:p>
          <a:p>
            <a:pPr lvl="1" eaLnBrk="1" hangingPunct="1">
              <a:lnSpc>
                <a:spcPct val="80000"/>
              </a:lnSpc>
            </a:pPr>
            <a:r>
              <a:rPr lang="en-US" altLang="en-US" sz="2800" dirty="0">
                <a:solidFill>
                  <a:srgbClr val="000000"/>
                </a:solidFill>
                <a:latin typeface="Cambria" panose="02040503050406030204" pitchFamily="18" charset="0"/>
              </a:rPr>
              <a:t>Call </a:t>
            </a:r>
            <a:r>
              <a:rPr lang="en-US" altLang="en-US" sz="2800" dirty="0" err="1">
                <a:solidFill>
                  <a:srgbClr val="000000"/>
                </a:solidFill>
                <a:latin typeface="Consolas" panose="020B0609020204030204" pitchFamily="49" charset="0"/>
              </a:rPr>
              <a:t>malloc</a:t>
            </a:r>
            <a:r>
              <a:rPr lang="en-US" altLang="en-US" sz="2800" dirty="0">
                <a:solidFill>
                  <a:srgbClr val="000000"/>
                </a:solidFill>
                <a:latin typeface="Cambria" panose="02040503050406030204" pitchFamily="18" charset="0"/>
              </a:rPr>
              <a:t>, assign the allocated memory to </a:t>
            </a:r>
            <a:r>
              <a:rPr lang="en-US" altLang="en-US" sz="2800" dirty="0">
                <a:solidFill>
                  <a:srgbClr val="000000"/>
                </a:solidFill>
                <a:latin typeface="Consolas" panose="020B0609020204030204" pitchFamily="49" charset="0"/>
              </a:rPr>
              <a:t>*</a:t>
            </a:r>
            <a:r>
              <a:rPr lang="en-US" altLang="en-US" sz="2800" dirty="0" err="1">
                <a:solidFill>
                  <a:srgbClr val="000000"/>
                </a:solidFill>
                <a:latin typeface="Consolas" panose="020B0609020204030204" pitchFamily="49" charset="0"/>
              </a:rPr>
              <a:t>treePtr</a:t>
            </a:r>
            <a:endParaRPr lang="en-US" altLang="en-US" sz="2800" dirty="0">
              <a:solidFill>
                <a:srgbClr val="000000"/>
              </a:solidFill>
              <a:latin typeface="Cambria" panose="02040503050406030204" pitchFamily="18" charset="0"/>
            </a:endParaRPr>
          </a:p>
          <a:p>
            <a:pPr lvl="1" eaLnBrk="1" hangingPunct="1">
              <a:lnSpc>
                <a:spcPct val="80000"/>
              </a:lnSpc>
            </a:pPr>
            <a:r>
              <a:rPr lang="en-US" altLang="en-US" dirty="0">
                <a:solidFill>
                  <a:srgbClr val="000000"/>
                </a:solidFill>
                <a:latin typeface="Cambria" panose="02040503050406030204" pitchFamily="18" charset="0"/>
              </a:rPr>
              <a:t>A</a:t>
            </a:r>
            <a:r>
              <a:rPr lang="en-US" altLang="en-US" sz="2800" dirty="0">
                <a:solidFill>
                  <a:srgbClr val="000000"/>
                </a:solidFill>
                <a:latin typeface="Cambria" panose="02040503050406030204" pitchFamily="18" charset="0"/>
              </a:rPr>
              <a:t>ssign to </a:t>
            </a:r>
            <a:r>
              <a:rPr lang="en-US" altLang="en-US" sz="2800" dirty="0">
                <a:solidFill>
                  <a:srgbClr val="000000"/>
                </a:solidFill>
                <a:latin typeface="Consolas" panose="020B0609020204030204" pitchFamily="49" charset="0"/>
              </a:rPr>
              <a:t>(*</a:t>
            </a:r>
            <a:r>
              <a:rPr lang="en-US" altLang="en-US" sz="2800" dirty="0" err="1">
                <a:solidFill>
                  <a:srgbClr val="000000"/>
                </a:solidFill>
                <a:latin typeface="Consolas" panose="020B0609020204030204" pitchFamily="49" charset="0"/>
              </a:rPr>
              <a:t>treePtr</a:t>
            </a:r>
            <a:r>
              <a:rPr lang="en-US" altLang="en-US" sz="2800" dirty="0">
                <a:solidFill>
                  <a:srgbClr val="000000"/>
                </a:solidFill>
                <a:latin typeface="Consolas" panose="020B0609020204030204" pitchFamily="49" charset="0"/>
              </a:rPr>
              <a:t>)-&gt;data</a:t>
            </a:r>
            <a:r>
              <a:rPr lang="en-US" altLang="en-US" sz="2800" dirty="0">
                <a:solidFill>
                  <a:srgbClr val="000000"/>
                </a:solidFill>
                <a:latin typeface="Cambria" panose="02040503050406030204" pitchFamily="18" charset="0"/>
              </a:rPr>
              <a:t> the integer to be stored</a:t>
            </a:r>
          </a:p>
          <a:p>
            <a:pPr lvl="1" eaLnBrk="1" hangingPunct="1">
              <a:lnSpc>
                <a:spcPct val="80000"/>
              </a:lnSpc>
            </a:pPr>
            <a:r>
              <a:rPr lang="en-US" altLang="en-US" dirty="0">
                <a:solidFill>
                  <a:srgbClr val="000000"/>
                </a:solidFill>
                <a:latin typeface="Cambria" panose="02040503050406030204" pitchFamily="18" charset="0"/>
              </a:rPr>
              <a:t>A</a:t>
            </a:r>
            <a:r>
              <a:rPr lang="en-US" altLang="en-US" sz="2800" dirty="0">
                <a:solidFill>
                  <a:srgbClr val="000000"/>
                </a:solidFill>
                <a:latin typeface="Cambria" panose="02040503050406030204" pitchFamily="18" charset="0"/>
              </a:rPr>
              <a:t>ssign to </a:t>
            </a:r>
            <a:r>
              <a:rPr lang="en-US" altLang="en-US" sz="2800" dirty="0">
                <a:solidFill>
                  <a:srgbClr val="000000"/>
                </a:solidFill>
                <a:latin typeface="Consolas" panose="020B0609020204030204" pitchFamily="49" charset="0"/>
              </a:rPr>
              <a:t>(*</a:t>
            </a:r>
            <a:r>
              <a:rPr lang="en-US" altLang="en-US" sz="2800" dirty="0" err="1">
                <a:solidFill>
                  <a:srgbClr val="000000"/>
                </a:solidFill>
                <a:latin typeface="Consolas" panose="020B0609020204030204" pitchFamily="49" charset="0"/>
              </a:rPr>
              <a:t>treePtr</a:t>
            </a:r>
            <a:r>
              <a:rPr lang="en-US" altLang="en-US" sz="2800" dirty="0">
                <a:solidFill>
                  <a:srgbClr val="000000"/>
                </a:solidFill>
                <a:latin typeface="Consolas" panose="020B0609020204030204" pitchFamily="49" charset="0"/>
              </a:rPr>
              <a:t>)-&gt;</a:t>
            </a:r>
            <a:r>
              <a:rPr lang="en-US" altLang="en-US" sz="2800" dirty="0" err="1">
                <a:solidFill>
                  <a:srgbClr val="000000"/>
                </a:solidFill>
                <a:latin typeface="Consolas" panose="020B0609020204030204" pitchFamily="49" charset="0"/>
              </a:rPr>
              <a:t>leftPtr</a:t>
            </a:r>
            <a:r>
              <a:rPr lang="en-US" altLang="en-US" sz="2800" dirty="0">
                <a:solidFill>
                  <a:srgbClr val="000000"/>
                </a:solidFill>
                <a:latin typeface="Cambria" panose="02040503050406030204" pitchFamily="18" charset="0"/>
              </a:rPr>
              <a:t> and </a:t>
            </a:r>
            <a:r>
              <a:rPr lang="en-US" altLang="en-US" sz="2800" dirty="0">
                <a:solidFill>
                  <a:srgbClr val="000000"/>
                </a:solidFill>
                <a:latin typeface="Consolas" panose="020B0609020204030204" pitchFamily="49" charset="0"/>
              </a:rPr>
              <a:t>(*</a:t>
            </a:r>
            <a:r>
              <a:rPr lang="en-US" altLang="en-US" sz="2800" dirty="0" err="1">
                <a:solidFill>
                  <a:srgbClr val="000000"/>
                </a:solidFill>
                <a:latin typeface="Consolas" panose="020B0609020204030204" pitchFamily="49" charset="0"/>
              </a:rPr>
              <a:t>treePtr</a:t>
            </a:r>
            <a:r>
              <a:rPr lang="en-US" altLang="en-US" sz="2800" dirty="0">
                <a:solidFill>
                  <a:srgbClr val="000000"/>
                </a:solidFill>
                <a:latin typeface="Consolas" panose="020B0609020204030204" pitchFamily="49" charset="0"/>
              </a:rPr>
              <a:t>)-&gt;</a:t>
            </a:r>
            <a:r>
              <a:rPr lang="en-US" altLang="en-US" sz="2800" dirty="0" err="1">
                <a:solidFill>
                  <a:srgbClr val="000000"/>
                </a:solidFill>
                <a:latin typeface="Consolas" panose="020B0609020204030204" pitchFamily="49" charset="0"/>
              </a:rPr>
              <a:t>rightPtr</a:t>
            </a:r>
            <a:r>
              <a:rPr lang="en-US" altLang="en-US" sz="2800" dirty="0">
                <a:solidFill>
                  <a:srgbClr val="000000"/>
                </a:solidFill>
                <a:latin typeface="Cambria" panose="02040503050406030204" pitchFamily="18" charset="0"/>
              </a:rPr>
              <a:t> the value </a:t>
            </a:r>
            <a:r>
              <a:rPr lang="en-US" altLang="en-US" sz="2800" dirty="0">
                <a:solidFill>
                  <a:srgbClr val="000000"/>
                </a:solidFill>
                <a:latin typeface="Consolas" panose="020B0609020204030204" pitchFamily="49" charset="0"/>
              </a:rPr>
              <a:t>NULL</a:t>
            </a:r>
            <a:endParaRPr lang="en-US" altLang="en-US" sz="2800" dirty="0">
              <a:solidFill>
                <a:srgbClr val="000000"/>
              </a:solidFill>
              <a:latin typeface="Cambria" panose="02040503050406030204" pitchFamily="18" charset="0"/>
            </a:endParaRPr>
          </a:p>
          <a:p>
            <a:pPr lvl="1" eaLnBrk="1" hangingPunct="1">
              <a:lnSpc>
                <a:spcPct val="80000"/>
              </a:lnSpc>
            </a:pPr>
            <a:r>
              <a:rPr lang="en-US" altLang="en-US" dirty="0">
                <a:solidFill>
                  <a:srgbClr val="000000"/>
                </a:solidFill>
                <a:latin typeface="Cambria" panose="02040503050406030204" pitchFamily="18" charset="0"/>
              </a:rPr>
              <a:t>R</a:t>
            </a:r>
            <a:r>
              <a:rPr lang="en-US" altLang="en-US" sz="2800" dirty="0">
                <a:solidFill>
                  <a:srgbClr val="000000"/>
                </a:solidFill>
                <a:latin typeface="Cambria" panose="02040503050406030204" pitchFamily="18" charset="0"/>
              </a:rPr>
              <a:t>eturn control to the caller (either </a:t>
            </a:r>
            <a:r>
              <a:rPr lang="en-US" altLang="en-US" sz="2800" dirty="0">
                <a:solidFill>
                  <a:srgbClr val="000000"/>
                </a:solidFill>
                <a:latin typeface="Consolas" panose="020B0609020204030204" pitchFamily="49" charset="0"/>
              </a:rPr>
              <a:t>main</a:t>
            </a:r>
            <a:r>
              <a:rPr lang="en-US" altLang="en-US" sz="2800" dirty="0">
                <a:solidFill>
                  <a:srgbClr val="000000"/>
                </a:solidFill>
                <a:latin typeface="Cambria" panose="02040503050406030204" pitchFamily="18" charset="0"/>
              </a:rPr>
              <a:t> or a previous call to </a:t>
            </a:r>
            <a:r>
              <a:rPr lang="en-US" altLang="en-US" sz="2800" dirty="0" err="1">
                <a:solidFill>
                  <a:srgbClr val="000000"/>
                </a:solidFill>
                <a:latin typeface="Consolas" panose="020B0609020204030204" pitchFamily="49" charset="0"/>
              </a:rPr>
              <a:t>insertNode</a:t>
            </a:r>
            <a:r>
              <a:rPr lang="en-US" altLang="en-US" sz="2800" dirty="0">
                <a:solidFill>
                  <a:srgbClr val="000000"/>
                </a:solidFill>
                <a:latin typeface="Cambria" panose="02040503050406030204" pitchFamily="18" charset="0"/>
              </a:rPr>
              <a:t>)</a:t>
            </a:r>
          </a:p>
        </p:txBody>
      </p:sp>
      <p:sp>
        <p:nvSpPr>
          <p:cNvPr id="13107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5950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12.7  </a:t>
            </a:r>
            <a:r>
              <a:rPr lang="en-US" dirty="0">
                <a:solidFill>
                  <a:srgbClr val="3380E6"/>
                </a:solidFill>
                <a:latin typeface="Calibri" panose="020F0502020204030204" pitchFamily="34" charset="0"/>
              </a:rPr>
              <a:t>Trees (Cont.)</a:t>
            </a:r>
          </a:p>
        </p:txBody>
      </p:sp>
      <p:sp>
        <p:nvSpPr>
          <p:cNvPr id="3" name="Text Placeholder 2"/>
          <p:cNvSpPr>
            <a:spLocks noGrp="1"/>
          </p:cNvSpPr>
          <p:nvPr>
            <p:ph type="body" idx="1"/>
          </p:nvPr>
        </p:nvSpPr>
        <p:spPr/>
        <p:txBody>
          <a:bodyPr>
            <a:normAutofit lnSpcReduction="10000"/>
          </a:bodyPr>
          <a:lstStyle/>
          <a:p>
            <a:pPr lvl="1" eaLnBrk="1" hangingPunct="1">
              <a:lnSpc>
                <a:spcPct val="80000"/>
              </a:lnSpc>
              <a:defRPr/>
            </a:pPr>
            <a:r>
              <a:rPr lang="en-US" sz="2800" dirty="0">
                <a:solidFill>
                  <a:srgbClr val="000000"/>
                </a:solidFill>
                <a:latin typeface="Cambria" panose="02040503050406030204" pitchFamily="18" charset="0"/>
              </a:rPr>
              <a:t>If </a:t>
            </a:r>
            <a:r>
              <a:rPr lang="en-US" sz="2800" dirty="0">
                <a:solidFill>
                  <a:srgbClr val="000000"/>
                </a:solidFill>
                <a:latin typeface="Consolas" panose="020B0609020204030204" pitchFamily="49" charset="0"/>
              </a:rPr>
              <a:t>*</a:t>
            </a:r>
            <a:r>
              <a:rPr lang="en-US" sz="2800" dirty="0" err="1">
                <a:solidFill>
                  <a:srgbClr val="000000"/>
                </a:solidFill>
                <a:latin typeface="Consolas" panose="020B0609020204030204" pitchFamily="49" charset="0"/>
              </a:rPr>
              <a:t>treePtr</a:t>
            </a:r>
            <a:r>
              <a:rPr lang="en-US" sz="2800" dirty="0">
                <a:solidFill>
                  <a:srgbClr val="000000"/>
                </a:solidFill>
                <a:latin typeface="Cambria" panose="02040503050406030204" pitchFamily="18" charset="0"/>
              </a:rPr>
              <a:t> is not </a:t>
            </a:r>
            <a:r>
              <a:rPr lang="en-US" sz="2800" dirty="0">
                <a:solidFill>
                  <a:srgbClr val="000000"/>
                </a:solidFill>
                <a:latin typeface="Consolas" panose="020B0609020204030204" pitchFamily="49" charset="0"/>
              </a:rPr>
              <a:t>NULL</a:t>
            </a:r>
            <a:r>
              <a:rPr lang="en-US" sz="2800" dirty="0">
                <a:solidFill>
                  <a:srgbClr val="000000"/>
                </a:solidFill>
                <a:latin typeface="Cambria" panose="02040503050406030204" pitchFamily="18" charset="0"/>
              </a:rPr>
              <a:t> and the value to be inserted is less than </a:t>
            </a:r>
            <a:r>
              <a:rPr lang="en-US" sz="2800" dirty="0">
                <a:solidFill>
                  <a:srgbClr val="000000"/>
                </a:solidFill>
                <a:latin typeface="Consolas" panose="020B0609020204030204" pitchFamily="49" charset="0"/>
              </a:rPr>
              <a:t>(*</a:t>
            </a:r>
            <a:r>
              <a:rPr lang="en-US" sz="2800" dirty="0" err="1">
                <a:solidFill>
                  <a:srgbClr val="000000"/>
                </a:solidFill>
                <a:latin typeface="Consolas" panose="020B0609020204030204" pitchFamily="49" charset="0"/>
              </a:rPr>
              <a:t>treePtr</a:t>
            </a:r>
            <a:r>
              <a:rPr lang="en-US" sz="2800" dirty="0">
                <a:solidFill>
                  <a:srgbClr val="000000"/>
                </a:solidFill>
                <a:latin typeface="Consolas" panose="020B0609020204030204" pitchFamily="49" charset="0"/>
              </a:rPr>
              <a:t>)-&gt;data</a:t>
            </a:r>
            <a:r>
              <a:rPr lang="en-US" sz="2800" dirty="0">
                <a:solidFill>
                  <a:srgbClr val="000000"/>
                </a:solidFill>
                <a:latin typeface="Cambria" panose="02040503050406030204" pitchFamily="18" charset="0"/>
              </a:rPr>
              <a:t>, function </a:t>
            </a:r>
            <a:r>
              <a:rPr lang="en-US" sz="2800" dirty="0" err="1">
                <a:solidFill>
                  <a:srgbClr val="000000"/>
                </a:solidFill>
                <a:latin typeface="Consolas" panose="020B0609020204030204" pitchFamily="49" charset="0"/>
              </a:rPr>
              <a:t>insertNode</a:t>
            </a:r>
            <a:r>
              <a:rPr lang="en-US" sz="2800" dirty="0">
                <a:solidFill>
                  <a:srgbClr val="000000"/>
                </a:solidFill>
                <a:latin typeface="Cambria" panose="02040503050406030204" pitchFamily="18" charset="0"/>
              </a:rPr>
              <a:t> is called with the address of </a:t>
            </a:r>
            <a:r>
              <a:rPr lang="en-US" sz="2800" dirty="0">
                <a:solidFill>
                  <a:srgbClr val="000000"/>
                </a:solidFill>
                <a:latin typeface="Consolas" panose="020B0609020204030204" pitchFamily="49" charset="0"/>
              </a:rPr>
              <a:t>(*</a:t>
            </a:r>
            <a:r>
              <a:rPr lang="en-US" sz="2800" dirty="0" err="1">
                <a:solidFill>
                  <a:srgbClr val="000000"/>
                </a:solidFill>
                <a:latin typeface="Consolas" panose="020B0609020204030204" pitchFamily="49" charset="0"/>
              </a:rPr>
              <a:t>treePtr</a:t>
            </a:r>
            <a:r>
              <a:rPr lang="en-US" sz="2800" dirty="0">
                <a:solidFill>
                  <a:srgbClr val="000000"/>
                </a:solidFill>
                <a:latin typeface="Consolas" panose="020B0609020204030204" pitchFamily="49" charset="0"/>
              </a:rPr>
              <a:t>)-&gt;</a:t>
            </a:r>
            <a:r>
              <a:rPr lang="en-US" sz="2800" dirty="0" err="1">
                <a:solidFill>
                  <a:srgbClr val="000000"/>
                </a:solidFill>
                <a:latin typeface="Consolas" panose="020B0609020204030204" pitchFamily="49" charset="0"/>
              </a:rPr>
              <a:t>leftPtr</a:t>
            </a:r>
            <a:r>
              <a:rPr lang="en-US" sz="2800" dirty="0">
                <a:solidFill>
                  <a:srgbClr val="000000"/>
                </a:solidFill>
                <a:latin typeface="Cambria" panose="02040503050406030204" pitchFamily="18" charset="0"/>
              </a:rPr>
              <a:t> to insert the node in the left subtree of the node pointed to by </a:t>
            </a:r>
            <a:r>
              <a:rPr lang="en-US" sz="2800" dirty="0" err="1">
                <a:solidFill>
                  <a:srgbClr val="000000"/>
                </a:solidFill>
                <a:latin typeface="Consolas" panose="020B0609020204030204" pitchFamily="49" charset="0"/>
              </a:rPr>
              <a:t>treePtr</a:t>
            </a:r>
            <a:r>
              <a:rPr lang="en-US" sz="2800" dirty="0">
                <a:solidFill>
                  <a:srgbClr val="000000"/>
                </a:solidFill>
                <a:latin typeface="Cambria" panose="02040503050406030204" pitchFamily="18" charset="0"/>
              </a:rPr>
              <a:t>. </a:t>
            </a:r>
          </a:p>
          <a:p>
            <a:pPr lvl="1" eaLnBrk="1" hangingPunct="1">
              <a:lnSpc>
                <a:spcPct val="80000"/>
              </a:lnSpc>
              <a:defRPr/>
            </a:pPr>
            <a:r>
              <a:rPr lang="en-US" sz="2800" dirty="0">
                <a:solidFill>
                  <a:srgbClr val="000000"/>
                </a:solidFill>
                <a:latin typeface="Cambria" panose="02040503050406030204" pitchFamily="18" charset="0"/>
              </a:rPr>
              <a:t>If the value to be inserted is </a:t>
            </a:r>
            <a:r>
              <a:rPr lang="en-US" sz="2800" i="1" dirty="0">
                <a:solidFill>
                  <a:srgbClr val="000000"/>
                </a:solidFill>
                <a:latin typeface="Cambria" panose="02040503050406030204" pitchFamily="18" charset="0"/>
              </a:rPr>
              <a:t>greater than </a:t>
            </a:r>
            <a:r>
              <a:rPr lang="en-US" sz="2800" dirty="0">
                <a:solidFill>
                  <a:srgbClr val="000000"/>
                </a:solidFill>
                <a:latin typeface="Consolas" panose="020B0609020204030204" pitchFamily="49" charset="0"/>
              </a:rPr>
              <a:t>(*</a:t>
            </a:r>
            <a:r>
              <a:rPr lang="en-US" sz="2800" dirty="0" err="1">
                <a:solidFill>
                  <a:srgbClr val="000000"/>
                </a:solidFill>
                <a:latin typeface="Consolas" panose="020B0609020204030204" pitchFamily="49" charset="0"/>
              </a:rPr>
              <a:t>treePtr</a:t>
            </a:r>
            <a:r>
              <a:rPr lang="en-US" sz="2800" dirty="0">
                <a:solidFill>
                  <a:srgbClr val="000000"/>
                </a:solidFill>
                <a:latin typeface="Consolas" panose="020B0609020204030204" pitchFamily="49" charset="0"/>
              </a:rPr>
              <a:t>)-&gt;data</a:t>
            </a:r>
            <a:r>
              <a:rPr lang="en-US" sz="2800" dirty="0">
                <a:solidFill>
                  <a:srgbClr val="000000"/>
                </a:solidFill>
                <a:latin typeface="Cambria" panose="02040503050406030204" pitchFamily="18" charset="0"/>
              </a:rPr>
              <a:t>, </a:t>
            </a:r>
            <a:r>
              <a:rPr lang="en-US" sz="2800" dirty="0" err="1">
                <a:solidFill>
                  <a:srgbClr val="000000"/>
                </a:solidFill>
                <a:latin typeface="Consolas" panose="020B0609020204030204" pitchFamily="49" charset="0"/>
              </a:rPr>
              <a:t>insertNode</a:t>
            </a:r>
            <a:r>
              <a:rPr lang="en-US" sz="2800" dirty="0">
                <a:solidFill>
                  <a:srgbClr val="000000"/>
                </a:solidFill>
                <a:latin typeface="Cambria" panose="02040503050406030204" pitchFamily="18" charset="0"/>
              </a:rPr>
              <a:t> is called with the address of </a:t>
            </a:r>
            <a:r>
              <a:rPr lang="en-US" sz="2800" dirty="0">
                <a:solidFill>
                  <a:srgbClr val="000000"/>
                </a:solidFill>
                <a:latin typeface="Consolas" panose="020B0609020204030204" pitchFamily="49" charset="0"/>
              </a:rPr>
              <a:t>(*</a:t>
            </a:r>
            <a:r>
              <a:rPr lang="en-US" sz="2800" dirty="0" err="1">
                <a:solidFill>
                  <a:srgbClr val="000000"/>
                </a:solidFill>
                <a:latin typeface="Consolas" panose="020B0609020204030204" pitchFamily="49" charset="0"/>
              </a:rPr>
              <a:t>treePtr</a:t>
            </a:r>
            <a:r>
              <a:rPr lang="en-US" sz="2800" dirty="0">
                <a:solidFill>
                  <a:srgbClr val="000000"/>
                </a:solidFill>
                <a:latin typeface="Consolas" panose="020B0609020204030204" pitchFamily="49" charset="0"/>
              </a:rPr>
              <a:t>)-&gt;</a:t>
            </a:r>
            <a:r>
              <a:rPr lang="en-US" sz="2800" dirty="0" err="1">
                <a:solidFill>
                  <a:srgbClr val="000000"/>
                </a:solidFill>
                <a:latin typeface="Consolas" panose="020B0609020204030204" pitchFamily="49" charset="0"/>
              </a:rPr>
              <a:t>rightPtr</a:t>
            </a:r>
            <a:r>
              <a:rPr lang="en-US" sz="2800" dirty="0">
                <a:solidFill>
                  <a:srgbClr val="000000"/>
                </a:solidFill>
                <a:latin typeface="Cambria" panose="02040503050406030204" pitchFamily="18" charset="0"/>
              </a:rPr>
              <a:t> to insert the node in the right subtree of the node pointed to by </a:t>
            </a:r>
            <a:r>
              <a:rPr lang="en-US" sz="2800" dirty="0" err="1">
                <a:solidFill>
                  <a:srgbClr val="000000"/>
                </a:solidFill>
                <a:latin typeface="Consolas" panose="020B0609020204030204" pitchFamily="49" charset="0"/>
              </a:rPr>
              <a:t>treePtr</a:t>
            </a:r>
            <a:endParaRPr lang="en-US" dirty="0">
              <a:solidFill>
                <a:srgbClr val="000000"/>
              </a:solidFill>
              <a:latin typeface="Cambria" panose="02040503050406030204" pitchFamily="18" charset="0"/>
            </a:endParaRPr>
          </a:p>
          <a:p>
            <a:pPr lvl="1" eaLnBrk="1" hangingPunct="1">
              <a:lnSpc>
                <a:spcPct val="80000"/>
              </a:lnSpc>
              <a:defRPr/>
            </a:pPr>
            <a:r>
              <a:rPr lang="en-US" sz="2800" dirty="0">
                <a:solidFill>
                  <a:srgbClr val="000000"/>
                </a:solidFill>
                <a:latin typeface="Cambria" panose="02040503050406030204" pitchFamily="18" charset="0"/>
              </a:rPr>
              <a:t>Otherwise, the </a:t>
            </a:r>
            <a:r>
              <a:rPr lang="en-US" sz="2800" i="1" dirty="0">
                <a:solidFill>
                  <a:srgbClr val="000000"/>
                </a:solidFill>
                <a:latin typeface="Cambria" panose="02040503050406030204" pitchFamily="18" charset="0"/>
              </a:rPr>
              <a:t>recursive steps </a:t>
            </a:r>
            <a:r>
              <a:rPr lang="en-US" sz="2800" dirty="0">
                <a:solidFill>
                  <a:srgbClr val="000000"/>
                </a:solidFill>
                <a:latin typeface="Cambria" panose="02040503050406030204" pitchFamily="18" charset="0"/>
              </a:rPr>
              <a:t>continue until a </a:t>
            </a:r>
            <a:r>
              <a:rPr lang="en-US" sz="2800" dirty="0">
                <a:solidFill>
                  <a:srgbClr val="000000"/>
                </a:solidFill>
                <a:latin typeface="Consolas" panose="020B0609020204030204" pitchFamily="49" charset="0"/>
              </a:rPr>
              <a:t>NULL</a:t>
            </a:r>
            <a:r>
              <a:rPr lang="en-US" sz="2800" dirty="0">
                <a:solidFill>
                  <a:srgbClr val="000000"/>
                </a:solidFill>
                <a:latin typeface="Cambria" panose="02040503050406030204" pitchFamily="18" charset="0"/>
              </a:rPr>
              <a:t> pointer is found, then Step </a:t>
            </a:r>
            <a:r>
              <a:rPr lang="en-US" sz="2800" i="1" dirty="0">
                <a:solidFill>
                  <a:srgbClr val="000000"/>
                </a:solidFill>
                <a:latin typeface="Cambria" panose="02040503050406030204" pitchFamily="18" charset="0"/>
              </a:rPr>
              <a:t>1</a:t>
            </a:r>
            <a:r>
              <a:rPr lang="en-US" sz="2800" dirty="0">
                <a:solidFill>
                  <a:srgbClr val="000000"/>
                </a:solidFill>
                <a:latin typeface="Cambria" panose="02040503050406030204" pitchFamily="18" charset="0"/>
              </a:rPr>
              <a:t> is executed to </a:t>
            </a:r>
            <a:r>
              <a:rPr lang="en-US" sz="2800" i="1" dirty="0">
                <a:solidFill>
                  <a:srgbClr val="000000"/>
                </a:solidFill>
                <a:latin typeface="Cambria" panose="02040503050406030204" pitchFamily="18" charset="0"/>
              </a:rPr>
              <a:t>insert the new node.</a:t>
            </a:r>
          </a:p>
        </p:txBody>
      </p:sp>
      <p:sp>
        <p:nvSpPr>
          <p:cNvPr id="13107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085093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12.7.2  </a:t>
            </a:r>
            <a:r>
              <a:rPr lang="en-US" dirty="0">
                <a:solidFill>
                  <a:srgbClr val="3380E6"/>
                </a:solidFill>
                <a:latin typeface="Calibri" panose="020F0502020204030204" pitchFamily="34" charset="0"/>
              </a:rPr>
              <a:t>Traversals: Functions </a:t>
            </a:r>
            <a:r>
              <a:rPr lang="en-US" dirty="0" err="1">
                <a:solidFill>
                  <a:srgbClr val="3380E6"/>
                </a:solidFill>
                <a:latin typeface="Calibri" panose="020F0502020204030204" pitchFamily="34" charset="0"/>
              </a:rPr>
              <a:t>inOrder</a:t>
            </a:r>
            <a:r>
              <a:rPr lang="en-US" dirty="0">
                <a:solidFill>
                  <a:srgbClr val="3380E6"/>
                </a:solidFill>
                <a:latin typeface="Calibri" panose="020F0502020204030204" pitchFamily="34" charset="0"/>
              </a:rPr>
              <a:t>, </a:t>
            </a:r>
            <a:r>
              <a:rPr lang="en-US" dirty="0" err="1">
                <a:solidFill>
                  <a:srgbClr val="3380E6"/>
                </a:solidFill>
                <a:latin typeface="Calibri" panose="020F0502020204030204" pitchFamily="34" charset="0"/>
              </a:rPr>
              <a:t>preOrder</a:t>
            </a:r>
            <a:r>
              <a:rPr lang="en-US" dirty="0">
                <a:solidFill>
                  <a:srgbClr val="3380E6"/>
                </a:solidFill>
                <a:latin typeface="Calibri" panose="020F0502020204030204" pitchFamily="34" charset="0"/>
              </a:rPr>
              <a:t> and </a:t>
            </a:r>
            <a:r>
              <a:rPr lang="en-US" dirty="0" err="1">
                <a:solidFill>
                  <a:srgbClr val="3380E6"/>
                </a:solidFill>
                <a:latin typeface="Calibri" panose="020F0502020204030204" pitchFamily="34" charset="0"/>
              </a:rPr>
              <a:t>postOrder</a:t>
            </a:r>
            <a:endParaRPr lang="en-US" dirty="0">
              <a:solidFill>
                <a:srgbClr val="3380E6"/>
              </a:solidFill>
              <a:latin typeface="Calibri" panose="020F0502020204030204" pitchFamily="34" charset="0"/>
            </a:endParaRPr>
          </a:p>
        </p:txBody>
      </p:sp>
      <p:sp>
        <p:nvSpPr>
          <p:cNvPr id="133123"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Functions </a:t>
            </a:r>
            <a:r>
              <a:rPr lang="en-US" altLang="en-US" sz="2500" dirty="0" err="1">
                <a:solidFill>
                  <a:srgbClr val="000000"/>
                </a:solidFill>
                <a:latin typeface="Consolas" panose="020B0609020204030204" pitchFamily="49" charset="0"/>
              </a:rPr>
              <a:t>inOrder</a:t>
            </a:r>
            <a:r>
              <a:rPr lang="en-US" altLang="en-US" sz="2500" dirty="0">
                <a:solidFill>
                  <a:srgbClr val="000000"/>
                </a:solidFill>
                <a:latin typeface="Cambria" panose="02040503050406030204" pitchFamily="18" charset="0"/>
              </a:rPr>
              <a:t>, </a:t>
            </a:r>
            <a:r>
              <a:rPr lang="en-US" altLang="en-US" sz="2500" dirty="0" err="1">
                <a:solidFill>
                  <a:srgbClr val="000000"/>
                </a:solidFill>
                <a:latin typeface="Consolas" panose="020B0609020204030204" pitchFamily="49" charset="0"/>
              </a:rPr>
              <a:t>preOrder</a:t>
            </a:r>
            <a:r>
              <a:rPr lang="en-US" altLang="en-US" sz="2500" dirty="0">
                <a:solidFill>
                  <a:srgbClr val="000000"/>
                </a:solidFill>
                <a:latin typeface="Cambria" panose="02040503050406030204" pitchFamily="18" charset="0"/>
              </a:rPr>
              <a:t> and </a:t>
            </a:r>
            <a:r>
              <a:rPr lang="en-US" altLang="en-US" sz="2500" dirty="0" err="1">
                <a:solidFill>
                  <a:srgbClr val="000000"/>
                </a:solidFill>
                <a:latin typeface="Consolas" panose="020B0609020204030204" pitchFamily="49" charset="0"/>
              </a:rPr>
              <a:t>postOrder</a:t>
            </a:r>
            <a:r>
              <a:rPr lang="en-US" altLang="en-US" sz="2500" dirty="0">
                <a:solidFill>
                  <a:srgbClr val="000000"/>
                </a:solidFill>
                <a:latin typeface="Cambria" panose="02040503050406030204" pitchFamily="18" charset="0"/>
              </a:rPr>
              <a:t> each receive a </a:t>
            </a:r>
            <a:r>
              <a:rPr lang="en-US" altLang="en-US" sz="2500" i="1" dirty="0">
                <a:solidFill>
                  <a:srgbClr val="000000"/>
                </a:solidFill>
                <a:latin typeface="Cambria" panose="02040503050406030204" pitchFamily="18" charset="0"/>
              </a:rPr>
              <a:t>tree</a:t>
            </a:r>
            <a:r>
              <a:rPr lang="en-US" altLang="en-US" sz="2500" dirty="0">
                <a:solidFill>
                  <a:srgbClr val="000000"/>
                </a:solidFill>
                <a:latin typeface="Cambria" panose="02040503050406030204" pitchFamily="18" charset="0"/>
              </a:rPr>
              <a:t> (i.e., the </a:t>
            </a:r>
            <a:r>
              <a:rPr lang="en-US" altLang="en-US" sz="2500" i="1" dirty="0">
                <a:solidFill>
                  <a:srgbClr val="000000"/>
                </a:solidFill>
                <a:latin typeface="Cambria" panose="02040503050406030204" pitchFamily="18" charset="0"/>
              </a:rPr>
              <a:t>pointer to the root node of the tree</a:t>
            </a:r>
            <a:r>
              <a:rPr lang="en-US" altLang="en-US" sz="2500" dirty="0">
                <a:solidFill>
                  <a:srgbClr val="000000"/>
                </a:solidFill>
                <a:latin typeface="Cambria" panose="02040503050406030204" pitchFamily="18" charset="0"/>
              </a:rPr>
              <a:t>) and </a:t>
            </a:r>
            <a:r>
              <a:rPr lang="en-US" altLang="en-US" sz="2500" i="1" dirty="0">
                <a:solidFill>
                  <a:srgbClr val="000000"/>
                </a:solidFill>
                <a:latin typeface="Cambria" panose="02040503050406030204" pitchFamily="18" charset="0"/>
              </a:rPr>
              <a:t>traverse</a:t>
            </a:r>
            <a:r>
              <a:rPr lang="en-US" altLang="en-US" sz="2500" dirty="0">
                <a:solidFill>
                  <a:srgbClr val="000000"/>
                </a:solidFill>
                <a:latin typeface="Cambria" panose="02040503050406030204" pitchFamily="18" charset="0"/>
              </a:rPr>
              <a:t> the tree. </a:t>
            </a:r>
          </a:p>
          <a:p>
            <a:pPr eaLnBrk="1" hangingPunct="1">
              <a:lnSpc>
                <a:spcPct val="90000"/>
              </a:lnSpc>
            </a:pPr>
            <a:r>
              <a:rPr lang="en-US" altLang="en-US" sz="2500" dirty="0">
                <a:solidFill>
                  <a:srgbClr val="000000"/>
                </a:solidFill>
                <a:latin typeface="Cambria" panose="02040503050406030204" pitchFamily="18" charset="0"/>
              </a:rPr>
              <a:t>The steps for an </a:t>
            </a:r>
            <a:r>
              <a:rPr lang="en-US" altLang="en-US" sz="2500" dirty="0" err="1">
                <a:solidFill>
                  <a:srgbClr val="000000"/>
                </a:solidFill>
                <a:latin typeface="Consolas" panose="020B0609020204030204" pitchFamily="49" charset="0"/>
              </a:rPr>
              <a:t>inOrder</a:t>
            </a:r>
            <a:r>
              <a:rPr lang="en-US" altLang="en-US" sz="2500" dirty="0">
                <a:solidFill>
                  <a:srgbClr val="000000"/>
                </a:solidFill>
                <a:latin typeface="Cambria" panose="02040503050406030204" pitchFamily="18" charset="0"/>
              </a:rPr>
              <a:t> traversal are:</a:t>
            </a:r>
          </a:p>
          <a:p>
            <a:pPr lvl="1" eaLnBrk="1" hangingPunct="1">
              <a:lnSpc>
                <a:spcPct val="90000"/>
              </a:lnSpc>
            </a:pPr>
            <a:r>
              <a:rPr lang="en-US" altLang="en-US" sz="2100" dirty="0">
                <a:solidFill>
                  <a:srgbClr val="000000"/>
                </a:solidFill>
                <a:latin typeface="Cambria" panose="02040503050406030204" pitchFamily="18" charset="0"/>
              </a:rPr>
              <a:t>Traverse the left subtree </a:t>
            </a:r>
            <a:r>
              <a:rPr lang="en-US" altLang="en-US" sz="2100" dirty="0" err="1">
                <a:solidFill>
                  <a:srgbClr val="000000"/>
                </a:solidFill>
                <a:latin typeface="Consolas" panose="020B0609020204030204" pitchFamily="49" charset="0"/>
              </a:rPr>
              <a:t>inOrder</a:t>
            </a:r>
            <a:r>
              <a:rPr lang="en-US" altLang="en-US" sz="2100" dirty="0">
                <a:solidFill>
                  <a:srgbClr val="000000"/>
                </a:solidFill>
                <a:latin typeface="Cambria" panose="02040503050406030204" pitchFamily="18" charset="0"/>
              </a:rPr>
              <a:t>.</a:t>
            </a:r>
          </a:p>
          <a:p>
            <a:pPr lvl="1" eaLnBrk="1" hangingPunct="1">
              <a:lnSpc>
                <a:spcPct val="90000"/>
              </a:lnSpc>
            </a:pPr>
            <a:r>
              <a:rPr lang="en-US" altLang="en-US" sz="2100" dirty="0">
                <a:solidFill>
                  <a:srgbClr val="000000"/>
                </a:solidFill>
                <a:latin typeface="Cambria" panose="02040503050406030204" pitchFamily="18" charset="0"/>
              </a:rPr>
              <a:t>Process the value in the node.</a:t>
            </a:r>
          </a:p>
          <a:p>
            <a:pPr lvl="1" eaLnBrk="1" hangingPunct="1">
              <a:lnSpc>
                <a:spcPct val="90000"/>
              </a:lnSpc>
            </a:pPr>
            <a:r>
              <a:rPr lang="en-US" altLang="en-US" sz="2100" dirty="0">
                <a:solidFill>
                  <a:srgbClr val="000000"/>
                </a:solidFill>
                <a:latin typeface="Cambria" panose="02040503050406030204" pitchFamily="18" charset="0"/>
              </a:rPr>
              <a:t>Traverse the right subtree </a:t>
            </a:r>
            <a:r>
              <a:rPr lang="en-US" altLang="en-US" sz="2100" dirty="0" err="1">
                <a:solidFill>
                  <a:srgbClr val="000000"/>
                </a:solidFill>
                <a:latin typeface="Consolas" panose="020B0609020204030204" pitchFamily="49" charset="0"/>
              </a:rPr>
              <a:t>inOrder</a:t>
            </a:r>
            <a:r>
              <a:rPr lang="en-US" altLang="en-US" sz="21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The value in a node is not processed until the values in its left subtree are processed.</a:t>
            </a:r>
          </a:p>
          <a:p>
            <a:pPr eaLnBrk="1" hangingPunct="1">
              <a:lnSpc>
                <a:spcPct val="90000"/>
              </a:lnSpc>
            </a:pPr>
            <a:r>
              <a:rPr lang="en-US" altLang="en-US" sz="2500" dirty="0">
                <a:solidFill>
                  <a:srgbClr val="000000"/>
                </a:solidFill>
                <a:latin typeface="Cambria" panose="02040503050406030204" pitchFamily="18" charset="0"/>
              </a:rPr>
              <a:t>The </a:t>
            </a:r>
            <a:r>
              <a:rPr lang="en-US" altLang="en-US" sz="2500" dirty="0" err="1">
                <a:solidFill>
                  <a:srgbClr val="000000"/>
                </a:solidFill>
                <a:latin typeface="Consolas" panose="020B0609020204030204" pitchFamily="49" charset="0"/>
              </a:rPr>
              <a:t>inOrder</a:t>
            </a:r>
            <a:r>
              <a:rPr lang="en-US" altLang="en-US" sz="2500" dirty="0">
                <a:solidFill>
                  <a:srgbClr val="000000"/>
                </a:solidFill>
                <a:latin typeface="Cambria" panose="02040503050406030204" pitchFamily="18" charset="0"/>
              </a:rPr>
              <a:t> traversal of the tree in Fig. 12.21 is:</a:t>
            </a:r>
          </a:p>
          <a:p>
            <a:pPr lvl="2" eaLnBrk="1" hangingPunct="1">
              <a:lnSpc>
                <a:spcPct val="90000"/>
              </a:lnSpc>
            </a:pPr>
            <a:r>
              <a:rPr lang="en-US" altLang="en-US" sz="1900" dirty="0">
                <a:solidFill>
                  <a:srgbClr val="000000"/>
                </a:solidFill>
                <a:latin typeface="Consolas" panose="020B0609020204030204" pitchFamily="49" charset="0"/>
              </a:rPr>
              <a:t>6 13 17 27 33 42 48</a:t>
            </a:r>
          </a:p>
        </p:txBody>
      </p:sp>
      <p:sp>
        <p:nvSpPr>
          <p:cNvPr id="13210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40642730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12.7.2  </a:t>
            </a:r>
            <a:r>
              <a:rPr lang="en-US" dirty="0">
                <a:solidFill>
                  <a:srgbClr val="3380E6"/>
                </a:solidFill>
                <a:latin typeface="Calibri" panose="020F0502020204030204" pitchFamily="34" charset="0"/>
              </a:rPr>
              <a:t>Traversals: Functions </a:t>
            </a:r>
            <a:r>
              <a:rPr lang="en-US" dirty="0" err="1">
                <a:solidFill>
                  <a:srgbClr val="3380E6"/>
                </a:solidFill>
                <a:latin typeface="Calibri" panose="020F0502020204030204" pitchFamily="34" charset="0"/>
              </a:rPr>
              <a:t>inOrder</a:t>
            </a:r>
            <a:r>
              <a:rPr lang="en-US" dirty="0">
                <a:solidFill>
                  <a:srgbClr val="3380E6"/>
                </a:solidFill>
                <a:latin typeface="Calibri" panose="020F0502020204030204" pitchFamily="34" charset="0"/>
              </a:rPr>
              <a:t>, </a:t>
            </a:r>
            <a:r>
              <a:rPr lang="en-US" dirty="0" err="1">
                <a:solidFill>
                  <a:srgbClr val="3380E6"/>
                </a:solidFill>
                <a:latin typeface="Calibri" panose="020F0502020204030204" pitchFamily="34" charset="0"/>
              </a:rPr>
              <a:t>preOrder</a:t>
            </a:r>
            <a:r>
              <a:rPr lang="en-US" dirty="0">
                <a:solidFill>
                  <a:srgbClr val="3380E6"/>
                </a:solidFill>
                <a:latin typeface="Calibri" panose="020F0502020204030204" pitchFamily="34" charset="0"/>
              </a:rPr>
              <a:t> and </a:t>
            </a:r>
            <a:r>
              <a:rPr lang="en-US" dirty="0" err="1">
                <a:solidFill>
                  <a:srgbClr val="3380E6"/>
                </a:solidFill>
                <a:latin typeface="Calibri" panose="020F0502020204030204" pitchFamily="34" charset="0"/>
              </a:rPr>
              <a:t>postOrder</a:t>
            </a:r>
            <a:endParaRPr lang="en-US" dirty="0">
              <a:solidFill>
                <a:srgbClr val="3380E6"/>
              </a:solidFill>
              <a:latin typeface="Calibri" panose="020F0502020204030204" pitchFamily="34" charset="0"/>
            </a:endParaRPr>
          </a:p>
        </p:txBody>
      </p:sp>
      <p:sp>
        <p:nvSpPr>
          <p:cNvPr id="135171"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The </a:t>
            </a:r>
            <a:r>
              <a:rPr lang="en-US" altLang="en-US" dirty="0" err="1">
                <a:solidFill>
                  <a:srgbClr val="000000"/>
                </a:solidFill>
                <a:latin typeface="Consolas" panose="020B0609020204030204" pitchFamily="49" charset="0"/>
              </a:rPr>
              <a:t>inOrder</a:t>
            </a:r>
            <a:r>
              <a:rPr lang="en-US" altLang="en-US" dirty="0">
                <a:solidFill>
                  <a:srgbClr val="000000"/>
                </a:solidFill>
                <a:latin typeface="Cambria" panose="02040503050406030204" pitchFamily="18" charset="0"/>
              </a:rPr>
              <a:t> traversal of a binary search tree prints the node values in </a:t>
            </a:r>
            <a:r>
              <a:rPr lang="en-US" altLang="en-US" i="1" dirty="0">
                <a:solidFill>
                  <a:srgbClr val="000000"/>
                </a:solidFill>
                <a:latin typeface="Cambria" panose="02040503050406030204" pitchFamily="18" charset="0"/>
              </a:rPr>
              <a:t>ascending</a:t>
            </a:r>
            <a:r>
              <a:rPr lang="en-US" altLang="en-US" dirty="0">
                <a:solidFill>
                  <a:srgbClr val="000000"/>
                </a:solidFill>
                <a:latin typeface="Cambria" panose="02040503050406030204" pitchFamily="18" charset="0"/>
              </a:rPr>
              <a:t> order.</a:t>
            </a:r>
          </a:p>
          <a:p>
            <a:pPr eaLnBrk="1" hangingPunct="1"/>
            <a:r>
              <a:rPr lang="en-US" altLang="en-US" dirty="0">
                <a:solidFill>
                  <a:srgbClr val="000000"/>
                </a:solidFill>
                <a:latin typeface="Cambria" panose="02040503050406030204" pitchFamily="18" charset="0"/>
              </a:rPr>
              <a:t>The process of creating a binary search tree actually sorts the data—and thus this process is called the </a:t>
            </a:r>
            <a:r>
              <a:rPr lang="en-US" altLang="en-US" dirty="0">
                <a:solidFill>
                  <a:srgbClr val="0000FF"/>
                </a:solidFill>
                <a:latin typeface="Cambria" panose="02040503050406030204" pitchFamily="18" charset="0"/>
              </a:rPr>
              <a:t>binary tree sort</a:t>
            </a:r>
            <a:r>
              <a:rPr lang="en-US" altLang="en-US" dirty="0">
                <a:solidFill>
                  <a:srgbClr val="000000"/>
                </a:solidFill>
                <a:latin typeface="Cambria" panose="02040503050406030204" pitchFamily="18" charset="0"/>
              </a:rPr>
              <a:t>.</a:t>
            </a:r>
          </a:p>
        </p:txBody>
      </p:sp>
      <p:sp>
        <p:nvSpPr>
          <p:cNvPr id="13414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2101177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12.7.2  </a:t>
            </a:r>
            <a:r>
              <a:rPr lang="en-US" dirty="0">
                <a:solidFill>
                  <a:srgbClr val="3380E6"/>
                </a:solidFill>
                <a:latin typeface="Calibri" panose="020F0502020204030204" pitchFamily="34" charset="0"/>
              </a:rPr>
              <a:t>Traversals: Functions </a:t>
            </a:r>
            <a:r>
              <a:rPr lang="en-US" dirty="0" err="1">
                <a:solidFill>
                  <a:srgbClr val="3380E6"/>
                </a:solidFill>
                <a:latin typeface="Calibri" panose="020F0502020204030204" pitchFamily="34" charset="0"/>
              </a:rPr>
              <a:t>inOrder</a:t>
            </a:r>
            <a:r>
              <a:rPr lang="en-US" dirty="0">
                <a:solidFill>
                  <a:srgbClr val="3380E6"/>
                </a:solidFill>
                <a:latin typeface="Calibri" panose="020F0502020204030204" pitchFamily="34" charset="0"/>
              </a:rPr>
              <a:t>, </a:t>
            </a:r>
            <a:r>
              <a:rPr lang="en-US" dirty="0" err="1">
                <a:solidFill>
                  <a:srgbClr val="3380E6"/>
                </a:solidFill>
                <a:latin typeface="Calibri" panose="020F0502020204030204" pitchFamily="34" charset="0"/>
              </a:rPr>
              <a:t>preOrder</a:t>
            </a:r>
            <a:r>
              <a:rPr lang="en-US" dirty="0">
                <a:solidFill>
                  <a:srgbClr val="3380E6"/>
                </a:solidFill>
                <a:latin typeface="Calibri" panose="020F0502020204030204" pitchFamily="34" charset="0"/>
              </a:rPr>
              <a:t> and </a:t>
            </a:r>
            <a:r>
              <a:rPr lang="en-US" dirty="0" err="1">
                <a:solidFill>
                  <a:srgbClr val="3380E6"/>
                </a:solidFill>
                <a:latin typeface="Calibri" panose="020F0502020204030204" pitchFamily="34" charset="0"/>
              </a:rPr>
              <a:t>postOrder</a:t>
            </a:r>
            <a:endParaRPr lang="en-US" dirty="0">
              <a:solidFill>
                <a:srgbClr val="000000"/>
              </a:solidFill>
              <a:latin typeface="Cambria" panose="02040503050406030204" pitchFamily="18" charset="0"/>
            </a:endParaRPr>
          </a:p>
        </p:txBody>
      </p:sp>
      <p:sp>
        <p:nvSpPr>
          <p:cNvPr id="135171" name="Text Placeholder 2"/>
          <p:cNvSpPr>
            <a:spLocks noGrp="1"/>
          </p:cNvSpPr>
          <p:nvPr>
            <p:ph type="body" idx="1"/>
          </p:nvPr>
        </p:nvSpPr>
        <p:spPr/>
        <p:txBody>
          <a:bodyPr>
            <a:normAutofit fontScale="92500"/>
          </a:bodyPr>
          <a:lstStyle/>
          <a:p>
            <a:pPr marL="136525" indent="0" eaLnBrk="1" hangingPunct="1">
              <a:buFont typeface="Wingdings 3" panose="05040102010807070707" pitchFamily="18" charset="2"/>
              <a:buNone/>
              <a:defRPr/>
            </a:pPr>
            <a:r>
              <a:rPr lang="en-US" dirty="0">
                <a:solidFill>
                  <a:srgbClr val="000000"/>
                </a:solidFill>
                <a:latin typeface="Cambria" panose="02040503050406030204" pitchFamily="18" charset="0"/>
                <a:cs typeface="Times New Roman" pitchFamily="18" charset="0"/>
              </a:rPr>
              <a:t>The steps for a </a:t>
            </a:r>
            <a:r>
              <a:rPr lang="en-US" dirty="0" err="1">
                <a:solidFill>
                  <a:srgbClr val="000000"/>
                </a:solidFill>
                <a:latin typeface="Consolas" panose="020B0609020204030204" pitchFamily="49" charset="0"/>
              </a:rPr>
              <a:t>preOrder</a:t>
            </a:r>
            <a:r>
              <a:rPr lang="en-US" dirty="0">
                <a:solidFill>
                  <a:srgbClr val="000000"/>
                </a:solidFill>
                <a:latin typeface="Cambria" panose="02040503050406030204" pitchFamily="18" charset="0"/>
              </a:rPr>
              <a:t> </a:t>
            </a:r>
            <a:r>
              <a:rPr lang="en-US" dirty="0">
                <a:solidFill>
                  <a:srgbClr val="000000"/>
                </a:solidFill>
                <a:latin typeface="Cambria" panose="02040503050406030204" pitchFamily="18" charset="0"/>
                <a:cs typeface="Times New Roman" pitchFamily="18" charset="0"/>
              </a:rPr>
              <a:t>traversal are:</a:t>
            </a:r>
          </a:p>
          <a:p>
            <a:pPr lvl="1" eaLnBrk="1" hangingPunct="1">
              <a:defRPr/>
            </a:pPr>
            <a:r>
              <a:rPr lang="en-US" dirty="0">
                <a:solidFill>
                  <a:srgbClr val="000000"/>
                </a:solidFill>
                <a:latin typeface="Cambria" panose="02040503050406030204" pitchFamily="18" charset="0"/>
              </a:rPr>
              <a:t>Process the value in the node.</a:t>
            </a:r>
          </a:p>
          <a:p>
            <a:pPr lvl="1" eaLnBrk="1" hangingPunct="1">
              <a:defRPr/>
            </a:pPr>
            <a:r>
              <a:rPr lang="en-US" dirty="0">
                <a:solidFill>
                  <a:srgbClr val="000000"/>
                </a:solidFill>
                <a:latin typeface="Cambria" panose="02040503050406030204" pitchFamily="18" charset="0"/>
              </a:rPr>
              <a:t>Traverse the left </a:t>
            </a:r>
            <a:r>
              <a:rPr lang="en-US" dirty="0" err="1">
                <a:solidFill>
                  <a:srgbClr val="000000"/>
                </a:solidFill>
                <a:latin typeface="Cambria" panose="02040503050406030204" pitchFamily="18" charset="0"/>
              </a:rPr>
              <a:t>subtree</a:t>
            </a:r>
            <a:r>
              <a:rPr lang="en-US" dirty="0">
                <a:solidFill>
                  <a:srgbClr val="000000"/>
                </a:solidFill>
                <a:latin typeface="Cambria" panose="02040503050406030204" pitchFamily="18" charset="0"/>
              </a:rPr>
              <a:t> </a:t>
            </a:r>
            <a:r>
              <a:rPr lang="en-US" dirty="0" err="1">
                <a:solidFill>
                  <a:srgbClr val="000000"/>
                </a:solidFill>
                <a:latin typeface="Consolas" panose="020B0609020204030204" pitchFamily="49" charset="0"/>
              </a:rPr>
              <a:t>preOrder</a:t>
            </a:r>
            <a:r>
              <a:rPr lang="en-US" dirty="0">
                <a:solidFill>
                  <a:srgbClr val="000000"/>
                </a:solidFill>
                <a:latin typeface="Cambria" panose="02040503050406030204" pitchFamily="18" charset="0"/>
              </a:rPr>
              <a:t>. </a:t>
            </a:r>
          </a:p>
          <a:p>
            <a:pPr lvl="1" eaLnBrk="1" hangingPunct="1">
              <a:defRPr/>
            </a:pPr>
            <a:r>
              <a:rPr lang="en-US" dirty="0">
                <a:solidFill>
                  <a:srgbClr val="000000"/>
                </a:solidFill>
                <a:latin typeface="Cambria" panose="02040503050406030204" pitchFamily="18" charset="0"/>
              </a:rPr>
              <a:t>Traverse the right </a:t>
            </a:r>
            <a:r>
              <a:rPr lang="en-US" dirty="0" err="1">
                <a:solidFill>
                  <a:srgbClr val="000000"/>
                </a:solidFill>
                <a:latin typeface="Cambria" panose="02040503050406030204" pitchFamily="18" charset="0"/>
              </a:rPr>
              <a:t>subtree</a:t>
            </a:r>
            <a:r>
              <a:rPr lang="en-US" dirty="0">
                <a:solidFill>
                  <a:srgbClr val="000000"/>
                </a:solidFill>
                <a:latin typeface="Cambria" panose="02040503050406030204" pitchFamily="18" charset="0"/>
              </a:rPr>
              <a:t> </a:t>
            </a:r>
            <a:r>
              <a:rPr lang="en-US" dirty="0" err="1">
                <a:solidFill>
                  <a:srgbClr val="000000"/>
                </a:solidFill>
                <a:latin typeface="Consolas" panose="020B0609020204030204" pitchFamily="49" charset="0"/>
              </a:rPr>
              <a:t>preOrder</a:t>
            </a:r>
            <a:r>
              <a:rPr lang="en-US" dirty="0">
                <a:solidFill>
                  <a:srgbClr val="000000"/>
                </a:solidFill>
                <a:latin typeface="Cambria" panose="02040503050406030204" pitchFamily="18" charset="0"/>
              </a:rPr>
              <a:t>.</a:t>
            </a:r>
          </a:p>
          <a:p>
            <a:pPr eaLnBrk="1" hangingPunct="1">
              <a:defRPr/>
            </a:pPr>
            <a:r>
              <a:rPr lang="en-US" dirty="0">
                <a:solidFill>
                  <a:srgbClr val="000000"/>
                </a:solidFill>
                <a:latin typeface="Cambria" panose="02040503050406030204" pitchFamily="18" charset="0"/>
              </a:rPr>
              <a:t>The value in each node is processed as the node is visited.</a:t>
            </a:r>
          </a:p>
          <a:p>
            <a:pPr eaLnBrk="1" hangingPunct="1">
              <a:defRPr/>
            </a:pPr>
            <a:r>
              <a:rPr lang="en-US" dirty="0">
                <a:solidFill>
                  <a:srgbClr val="000000"/>
                </a:solidFill>
                <a:latin typeface="Cambria" panose="02040503050406030204" pitchFamily="18" charset="0"/>
              </a:rPr>
              <a:t>After the value in a given node is processed, the values in the left </a:t>
            </a:r>
            <a:r>
              <a:rPr lang="en-US" dirty="0" err="1">
                <a:solidFill>
                  <a:srgbClr val="000000"/>
                </a:solidFill>
                <a:latin typeface="Cambria" panose="02040503050406030204" pitchFamily="18" charset="0"/>
              </a:rPr>
              <a:t>subtree</a:t>
            </a:r>
            <a:r>
              <a:rPr lang="en-US" dirty="0">
                <a:solidFill>
                  <a:srgbClr val="000000"/>
                </a:solidFill>
                <a:latin typeface="Cambria" panose="02040503050406030204" pitchFamily="18" charset="0"/>
              </a:rPr>
              <a:t> are processed, then those in the </a:t>
            </a:r>
            <a:r>
              <a:rPr lang="en-US" i="1" dirty="0">
                <a:solidFill>
                  <a:srgbClr val="000000"/>
                </a:solidFill>
                <a:latin typeface="Cambria" panose="02040503050406030204" pitchFamily="18" charset="0"/>
              </a:rPr>
              <a:t>right</a:t>
            </a:r>
            <a:r>
              <a:rPr lang="en-US" dirty="0">
                <a:solidFill>
                  <a:srgbClr val="000000"/>
                </a:solidFill>
                <a:latin typeface="Cambria" panose="02040503050406030204" pitchFamily="18" charset="0"/>
              </a:rPr>
              <a:t> </a:t>
            </a:r>
            <a:r>
              <a:rPr lang="en-US" dirty="0" err="1">
                <a:solidFill>
                  <a:srgbClr val="000000"/>
                </a:solidFill>
                <a:latin typeface="Cambria" panose="02040503050406030204" pitchFamily="18" charset="0"/>
              </a:rPr>
              <a:t>subtree</a:t>
            </a:r>
            <a:r>
              <a:rPr lang="en-US" dirty="0">
                <a:solidFill>
                  <a:srgbClr val="000000"/>
                </a:solidFill>
                <a:latin typeface="Cambria" panose="02040503050406030204" pitchFamily="18" charset="0"/>
              </a:rPr>
              <a:t> are processed.</a:t>
            </a:r>
          </a:p>
        </p:txBody>
      </p:sp>
      <p:sp>
        <p:nvSpPr>
          <p:cNvPr id="13517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7378725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12.7.2  </a:t>
            </a:r>
            <a:r>
              <a:rPr lang="en-US" dirty="0">
                <a:solidFill>
                  <a:srgbClr val="3380E6"/>
                </a:solidFill>
                <a:latin typeface="Calibri" panose="020F0502020204030204" pitchFamily="34" charset="0"/>
              </a:rPr>
              <a:t>Traversals: Functions </a:t>
            </a:r>
            <a:r>
              <a:rPr lang="en-US" dirty="0" err="1">
                <a:solidFill>
                  <a:srgbClr val="3380E6"/>
                </a:solidFill>
                <a:latin typeface="Calibri" panose="020F0502020204030204" pitchFamily="34" charset="0"/>
              </a:rPr>
              <a:t>inOrder</a:t>
            </a:r>
            <a:r>
              <a:rPr lang="en-US" dirty="0">
                <a:solidFill>
                  <a:srgbClr val="3380E6"/>
                </a:solidFill>
                <a:latin typeface="Calibri" panose="020F0502020204030204" pitchFamily="34" charset="0"/>
              </a:rPr>
              <a:t>, </a:t>
            </a:r>
            <a:r>
              <a:rPr lang="en-US" dirty="0" err="1">
                <a:solidFill>
                  <a:srgbClr val="3380E6"/>
                </a:solidFill>
                <a:latin typeface="Calibri" panose="020F0502020204030204" pitchFamily="34" charset="0"/>
              </a:rPr>
              <a:t>preOrder</a:t>
            </a:r>
            <a:r>
              <a:rPr lang="en-US" dirty="0">
                <a:solidFill>
                  <a:srgbClr val="3380E6"/>
                </a:solidFill>
                <a:latin typeface="Calibri" panose="020F0502020204030204" pitchFamily="34" charset="0"/>
              </a:rPr>
              <a:t> and </a:t>
            </a:r>
            <a:r>
              <a:rPr lang="en-US" dirty="0" err="1">
                <a:solidFill>
                  <a:srgbClr val="3380E6"/>
                </a:solidFill>
                <a:latin typeface="Calibri" panose="020F0502020204030204" pitchFamily="34" charset="0"/>
              </a:rPr>
              <a:t>postOrder</a:t>
            </a:r>
            <a:endParaRPr lang="en-US" dirty="0">
              <a:solidFill>
                <a:srgbClr val="3380E6"/>
              </a:solidFill>
              <a:latin typeface="Calibri" panose="020F0502020204030204" pitchFamily="34" charset="0"/>
            </a:endParaRPr>
          </a:p>
        </p:txBody>
      </p:sp>
      <p:sp>
        <p:nvSpPr>
          <p:cNvPr id="137219" name="Text Placeholder 2"/>
          <p:cNvSpPr>
            <a:spLocks noGrp="1"/>
          </p:cNvSpPr>
          <p:nvPr>
            <p:ph type="body" idx="1"/>
          </p:nvPr>
        </p:nvSpPr>
        <p:spPr/>
        <p:txBody>
          <a:bodyPr>
            <a:normAutofit fontScale="85000" lnSpcReduction="10000"/>
          </a:bodyPr>
          <a:lstStyle/>
          <a:p>
            <a:pPr eaLnBrk="1" hangingPunct="1"/>
            <a:r>
              <a:rPr lang="en-US" altLang="en-US" dirty="0">
                <a:solidFill>
                  <a:srgbClr val="000000"/>
                </a:solidFill>
                <a:latin typeface="Cambria" panose="02040503050406030204" pitchFamily="18" charset="0"/>
              </a:rPr>
              <a:t>The </a:t>
            </a:r>
            <a:r>
              <a:rPr lang="en-US" altLang="en-US" dirty="0" err="1">
                <a:solidFill>
                  <a:srgbClr val="000000"/>
                </a:solidFill>
                <a:latin typeface="Consolas" panose="020B0609020204030204" pitchFamily="49" charset="0"/>
              </a:rPr>
              <a:t>preOrder</a:t>
            </a:r>
            <a:r>
              <a:rPr lang="en-US" altLang="en-US" dirty="0">
                <a:solidFill>
                  <a:srgbClr val="000000"/>
                </a:solidFill>
                <a:latin typeface="Cambria" panose="02040503050406030204" pitchFamily="18" charset="0"/>
              </a:rPr>
              <a:t> traversal of the tree in Fig. 12.21 is:</a:t>
            </a:r>
          </a:p>
          <a:p>
            <a:pPr lvl="2" eaLnBrk="1" hangingPunct="1"/>
            <a:r>
              <a:rPr lang="en-US" altLang="en-US" dirty="0">
                <a:solidFill>
                  <a:srgbClr val="000000"/>
                </a:solidFill>
                <a:latin typeface="Consolas" panose="020B0609020204030204" pitchFamily="49" charset="0"/>
              </a:rPr>
              <a:t>27 13 6 17 42 33 48</a:t>
            </a:r>
          </a:p>
          <a:p>
            <a:pPr eaLnBrk="1" hangingPunct="1"/>
            <a:r>
              <a:rPr lang="en-US" altLang="en-US" dirty="0">
                <a:solidFill>
                  <a:srgbClr val="000000"/>
                </a:solidFill>
                <a:latin typeface="Cambria" panose="02040503050406030204" pitchFamily="18" charset="0"/>
              </a:rPr>
              <a:t>The steps for a </a:t>
            </a:r>
            <a:r>
              <a:rPr lang="en-US" altLang="en-US" dirty="0" err="1">
                <a:solidFill>
                  <a:srgbClr val="000000"/>
                </a:solidFill>
                <a:latin typeface="Consolas" panose="020B0609020204030204" pitchFamily="49" charset="0"/>
              </a:rPr>
              <a:t>postOrder</a:t>
            </a:r>
            <a:r>
              <a:rPr lang="en-US" altLang="en-US" dirty="0">
                <a:solidFill>
                  <a:srgbClr val="000000"/>
                </a:solidFill>
                <a:latin typeface="Cambria" panose="02040503050406030204" pitchFamily="18" charset="0"/>
              </a:rPr>
              <a:t> traversal are:</a:t>
            </a:r>
          </a:p>
          <a:p>
            <a:pPr lvl="1" eaLnBrk="1" hangingPunct="1"/>
            <a:r>
              <a:rPr lang="en-US" altLang="en-US" dirty="0">
                <a:solidFill>
                  <a:srgbClr val="000000"/>
                </a:solidFill>
                <a:latin typeface="Cambria" panose="02040503050406030204" pitchFamily="18" charset="0"/>
              </a:rPr>
              <a:t>Traverse the left subtree </a:t>
            </a:r>
            <a:r>
              <a:rPr lang="en-US" altLang="en-US" dirty="0" err="1">
                <a:solidFill>
                  <a:srgbClr val="000000"/>
                </a:solidFill>
                <a:latin typeface="Consolas" panose="020B0609020204030204" pitchFamily="49" charset="0"/>
              </a:rPr>
              <a:t>postOrder</a:t>
            </a:r>
            <a:r>
              <a:rPr lang="en-US" altLang="en-US" dirty="0">
                <a:solidFill>
                  <a:srgbClr val="000000"/>
                </a:solidFill>
                <a:latin typeface="Cambria" panose="02040503050406030204" pitchFamily="18" charset="0"/>
              </a:rPr>
              <a:t>.</a:t>
            </a:r>
          </a:p>
          <a:p>
            <a:pPr lvl="1" eaLnBrk="1" hangingPunct="1"/>
            <a:r>
              <a:rPr lang="en-US" altLang="en-US" dirty="0">
                <a:solidFill>
                  <a:srgbClr val="000000"/>
                </a:solidFill>
                <a:latin typeface="Cambria" panose="02040503050406030204" pitchFamily="18" charset="0"/>
              </a:rPr>
              <a:t>Traverse the right subtree </a:t>
            </a:r>
            <a:r>
              <a:rPr lang="en-US" altLang="en-US" dirty="0" err="1">
                <a:solidFill>
                  <a:srgbClr val="000000"/>
                </a:solidFill>
                <a:latin typeface="Consolas" panose="020B0609020204030204" pitchFamily="49" charset="0"/>
              </a:rPr>
              <a:t>postOrder</a:t>
            </a:r>
            <a:r>
              <a:rPr lang="en-US" altLang="en-US" dirty="0">
                <a:solidFill>
                  <a:srgbClr val="000000"/>
                </a:solidFill>
                <a:latin typeface="Cambria" panose="02040503050406030204" pitchFamily="18" charset="0"/>
              </a:rPr>
              <a:t>.</a:t>
            </a:r>
          </a:p>
          <a:p>
            <a:pPr lvl="1" eaLnBrk="1" hangingPunct="1"/>
            <a:r>
              <a:rPr lang="en-US" altLang="en-US" dirty="0">
                <a:solidFill>
                  <a:srgbClr val="000000"/>
                </a:solidFill>
                <a:latin typeface="Cambria" panose="02040503050406030204" pitchFamily="18" charset="0"/>
              </a:rPr>
              <a:t>Process the value in the node. </a:t>
            </a:r>
          </a:p>
          <a:p>
            <a:pPr eaLnBrk="1" hangingPunct="1"/>
            <a:r>
              <a:rPr lang="en-US" altLang="en-US" dirty="0">
                <a:solidFill>
                  <a:srgbClr val="000000"/>
                </a:solidFill>
                <a:latin typeface="Cambria" panose="02040503050406030204" pitchFamily="18" charset="0"/>
              </a:rPr>
              <a:t>The value in each node is not printed until the values of its children are printed.</a:t>
            </a:r>
          </a:p>
          <a:p>
            <a:pPr eaLnBrk="1" hangingPunct="1"/>
            <a:r>
              <a:rPr lang="en-US" altLang="en-US" dirty="0">
                <a:solidFill>
                  <a:srgbClr val="000000"/>
                </a:solidFill>
                <a:latin typeface="Cambria" panose="02040503050406030204" pitchFamily="18" charset="0"/>
              </a:rPr>
              <a:t>The </a:t>
            </a:r>
            <a:r>
              <a:rPr lang="en-US" altLang="en-US" dirty="0" err="1">
                <a:solidFill>
                  <a:srgbClr val="000000"/>
                </a:solidFill>
                <a:latin typeface="Consolas" panose="020B0609020204030204" pitchFamily="49" charset="0"/>
              </a:rPr>
              <a:t>postOrder</a:t>
            </a:r>
            <a:r>
              <a:rPr lang="en-US" altLang="en-US" dirty="0">
                <a:solidFill>
                  <a:srgbClr val="000000"/>
                </a:solidFill>
                <a:latin typeface="Cambria" panose="02040503050406030204" pitchFamily="18" charset="0"/>
              </a:rPr>
              <a:t> traversal of the tree in Fig. 12.21 is:</a:t>
            </a:r>
          </a:p>
          <a:p>
            <a:pPr lvl="2" eaLnBrk="1" hangingPunct="1"/>
            <a:r>
              <a:rPr lang="en-US" altLang="en-US" dirty="0">
                <a:solidFill>
                  <a:srgbClr val="000000"/>
                </a:solidFill>
                <a:latin typeface="Consolas" panose="020B0609020204030204" pitchFamily="49" charset="0"/>
              </a:rPr>
              <a:t>6 17 13 33 48 42 27</a:t>
            </a:r>
          </a:p>
        </p:txBody>
      </p:sp>
      <p:sp>
        <p:nvSpPr>
          <p:cNvPr id="13619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0588583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12.7.3  </a:t>
            </a:r>
            <a:r>
              <a:rPr lang="en-US" dirty="0">
                <a:solidFill>
                  <a:srgbClr val="3380E6"/>
                </a:solidFill>
                <a:latin typeface="Calibri" panose="020F0502020204030204" pitchFamily="34" charset="0"/>
              </a:rPr>
              <a:t>Duplicate Elimination</a:t>
            </a:r>
          </a:p>
        </p:txBody>
      </p:sp>
      <p:sp>
        <p:nvSpPr>
          <p:cNvPr id="138243" name="Text Placeholder 2"/>
          <p:cNvSpPr>
            <a:spLocks noGrp="1"/>
          </p:cNvSpPr>
          <p:nvPr>
            <p:ph type="body" idx="1"/>
          </p:nvPr>
        </p:nvSpPr>
        <p:spPr/>
        <p:txBody>
          <a:bodyPr>
            <a:normAutofit fontScale="85000" lnSpcReduction="10000"/>
          </a:bodyPr>
          <a:lstStyle/>
          <a:p>
            <a:pPr eaLnBrk="1" hangingPunct="1"/>
            <a:r>
              <a:rPr lang="en-US" altLang="en-US" dirty="0">
                <a:solidFill>
                  <a:srgbClr val="000000"/>
                </a:solidFill>
                <a:latin typeface="Cambria" panose="02040503050406030204" pitchFamily="18" charset="0"/>
              </a:rPr>
              <a:t>The binary search tree facilitates </a:t>
            </a:r>
            <a:r>
              <a:rPr lang="en-US" altLang="en-US" dirty="0">
                <a:solidFill>
                  <a:srgbClr val="0000FF"/>
                </a:solidFill>
                <a:latin typeface="Cambria" panose="02040503050406030204" pitchFamily="18" charset="0"/>
              </a:rPr>
              <a:t>duplicate elimination</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As the tree is being created, an attempt to insert a duplicate value will be recognized because a duplicate will follow the same “go left” or “go right” decisions on each comparison as the original value did.</a:t>
            </a:r>
          </a:p>
          <a:p>
            <a:pPr eaLnBrk="1" hangingPunct="1"/>
            <a:r>
              <a:rPr lang="en-US" altLang="en-US" dirty="0">
                <a:solidFill>
                  <a:srgbClr val="000000"/>
                </a:solidFill>
                <a:latin typeface="Cambria" panose="02040503050406030204" pitchFamily="18" charset="0"/>
              </a:rPr>
              <a:t>Thus, the duplicate will eventually be compared with a node in the tree containing the same value.</a:t>
            </a:r>
          </a:p>
          <a:p>
            <a:pPr eaLnBrk="1" hangingPunct="1"/>
            <a:r>
              <a:rPr lang="en-US" altLang="en-US" dirty="0">
                <a:solidFill>
                  <a:srgbClr val="000000"/>
                </a:solidFill>
                <a:latin typeface="Cambria" panose="02040503050406030204" pitchFamily="18" charset="0"/>
              </a:rPr>
              <a:t>The duplicate value may simply be discarded at this point.</a:t>
            </a:r>
          </a:p>
        </p:txBody>
      </p:sp>
      <p:sp>
        <p:nvSpPr>
          <p:cNvPr id="137220"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19041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12.7.4  </a:t>
            </a:r>
            <a:r>
              <a:rPr lang="en-US" dirty="0">
                <a:solidFill>
                  <a:srgbClr val="3380E6"/>
                </a:solidFill>
                <a:latin typeface="Calibri" panose="020F0502020204030204" pitchFamily="34" charset="0"/>
              </a:rPr>
              <a:t>Binary Tree Search</a:t>
            </a:r>
          </a:p>
        </p:txBody>
      </p:sp>
      <p:sp>
        <p:nvSpPr>
          <p:cNvPr id="3" name="Text Placeholder 2"/>
          <p:cNvSpPr>
            <a:spLocks noGrp="1"/>
          </p:cNvSpPr>
          <p:nvPr>
            <p:ph type="body" idx="1"/>
          </p:nvPr>
        </p:nvSpPr>
        <p:spPr/>
        <p:txBody>
          <a:bodyPr>
            <a:normAutofit fontScale="85000" lnSpcReduction="10000"/>
          </a:bodyPr>
          <a:lstStyle/>
          <a:p>
            <a:pPr eaLnBrk="1" hangingPunct="1">
              <a:lnSpc>
                <a:spcPct val="90000"/>
              </a:lnSpc>
              <a:defRPr/>
            </a:pPr>
            <a:r>
              <a:rPr lang="en-US" dirty="0">
                <a:solidFill>
                  <a:srgbClr val="000000"/>
                </a:solidFill>
                <a:latin typeface="Cambria" panose="02040503050406030204" pitchFamily="18" charset="0"/>
              </a:rPr>
              <a:t>Searching a binary tree for a value that matches a key value is also fast.</a:t>
            </a:r>
          </a:p>
          <a:p>
            <a:pPr eaLnBrk="1" hangingPunct="1">
              <a:lnSpc>
                <a:spcPct val="90000"/>
              </a:lnSpc>
              <a:defRPr/>
            </a:pPr>
            <a:r>
              <a:rPr lang="en-US" dirty="0">
                <a:solidFill>
                  <a:srgbClr val="000000"/>
                </a:solidFill>
                <a:latin typeface="Cambria" panose="02040503050406030204" pitchFamily="18" charset="0"/>
              </a:rPr>
              <a:t>If the tree is tightly packed, each level contains about twice as many elements as the previous level.</a:t>
            </a:r>
          </a:p>
          <a:p>
            <a:pPr eaLnBrk="1" hangingPunct="1">
              <a:lnSpc>
                <a:spcPct val="90000"/>
              </a:lnSpc>
              <a:defRPr/>
            </a:pPr>
            <a:r>
              <a:rPr lang="en-US" dirty="0">
                <a:solidFill>
                  <a:srgbClr val="000000"/>
                </a:solidFill>
                <a:latin typeface="Cambria" panose="02040503050406030204" pitchFamily="18" charset="0"/>
              </a:rPr>
              <a:t>So a binary search tree with </a:t>
            </a:r>
            <a:r>
              <a:rPr lang="en-US" i="1" dirty="0">
                <a:solidFill>
                  <a:srgbClr val="000000"/>
                </a:solidFill>
                <a:latin typeface="Cambria" panose="02040503050406030204" pitchFamily="18" charset="0"/>
              </a:rPr>
              <a:t>n</a:t>
            </a:r>
            <a:r>
              <a:rPr lang="en-US" dirty="0">
                <a:solidFill>
                  <a:srgbClr val="000000"/>
                </a:solidFill>
                <a:latin typeface="Cambria" panose="02040503050406030204" pitchFamily="18" charset="0"/>
              </a:rPr>
              <a:t> elements would have a maximum of log</a:t>
            </a:r>
            <a:r>
              <a:rPr lang="en-US" baseline="-25000" dirty="0">
                <a:solidFill>
                  <a:srgbClr val="000000"/>
                </a:solidFill>
                <a:latin typeface="Cambria" panose="02040503050406030204" pitchFamily="18" charset="0"/>
              </a:rPr>
              <a:t>2</a:t>
            </a:r>
            <a:r>
              <a:rPr lang="en-US" i="1" dirty="0">
                <a:solidFill>
                  <a:srgbClr val="000000"/>
                </a:solidFill>
                <a:latin typeface="Cambria" panose="02040503050406030204" pitchFamily="18" charset="0"/>
              </a:rPr>
              <a:t>n</a:t>
            </a:r>
            <a:r>
              <a:rPr lang="en-US" dirty="0">
                <a:solidFill>
                  <a:srgbClr val="000000"/>
                </a:solidFill>
                <a:latin typeface="Cambria" panose="02040503050406030204" pitchFamily="18" charset="0"/>
              </a:rPr>
              <a:t> levels, and thus a maximum of log</a:t>
            </a:r>
            <a:r>
              <a:rPr lang="en-US" baseline="-25000" dirty="0">
                <a:solidFill>
                  <a:srgbClr val="000000"/>
                </a:solidFill>
                <a:latin typeface="Cambria" panose="02040503050406030204" pitchFamily="18" charset="0"/>
              </a:rPr>
              <a:t>2</a:t>
            </a:r>
            <a:r>
              <a:rPr lang="en-US" i="1" dirty="0">
                <a:solidFill>
                  <a:srgbClr val="000000"/>
                </a:solidFill>
                <a:latin typeface="Cambria" panose="02040503050406030204" pitchFamily="18" charset="0"/>
              </a:rPr>
              <a:t>n</a:t>
            </a:r>
            <a:r>
              <a:rPr lang="en-US" dirty="0">
                <a:solidFill>
                  <a:srgbClr val="000000"/>
                </a:solidFill>
                <a:latin typeface="Cambria" panose="02040503050406030204" pitchFamily="18" charset="0"/>
              </a:rPr>
              <a:t> comparisons would have to be made either to find a match or to determine that no match exists.</a:t>
            </a:r>
          </a:p>
          <a:p>
            <a:pPr eaLnBrk="1" hangingPunct="1">
              <a:lnSpc>
                <a:spcPct val="90000"/>
              </a:lnSpc>
              <a:defRPr/>
            </a:pPr>
            <a:r>
              <a:rPr lang="en-US" dirty="0">
                <a:solidFill>
                  <a:srgbClr val="000000"/>
                </a:solidFill>
                <a:latin typeface="Cambria" panose="02040503050406030204" pitchFamily="18" charset="0"/>
              </a:rPr>
              <a:t>This means, for example, that when searching a (tightly packed) 1,000,000-element binary search tree, no more than 10 comparisons need to be made because 2</a:t>
            </a:r>
            <a:r>
              <a:rPr lang="en-US" baseline="30000" dirty="0">
                <a:solidFill>
                  <a:srgbClr val="000000"/>
                </a:solidFill>
                <a:latin typeface="Cambria" panose="02040503050406030204" pitchFamily="18" charset="0"/>
              </a:rPr>
              <a:t>20</a:t>
            </a:r>
            <a:r>
              <a:rPr lang="en-US" dirty="0">
                <a:solidFill>
                  <a:srgbClr val="000000"/>
                </a:solidFill>
                <a:latin typeface="Cambria" panose="02040503050406030204" pitchFamily="18" charset="0"/>
              </a:rPr>
              <a:t> &gt; 1,000,000.</a:t>
            </a:r>
          </a:p>
        </p:txBody>
      </p:sp>
      <p:sp>
        <p:nvSpPr>
          <p:cNvPr id="138244"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2027032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12.7.5  </a:t>
            </a:r>
            <a:r>
              <a:rPr lang="en-US" dirty="0">
                <a:solidFill>
                  <a:srgbClr val="3380E6"/>
                </a:solidFill>
                <a:latin typeface="Calibri" panose="020F0502020204030204" pitchFamily="34" charset="0"/>
              </a:rPr>
              <a:t>Other Binary Tree Operations</a:t>
            </a:r>
          </a:p>
        </p:txBody>
      </p:sp>
      <p:sp>
        <p:nvSpPr>
          <p:cNvPr id="140291" name="Text Placeholder 2"/>
          <p:cNvSpPr>
            <a:spLocks noGrp="1"/>
          </p:cNvSpPr>
          <p:nvPr>
            <p:ph type="body" idx="1"/>
          </p:nvPr>
        </p:nvSpPr>
        <p:spPr/>
        <p:txBody>
          <a:bodyPr>
            <a:normAutofit lnSpcReduction="10000"/>
          </a:bodyPr>
          <a:lstStyle/>
          <a:p>
            <a:pPr eaLnBrk="1" hangingPunct="1"/>
            <a:r>
              <a:rPr lang="en-US" altLang="en-US" dirty="0">
                <a:solidFill>
                  <a:srgbClr val="000000"/>
                </a:solidFill>
                <a:latin typeface="Cambria" panose="02040503050406030204" pitchFamily="18" charset="0"/>
              </a:rPr>
              <a:t>When searching a (tightly packed) 1,000,000 element binary search tree, no more than 20 comparisons need to be made because 2</a:t>
            </a:r>
            <a:r>
              <a:rPr lang="en-US" altLang="en-US" baseline="30000" dirty="0">
                <a:solidFill>
                  <a:srgbClr val="000000"/>
                </a:solidFill>
                <a:latin typeface="Cambria" panose="02040503050406030204" pitchFamily="18" charset="0"/>
              </a:rPr>
              <a:t>20</a:t>
            </a:r>
            <a:r>
              <a:rPr lang="en-US" altLang="en-US" dirty="0">
                <a:solidFill>
                  <a:srgbClr val="000000"/>
                </a:solidFill>
                <a:latin typeface="Cambria" panose="02040503050406030204" pitchFamily="18" charset="0"/>
              </a:rPr>
              <a:t> &gt; 1,000,000.</a:t>
            </a:r>
          </a:p>
          <a:p>
            <a:pPr eaLnBrk="1" hangingPunct="1"/>
            <a:r>
              <a:rPr lang="en-US" altLang="en-US" dirty="0">
                <a:solidFill>
                  <a:srgbClr val="000000"/>
                </a:solidFill>
                <a:latin typeface="Cambria" panose="02040503050406030204" pitchFamily="18" charset="0"/>
              </a:rPr>
              <a:t>The </a:t>
            </a:r>
            <a:r>
              <a:rPr lang="en-US" altLang="en-US" i="1" dirty="0">
                <a:solidFill>
                  <a:srgbClr val="000000"/>
                </a:solidFill>
                <a:latin typeface="Cambria" panose="02040503050406030204" pitchFamily="18" charset="0"/>
              </a:rPr>
              <a:t>level order traversal </a:t>
            </a:r>
            <a:r>
              <a:rPr lang="en-US" altLang="en-US" dirty="0">
                <a:solidFill>
                  <a:srgbClr val="000000"/>
                </a:solidFill>
                <a:latin typeface="Cambria" panose="02040503050406030204" pitchFamily="18" charset="0"/>
              </a:rPr>
              <a:t>of a binary tree visits the nodes of the tree </a:t>
            </a:r>
            <a:r>
              <a:rPr lang="en-US" altLang="en-US" i="1" dirty="0">
                <a:solidFill>
                  <a:srgbClr val="000000"/>
                </a:solidFill>
                <a:latin typeface="Cambria" panose="02040503050406030204" pitchFamily="18" charset="0"/>
              </a:rPr>
              <a:t>row-by-row</a:t>
            </a:r>
            <a:r>
              <a:rPr lang="en-US" altLang="en-US" dirty="0">
                <a:solidFill>
                  <a:srgbClr val="000000"/>
                </a:solidFill>
                <a:latin typeface="Cambria" panose="02040503050406030204" pitchFamily="18" charset="0"/>
              </a:rPr>
              <a:t> starting at the root node level.</a:t>
            </a:r>
          </a:p>
          <a:p>
            <a:pPr eaLnBrk="1" hangingPunct="1"/>
            <a:r>
              <a:rPr lang="en-US" altLang="en-US" dirty="0">
                <a:solidFill>
                  <a:srgbClr val="000000"/>
                </a:solidFill>
                <a:latin typeface="Cambria" panose="02040503050406030204" pitchFamily="18" charset="0"/>
              </a:rPr>
              <a:t>On each level of the tree, the nodes are visited from left to right.</a:t>
            </a:r>
          </a:p>
          <a:p>
            <a:pPr eaLnBrk="1" hangingPunct="1"/>
            <a:endParaRPr lang="en-US" altLang="en-US" dirty="0">
              <a:solidFill>
                <a:srgbClr val="000000"/>
              </a:solidFill>
              <a:latin typeface="Cambria" panose="02040503050406030204" pitchFamily="18" charset="0"/>
            </a:endParaRPr>
          </a:p>
        </p:txBody>
      </p:sp>
      <p:sp>
        <p:nvSpPr>
          <p:cNvPr id="13926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141572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12.2  </a:t>
            </a:r>
            <a:r>
              <a:rPr lang="en-US" dirty="0">
                <a:solidFill>
                  <a:srgbClr val="3380E6"/>
                </a:solidFill>
                <a:latin typeface="Calibri" panose="020F0502020204030204" pitchFamily="34" charset="0"/>
              </a:rPr>
              <a:t>Self-Referential Structures (Cont.)</a:t>
            </a:r>
          </a:p>
        </p:txBody>
      </p:sp>
      <p:sp>
        <p:nvSpPr>
          <p:cNvPr id="18435" name="Text Placeholder 2"/>
          <p:cNvSpPr>
            <a:spLocks noGrp="1"/>
          </p:cNvSpPr>
          <p:nvPr>
            <p:ph type="body" idx="1"/>
          </p:nvPr>
        </p:nvSpPr>
        <p:spPr/>
        <p:txBody>
          <a:bodyPr>
            <a:normAutofit fontScale="92500" lnSpcReduction="20000"/>
          </a:bodyPr>
          <a:lstStyle/>
          <a:p>
            <a:pPr eaLnBrk="1" hangingPunct="1"/>
            <a:r>
              <a:rPr lang="en-US" altLang="en-US" dirty="0">
                <a:solidFill>
                  <a:srgbClr val="000000"/>
                </a:solidFill>
                <a:latin typeface="Cambria" panose="02040503050406030204" pitchFamily="18" charset="0"/>
              </a:rPr>
              <a:t>Member </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points to a structure of type </a:t>
            </a:r>
            <a:r>
              <a:rPr lang="en-US" altLang="en-US" dirty="0" err="1">
                <a:solidFill>
                  <a:srgbClr val="000000"/>
                </a:solidFill>
                <a:latin typeface="Consolas" panose="020B0609020204030204" pitchFamily="49" charset="0"/>
              </a:rPr>
              <a:t>struct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node</a:t>
            </a:r>
            <a:r>
              <a:rPr lang="en-US" altLang="en-US" dirty="0">
                <a:solidFill>
                  <a:srgbClr val="000000"/>
                </a:solidFill>
                <a:latin typeface="Cambria" panose="02040503050406030204" pitchFamily="18" charset="0"/>
              </a:rPr>
              <a:t>—a structure of the </a:t>
            </a:r>
            <a:r>
              <a:rPr lang="en-US" altLang="en-US" i="1" dirty="0">
                <a:solidFill>
                  <a:srgbClr val="000000"/>
                </a:solidFill>
                <a:latin typeface="Cambria" panose="02040503050406030204" pitchFamily="18" charset="0"/>
              </a:rPr>
              <a:t>same</a:t>
            </a:r>
            <a:r>
              <a:rPr lang="en-US" altLang="en-US" dirty="0">
                <a:solidFill>
                  <a:srgbClr val="000000"/>
                </a:solidFill>
                <a:latin typeface="Cambria" panose="02040503050406030204" pitchFamily="18" charset="0"/>
              </a:rPr>
              <a:t> type as the one being declared here, hence the term “</a:t>
            </a:r>
            <a:r>
              <a:rPr lang="en-US" altLang="en-US" i="1" dirty="0">
                <a:solidFill>
                  <a:srgbClr val="000000"/>
                </a:solidFill>
                <a:latin typeface="Cambria" panose="02040503050406030204" pitchFamily="18" charset="0"/>
              </a:rPr>
              <a:t>self-referential structure</a:t>
            </a:r>
            <a:r>
              <a:rPr lang="en-US" altLang="en-US"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Member </a:t>
            </a:r>
            <a:r>
              <a:rPr lang="en-US" altLang="en-US" dirty="0" err="1">
                <a:solidFill>
                  <a:srgbClr val="000000"/>
                </a:solidFill>
                <a:latin typeface="Consolas" panose="020B0609020204030204" pitchFamily="49" charset="0"/>
              </a:rPr>
              <a:t>nextPtr</a:t>
            </a:r>
            <a:r>
              <a:rPr lang="en-US" altLang="en-US" dirty="0">
                <a:solidFill>
                  <a:srgbClr val="000000"/>
                </a:solidFill>
                <a:latin typeface="Cambria" panose="02040503050406030204" pitchFamily="18" charset="0"/>
              </a:rPr>
              <a:t> is referred to as a</a:t>
            </a:r>
            <a:r>
              <a:rPr lang="en-US" altLang="en-US" i="1"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link</a:t>
            </a:r>
            <a:r>
              <a:rPr lang="en-US" altLang="en-US" dirty="0">
                <a:solidFill>
                  <a:srgbClr val="000000"/>
                </a:solidFill>
                <a:latin typeface="Cambria" panose="02040503050406030204" pitchFamily="18" charset="0"/>
              </a:rPr>
              <a:t>—i.e., it can be used to “tie” a structure of type </a:t>
            </a:r>
            <a:r>
              <a:rPr lang="en-US" altLang="en-US" dirty="0" err="1">
                <a:solidFill>
                  <a:srgbClr val="000000"/>
                </a:solidFill>
                <a:latin typeface="Consolas" panose="020B0609020204030204" pitchFamily="49" charset="0"/>
              </a:rPr>
              <a:t>struct</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node</a:t>
            </a:r>
            <a:r>
              <a:rPr lang="en-US" altLang="en-US" dirty="0">
                <a:solidFill>
                  <a:srgbClr val="000000"/>
                </a:solidFill>
                <a:latin typeface="Cambria" panose="02040503050406030204" pitchFamily="18" charset="0"/>
              </a:rPr>
              <a:t> to another structure of the same type</a:t>
            </a:r>
            <a:r>
              <a:rPr lang="en-US" altLang="en-US" i="1" dirty="0">
                <a:solidFill>
                  <a:srgbClr val="000000"/>
                </a:solidFill>
                <a:latin typeface="Cambria" panose="02040503050406030204" pitchFamily="18" charset="0"/>
              </a:rPr>
              <a:t>.</a:t>
            </a:r>
          </a:p>
          <a:p>
            <a:pPr eaLnBrk="1" hangingPunct="1"/>
            <a:r>
              <a:rPr lang="en-US" altLang="en-US" dirty="0">
                <a:solidFill>
                  <a:srgbClr val="000000"/>
                </a:solidFill>
                <a:latin typeface="Cambria" panose="02040503050406030204" pitchFamily="18" charset="0"/>
              </a:rPr>
              <a:t>Self-referential structures can be </a:t>
            </a:r>
            <a:r>
              <a:rPr lang="en-US" altLang="en-US" i="1" dirty="0">
                <a:solidFill>
                  <a:srgbClr val="000000"/>
                </a:solidFill>
                <a:latin typeface="Cambria" panose="02040503050406030204" pitchFamily="18" charset="0"/>
              </a:rPr>
              <a:t>linked</a:t>
            </a:r>
            <a:r>
              <a:rPr lang="en-US" altLang="en-US" dirty="0">
                <a:solidFill>
                  <a:srgbClr val="000000"/>
                </a:solidFill>
                <a:latin typeface="Cambria" panose="02040503050406030204" pitchFamily="18" charset="0"/>
              </a:rPr>
              <a:t> together to form useful data structures such as lists, queues, stacks and trees.</a:t>
            </a:r>
          </a:p>
        </p:txBody>
      </p:sp>
      <p:sp>
        <p:nvSpPr>
          <p:cNvPr id="1741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742011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12.2  </a:t>
            </a:r>
            <a:r>
              <a:rPr lang="en-US" dirty="0">
                <a:solidFill>
                  <a:srgbClr val="3380E6"/>
                </a:solidFill>
                <a:latin typeface="Calibri" panose="020F0502020204030204" pitchFamily="34" charset="0"/>
              </a:rPr>
              <a:t>Self-Referential Structures (Cont.)</a:t>
            </a:r>
          </a:p>
        </p:txBody>
      </p:sp>
      <p:sp>
        <p:nvSpPr>
          <p:cNvPr id="19459" name="Text Placeholder 2"/>
          <p:cNvSpPr>
            <a:spLocks noGrp="1"/>
          </p:cNvSpPr>
          <p:nvPr>
            <p:ph type="body" idx="1"/>
          </p:nvPr>
        </p:nvSpPr>
        <p:spPr/>
        <p:txBody>
          <a:bodyPr>
            <a:normAutofit fontScale="92500" lnSpcReduction="20000"/>
          </a:bodyPr>
          <a:lstStyle/>
          <a:p>
            <a:pPr eaLnBrk="1" hangingPunct="1">
              <a:lnSpc>
                <a:spcPct val="90000"/>
              </a:lnSpc>
            </a:pPr>
            <a:r>
              <a:rPr lang="en-US" altLang="en-US" dirty="0">
                <a:solidFill>
                  <a:srgbClr val="000000"/>
                </a:solidFill>
                <a:latin typeface="Cambria" panose="02040503050406030204" pitchFamily="18" charset="0"/>
              </a:rPr>
              <a:t>Figure 12.1 illustrates two self-referential structure objects linked together to form a list.</a:t>
            </a:r>
          </a:p>
          <a:p>
            <a:pPr eaLnBrk="1" hangingPunct="1">
              <a:lnSpc>
                <a:spcPct val="90000"/>
              </a:lnSpc>
            </a:pPr>
            <a:r>
              <a:rPr lang="en-US" altLang="en-US" dirty="0">
                <a:solidFill>
                  <a:srgbClr val="000000"/>
                </a:solidFill>
                <a:latin typeface="Cambria" panose="02040503050406030204" pitchFamily="18" charset="0"/>
              </a:rPr>
              <a:t>A slash—representing a </a:t>
            </a:r>
            <a:r>
              <a:rPr lang="en-US" altLang="en-US" dirty="0">
                <a:solidFill>
                  <a:srgbClr val="0000FF"/>
                </a:solidFill>
                <a:latin typeface="Cambria" panose="02040503050406030204" pitchFamily="18" charset="0"/>
              </a:rPr>
              <a:t>NULL </a:t>
            </a:r>
            <a:r>
              <a:rPr lang="en-US" altLang="en-US" dirty="0">
                <a:solidFill>
                  <a:srgbClr val="000000"/>
                </a:solidFill>
                <a:latin typeface="Cambria" panose="02040503050406030204" pitchFamily="18" charset="0"/>
              </a:rPr>
              <a:t>pointer—is placed in the link member of the second self-referential structure to indicate that the link does not point to another structure.</a:t>
            </a:r>
          </a:p>
          <a:p>
            <a:pPr eaLnBrk="1" hangingPunct="1">
              <a:lnSpc>
                <a:spcPct val="90000"/>
              </a:lnSpc>
            </a:pPr>
            <a:r>
              <a:rPr lang="en-US" altLang="en-US" dirty="0">
                <a:solidFill>
                  <a:srgbClr val="000000"/>
                </a:solidFill>
                <a:latin typeface="Cambria" panose="02040503050406030204" pitchFamily="18" charset="0"/>
              </a:rPr>
              <a:t>[</a:t>
            </a:r>
            <a:r>
              <a:rPr lang="en-US" altLang="en-US" i="1" dirty="0">
                <a:solidFill>
                  <a:srgbClr val="000000"/>
                </a:solidFill>
                <a:latin typeface="Cambria" panose="02040503050406030204" pitchFamily="18" charset="0"/>
              </a:rPr>
              <a:t>Note</a:t>
            </a:r>
            <a:r>
              <a:rPr lang="en-US" altLang="en-US" dirty="0">
                <a:solidFill>
                  <a:srgbClr val="000000"/>
                </a:solidFill>
                <a:latin typeface="Cambria" panose="02040503050406030204" pitchFamily="18" charset="0"/>
              </a:rPr>
              <a:t>: The slash is only for illustration purposes; it does not correspond to the backslash character in C.] </a:t>
            </a:r>
          </a:p>
          <a:p>
            <a:pPr eaLnBrk="1" hangingPunct="1">
              <a:lnSpc>
                <a:spcPct val="90000"/>
              </a:lnSpc>
            </a:pPr>
            <a:r>
              <a:rPr lang="en-US" altLang="en-US" dirty="0">
                <a:solidFill>
                  <a:srgbClr val="000000"/>
                </a:solidFill>
                <a:latin typeface="Cambria" panose="02040503050406030204" pitchFamily="18" charset="0"/>
              </a:rPr>
              <a:t>A </a:t>
            </a:r>
            <a:r>
              <a:rPr lang="en-US" altLang="en-US" dirty="0">
                <a:solidFill>
                  <a:srgbClr val="000000"/>
                </a:solidFill>
                <a:latin typeface="Consolas" panose="020B0609020204030204" pitchFamily="49" charset="0"/>
              </a:rPr>
              <a:t>NULL</a:t>
            </a:r>
            <a:r>
              <a:rPr lang="en-US" altLang="en-US" dirty="0">
                <a:solidFill>
                  <a:srgbClr val="000000"/>
                </a:solidFill>
                <a:latin typeface="Cambria" panose="02040503050406030204" pitchFamily="18" charset="0"/>
              </a:rPr>
              <a:t> pointer normally indicates the end of a data structure just as the null character indicates the end of a string.</a:t>
            </a:r>
          </a:p>
        </p:txBody>
      </p:sp>
      <p:sp>
        <p:nvSpPr>
          <p:cNvPr id="18436"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2110945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rgbClr val="24B5A1"/>
                </a:solidFill>
                <a:latin typeface="Calibri" panose="020F0502020204030204" pitchFamily="34" charset="0"/>
              </a:rPr>
              <a:t>12.3  </a:t>
            </a:r>
            <a:r>
              <a:rPr lang="en-US" dirty="0">
                <a:solidFill>
                  <a:srgbClr val="3380E6"/>
                </a:solidFill>
                <a:latin typeface="Calibri" panose="020F0502020204030204" pitchFamily="34" charset="0"/>
              </a:rPr>
              <a:t>Dynamic Memory Allocation</a:t>
            </a:r>
          </a:p>
        </p:txBody>
      </p:sp>
      <p:sp>
        <p:nvSpPr>
          <p:cNvPr id="22531" name="Text Placeholder 2"/>
          <p:cNvSpPr>
            <a:spLocks noGrp="1"/>
          </p:cNvSpPr>
          <p:nvPr>
            <p:ph type="body" idx="1"/>
          </p:nvPr>
        </p:nvSpPr>
        <p:spPr/>
        <p:txBody>
          <a:bodyPr/>
          <a:lstStyle/>
          <a:p>
            <a:pPr eaLnBrk="1" hangingPunct="1">
              <a:lnSpc>
                <a:spcPct val="90000"/>
              </a:lnSpc>
            </a:pPr>
            <a:r>
              <a:rPr lang="en-US" altLang="en-US" sz="2500" dirty="0">
                <a:solidFill>
                  <a:srgbClr val="000000"/>
                </a:solidFill>
                <a:latin typeface="Cambria" panose="02040503050406030204" pitchFamily="18" charset="0"/>
              </a:rPr>
              <a:t>Creating and maintaining dynamic data structures requires </a:t>
            </a:r>
            <a:r>
              <a:rPr lang="en-US" altLang="en-US" sz="2500" dirty="0">
                <a:solidFill>
                  <a:srgbClr val="0000FF"/>
                </a:solidFill>
                <a:latin typeface="Cambria" panose="02040503050406030204" pitchFamily="18" charset="0"/>
              </a:rPr>
              <a:t>dynamic memory allocation</a:t>
            </a:r>
            <a:r>
              <a:rPr lang="en-US" altLang="en-US" sz="2500" dirty="0">
                <a:solidFill>
                  <a:srgbClr val="000000"/>
                </a:solidFill>
                <a:latin typeface="Cambria" panose="02040503050406030204" pitchFamily="18" charset="0"/>
              </a:rPr>
              <a:t>—the ability for a program to </a:t>
            </a:r>
            <a:r>
              <a:rPr lang="en-US" altLang="en-US" sz="2500" i="1" dirty="0">
                <a:solidFill>
                  <a:srgbClr val="000000"/>
                </a:solidFill>
                <a:latin typeface="Cambria" panose="02040503050406030204" pitchFamily="18" charset="0"/>
              </a:rPr>
              <a:t>obtain more memory space at execution time </a:t>
            </a:r>
            <a:r>
              <a:rPr lang="en-US" altLang="en-US" sz="2500" dirty="0">
                <a:solidFill>
                  <a:srgbClr val="000000"/>
                </a:solidFill>
                <a:latin typeface="Cambria" panose="02040503050406030204" pitchFamily="18" charset="0"/>
              </a:rPr>
              <a:t>to hold new nodes, and to </a:t>
            </a:r>
            <a:r>
              <a:rPr lang="en-US" altLang="en-US" sz="2500" i="1" dirty="0">
                <a:solidFill>
                  <a:srgbClr val="000000"/>
                </a:solidFill>
                <a:latin typeface="Cambria" panose="02040503050406030204" pitchFamily="18" charset="0"/>
              </a:rPr>
              <a:t>release space no longer needed</a:t>
            </a:r>
            <a:r>
              <a:rPr lang="en-US" altLang="en-US" sz="2500" dirty="0">
                <a:solidFill>
                  <a:srgbClr val="000000"/>
                </a:solidFill>
                <a:latin typeface="Cambria" panose="02040503050406030204" pitchFamily="18" charset="0"/>
              </a:rPr>
              <a:t>.</a:t>
            </a:r>
          </a:p>
          <a:p>
            <a:pPr eaLnBrk="1" hangingPunct="1">
              <a:lnSpc>
                <a:spcPct val="90000"/>
              </a:lnSpc>
            </a:pPr>
            <a:r>
              <a:rPr lang="en-US" altLang="en-US" sz="2500" dirty="0">
                <a:solidFill>
                  <a:srgbClr val="000000"/>
                </a:solidFill>
                <a:latin typeface="Cambria" panose="02040503050406030204" pitchFamily="18" charset="0"/>
              </a:rPr>
              <a:t>Functions </a:t>
            </a:r>
            <a:r>
              <a:rPr lang="en-US" altLang="en-US" sz="2500" dirty="0" err="1">
                <a:solidFill>
                  <a:srgbClr val="0000FF"/>
                </a:solidFill>
                <a:latin typeface="Consolas" panose="020B0609020204030204" pitchFamily="49" charset="0"/>
              </a:rPr>
              <a:t>malloc</a:t>
            </a:r>
            <a:r>
              <a:rPr lang="en-US" altLang="en-US" sz="2500" dirty="0">
                <a:solidFill>
                  <a:srgbClr val="000000"/>
                </a:solidFill>
                <a:latin typeface="Cambria" panose="02040503050406030204" pitchFamily="18" charset="0"/>
              </a:rPr>
              <a:t> and</a:t>
            </a:r>
            <a:r>
              <a:rPr lang="en-US" altLang="en-US" sz="2500" dirty="0">
                <a:solidFill>
                  <a:srgbClr val="000000"/>
                </a:solidFill>
                <a:latin typeface="Consolas" panose="020B0609020204030204" pitchFamily="49" charset="0"/>
              </a:rPr>
              <a:t> </a:t>
            </a:r>
            <a:r>
              <a:rPr lang="en-US" altLang="en-US" sz="2500" dirty="0">
                <a:solidFill>
                  <a:srgbClr val="0000FF"/>
                </a:solidFill>
                <a:latin typeface="Consolas" panose="020B0609020204030204" pitchFamily="49" charset="0"/>
              </a:rPr>
              <a:t>free</a:t>
            </a:r>
            <a:r>
              <a:rPr lang="en-US" altLang="en-US" sz="2500" dirty="0">
                <a:solidFill>
                  <a:srgbClr val="000000"/>
                </a:solidFill>
                <a:latin typeface="Cambria" panose="02040503050406030204" pitchFamily="18" charset="0"/>
              </a:rPr>
              <a:t>, and operator </a:t>
            </a:r>
            <a:r>
              <a:rPr lang="en-US" altLang="en-US" sz="2500" dirty="0" err="1">
                <a:solidFill>
                  <a:srgbClr val="0000FF"/>
                </a:solidFill>
                <a:latin typeface="Consolas" panose="020B0609020204030204" pitchFamily="49" charset="0"/>
              </a:rPr>
              <a:t>sizeof</a:t>
            </a:r>
            <a:r>
              <a:rPr lang="en-US" altLang="en-US" sz="2500" dirty="0">
                <a:solidFill>
                  <a:srgbClr val="000000"/>
                </a:solidFill>
                <a:latin typeface="Cambria" panose="02040503050406030204" pitchFamily="18" charset="0"/>
              </a:rPr>
              <a:t>, are essential to dynamic memory allocation.</a:t>
            </a:r>
          </a:p>
        </p:txBody>
      </p:sp>
      <p:sp>
        <p:nvSpPr>
          <p:cNvPr id="21508"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3070252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a:solidFill>
                  <a:srgbClr val="24B5A1"/>
                </a:solidFill>
                <a:latin typeface="Calibri" panose="020F0502020204030204" pitchFamily="34" charset="0"/>
              </a:rPr>
              <a:t>12.3  </a:t>
            </a:r>
            <a:r>
              <a:rPr lang="en-US" dirty="0">
                <a:solidFill>
                  <a:srgbClr val="3380E6"/>
                </a:solidFill>
                <a:latin typeface="Calibri" panose="020F0502020204030204" pitchFamily="34" charset="0"/>
              </a:rPr>
              <a:t>Dynamic Memory Allocation (Cont.)</a:t>
            </a:r>
          </a:p>
        </p:txBody>
      </p:sp>
      <p:sp>
        <p:nvSpPr>
          <p:cNvPr id="23555" name="Text Placeholder 2"/>
          <p:cNvSpPr>
            <a:spLocks noGrp="1"/>
          </p:cNvSpPr>
          <p:nvPr>
            <p:ph type="body" idx="1"/>
          </p:nvPr>
        </p:nvSpPr>
        <p:spPr/>
        <p:txBody>
          <a:bodyPr/>
          <a:lstStyle/>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malloc</a:t>
            </a:r>
            <a:r>
              <a:rPr lang="en-US" altLang="en-US" dirty="0">
                <a:solidFill>
                  <a:srgbClr val="000000"/>
                </a:solidFill>
                <a:latin typeface="Cambria" panose="02040503050406030204" pitchFamily="18" charset="0"/>
              </a:rPr>
              <a:t> takes as an argument the number of bytes to be allocated and returns a pointer of type </a:t>
            </a:r>
            <a:r>
              <a:rPr lang="en-US" altLang="en-US" dirty="0">
                <a:solidFill>
                  <a:srgbClr val="0000FF"/>
                </a:solidFill>
                <a:latin typeface="Consolas" panose="020B0609020204030204" pitchFamily="49" charset="0"/>
              </a:rPr>
              <a:t>void</a:t>
            </a:r>
            <a:r>
              <a:rPr lang="en-US" altLang="en-US" dirty="0">
                <a:solidFill>
                  <a:srgbClr val="0000FF"/>
                </a:solidFill>
                <a:latin typeface="Cambria" panose="02040503050406030204" pitchFamily="18" charset="0"/>
              </a:rPr>
              <a:t> </a:t>
            </a:r>
            <a:r>
              <a:rPr lang="en-US" altLang="en-US" dirty="0">
                <a:solidFill>
                  <a:srgbClr val="0000FF"/>
                </a:solidFill>
                <a:latin typeface="Consolas" panose="020B0609020204030204" pitchFamily="49" charset="0"/>
              </a:rPr>
              <a:t>*</a:t>
            </a:r>
            <a:r>
              <a:rPr lang="en-US" altLang="en-US" dirty="0">
                <a:solidFill>
                  <a:srgbClr val="000000"/>
                </a:solidFill>
                <a:latin typeface="Cambria" panose="02040503050406030204" pitchFamily="18" charset="0"/>
              </a:rPr>
              <a:t> (</a:t>
            </a:r>
            <a:r>
              <a:rPr lang="en-US" altLang="en-US" dirty="0">
                <a:solidFill>
                  <a:srgbClr val="0000FF"/>
                </a:solidFill>
                <a:latin typeface="Cambria" panose="02040503050406030204" pitchFamily="18" charset="0"/>
              </a:rPr>
              <a:t>pointer to void</a:t>
            </a:r>
            <a:r>
              <a:rPr lang="en-US" altLang="en-US" dirty="0">
                <a:solidFill>
                  <a:srgbClr val="000000"/>
                </a:solidFill>
                <a:latin typeface="Cambria" panose="02040503050406030204" pitchFamily="18" charset="0"/>
              </a:rPr>
              <a:t>)</a:t>
            </a:r>
            <a:r>
              <a:rPr lang="en-US" altLang="en-US" dirty="0">
                <a:solidFill>
                  <a:srgbClr val="0000FF"/>
                </a:solidFill>
                <a:latin typeface="Cambria" panose="02040503050406030204" pitchFamily="18" charset="0"/>
              </a:rPr>
              <a:t> </a:t>
            </a:r>
            <a:r>
              <a:rPr lang="en-US" altLang="en-US" dirty="0">
                <a:solidFill>
                  <a:srgbClr val="000000"/>
                </a:solidFill>
                <a:latin typeface="Cambria" panose="02040503050406030204" pitchFamily="18" charset="0"/>
              </a:rPr>
              <a:t>to the allocated memory.</a:t>
            </a:r>
          </a:p>
          <a:p>
            <a:pPr eaLnBrk="1" hangingPunct="1"/>
            <a:r>
              <a:rPr lang="en-US" altLang="en-US" dirty="0">
                <a:solidFill>
                  <a:srgbClr val="000000"/>
                </a:solidFill>
                <a:latin typeface="Cambria" panose="02040503050406030204" pitchFamily="18" charset="0"/>
              </a:rPr>
              <a:t>As you recall, a </a:t>
            </a:r>
            <a:r>
              <a:rPr lang="en-US" altLang="en-US" dirty="0">
                <a:solidFill>
                  <a:srgbClr val="000000"/>
                </a:solidFill>
                <a:latin typeface="Consolas" panose="020B0609020204030204" pitchFamily="49" charset="0"/>
              </a:rPr>
              <a:t>void</a:t>
            </a:r>
            <a:r>
              <a:rPr lang="en-US" altLang="en-US" dirty="0">
                <a:solidFill>
                  <a:srgbClr val="000000"/>
                </a:solidFill>
                <a:latin typeface="Cambria" panose="02040503050406030204" pitchFamily="18" charset="0"/>
              </a:rPr>
              <a:t> </a:t>
            </a:r>
            <a:r>
              <a:rPr lang="en-US" altLang="en-US" dirty="0">
                <a:solidFill>
                  <a:srgbClr val="000000"/>
                </a:solidFill>
                <a:latin typeface="Consolas" panose="020B0609020204030204" pitchFamily="49" charset="0"/>
              </a:rPr>
              <a:t>*</a:t>
            </a:r>
            <a:r>
              <a:rPr lang="en-US" altLang="en-US" dirty="0">
                <a:solidFill>
                  <a:srgbClr val="000000"/>
                </a:solidFill>
                <a:latin typeface="Cambria" panose="02040503050406030204" pitchFamily="18" charset="0"/>
              </a:rPr>
              <a:t> pointer may be assigned to a variable of </a:t>
            </a:r>
            <a:r>
              <a:rPr lang="en-US" altLang="en-US" i="1" dirty="0">
                <a:solidFill>
                  <a:srgbClr val="000000"/>
                </a:solidFill>
                <a:latin typeface="Cambria" panose="02040503050406030204" pitchFamily="18" charset="0"/>
              </a:rPr>
              <a:t>any</a:t>
            </a:r>
            <a:r>
              <a:rPr lang="en-US" altLang="en-US" dirty="0">
                <a:solidFill>
                  <a:srgbClr val="000000"/>
                </a:solidFill>
                <a:latin typeface="Cambria" panose="02040503050406030204" pitchFamily="18" charset="0"/>
              </a:rPr>
              <a:t> pointer type.</a:t>
            </a:r>
          </a:p>
          <a:p>
            <a:pPr eaLnBrk="1" hangingPunct="1"/>
            <a:r>
              <a:rPr lang="en-US" altLang="en-US" dirty="0">
                <a:solidFill>
                  <a:srgbClr val="000000"/>
                </a:solidFill>
                <a:latin typeface="Cambria" panose="02040503050406030204" pitchFamily="18" charset="0"/>
              </a:rPr>
              <a:t>Function </a:t>
            </a:r>
            <a:r>
              <a:rPr lang="en-US" altLang="en-US" dirty="0" err="1">
                <a:solidFill>
                  <a:srgbClr val="000000"/>
                </a:solidFill>
                <a:latin typeface="Consolas" panose="020B0609020204030204" pitchFamily="49" charset="0"/>
              </a:rPr>
              <a:t>malloc</a:t>
            </a:r>
            <a:r>
              <a:rPr lang="en-US" altLang="en-US" dirty="0">
                <a:solidFill>
                  <a:srgbClr val="000000"/>
                </a:solidFill>
                <a:latin typeface="Cambria" panose="02040503050406030204" pitchFamily="18" charset="0"/>
              </a:rPr>
              <a:t> is normally used with the </a:t>
            </a:r>
            <a:r>
              <a:rPr lang="en-US" altLang="en-US" dirty="0" err="1">
                <a:solidFill>
                  <a:srgbClr val="000000"/>
                </a:solidFill>
                <a:latin typeface="Consolas" panose="020B0609020204030204" pitchFamily="49" charset="0"/>
              </a:rPr>
              <a:t>sizeof</a:t>
            </a:r>
            <a:r>
              <a:rPr lang="en-US" altLang="en-US" dirty="0">
                <a:solidFill>
                  <a:srgbClr val="000000"/>
                </a:solidFill>
                <a:latin typeface="Cambria" panose="02040503050406030204" pitchFamily="18" charset="0"/>
              </a:rPr>
              <a:t> operator.</a:t>
            </a:r>
          </a:p>
        </p:txBody>
      </p:sp>
      <p:sp>
        <p:nvSpPr>
          <p:cNvPr id="22532" name="Footer Placeholder 3"/>
          <p:cNvSpPr>
            <a:spLocks noGrp="1"/>
          </p:cNvSpPr>
          <p:nvPr>
            <p:ph type="ftr" sz="quarter" idx="1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fontAlgn="base">
              <a:spcBef>
                <a:spcPct val="0"/>
              </a:spcBef>
              <a:spcAft>
                <a:spcPct val="0"/>
              </a:spcAft>
              <a:defRPr/>
            </a:pPr>
            <a:r>
              <a:rPr lang="en-US" dirty="0">
                <a:latin typeface="Consolas" panose="020B0609020204030204" pitchFamily="49" charset="0"/>
              </a:rPr>
              <a:t>© 2016 Pearson Education, Ltd. All rights reserved.</a:t>
            </a:r>
          </a:p>
        </p:txBody>
      </p:sp>
    </p:spTree>
    <p:extLst>
      <p:ext uri="{BB962C8B-B14F-4D97-AF65-F5344CB8AC3E}">
        <p14:creationId xmlns:p14="http://schemas.microsoft.com/office/powerpoint/2010/main" val="10000775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20"/>
  <p:tag name="MMPROD_UIDATA" val="&lt;database version=&quot;9.0&quot;&gt;&lt;object type=&quot;1&quot; unique_id=&quot;10001&quot;&gt;&lt;object type=&quot;2&quot; unique_id=&quot;13762&quot;&gt;&lt;object type=&quot;3&quot; unique_id=&quot;13764&quot;&gt;&lt;property id=&quot;20148&quot; value=&quot;5&quot;/&gt;&lt;property id=&quot;20300&quot; value=&quot;Slide 2&quot;/&gt;&lt;property id=&quot;20307&quot; value=&quot;258&quot;/&gt;&lt;/object&gt;&lt;object type=&quot;3&quot; unique_id=&quot;13765&quot;&gt;&lt;property id=&quot;20148&quot; value=&quot;5&quot;/&gt;&lt;property id=&quot;20300&quot; value=&quot;Slide 3&quot;/&gt;&lt;property id=&quot;20307&quot; value=&quot;259&quot;/&gt;&lt;/object&gt;&lt;object type=&quot;3&quot; unique_id=&quot;13766&quot;&gt;&lt;property id=&quot;20148&quot; value=&quot;5&quot;/&gt;&lt;property id=&quot;20300&quot; value=&quot;Slide 10&quot;/&gt;&lt;property id=&quot;20307&quot; value=&quot;260&quot;/&gt;&lt;/object&gt;&lt;object type=&quot;3&quot; unique_id=&quot;13767&quot;&gt;&lt;property id=&quot;20148&quot; value=&quot;5&quot;/&gt;&lt;property id=&quot;20300&quot; value=&quot;Slide 11&quot;/&gt;&lt;property id=&quot;20307&quot; value=&quot;261&quot;/&gt;&lt;/object&gt;&lt;object type=&quot;3&quot; unique_id=&quot;13768&quot;&gt;&lt;property id=&quot;20148&quot; value=&quot;5&quot;/&gt;&lt;property id=&quot;20300&quot; value=&quot;Slide 16&quot;/&gt;&lt;property id=&quot;20307&quot; value=&quot;262&quot;/&gt;&lt;/object&gt;&lt;object type=&quot;3&quot; unique_id=&quot;13769&quot;&gt;&lt;property id=&quot;20148&quot; value=&quot;5&quot;/&gt;&lt;property id=&quot;20300&quot; value=&quot;Slide 17&quot;/&gt;&lt;property id=&quot;20307&quot; value=&quot;263&quot;/&gt;&lt;/object&gt;&lt;object type=&quot;3&quot; unique_id=&quot;13770&quot;&gt;&lt;property id=&quot;20148&quot; value=&quot;5&quot;/&gt;&lt;property id=&quot;20300&quot; value=&quot;Slide 18&quot;/&gt;&lt;property id=&quot;20307&quot; value=&quot;264&quot;/&gt;&lt;/object&gt;&lt;object type=&quot;3&quot; unique_id=&quot;13771&quot;&gt;&lt;property id=&quot;20148&quot; value=&quot;5&quot;/&gt;&lt;property id=&quot;20300&quot; value=&quot;Slide 19&quot;/&gt;&lt;property id=&quot;20307&quot; value=&quot;265&quot;/&gt;&lt;/object&gt;&lt;object type=&quot;3&quot; unique_id=&quot;13772&quot;&gt;&lt;property id=&quot;20148&quot; value=&quot;5&quot;/&gt;&lt;property id=&quot;20300&quot; value=&quot;Slide 20&quot;/&gt;&lt;property id=&quot;20307&quot; value=&quot;266&quot;/&gt;&lt;/object&gt;&lt;object type=&quot;3&quot; unique_id=&quot;13773&quot;&gt;&lt;property id=&quot;20148&quot; value=&quot;5&quot;/&gt;&lt;property id=&quot;20300&quot; value=&quot;Slide 21&quot;/&gt;&lt;property id=&quot;20307&quot; value=&quot;267&quot;/&gt;&lt;/object&gt;&lt;object type=&quot;3&quot; unique_id=&quot;13774&quot;&gt;&lt;property id=&quot;20148&quot; value=&quot;5&quot;/&gt;&lt;property id=&quot;20300&quot; value=&quot;Slide 25&quot;/&gt;&lt;property id=&quot;20307&quot; value=&quot;268&quot;/&gt;&lt;/object&gt;&lt;object type=&quot;3&quot; unique_id=&quot;13775&quot;&gt;&lt;property id=&quot;20148&quot; value=&quot;5&quot;/&gt;&lt;property id=&quot;20300&quot; value=&quot;Slide 27&quot;/&gt;&lt;property id=&quot;20307&quot; value=&quot;269&quot;/&gt;&lt;/object&gt;&lt;object type=&quot;3&quot; unique_id=&quot;13776&quot;&gt;&lt;property id=&quot;20148&quot; value=&quot;5&quot;/&gt;&lt;property id=&quot;20300&quot; value=&quot;Slide 28&quot;/&gt;&lt;property id=&quot;20307&quot; value=&quot;270&quot;/&gt;&lt;/object&gt;&lt;object type=&quot;3&quot; unique_id=&quot;13777&quot;&gt;&lt;property id=&quot;20148&quot; value=&quot;5&quot;/&gt;&lt;property id=&quot;20300&quot; value=&quot;Slide 30&quot;/&gt;&lt;property id=&quot;20307&quot; value=&quot;271&quot;/&gt;&lt;/object&gt;&lt;object type=&quot;3&quot; unique_id=&quot;13778&quot;&gt;&lt;property id=&quot;20148&quot; value=&quot;5&quot;/&gt;&lt;property id=&quot;20300&quot; value=&quot;Slide 31&quot;/&gt;&lt;property id=&quot;20307&quot; value=&quot;272&quot;/&gt;&lt;/object&gt;&lt;object type=&quot;3&quot; unique_id=&quot;13779&quot;&gt;&lt;property id=&quot;20148&quot; value=&quot;5&quot;/&gt;&lt;property id=&quot;20300&quot; value=&quot;Slide 33&quot;/&gt;&lt;property id=&quot;20307&quot; value=&quot;273&quot;/&gt;&lt;/object&gt;&lt;object type=&quot;3&quot; unique_id=&quot;13780&quot;&gt;&lt;property id=&quot;20148&quot; value=&quot;5&quot;/&gt;&lt;property id=&quot;20300&quot; value=&quot;Slide 34&quot;/&gt;&lt;property id=&quot;20307&quot; value=&quot;274&quot;/&gt;&lt;/object&gt;&lt;object type=&quot;3&quot; unique_id=&quot;13781&quot;&gt;&lt;property id=&quot;20148&quot; value=&quot;5&quot;/&gt;&lt;property id=&quot;20300&quot; value=&quot;Slide 35&quot;/&gt;&lt;property id=&quot;20307&quot; value=&quot;275&quot;/&gt;&lt;/object&gt;&lt;object type=&quot;3&quot; unique_id=&quot;13782&quot;&gt;&lt;property id=&quot;20148&quot; value=&quot;5&quot;/&gt;&lt;property id=&quot;20300&quot; value=&quot;Slide 36&quot;/&gt;&lt;property id=&quot;20307&quot; value=&quot;276&quot;/&gt;&lt;/object&gt;&lt;object type=&quot;3&quot; unique_id=&quot;13783&quot;&gt;&lt;property id=&quot;20148&quot; value=&quot;5&quot;/&gt;&lt;property id=&quot;20300&quot; value=&quot;Slide 37&quot;/&gt;&lt;property id=&quot;20307&quot; value=&quot;277&quot;/&gt;&lt;/object&gt;&lt;object type=&quot;3&quot; unique_id=&quot;13784&quot;&gt;&lt;property id=&quot;20148&quot; value=&quot;5&quot;/&gt;&lt;property id=&quot;20300&quot; value=&quot;Slide 38&quot;/&gt;&lt;property id=&quot;20307&quot; value=&quot;278&quot;/&gt;&lt;/object&gt;&lt;object type=&quot;3&quot; unique_id=&quot;13785&quot;&gt;&lt;property id=&quot;20148&quot; value=&quot;5&quot;/&gt;&lt;property id=&quot;20300&quot; value=&quot;Slide 39&quot;/&gt;&lt;property id=&quot;20307&quot; value=&quot;279&quot;/&gt;&lt;/object&gt;&lt;object type=&quot;3&quot; unique_id=&quot;13786&quot;&gt;&lt;property id=&quot;20148&quot; value=&quot;5&quot;/&gt;&lt;property id=&quot;20300&quot; value=&quot;Slide 40&quot;/&gt;&lt;property id=&quot;20307&quot; value=&quot;280&quot;/&gt;&lt;/object&gt;&lt;object type=&quot;3&quot; unique_id=&quot;13787&quot;&gt;&lt;property id=&quot;20148&quot; value=&quot;5&quot;/&gt;&lt;property id=&quot;20300&quot; value=&quot;Slide 41&quot;/&gt;&lt;property id=&quot;20307&quot; value=&quot;281&quot;/&gt;&lt;/object&gt;&lt;object type=&quot;3&quot; unique_id=&quot;13788&quot;&gt;&lt;property id=&quot;20148&quot; value=&quot;5&quot;/&gt;&lt;property id=&quot;20300&quot; value=&quot;Slide 42&quot;/&gt;&lt;property id=&quot;20307&quot; value=&quot;282&quot;/&gt;&lt;/object&gt;&lt;object type=&quot;3&quot; unique_id=&quot;13789&quot;&gt;&lt;property id=&quot;20148&quot; value=&quot;5&quot;/&gt;&lt;property id=&quot;20300&quot; value=&quot;Slide 47&quot;/&gt;&lt;property id=&quot;20307&quot; value=&quot;283&quot;/&gt;&lt;/object&gt;&lt;object type=&quot;3&quot; unique_id=&quot;13790&quot;&gt;&lt;property id=&quot;20148&quot; value=&quot;5&quot;/&gt;&lt;property id=&quot;20300&quot; value=&quot;Slide 48&quot;/&gt;&lt;property id=&quot;20307&quot; value=&quot;284&quot;/&gt;&lt;/object&gt;&lt;object type=&quot;3&quot; unique_id=&quot;13791&quot;&gt;&lt;property id=&quot;20148&quot; value=&quot;5&quot;/&gt;&lt;property id=&quot;20300&quot; value=&quot;Slide 52&quot;/&gt;&lt;property id=&quot;20307&quot; value=&quot;285&quot;/&gt;&lt;/object&gt;&lt;object type=&quot;3&quot; unique_id=&quot;13792&quot;&gt;&lt;property id=&quot;20148&quot; value=&quot;5&quot;/&gt;&lt;property id=&quot;20300&quot; value=&quot;Slide 58&quot;/&gt;&lt;property id=&quot;20307&quot; value=&quot;286&quot;/&gt;&lt;/object&gt;&lt;object type=&quot;3&quot; unique_id=&quot;13793&quot;&gt;&lt;property id=&quot;20148&quot; value=&quot;5&quot;/&gt;&lt;property id=&quot;20300&quot; value=&quot;Slide 59&quot;/&gt;&lt;property id=&quot;20307&quot; value=&quot;287&quot;/&gt;&lt;/object&gt;&lt;object type=&quot;3&quot; unique_id=&quot;13794&quot;&gt;&lt;property id=&quot;20148&quot; value=&quot;5&quot;/&gt;&lt;property id=&quot;20300&quot; value=&quot;Slide 61&quot;/&gt;&lt;property id=&quot;20307&quot; value=&quot;288&quot;/&gt;&lt;/object&gt;&lt;object type=&quot;3&quot; unique_id=&quot;13795&quot;&gt;&lt;property id=&quot;20148&quot; value=&quot;5&quot;/&gt;&lt;property id=&quot;20300&quot; value=&quot;Slide 62&quot;/&gt;&lt;property id=&quot;20307&quot; value=&quot;289&quot;/&gt;&lt;/object&gt;&lt;object type=&quot;3&quot; unique_id=&quot;13796&quot;&gt;&lt;property id=&quot;20148&quot; value=&quot;5&quot;/&gt;&lt;property id=&quot;20300&quot; value=&quot;Slide 63&quot;/&gt;&lt;property id=&quot;20307&quot; value=&quot;290&quot;/&gt;&lt;/object&gt;&lt;object type=&quot;3&quot; unique_id=&quot;13797&quot;&gt;&lt;property id=&quot;20148&quot; value=&quot;5&quot;/&gt;&lt;property id=&quot;20300&quot; value=&quot;Slide 64&quot;/&gt;&lt;property id=&quot;20307&quot; value=&quot;291&quot;/&gt;&lt;/object&gt;&lt;object type=&quot;3&quot; unique_id=&quot;13798&quot;&gt;&lt;property id=&quot;20148&quot; value=&quot;5&quot;/&gt;&lt;property id=&quot;20300&quot; value=&quot;Slide 65&quot;/&gt;&lt;property id=&quot;20307&quot; value=&quot;292&quot;/&gt;&lt;/object&gt;&lt;object type=&quot;3&quot; unique_id=&quot;13799&quot;&gt;&lt;property id=&quot;20148&quot; value=&quot;5&quot;/&gt;&lt;property id=&quot;20300&quot; value=&quot;Slide 66&quot;/&gt;&lt;property id=&quot;20307&quot; value=&quot;293&quot;/&gt;&lt;/object&gt;&lt;object type=&quot;3&quot; unique_id=&quot;13800&quot;&gt;&lt;property id=&quot;20148&quot; value=&quot;5&quot;/&gt;&lt;property id=&quot;20300&quot; value=&quot;Slide 67&quot;/&gt;&lt;property id=&quot;20307&quot; value=&quot;294&quot;/&gt;&lt;/object&gt;&lt;object type=&quot;3&quot; unique_id=&quot;13801&quot;&gt;&lt;property id=&quot;20148&quot; value=&quot;5&quot;/&gt;&lt;property id=&quot;20300&quot; value=&quot;Slide 68&quot;/&gt;&lt;property id=&quot;20307&quot; value=&quot;295&quot;/&gt;&lt;/object&gt;&lt;object type=&quot;3&quot; unique_id=&quot;13802&quot;&gt;&lt;property id=&quot;20148&quot; value=&quot;5&quot;/&gt;&lt;property id=&quot;20300&quot; value=&quot;Slide 69&quot;/&gt;&lt;property id=&quot;20307&quot; value=&quot;296&quot;/&gt;&lt;/object&gt;&lt;object type=&quot;3&quot; unique_id=&quot;13803&quot;&gt;&lt;property id=&quot;20148&quot; value=&quot;5&quot;/&gt;&lt;property id=&quot;20300&quot; value=&quot;Slide 72&quot;/&gt;&lt;property id=&quot;20307&quot; value=&quot;297&quot;/&gt;&lt;/object&gt;&lt;object type=&quot;3&quot; unique_id=&quot;13804&quot;&gt;&lt;property id=&quot;20148&quot; value=&quot;5&quot;/&gt;&lt;property id=&quot;20300&quot; value=&quot;Slide 75&quot;/&gt;&lt;property id=&quot;20307&quot; value=&quot;298&quot;/&gt;&lt;/object&gt;&lt;object type=&quot;3&quot; unique_id=&quot;13805&quot;&gt;&lt;property id=&quot;20148&quot; value=&quot;5&quot;/&gt;&lt;property id=&quot;20300&quot; value=&quot;Slide 82&quot;/&gt;&lt;property id=&quot;20307&quot; value=&quot;299&quot;/&gt;&lt;/object&gt;&lt;object type=&quot;3&quot; unique_id=&quot;13806&quot;&gt;&lt;property id=&quot;20148&quot; value=&quot;5&quot;/&gt;&lt;property id=&quot;20300&quot; value=&quot;Slide 83&quot;/&gt;&lt;property id=&quot;20307&quot; value=&quot;300&quot;/&gt;&lt;/object&gt;&lt;object type=&quot;3&quot; unique_id=&quot;13807&quot;&gt;&lt;property id=&quot;20148&quot; value=&quot;5&quot;/&gt;&lt;property id=&quot;20300&quot; value=&quot;Slide 85&quot;/&gt;&lt;property id=&quot;20307&quot; value=&quot;301&quot;/&gt;&lt;/object&gt;&lt;object type=&quot;3&quot; unique_id=&quot;13808&quot;&gt;&lt;property id=&quot;20148&quot; value=&quot;5&quot;/&gt;&lt;property id=&quot;20300&quot; value=&quot;Slide 86&quot;/&gt;&lt;property id=&quot;20307&quot; value=&quot;302&quot;/&gt;&lt;/object&gt;&lt;object type=&quot;3&quot; unique_id=&quot;13809&quot;&gt;&lt;property id=&quot;20148&quot; value=&quot;5&quot;/&gt;&lt;property id=&quot;20300&quot; value=&quot;Slide 87&quot;/&gt;&lt;property id=&quot;20307&quot; value=&quot;303&quot;/&gt;&lt;/object&gt;&lt;object type=&quot;3&quot; unique_id=&quot;13810&quot;&gt;&lt;property id=&quot;20148&quot; value=&quot;5&quot;/&gt;&lt;property id=&quot;20300&quot; value=&quot;Slide 88&quot;/&gt;&lt;property id=&quot;20307&quot; value=&quot;304&quot;/&gt;&lt;/object&gt;&lt;object type=&quot;3&quot; unique_id=&quot;13811&quot;&gt;&lt;property id=&quot;20148&quot; value=&quot;5&quot;/&gt;&lt;property id=&quot;20300&quot; value=&quot;Slide 89&quot;/&gt;&lt;property id=&quot;20307&quot; value=&quot;305&quot;/&gt;&lt;/object&gt;&lt;object type=&quot;3&quot; unique_id=&quot;13812&quot;&gt;&lt;property id=&quot;20148&quot; value=&quot;5&quot;/&gt;&lt;property id=&quot;20300&quot; value=&quot;Slide 90&quot;/&gt;&lt;property id=&quot;20307&quot; value=&quot;306&quot;/&gt;&lt;/object&gt;&lt;object type=&quot;3&quot; unique_id=&quot;13813&quot;&gt;&lt;property id=&quot;20148&quot; value=&quot;5&quot;/&gt;&lt;property id=&quot;20300&quot; value=&quot;Slide 91&quot;/&gt;&lt;property id=&quot;20307&quot; value=&quot;307&quot;/&gt;&lt;/object&gt;&lt;object type=&quot;3&quot; unique_id=&quot;13814&quot;&gt;&lt;property id=&quot;20148&quot; value=&quot;5&quot;/&gt;&lt;property id=&quot;20300&quot; value=&quot;Slide 92&quot;/&gt;&lt;property id=&quot;20307&quot; value=&quot;308&quot;/&gt;&lt;/object&gt;&lt;object type=&quot;3&quot; unique_id=&quot;13815&quot;&gt;&lt;property id=&quot;20148&quot; value=&quot;5&quot;/&gt;&lt;property id=&quot;20300&quot; value=&quot;Slide 93&quot;/&gt;&lt;property id=&quot;20307&quot; value=&quot;309&quot;/&gt;&lt;/object&gt;&lt;object type=&quot;3&quot; unique_id=&quot;13816&quot;&gt;&lt;property id=&quot;20148&quot; value=&quot;5&quot;/&gt;&lt;property id=&quot;20300&quot; value=&quot;Slide 97&quot;/&gt;&lt;property id=&quot;20307&quot; value=&quot;310&quot;/&gt;&lt;/object&gt;&lt;object type=&quot;3&quot; unique_id=&quot;13817&quot;&gt;&lt;property id=&quot;20148&quot; value=&quot;5&quot;/&gt;&lt;property id=&quot;20300&quot; value=&quot;Slide 101&quot;/&gt;&lt;property id=&quot;20307&quot; value=&quot;311&quot;/&gt;&lt;/object&gt;&lt;object type=&quot;3&quot; unique_id=&quot;13818&quot;&gt;&lt;property id=&quot;20148&quot; value=&quot;5&quot;/&gt;&lt;property id=&quot;20300&quot; value=&quot;Slide 104&quot;/&gt;&lt;property id=&quot;20307&quot; value=&quot;312&quot;/&gt;&lt;/object&gt;&lt;object type=&quot;3&quot; unique_id=&quot;13819&quot;&gt;&lt;property id=&quot;20148&quot; value=&quot;5&quot;/&gt;&lt;property id=&quot;20300&quot; value=&quot;Slide 106&quot;/&gt;&lt;property id=&quot;20307&quot; value=&quot;313&quot;/&gt;&lt;/object&gt;&lt;object type=&quot;3&quot; unique_id=&quot;13820&quot;&gt;&lt;property id=&quot;20148&quot; value=&quot;5&quot;/&gt;&lt;property id=&quot;20300&quot; value=&quot;Slide 107&quot;/&gt;&lt;property id=&quot;20307&quot; value=&quot;314&quot;/&gt;&lt;/object&gt;&lt;object type=&quot;3&quot; unique_id=&quot;13821&quot;&gt;&lt;property id=&quot;20148&quot; value=&quot;5&quot;/&gt;&lt;property id=&quot;20300&quot; value=&quot;Slide 109&quot;/&gt;&lt;property id=&quot;20307&quot; value=&quot;315&quot;/&gt;&lt;/object&gt;&lt;object type=&quot;3&quot; unique_id=&quot;13822&quot;&gt;&lt;property id=&quot;20148&quot; value=&quot;5&quot;/&gt;&lt;property id=&quot;20300&quot; value=&quot;Slide 110&quot;/&gt;&lt;property id=&quot;20307&quot; value=&quot;316&quot;/&gt;&lt;/object&gt;&lt;object type=&quot;3&quot; unique_id=&quot;13823&quot;&gt;&lt;property id=&quot;20148&quot; value=&quot;5&quot;/&gt;&lt;property id=&quot;20300&quot; value=&quot;Slide 111&quot;/&gt;&lt;property id=&quot;20307&quot; value=&quot;317&quot;/&gt;&lt;/object&gt;&lt;object type=&quot;3&quot; unique_id=&quot;13824&quot;&gt;&lt;property id=&quot;20148&quot; value=&quot;5&quot;/&gt;&lt;property id=&quot;20300&quot; value=&quot;Slide 112&quot;/&gt;&lt;property id=&quot;20307&quot; value=&quot;318&quot;/&gt;&lt;/object&gt;&lt;object type=&quot;3&quot; unique_id=&quot;13825&quot;&gt;&lt;property id=&quot;20148&quot; value=&quot;5&quot;/&gt;&lt;property id=&quot;20300&quot; value=&quot;Slide 113&quot;/&gt;&lt;property id=&quot;20307&quot; value=&quot;319&quot;/&gt;&lt;/object&gt;&lt;object type=&quot;3&quot; unique_id=&quot;13826&quot;&gt;&lt;property id=&quot;20148&quot; value=&quot;5&quot;/&gt;&lt;property id=&quot;20300&quot; value=&quot;Slide 114&quot;/&gt;&lt;property id=&quot;20307&quot; value=&quot;320&quot;/&gt;&lt;/object&gt;&lt;object type=&quot;3&quot; unique_id=&quot;13827&quot;&gt;&lt;property id=&quot;20148&quot; value=&quot;5&quot;/&gt;&lt;property id=&quot;20300&quot; value=&quot;Slide 115&quot;/&gt;&lt;property id=&quot;20307&quot; value=&quot;321&quot;/&gt;&lt;/object&gt;&lt;object type=&quot;3&quot; unique_id=&quot;77194&quot;&gt;&lt;property id=&quot;20148&quot; value=&quot;5&quot;/&gt;&lt;property id=&quot;20300&quot; value=&quot;Slide 1 - &amp;quot;Chapter 12 C Data Structures&amp;quot;&quot;/&gt;&lt;property id=&quot;20307&quot; value=&quot;323&quot;/&gt;&lt;/object&gt;&lt;object type=&quot;3&quot; unique_id=&quot;77195&quot;&gt;&lt;property id=&quot;20148&quot; value=&quot;5&quot;/&gt;&lt;property id=&quot;20300&quot; value=&quot;Slide 4 - &amp;quot;12.1  Introduction&amp;quot;&quot;/&gt;&lt;property id=&quot;20307&quot; value=&quot;324&quot;/&gt;&lt;/object&gt;&lt;object type=&quot;3&quot; unique_id=&quot;77196&quot;&gt;&lt;property id=&quot;20148&quot; value=&quot;5&quot;/&gt;&lt;property id=&quot;20300&quot; value=&quot;Slide 5 - &amp;quot;12.1  Introduction (Cont.)&amp;quot;&quot;/&gt;&lt;property id=&quot;20307&quot; value=&quot;325&quot;/&gt;&lt;/object&gt;&lt;object type=&quot;3&quot; unique_id=&quot;77197&quot;&gt;&lt;property id=&quot;20148&quot; value=&quot;5&quot;/&gt;&lt;property id=&quot;20300&quot; value=&quot;Slide 6 - &amp;quot;12.1  Introduction (Cont.)&amp;quot;&quot;/&gt;&lt;property id=&quot;20307&quot; value=&quot;326&quot;/&gt;&lt;/object&gt;&lt;object type=&quot;3&quot; unique_id=&quot;77198&quot;&gt;&lt;property id=&quot;20148&quot; value=&quot;5&quot;/&gt;&lt;property id=&quot;20300&quot; value=&quot;Slide 7 - &amp;quot;12.2  Self-Referential Structures&amp;quot;&quot;/&gt;&lt;property id=&quot;20307&quot; value=&quot;327&quot;/&gt;&lt;/object&gt;&lt;object type=&quot;3&quot; unique_id=&quot;77199&quot;&gt;&lt;property id=&quot;20148&quot; value=&quot;5&quot;/&gt;&lt;property id=&quot;20300&quot; value=&quot;Slide 8 - &amp;quot;12.2  Self-Referential Structures (Cont.)&amp;quot;&quot;/&gt;&lt;property id=&quot;20307&quot; value=&quot;328&quot;/&gt;&lt;/object&gt;&lt;object type=&quot;3&quot; unique_id=&quot;77200&quot;&gt;&lt;property id=&quot;20148&quot; value=&quot;5&quot;/&gt;&lt;property id=&quot;20300&quot; value=&quot;Slide 9 - &amp;quot;12.2  Self-Referential Structures (Cont.)&amp;quot;&quot;/&gt;&lt;property id=&quot;20307&quot; value=&quot;329&quot;/&gt;&lt;/object&gt;&lt;object type=&quot;3&quot; unique_id=&quot;77201&quot;&gt;&lt;property id=&quot;20148&quot; value=&quot;5&quot;/&gt;&lt;property id=&quot;20300&quot; value=&quot;Slide 12 - &amp;quot;12.3  Dynamic Memory Allocation&amp;quot;&quot;/&gt;&lt;property id=&quot;20307&quot; value=&quot;330&quot;/&gt;&lt;/object&gt;&lt;object type=&quot;3&quot; unique_id=&quot;77202&quot;&gt;&lt;property id=&quot;20148&quot; value=&quot;5&quot;/&gt;&lt;property id=&quot;20300&quot; value=&quot;Slide 13 - &amp;quot;12.3  Dynamic Memory Allocation (Cont.)&amp;quot;&quot;/&gt;&lt;property id=&quot;20307&quot; value=&quot;331&quot;/&gt;&lt;/object&gt;&lt;object type=&quot;3&quot; unique_id=&quot;77203&quot;&gt;&lt;property id=&quot;20148&quot; value=&quot;5&quot;/&gt;&lt;property id=&quot;20300&quot; value=&quot;Slide 14 - &amp;quot;12.3  Dynamic Memory Allocation (Cont.)&amp;quot;&quot;/&gt;&lt;property id=&quot;20307&quot; value=&quot;332&quot;/&gt;&lt;/object&gt;&lt;object type=&quot;3&quot; unique_id=&quot;77204&quot;&gt;&lt;property id=&quot;20148&quot; value=&quot;5&quot;/&gt;&lt;property id=&quot;20300&quot; value=&quot;Slide 15 - &amp;quot;12.3  Dynamic Memory Allocation (Cont.)&amp;quot;&quot;/&gt;&lt;property id=&quot;20307&quot; value=&quot;333&quot;/&gt;&lt;/object&gt;&lt;object type=&quot;3&quot; unique_id=&quot;77205&quot;&gt;&lt;property id=&quot;20148&quot; value=&quot;5&quot;/&gt;&lt;property id=&quot;20300&quot; value=&quot;Slide 22 - &amp;quot;12.4  Linked Lists&amp;quot;&quot;/&gt;&lt;property id=&quot;20307&quot; value=&quot;334&quot;/&gt;&lt;/object&gt;&lt;object type=&quot;3&quot; unique_id=&quot;77206&quot;&gt;&lt;property id=&quot;20148&quot; value=&quot;5&quot;/&gt;&lt;property id=&quot;20300&quot; value=&quot;Slide 23 - &amp;quot;12.4  Linked Lists (Cont.)&amp;quot;&quot;/&gt;&lt;property id=&quot;20307&quot; value=&quot;335&quot;/&gt;&lt;/object&gt;&lt;object type=&quot;3&quot; unique_id=&quot;77207&quot;&gt;&lt;property id=&quot;20148&quot; value=&quot;5&quot;/&gt;&lt;property id=&quot;20300&quot; value=&quot;Slide 24 - &amp;quot;12.4  Linked Lists (Cont.)&amp;quot;&quot;/&gt;&lt;property id=&quot;20307&quot; value=&quot;336&quot;/&gt;&lt;/object&gt;&lt;object type=&quot;3&quot; unique_id=&quot;77208&quot;&gt;&lt;property id=&quot;20148&quot; value=&quot;5&quot;/&gt;&lt;property id=&quot;20300&quot; value=&quot;Slide 26 - &amp;quot;12.4  Linked Lists (Cont.)&amp;quot;&quot;/&gt;&lt;property id=&quot;20307&quot; value=&quot;337&quot;/&gt;&lt;/object&gt;&lt;object type=&quot;3&quot; unique_id=&quot;77209&quot;&gt;&lt;property id=&quot;20148&quot; value=&quot;5&quot;/&gt;&lt;property id=&quot;20300&quot; value=&quot;Slide 29 - &amp;quot;12.4  Linked Lists (Cont.)&amp;quot;&quot;/&gt;&lt;property id=&quot;20307&quot; value=&quot;338&quot;/&gt;&lt;/object&gt;&lt;object type=&quot;3&quot; unique_id=&quot;77210&quot;&gt;&lt;property id=&quot;20148&quot; value=&quot;5&quot;/&gt;&lt;property id=&quot;20300&quot; value=&quot;Slide 32 - &amp;quot;12.4  Linked Lists (Cont.)&amp;quot;&quot;/&gt;&lt;property id=&quot;20307&quot; value=&quot;339&quot;/&gt;&lt;/object&gt;&lt;object type=&quot;3&quot; unique_id=&quot;77211&quot;&gt;&lt;property id=&quot;20148&quot; value=&quot;5&quot;/&gt;&lt;property id=&quot;20300&quot; value=&quot;Slide 43 - &amp;quot;12.4  Linked Lists (Cont.)&amp;quot;&quot;/&gt;&lt;property id=&quot;20307&quot; value=&quot;340&quot;/&gt;&lt;/object&gt;&lt;object type=&quot;3&quot; unique_id=&quot;77212&quot;&gt;&lt;property id=&quot;20148&quot; value=&quot;5&quot;/&gt;&lt;property id=&quot;20300&quot; value=&quot;Slide 44 - &amp;quot;12.4  Linked Lists (Cont.)&amp;quot;&quot;/&gt;&lt;property id=&quot;20307&quot; value=&quot;341&quot;/&gt;&lt;/object&gt;&lt;object type=&quot;3&quot; unique_id=&quot;77213&quot;&gt;&lt;property id=&quot;20148&quot; value=&quot;5&quot;/&gt;&lt;property id=&quot;20300&quot; value=&quot;Slide 45 - &amp;quot;12.4  Linked Lists (Cont.)&amp;quot;&quot;/&gt;&lt;property id=&quot;20307&quot; value=&quot;342&quot;/&gt;&lt;/object&gt;&lt;object type=&quot;3&quot; unique_id=&quot;77214&quot;&gt;&lt;property id=&quot;20148&quot; value=&quot;5&quot;/&gt;&lt;property id=&quot;20300&quot; value=&quot;Slide 46 - &amp;quot;12.4  Linked Lists (Cont.)&amp;quot;&quot;/&gt;&lt;property id=&quot;20307&quot; value=&quot;343&quot;/&gt;&lt;/object&gt;&lt;object type=&quot;3&quot; unique_id=&quot;77215&quot;&gt;&lt;property id=&quot;20148&quot; value=&quot;5&quot;/&gt;&lt;property id=&quot;20300&quot; value=&quot;Slide 49 - &amp;quot;12.4  Linked Lists (Cont.)&amp;quot;&quot;/&gt;&lt;property id=&quot;20307&quot; value=&quot;344&quot;/&gt;&lt;/object&gt;&lt;object type=&quot;3&quot; unique_id=&quot;77216&quot;&gt;&lt;property id=&quot;20148&quot; value=&quot;5&quot;/&gt;&lt;property id=&quot;20300&quot; value=&quot;Slide 50 - &amp;quot;12.4.2  Function delete &amp;quot;&quot;/&gt;&lt;property id=&quot;20307&quot; value=&quot;345&quot;/&gt;&lt;/object&gt;&lt;object type=&quot;3&quot; unique_id=&quot;77217&quot;&gt;&lt;property id=&quot;20148&quot; value=&quot;5&quot;/&gt;&lt;property id=&quot;20300&quot; value=&quot;Slide 51 - &amp;quot;12.4.2  Function delete (Cont.)&amp;quot;&quot;/&gt;&lt;property id=&quot;20307&quot; value=&quot;346&quot;/&gt;&lt;/object&gt;&lt;object type=&quot;3&quot; unique_id=&quot;77218&quot;&gt;&lt;property id=&quot;20148&quot; value=&quot;5&quot;/&gt;&lt;property id=&quot;20300&quot; value=&quot;Slide 53 - &amp;quot;12.4.2  Function delete (Cont.)&amp;quot;&quot;/&gt;&lt;property id=&quot;20307&quot; value=&quot;347&quot;/&gt;&lt;/object&gt;&lt;object type=&quot;3&quot; unique_id=&quot;77219&quot;&gt;&lt;property id=&quot;20148&quot; value=&quot;5&quot;/&gt;&lt;property id=&quot;20300&quot; value=&quot;Slide 54 - &amp;quot;12.4.3  Function printList &amp;quot;&quot;/&gt;&lt;property id=&quot;20307&quot; value=&quot;348&quot;/&gt;&lt;/object&gt;&lt;object type=&quot;3&quot; unique_id=&quot;77220&quot;&gt;&lt;property id=&quot;20148&quot; value=&quot;5&quot;/&gt;&lt;property id=&quot;20300&quot; value=&quot;Slide 55 - &amp;quot;12.4  Linked Lists (Cont.)&amp;quot;&quot;/&gt;&lt;property id=&quot;20307&quot; value=&quot;349&quot;/&gt;&lt;/object&gt;&lt;object type=&quot;3&quot; unique_id=&quot;77221&quot;&gt;&lt;property id=&quot;20148&quot; value=&quot;5&quot;/&gt;&lt;property id=&quot;20300&quot; value=&quot;Slide 56 - &amp;quot;12.5  Stacks&amp;quot;&quot;/&gt;&lt;property id=&quot;20307&quot; value=&quot;350&quot;/&gt;&lt;/object&gt;&lt;object type=&quot;3&quot; unique_id=&quot;77222&quot;&gt;&lt;property id=&quot;20148&quot; value=&quot;5&quot;/&gt;&lt;property id=&quot;20300&quot; value=&quot;Slide 57 - &amp;quot;12.5  Stacks (Cont.)&amp;quot;&quot;/&gt;&lt;property id=&quot;20307&quot; value=&quot;351&quot;/&gt;&lt;/object&gt;&lt;object type=&quot;3&quot; unique_id=&quot;77223&quot;&gt;&lt;property id=&quot;20148&quot; value=&quot;5&quot;/&gt;&lt;property id=&quot;20300&quot; value=&quot;Slide 60 - &amp;quot;12.5  Stacks (Cont.)&amp;quot;&quot;/&gt;&lt;property id=&quot;20307&quot; value=&quot;352&quot;/&gt;&lt;/object&gt;&lt;object type=&quot;3&quot; unique_id=&quot;77224&quot;&gt;&lt;property id=&quot;20148&quot; value=&quot;5&quot;/&gt;&lt;property id=&quot;20300&quot; value=&quot;Slide 70 - &amp;quot;12.5.1  Function push &amp;quot;&quot;/&gt;&lt;property id=&quot;20307&quot; value=&quot;353&quot;/&gt;&lt;/object&gt;&lt;object type=&quot;3&quot; unique_id=&quot;77225&quot;&gt;&lt;property id=&quot;20148&quot; value=&quot;5&quot;/&gt;&lt;property id=&quot;20300&quot; value=&quot;Slide 71 - &amp;quot;12.5.1  Function push &amp;quot;&quot;/&gt;&lt;property id=&quot;20307&quot; value=&quot;354&quot;/&gt;&lt;/object&gt;&lt;object type=&quot;3&quot; unique_id=&quot;77226&quot;&gt;&lt;property id=&quot;20148&quot; value=&quot;5&quot;/&gt;&lt;property id=&quot;20300&quot; value=&quot;Slide 73 - &amp;quot;12.5.2  Function pop&amp;quot;&quot;/&gt;&lt;property id=&quot;20307&quot; value=&quot;355&quot;/&gt;&lt;/object&gt;&lt;object type=&quot;3&quot; unique_id=&quot;77227&quot;&gt;&lt;property id=&quot;20148&quot; value=&quot;5&quot;/&gt;&lt;property id=&quot;20300&quot; value=&quot;Slide 74 - &amp;quot;12.5.2  Function pop (Cont.)&amp;quot;&quot;/&gt;&lt;property id=&quot;20307&quot; value=&quot;356&quot;/&gt;&lt;/object&gt;&lt;object type=&quot;3&quot; unique_id=&quot;77228&quot;&gt;&lt;property id=&quot;20148&quot; value=&quot;5&quot;/&gt;&lt;property id=&quot;20300&quot; value=&quot;Slide 76 - &amp;quot;12.5.3  Applications of Stacks &amp;quot;&quot;/&gt;&lt;property id=&quot;20307&quot; value=&quot;357&quot;/&gt;&lt;/object&gt;&lt;object type=&quot;3&quot; unique_id=&quot;77229&quot;&gt;&lt;property id=&quot;20148&quot; value=&quot;5&quot;/&gt;&lt;property id=&quot;20300&quot; value=&quot;Slide 77 - &amp;quot;12.5.3  Applications of Stacks (Cont.)&amp;quot;&quot;/&gt;&lt;property id=&quot;20307&quot; value=&quot;358&quot;/&gt;&lt;/object&gt;&lt;object type=&quot;3&quot; unique_id=&quot;77230&quot;&gt;&lt;property id=&quot;20148&quot; value=&quot;5&quot;/&gt;&lt;property id=&quot;20300&quot; value=&quot;Slide 78 - &amp;quot;12.6  Queues&amp;quot;&quot;/&gt;&lt;property id=&quot;20307&quot; value=&quot;359&quot;/&gt;&lt;/object&gt;&lt;object type=&quot;3&quot; unique_id=&quot;77231&quot;&gt;&lt;property id=&quot;20148&quot; value=&quot;5&quot;/&gt;&lt;property id=&quot;20300&quot; value=&quot;Slide 79 - &amp;quot;12.6  Queues (Cont.)&amp;quot;&quot;/&gt;&lt;property id=&quot;20307&quot; value=&quot;360&quot;/&gt;&lt;/object&gt;&lt;object type=&quot;3&quot; unique_id=&quot;77232&quot;&gt;&lt;property id=&quot;20148&quot; value=&quot;5&quot;/&gt;&lt;property id=&quot;20300&quot; value=&quot;Slide 80 - &amp;quot;12.6  Queues (Cont.)&amp;quot;&quot;/&gt;&lt;property id=&quot;20307&quot; value=&quot;361&quot;/&gt;&lt;/object&gt;&lt;object type=&quot;3&quot; unique_id=&quot;77233&quot;&gt;&lt;property id=&quot;20148&quot; value=&quot;5&quot;/&gt;&lt;property id=&quot;20300&quot; value=&quot;Slide 81 - &amp;quot;12.6  Queues (Cont.)&amp;quot;&quot;/&gt;&lt;property id=&quot;20307&quot; value=&quot;362&quot;/&gt;&lt;/object&gt;&lt;object type=&quot;3&quot; unique_id=&quot;77234&quot;&gt;&lt;property id=&quot;20148&quot; value=&quot;5&quot;/&gt;&lt;property id=&quot;20300&quot; value=&quot;Slide 84 - &amp;quot;12.6  Queues (Cont.)&amp;quot;&quot;/&gt;&lt;property id=&quot;20307&quot; value=&quot;363&quot;/&gt;&lt;/object&gt;&lt;object type=&quot;3&quot; unique_id=&quot;77235&quot;&gt;&lt;property id=&quot;20148&quot; value=&quot;5&quot;/&gt;&lt;property id=&quot;20300&quot; value=&quot;Slide 94 - &amp;quot;12.6.1  Function enqueue &amp;quot;&quot;/&gt;&lt;property id=&quot;20307&quot; value=&quot;364&quot;/&gt;&lt;/object&gt;&lt;object type=&quot;3&quot; unique_id=&quot;77236&quot;&gt;&lt;property id=&quot;20148&quot; value=&quot;5&quot;/&gt;&lt;property id=&quot;20300&quot; value=&quot;Slide 95 - &amp;quot;12.6  Queues (Cont.)&amp;quot;&quot;/&gt;&lt;property id=&quot;20307&quot; value=&quot;365&quot;/&gt;&lt;/object&gt;&lt;object type=&quot;3&quot; unique_id=&quot;77237&quot;&gt;&lt;property id=&quot;20148&quot; value=&quot;5&quot;/&gt;&lt;property id=&quot;20300&quot; value=&quot;Slide 96 - &amp;quot;12.6  Queues (Cont.)&amp;quot;&quot;/&gt;&lt;property id=&quot;20307&quot; value=&quot;366&quot;/&gt;&lt;/object&gt;&lt;object type=&quot;3&quot; unique_id=&quot;77238&quot;&gt;&lt;property id=&quot;20148&quot; value=&quot;5&quot;/&gt;&lt;property id=&quot;20300&quot; value=&quot;Slide 98 - &amp;quot;12.6.2  Function dequeue &amp;quot;&quot;/&gt;&lt;property id=&quot;20307&quot; value=&quot;367&quot;/&gt;&lt;/object&gt;&lt;object type=&quot;3&quot; unique_id=&quot;77239&quot;&gt;&lt;property id=&quot;20148&quot; value=&quot;5&quot;/&gt;&lt;property id=&quot;20300&quot; value=&quot;Slide 99 - &amp;quot;12.6.2  Function dequeue &amp;quot;&quot;/&gt;&lt;property id=&quot;20307&quot; value=&quot;368&quot;/&gt;&lt;/object&gt;&lt;object type=&quot;3&quot; unique_id=&quot;77240&quot;&gt;&lt;property id=&quot;20148&quot; value=&quot;5&quot;/&gt;&lt;property id=&quot;20300&quot; value=&quot;Slide 100 - &amp;quot;12.6  Queues (Cont.)&amp;quot;&quot;/&gt;&lt;property id=&quot;20307&quot; value=&quot;369&quot;/&gt;&lt;/object&gt;&lt;object type=&quot;3&quot; unique_id=&quot;77241&quot;&gt;&lt;property id=&quot;20148&quot; value=&quot;5&quot;/&gt;&lt;property id=&quot;20300&quot; value=&quot;Slide 102 - &amp;quot;12.7  Trees&amp;quot;&quot;/&gt;&lt;property id=&quot;20307&quot; value=&quot;370&quot;/&gt;&lt;/object&gt;&lt;object type=&quot;3&quot; unique_id=&quot;77242&quot;&gt;&lt;property id=&quot;20148&quot; value=&quot;5&quot;/&gt;&lt;property id=&quot;20300&quot; value=&quot;Slide 103 - &amp;quot;12.7  Trees (Cont.)&amp;quot;&quot;/&gt;&lt;property id=&quot;20307&quot; value=&quot;371&quot;/&gt;&lt;/object&gt;&lt;object type=&quot;3&quot; unique_id=&quot;77243&quot;&gt;&lt;property id=&quot;20148&quot; value=&quot;5&quot;/&gt;&lt;property id=&quot;20300&quot; value=&quot;Slide 105 - &amp;quot;12.7  Trees (Cont.)&amp;quot;&quot;/&gt;&lt;property id=&quot;20307&quot; value=&quot;372&quot;/&gt;&lt;/object&gt;&lt;object type=&quot;3&quot; unique_id=&quot;77244&quot;&gt;&lt;property id=&quot;20148&quot; value=&quot;5&quot;/&gt;&lt;property id=&quot;20300&quot; value=&quot;Slide 108 - &amp;quot;12.7  Trees (Cont.)&amp;quot;&quot;/&gt;&lt;property id=&quot;20307&quot; value=&quot;373&quot;/&gt;&lt;/object&gt;&lt;object type=&quot;3&quot; unique_id=&quot;77245&quot;&gt;&lt;property id=&quot;20148&quot; value=&quot;5&quot;/&gt;&lt;property id=&quot;20300&quot; value=&quot;Slide 116 - &amp;quot;12.7.1  Function insertNode&amp;quot;&quot;/&gt;&lt;property id=&quot;20307&quot; value=&quot;374&quot;/&gt;&lt;/object&gt;&lt;object type=&quot;3&quot; unique_id=&quot;77246&quot;&gt;&lt;property id=&quot;20148&quot; value=&quot;5&quot;/&gt;&lt;property id=&quot;20300&quot; value=&quot;Slide 117 - &amp;quot;12.7.1  Function insertNode (Cont.)&amp;quot;&quot;/&gt;&lt;property id=&quot;20307&quot; value=&quot;375&quot;/&gt;&lt;/object&gt;&lt;object type=&quot;3&quot; unique_id=&quot;77247&quot;&gt;&lt;property id=&quot;20148&quot; value=&quot;5&quot;/&gt;&lt;property id=&quot;20300&quot; value=&quot;Slide 118 - &amp;quot;12.7  Trees (Cont.)&amp;quot;&quot;/&gt;&lt;property id=&quot;20307&quot; value=&quot;376&quot;/&gt;&lt;/object&gt;&lt;object type=&quot;3&quot; unique_id=&quot;77248&quot;&gt;&lt;property id=&quot;20148&quot; value=&quot;5&quot;/&gt;&lt;property id=&quot;20300&quot; value=&quot;Slide 119 - &amp;quot;12.7.2  Traversals: Functions inOrder, preOrder and postOrder&amp;quot;&quot;/&gt;&lt;property id=&quot;20307&quot; value=&quot;377&quot;/&gt;&lt;/object&gt;&lt;object type=&quot;3&quot; unique_id=&quot;77249&quot;&gt;&lt;property id=&quot;20148&quot; value=&quot;5&quot;/&gt;&lt;property id=&quot;20300&quot; value=&quot;Slide 120 - &amp;quot;12.7.2  Traversals: Functions inOrder, preOrder and postOrder&amp;quot;&quot;/&gt;&lt;property id=&quot;20307&quot; value=&quot;378&quot;/&gt;&lt;/object&gt;&lt;object type=&quot;3&quot; unique_id=&quot;77250&quot;&gt;&lt;property id=&quot;20148&quot; value=&quot;5&quot;/&gt;&lt;property id=&quot;20300&quot; value=&quot;Slide 121 - &amp;quot;12.7.2  Traversals: Functions inOrder, preOrder and postOrder&amp;quot;&quot;/&gt;&lt;property id=&quot;20307&quot; value=&quot;379&quot;/&gt;&lt;/object&gt;&lt;object type=&quot;3&quot; unique_id=&quot;77251&quot;&gt;&lt;property id=&quot;20148&quot; value=&quot;5&quot;/&gt;&lt;property id=&quot;20300&quot; value=&quot;Slide 122 - &amp;quot;12.7.2  Traversals: Functions inOrder, preOrder and postOrder&amp;quot;&quot;/&gt;&lt;property id=&quot;20307&quot; value=&quot;380&quot;/&gt;&lt;/object&gt;&lt;object type=&quot;3&quot; unique_id=&quot;77252&quot;&gt;&lt;property id=&quot;20148&quot; value=&quot;5&quot;/&gt;&lt;property id=&quot;20300&quot; value=&quot;Slide 123 - &amp;quot;12.7.3  Duplicate Elimination&amp;quot;&quot;/&gt;&lt;property id=&quot;20307&quot; value=&quot;381&quot;/&gt;&lt;/object&gt;&lt;object type=&quot;3&quot; unique_id=&quot;77253&quot;&gt;&lt;property id=&quot;20148&quot; value=&quot;5&quot;/&gt;&lt;property id=&quot;20300&quot; value=&quot;Slide 124 - &amp;quot;12.7.4  Binary Tree Search&amp;quot;&quot;/&gt;&lt;property id=&quot;20307&quot; value=&quot;382&quot;/&gt;&lt;/object&gt;&lt;object type=&quot;3&quot; unique_id=&quot;77254&quot;&gt;&lt;property id=&quot;20148&quot; value=&quot;5&quot;/&gt;&lt;property id=&quot;20300&quot; value=&quot;Slide 125 - &amp;quot;12.7.5  Other Binary Tree Operations&amp;quot;&quot;/&gt;&lt;property id=&quot;20307&quot; value=&quot;383&quot;/&gt;&lt;/object&gt;&lt;object type=&quot;3&quot; unique_id=&quot;77255&quot;&gt;&lt;property id=&quot;20148&quot; value=&quot;5&quot;/&gt;&lt;property id=&quot;20300&quot; value=&quot;Slide 126 - &amp;quot;12.8  Secure C Programming&amp;quot;&quot;/&gt;&lt;property id=&quot;20307&quot; value=&quot;384&quot;/&gt;&lt;/object&gt;&lt;object type=&quot;3&quot; unique_id=&quot;77256&quot;&gt;&lt;property id=&quot;20148&quot; value=&quot;5&quot;/&gt;&lt;property id=&quot;20300&quot; value=&quot;Slide 127 - &amp;quot;12.8  Secure C Programming (Cont.)&amp;quot;&quot;/&gt;&lt;property id=&quot;20307&quot; value=&quot;385&quot;/&gt;&lt;/object&gt;&lt;object type=&quot;3&quot; unique_id=&quot;77257&quot;&gt;&lt;property id=&quot;20148&quot; value=&quot;5&quot;/&gt;&lt;property id=&quot;20300&quot; value=&quot;Slide 128 - &amp;quot;12.8  Secure C Programming (Cont.)&amp;quot;&quot;/&gt;&lt;property id=&quot;20307&quot; value=&quot;386&quot;/&gt;&lt;/object&gt;&lt;object type=&quot;3&quot; unique_id=&quot;77258&quot;&gt;&lt;property id=&quot;20148&quot; value=&quot;5&quot;/&gt;&lt;property id=&quot;20300&quot; value=&quot;Slide 129 - &amp;quot;12.8  Secure C Programming (Cont.)&amp;quot;&quot;/&gt;&lt;property id=&quot;20307&quot; value=&quot;387&quot;/&gt;&lt;/object&gt;&lt;object type=&quot;3&quot; unique_id=&quot;77259&quot;&gt;&lt;property id=&quot;20148&quot; value=&quot;5&quot;/&gt;&lt;property id=&quot;20300&quot; value=&quot;Slide 130 - &amp;quot;12.8  Secure C Programming (Cont.)&amp;quot;&quot;/&gt;&lt;property id=&quot;20307&quot; value=&quot;388&quot;/&gt;&lt;/object&gt;&lt;/object&gt;&lt;object type=&quot;8&quot; unique_id=&quot;13896&quot;&gt;&lt;/object&gt;&lt;/object&gt;&lt;/database&gt;"/>
  <p:tag name="SECTOMILLISECCONVERTED" val="1"/>
</p:tagLst>
</file>

<file path=ppt/theme/theme1.xml><?xml version="1.0" encoding="utf-8"?>
<a:theme xmlns:a="http://schemas.openxmlformats.org/drawingml/2006/main" name="chtp8_0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chtp8_15</Template>
  <TotalTime>4386</TotalTime>
  <Words>5582</Words>
  <Application>Microsoft Office PowerPoint</Application>
  <PresentationFormat>Ekran Gösterisi (4:3)</PresentationFormat>
  <Paragraphs>361</Paragraphs>
  <Slides>59</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59</vt:i4>
      </vt:variant>
    </vt:vector>
  </HeadingPairs>
  <TitlesOfParts>
    <vt:vector size="67" baseType="lpstr">
      <vt:lpstr>Arial</vt:lpstr>
      <vt:lpstr>Calibri</vt:lpstr>
      <vt:lpstr>Cambria</vt:lpstr>
      <vt:lpstr>Consolas</vt:lpstr>
      <vt:lpstr>Times New Roman</vt:lpstr>
      <vt:lpstr>Verdana</vt:lpstr>
      <vt:lpstr>Wingdings 3</vt:lpstr>
      <vt:lpstr>chtp8_07</vt:lpstr>
      <vt:lpstr>Chapter 12 C Data Structures</vt:lpstr>
      <vt:lpstr>12.1  Introduction</vt:lpstr>
      <vt:lpstr>12.1  Introduction (Cont.)</vt:lpstr>
      <vt:lpstr>12.1  Introduction (Cont.)</vt:lpstr>
      <vt:lpstr>12.2  Self-Referential Structures</vt:lpstr>
      <vt:lpstr>12.2  Self-Referential Structures (Cont.)</vt:lpstr>
      <vt:lpstr>12.2  Self-Referential Structures (Cont.)</vt:lpstr>
      <vt:lpstr>12.3  Dynamic Memory Allocation</vt:lpstr>
      <vt:lpstr>12.3  Dynamic Memory Allocation (Cont.)</vt:lpstr>
      <vt:lpstr>12.3  Dynamic Memory Allocation (Cont.)</vt:lpstr>
      <vt:lpstr>12.3  Dynamic Memory Allocation (Cont.)</vt:lpstr>
      <vt:lpstr>12.4  Linked Lists</vt:lpstr>
      <vt:lpstr>12.4  Linked Lists (Cont.)</vt:lpstr>
      <vt:lpstr>12.4  Linked Lists (Cont.)</vt:lpstr>
      <vt:lpstr>12.4  Linked Lists (Cont.)</vt:lpstr>
      <vt:lpstr>12.4  Linked Lists (Cont.)</vt:lpstr>
      <vt:lpstr>12.4  Linked Lists (Cont.)</vt:lpstr>
      <vt:lpstr>12.4  Linked Lists (Cont.)</vt:lpstr>
      <vt:lpstr>12.4  Linked Lists (Cont.)</vt:lpstr>
      <vt:lpstr>12.4  Linked Lists (Cont.)</vt:lpstr>
      <vt:lpstr>12.4  Linked Lists (Cont.)</vt:lpstr>
      <vt:lpstr>12.4  Linked Lists (Cont.)</vt:lpstr>
      <vt:lpstr>12.4.2  Function delete </vt:lpstr>
      <vt:lpstr>12.4.2  Function delete (Cont.)</vt:lpstr>
      <vt:lpstr>12.4.2  Function delete (Cont.)</vt:lpstr>
      <vt:lpstr>12.4.3  Function printList </vt:lpstr>
      <vt:lpstr>12.4  Linked Lists (Cont.)</vt:lpstr>
      <vt:lpstr>12.5  Stacks</vt:lpstr>
      <vt:lpstr>12.5  Stacks (Cont.)</vt:lpstr>
      <vt:lpstr>12.5  Stacks (Cont.)</vt:lpstr>
      <vt:lpstr>12.5.1  Function push </vt:lpstr>
      <vt:lpstr>12.5.1  Function push </vt:lpstr>
      <vt:lpstr>12.5.2  Function pop</vt:lpstr>
      <vt:lpstr>12.5.2  Function pop (Cont.)</vt:lpstr>
      <vt:lpstr>12.5.3  Applications of Stacks </vt:lpstr>
      <vt:lpstr>12.5.3  Applications of Stacks (Cont.)</vt:lpstr>
      <vt:lpstr>12.6  Queues</vt:lpstr>
      <vt:lpstr>12.6  Queues (Cont.)</vt:lpstr>
      <vt:lpstr>12.6  Queues (Cont.)</vt:lpstr>
      <vt:lpstr>12.6  Queues (Cont.)</vt:lpstr>
      <vt:lpstr>12.6.1  Function enqueue </vt:lpstr>
      <vt:lpstr>12.6  Queues (Cont.)</vt:lpstr>
      <vt:lpstr>12.6  Queues (Cont.)</vt:lpstr>
      <vt:lpstr>12.6.2  Function dequeue </vt:lpstr>
      <vt:lpstr>12.6.2  Function dequeue </vt:lpstr>
      <vt:lpstr>12.6  Queues (Cont.)</vt:lpstr>
      <vt:lpstr>12.7  Trees</vt:lpstr>
      <vt:lpstr>12.7  Trees (Cont.)</vt:lpstr>
      <vt:lpstr>12.7  Trees (Cont.)</vt:lpstr>
      <vt:lpstr>12.7  Trees (Cont.)</vt:lpstr>
      <vt:lpstr>12.7.1  Function insertNode (Cont.)</vt:lpstr>
      <vt:lpstr>12.7  Trees (Cont.)</vt:lpstr>
      <vt:lpstr>12.7.2  Traversals: Functions inOrder, preOrder and postOrder</vt:lpstr>
      <vt:lpstr>12.7.2  Traversals: Functions inOrder, preOrder and postOrder</vt:lpstr>
      <vt:lpstr>12.7.2  Traversals: Functions inOrder, preOrder and postOrder</vt:lpstr>
      <vt:lpstr>12.7.2  Traversals: Functions inOrder, preOrder and postOrder</vt:lpstr>
      <vt:lpstr>12.7.3  Duplicate Elimination</vt:lpstr>
      <vt:lpstr>12.7.4  Binary Tree Search</vt:lpstr>
      <vt:lpstr>12.7.5  Other Binary Tree Operations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irem</cp:lastModifiedBy>
  <cp:revision>10</cp:revision>
  <dcterms:created xsi:type="dcterms:W3CDTF">2015-04-27T19:07:59Z</dcterms:created>
  <dcterms:modified xsi:type="dcterms:W3CDTF">2022-10-05T12:50:07Z</dcterms:modified>
</cp:coreProperties>
</file>