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09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36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933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821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424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47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642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441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6726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8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7574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791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248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43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6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46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57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56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31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1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5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8AB7-E0EA-48C8-8CC3-07138952976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EF727-FE8B-4580-8CAB-ED6F04E6B0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345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36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0000"/>
                </a:solidFill>
              </a:rPr>
              <a:t>ETKEN BELİRLEYİCİLERİ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İnfektivite</a:t>
            </a:r>
            <a:r>
              <a:rPr lang="tr-TR" altLang="tr-TR" sz="2000">
                <a:solidFill>
                  <a:srgbClr val="FFFF00"/>
                </a:solidFill>
              </a:rPr>
              <a:t> – </a:t>
            </a:r>
            <a:r>
              <a:rPr lang="tr-TR" altLang="tr-TR" sz="1800" b="1">
                <a:solidFill>
                  <a:srgbClr val="FFFF00"/>
                </a:solidFill>
              </a:rPr>
              <a:t>Mikroorganizmanın konakçıda yerleşme yeteneği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          minimal infektif doz</a:t>
            </a:r>
            <a:r>
              <a:rPr lang="tr-TR" altLang="tr-TR" sz="1800" b="1" baseline="-25000">
                <a:solidFill>
                  <a:srgbClr val="FFFF00"/>
                </a:solidFill>
              </a:rPr>
              <a:t>50</a:t>
            </a:r>
            <a:r>
              <a:rPr lang="tr-TR" altLang="tr-TR" sz="1800" b="1">
                <a:solidFill>
                  <a:srgbClr val="FFFF00"/>
                </a:solidFill>
              </a:rPr>
              <a:t> (MID</a:t>
            </a:r>
            <a:r>
              <a:rPr lang="tr-TR" altLang="tr-TR" sz="1800" b="1" baseline="-25000">
                <a:solidFill>
                  <a:srgbClr val="FFFF00"/>
                </a:solidFill>
              </a:rPr>
              <a:t>50</a:t>
            </a:r>
            <a:r>
              <a:rPr lang="tr-TR" altLang="tr-TR" sz="1800" b="1">
                <a:solidFill>
                  <a:srgbClr val="FFFF00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Patojenite</a:t>
            </a:r>
            <a:r>
              <a:rPr lang="tr-TR" altLang="tr-TR" sz="2000">
                <a:solidFill>
                  <a:srgbClr val="FF0000"/>
                </a:solidFill>
              </a:rPr>
              <a:t> </a:t>
            </a:r>
            <a:r>
              <a:rPr lang="tr-TR" altLang="tr-TR" sz="2000">
                <a:solidFill>
                  <a:srgbClr val="FFFF00"/>
                </a:solidFill>
              </a:rPr>
              <a:t>– </a:t>
            </a:r>
            <a:r>
              <a:rPr lang="tr-TR" altLang="tr-TR" sz="1800" b="1">
                <a:solidFill>
                  <a:srgbClr val="FFFF00"/>
                </a:solidFill>
              </a:rPr>
              <a:t>Mikroorganizmanın hastalık oluşturma yeteneği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Virulens</a:t>
            </a:r>
            <a:r>
              <a:rPr lang="tr-TR" altLang="tr-TR" sz="2000">
                <a:solidFill>
                  <a:srgbClr val="FF0000"/>
                </a:solidFill>
              </a:rPr>
              <a:t> </a:t>
            </a:r>
            <a:r>
              <a:rPr lang="tr-TR" altLang="tr-TR" sz="2000">
                <a:solidFill>
                  <a:srgbClr val="FFFF00"/>
                </a:solidFill>
              </a:rPr>
              <a:t>– </a:t>
            </a:r>
            <a:r>
              <a:rPr lang="tr-TR" altLang="tr-TR" sz="1800" b="1">
                <a:solidFill>
                  <a:srgbClr val="FFFF00"/>
                </a:solidFill>
              </a:rPr>
              <a:t>Mikroorganizmanın hastalık oluşturma gücü ve  şiddeti,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                       minimal letal doz</a:t>
            </a:r>
            <a:r>
              <a:rPr lang="tr-TR" altLang="tr-TR" sz="1800" b="1" baseline="-25000">
                <a:solidFill>
                  <a:srgbClr val="FFFF00"/>
                </a:solidFill>
              </a:rPr>
              <a:t>50</a:t>
            </a:r>
            <a:r>
              <a:rPr lang="tr-TR" altLang="tr-TR" sz="1800" b="1">
                <a:solidFill>
                  <a:srgbClr val="FFFF00"/>
                </a:solidFill>
              </a:rPr>
              <a:t> (MLD</a:t>
            </a:r>
            <a:r>
              <a:rPr lang="tr-TR" altLang="tr-TR" sz="1800" b="1" baseline="-25000">
                <a:solidFill>
                  <a:srgbClr val="FFFF00"/>
                </a:solidFill>
              </a:rPr>
              <a:t>50</a:t>
            </a:r>
            <a:r>
              <a:rPr lang="tr-TR" altLang="tr-TR" sz="1800" b="1">
                <a:solidFill>
                  <a:srgbClr val="FFFF00"/>
                </a:solidFill>
              </a:rPr>
              <a:t>)</a:t>
            </a:r>
            <a:r>
              <a:rPr lang="tr-TR" altLang="tr-TR" sz="1800">
                <a:solidFill>
                  <a:srgbClr val="FFFF00"/>
                </a:solidFill>
              </a:rPr>
              <a:t>                                   </a:t>
            </a:r>
            <a:r>
              <a:rPr lang="tr-TR" altLang="tr-TR" sz="2000">
                <a:solidFill>
                  <a:srgbClr val="FFFF00"/>
                </a:solidFill>
              </a:rPr>
              <a:t>                                                  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Vücuda giriş yolu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Vücuda giriş dozu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Etkenler arası etkileşim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Kolonizasyon</a:t>
            </a:r>
            <a:r>
              <a:rPr lang="tr-TR" altLang="tr-TR" sz="2000">
                <a:solidFill>
                  <a:srgbClr val="FFFF00"/>
                </a:solidFill>
              </a:rPr>
              <a:t> – </a:t>
            </a:r>
            <a:r>
              <a:rPr lang="tr-TR" altLang="tr-TR" sz="1800" b="1">
                <a:solidFill>
                  <a:srgbClr val="FFFF00"/>
                </a:solidFill>
              </a:rPr>
              <a:t>flagella</a:t>
            </a:r>
            <a:r>
              <a:rPr lang="tr-TR" altLang="tr-TR" sz="2000" b="1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Adhezyon</a:t>
            </a:r>
            <a:r>
              <a:rPr lang="tr-TR" altLang="tr-TR" sz="2000">
                <a:solidFill>
                  <a:srgbClr val="FF0000"/>
                </a:solidFill>
              </a:rPr>
              <a:t> </a:t>
            </a:r>
            <a:r>
              <a:rPr lang="tr-TR" altLang="tr-TR" sz="2000">
                <a:solidFill>
                  <a:srgbClr val="FFFF00"/>
                </a:solidFill>
              </a:rPr>
              <a:t>– </a:t>
            </a:r>
            <a:r>
              <a:rPr lang="tr-TR" altLang="tr-TR" sz="1800" b="1">
                <a:solidFill>
                  <a:srgbClr val="FFFF00"/>
                </a:solidFill>
              </a:rPr>
              <a:t>adhezin</a:t>
            </a:r>
            <a:r>
              <a:rPr lang="tr-TR" altLang="tr-TR" sz="2000" b="1">
                <a:solidFill>
                  <a:srgbClr val="FFFF00"/>
                </a:solidFill>
              </a:rPr>
              <a:t> – </a:t>
            </a:r>
            <a:r>
              <a:rPr lang="tr-TR" altLang="tr-TR" sz="1800" b="1">
                <a:solidFill>
                  <a:srgbClr val="FFFF00"/>
                </a:solidFill>
              </a:rPr>
              <a:t>pilus (fimbria)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İnvazyon</a:t>
            </a:r>
            <a:r>
              <a:rPr lang="tr-TR" altLang="tr-TR" sz="2000">
                <a:solidFill>
                  <a:srgbClr val="FFFF00"/>
                </a:solidFill>
              </a:rPr>
              <a:t> – </a:t>
            </a:r>
            <a:r>
              <a:rPr lang="tr-TR" altLang="tr-TR" sz="1800" b="1">
                <a:solidFill>
                  <a:srgbClr val="FFFF00"/>
                </a:solidFill>
              </a:rPr>
              <a:t>hyaluronidaz, lesitinaz, kollagenaz, fibrinolizin, hemolizin, kapsül, koagülaz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Toksijenite</a:t>
            </a:r>
            <a:r>
              <a:rPr lang="tr-TR" altLang="tr-TR" sz="2000">
                <a:solidFill>
                  <a:srgbClr val="FF0000"/>
                </a:solidFill>
              </a:rPr>
              <a:t> </a:t>
            </a:r>
            <a:r>
              <a:rPr lang="tr-TR" altLang="tr-TR" sz="2000" b="1">
                <a:solidFill>
                  <a:srgbClr val="FFFF00"/>
                </a:solidFill>
              </a:rPr>
              <a:t>– endotoksin ve ekzotoksin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Fenotipik ve genotipik değişiklikler</a:t>
            </a:r>
          </a:p>
          <a:p>
            <a:pPr lvl="2" eaLnBrk="1" hangingPunct="1">
              <a:lnSpc>
                <a:spcPct val="90000"/>
              </a:lnSpc>
            </a:pPr>
            <a:endParaRPr lang="tr-TR" altLang="tr-TR" sz="1800">
              <a:solidFill>
                <a:srgbClr val="FF0000"/>
              </a:solidFill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19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ÇEVRE BELİRLEYİCİLERİ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000" b="1">
                <a:solidFill>
                  <a:srgbClr val="FF0000"/>
                </a:solidFill>
              </a:rPr>
              <a:t>Fiziksel (abiotik) çevre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İklim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Makro iklim</a:t>
            </a:r>
          </a:p>
          <a:p>
            <a:pPr lvl="3" eaLnBrk="1" hangingPunct="1"/>
            <a:r>
              <a:rPr lang="tr-TR" altLang="tr-TR" b="1" smtClean="0">
                <a:solidFill>
                  <a:srgbClr val="FFFF00"/>
                </a:solidFill>
              </a:rPr>
              <a:t>yağış, sıcaklık, nem, rüzgar, hava basıncı, oksijen konsantrasyonu, vs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Mikro iklim</a:t>
            </a:r>
          </a:p>
          <a:p>
            <a:pPr lvl="3" eaLnBrk="1" hangingPunct="1"/>
            <a:r>
              <a:rPr lang="tr-TR" altLang="tr-TR" b="1" smtClean="0">
                <a:solidFill>
                  <a:srgbClr val="FFFF00"/>
                </a:solidFill>
              </a:rPr>
              <a:t>yersel (terrestrial), biyolojik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Yerleşim ve toprak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Barınak</a:t>
            </a:r>
          </a:p>
          <a:p>
            <a:pPr eaLnBrk="1" hangingPunct="1"/>
            <a:r>
              <a:rPr lang="tr-TR" altLang="tr-TR" sz="2000" b="1">
                <a:solidFill>
                  <a:srgbClr val="FF0000"/>
                </a:solidFill>
              </a:rPr>
              <a:t>Biyolojik (biotik) çevre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Flora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Fauna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İnsan</a:t>
            </a:r>
          </a:p>
          <a:p>
            <a:pPr lvl="1" eaLnBrk="1" hangingPunct="1"/>
            <a:r>
              <a:rPr lang="tr-TR" altLang="tr-TR" sz="2000" b="1">
                <a:solidFill>
                  <a:srgbClr val="FFFF00"/>
                </a:solidFill>
              </a:rPr>
              <a:t>Stres</a:t>
            </a:r>
          </a:p>
          <a:p>
            <a:pPr lvl="1" eaLnBrk="1" hangingPunct="1"/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400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40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z="1800">
              <a:solidFill>
                <a:srgbClr val="FFFF00"/>
              </a:solidFill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1800" b="1">
                <a:solidFill>
                  <a:srgbClr val="FFFF00"/>
                </a:solidFill>
              </a:rPr>
              <a:t>Mikroorganizmaların Vücuda Giriş Yolları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Sindirim sistemi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Başta sindirim sistemi patojenleri olmak üzere birçok patojen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Solunum sistemi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Solunum sistemi infeksiyonları oluşturan viruslar ve mikoplazmalar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Ürogenital sistem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Assendens ve dessendens yolla yayılan mikroorganizmalar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Deri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Brucella ve Leptospira türleri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Göz ve kulak mukozası yoluyla</a:t>
            </a:r>
          </a:p>
          <a:p>
            <a:pPr lvl="2" eaLnBrk="1" hangingPunct="1"/>
            <a:r>
              <a:rPr lang="tr-TR" altLang="tr-TR" sz="1800" b="1" i="1">
                <a:solidFill>
                  <a:srgbClr val="FFFF00"/>
                </a:solidFill>
              </a:rPr>
              <a:t>Moraxella bovis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  <a:r>
              <a:rPr lang="tr-TR" altLang="tr-TR" sz="1800" b="1" i="1">
                <a:solidFill>
                  <a:srgbClr val="FFFF00"/>
                </a:solidFill>
              </a:rPr>
              <a:t>Mycoplasma conjunctivae</a:t>
            </a:r>
            <a:r>
              <a:rPr lang="tr-TR" altLang="tr-TR" sz="1800" b="1">
                <a:solidFill>
                  <a:srgbClr val="FFFF00"/>
                </a:solidFill>
              </a:rPr>
              <a:t>, sığır vebası virusu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Dolaşım sistemi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Derin yaralanmalar, operasyonlar, injeksiyon, kan emici artropodlar</a:t>
            </a:r>
          </a:p>
          <a:p>
            <a:pPr lvl="1" eaLnBrk="1" hangingPunct="1"/>
            <a:r>
              <a:rPr lang="tr-TR" altLang="tr-TR" sz="1800" b="1">
                <a:solidFill>
                  <a:srgbClr val="FF0000"/>
                </a:solidFill>
              </a:rPr>
              <a:t>Meme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Mastitis etkenleri</a:t>
            </a:r>
          </a:p>
          <a:p>
            <a:pPr lvl="1" eaLnBrk="1" hangingPunct="1"/>
            <a:endParaRPr lang="tr-TR" altLang="tr-TR" sz="1800" b="1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z="1800" b="1">
              <a:solidFill>
                <a:srgbClr val="FFFF00"/>
              </a:solidFill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2063751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1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201</Words>
  <Application>Microsoft Office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ETKEN BELİRLEYİCİLERİ</vt:lpstr>
      <vt:lpstr>ÇEVRE BELİRLEYİCİLERİ</vt:lpstr>
      <vt:lpstr>İNFEKSİYONLARIN BULAŞMASI ve YAYILMASI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ETKEN BELİRLEYİCİLERİ</dc:title>
  <dc:creator>Windows Kullanıcısı</dc:creator>
  <cp:lastModifiedBy>Windows Kullanıcısı</cp:lastModifiedBy>
  <cp:revision>1</cp:revision>
  <dcterms:created xsi:type="dcterms:W3CDTF">2018-02-14T09:59:41Z</dcterms:created>
  <dcterms:modified xsi:type="dcterms:W3CDTF">2018-02-14T10:00:54Z</dcterms:modified>
</cp:coreProperties>
</file>