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2"/>
  </p:notesMasterIdLst>
  <p:sldIdLst>
    <p:sldId id="256" r:id="rId2"/>
    <p:sldId id="257" r:id="rId3"/>
    <p:sldId id="263" r:id="rId4"/>
    <p:sldId id="264" r:id="rId5"/>
    <p:sldId id="265" r:id="rId6"/>
    <p:sldId id="266" r:id="rId7"/>
    <p:sldId id="267" r:id="rId8"/>
    <p:sldId id="268" r:id="rId9"/>
    <p:sldId id="269" r:id="rId10"/>
    <p:sldId id="270" r:id="rId11"/>
    <p:sldId id="271" r:id="rId12"/>
    <p:sldId id="272" r:id="rId13"/>
    <p:sldId id="273" r:id="rId14"/>
    <p:sldId id="274" r:id="rId15"/>
    <p:sldId id="275" r:id="rId16"/>
    <p:sldId id="276" r:id="rId17"/>
    <p:sldId id="277" r:id="rId18"/>
    <p:sldId id="278" r:id="rId19"/>
    <p:sldId id="279" r:id="rId20"/>
    <p:sldId id="280" r:id="rId21"/>
    <p:sldId id="281" r:id="rId22"/>
    <p:sldId id="282" r:id="rId23"/>
    <p:sldId id="283" r:id="rId24"/>
    <p:sldId id="284" r:id="rId25"/>
    <p:sldId id="285" r:id="rId26"/>
    <p:sldId id="286" r:id="rId27"/>
    <p:sldId id="287" r:id="rId28"/>
    <p:sldId id="288" r:id="rId29"/>
    <p:sldId id="289" r:id="rId30"/>
    <p:sldId id="290" r:id="rId31"/>
    <p:sldId id="291" r:id="rId32"/>
    <p:sldId id="292" r:id="rId33"/>
    <p:sldId id="293" r:id="rId34"/>
    <p:sldId id="294" r:id="rId35"/>
    <p:sldId id="295" r:id="rId36"/>
    <p:sldId id="296" r:id="rId37"/>
    <p:sldId id="297" r:id="rId38"/>
    <p:sldId id="298" r:id="rId39"/>
    <p:sldId id="299" r:id="rId40"/>
    <p:sldId id="300" r:id="rId41"/>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54" d="100"/>
          <a:sy n="54" d="100"/>
        </p:scale>
        <p:origin x="84" y="125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notesMaster" Target="notesMasters/notesMaster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presProps" Target="presProp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ableStyles" Target="tableStyles.xml"/><Relationship Id="rId20" Type="http://schemas.openxmlformats.org/officeDocument/2006/relationships/slide" Target="slides/slide19.xml"/><Relationship Id="rId41" Type="http://schemas.openxmlformats.org/officeDocument/2006/relationships/slide" Target="slides/slide40.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15F7F57-6319-4F55-ACA6-C63732AE02AB}" type="datetimeFigureOut">
              <a:rPr lang="tr-TR" smtClean="0"/>
              <a:t>18.12.2019</a:t>
            </a:fld>
            <a:endParaRPr lang="tr-TR"/>
          </a:p>
        </p:txBody>
      </p:sp>
      <p:sp>
        <p:nvSpPr>
          <p:cNvPr id="4" name="Slayt Görüntüsü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3BBD6B4-7288-4347-B1B1-85ECCBE723FE}" type="slidenum">
              <a:rPr lang="tr-TR" smtClean="0"/>
              <a:t>‹#›</a:t>
            </a:fld>
            <a:endParaRPr lang="tr-TR"/>
          </a:p>
        </p:txBody>
      </p:sp>
    </p:spTree>
    <p:extLst>
      <p:ext uri="{BB962C8B-B14F-4D97-AF65-F5344CB8AC3E}">
        <p14:creationId xmlns:p14="http://schemas.microsoft.com/office/powerpoint/2010/main" val="297230495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033899F2-7256-4035-8C98-BF0E031D21BB}" type="slidenum">
              <a:rPr lang="tr-TR" smtClean="0"/>
              <a:pPr/>
              <a:t>23</a:t>
            </a:fld>
            <a:endParaRPr lang="tr-TR"/>
          </a:p>
        </p:txBody>
      </p:sp>
    </p:spTree>
    <p:extLst>
      <p:ext uri="{BB962C8B-B14F-4D97-AF65-F5344CB8AC3E}">
        <p14:creationId xmlns:p14="http://schemas.microsoft.com/office/powerpoint/2010/main" val="73783278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FC0ADEFF-8215-4167-B68B-3BCB7B31889D}" type="datetimeFigureOut">
              <a:rPr lang="tr-TR" smtClean="0"/>
              <a:t>18.12.2019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F89AF9AF-0DF9-452F-8860-4A1658422B42}" type="slidenum">
              <a:rPr lang="tr-TR" smtClean="0"/>
              <a:t>‹#›</a:t>
            </a:fld>
            <a:endParaRPr lang="tr-TR"/>
          </a:p>
        </p:txBody>
      </p:sp>
    </p:spTree>
    <p:extLst>
      <p:ext uri="{BB962C8B-B14F-4D97-AF65-F5344CB8AC3E}">
        <p14:creationId xmlns:p14="http://schemas.microsoft.com/office/powerpoint/2010/main" val="11695310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FC0ADEFF-8215-4167-B68B-3BCB7B31889D}" type="datetimeFigureOut">
              <a:rPr lang="tr-TR" smtClean="0"/>
              <a:t>18.12.2019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F89AF9AF-0DF9-452F-8860-4A1658422B42}" type="slidenum">
              <a:rPr lang="tr-TR" smtClean="0"/>
              <a:t>‹#›</a:t>
            </a:fld>
            <a:endParaRPr lang="tr-TR"/>
          </a:p>
        </p:txBody>
      </p:sp>
    </p:spTree>
    <p:extLst>
      <p:ext uri="{BB962C8B-B14F-4D97-AF65-F5344CB8AC3E}">
        <p14:creationId xmlns:p14="http://schemas.microsoft.com/office/powerpoint/2010/main" val="31224757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FC0ADEFF-8215-4167-B68B-3BCB7B31889D}" type="datetimeFigureOut">
              <a:rPr lang="tr-TR" smtClean="0"/>
              <a:t>18.12.2019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F89AF9AF-0DF9-452F-8860-4A1658422B42}" type="slidenum">
              <a:rPr lang="tr-TR" smtClean="0"/>
              <a:t>‹#›</a:t>
            </a:fld>
            <a:endParaRPr lang="tr-TR"/>
          </a:p>
        </p:txBody>
      </p:sp>
    </p:spTree>
    <p:extLst>
      <p:ext uri="{BB962C8B-B14F-4D97-AF65-F5344CB8AC3E}">
        <p14:creationId xmlns:p14="http://schemas.microsoft.com/office/powerpoint/2010/main" val="3595627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FC0ADEFF-8215-4167-B68B-3BCB7B31889D}" type="datetimeFigureOut">
              <a:rPr lang="tr-TR" smtClean="0"/>
              <a:t>18.12.2019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F89AF9AF-0DF9-452F-8860-4A1658422B42}" type="slidenum">
              <a:rPr lang="tr-TR" smtClean="0"/>
              <a:t>‹#›</a:t>
            </a:fld>
            <a:endParaRPr lang="tr-TR"/>
          </a:p>
        </p:txBody>
      </p:sp>
    </p:spTree>
    <p:extLst>
      <p:ext uri="{BB962C8B-B14F-4D97-AF65-F5344CB8AC3E}">
        <p14:creationId xmlns:p14="http://schemas.microsoft.com/office/powerpoint/2010/main" val="254133485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FC0ADEFF-8215-4167-B68B-3BCB7B31889D}" type="datetimeFigureOut">
              <a:rPr lang="tr-TR" smtClean="0"/>
              <a:t>18.12.2019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F89AF9AF-0DF9-452F-8860-4A1658422B42}" type="slidenum">
              <a:rPr lang="tr-TR" smtClean="0"/>
              <a:t>‹#›</a:t>
            </a:fld>
            <a:endParaRPr lang="tr-TR"/>
          </a:p>
        </p:txBody>
      </p:sp>
    </p:spTree>
    <p:extLst>
      <p:ext uri="{BB962C8B-B14F-4D97-AF65-F5344CB8AC3E}">
        <p14:creationId xmlns:p14="http://schemas.microsoft.com/office/powerpoint/2010/main" val="39573912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FC0ADEFF-8215-4167-B68B-3BCB7B31889D}" type="datetimeFigureOut">
              <a:rPr lang="tr-TR" smtClean="0"/>
              <a:t>18.12.2019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F89AF9AF-0DF9-452F-8860-4A1658422B42}" type="slidenum">
              <a:rPr lang="tr-TR" smtClean="0"/>
              <a:t>‹#›</a:t>
            </a:fld>
            <a:endParaRPr lang="tr-TR"/>
          </a:p>
        </p:txBody>
      </p:sp>
    </p:spTree>
    <p:extLst>
      <p:ext uri="{BB962C8B-B14F-4D97-AF65-F5344CB8AC3E}">
        <p14:creationId xmlns:p14="http://schemas.microsoft.com/office/powerpoint/2010/main" val="426021660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FC0ADEFF-8215-4167-B68B-3BCB7B31889D}" type="datetimeFigureOut">
              <a:rPr lang="tr-TR" smtClean="0"/>
              <a:t>18.12.2019</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F89AF9AF-0DF9-452F-8860-4A1658422B42}" type="slidenum">
              <a:rPr lang="tr-TR" smtClean="0"/>
              <a:t>‹#›</a:t>
            </a:fld>
            <a:endParaRPr lang="tr-TR"/>
          </a:p>
        </p:txBody>
      </p:sp>
    </p:spTree>
    <p:extLst>
      <p:ext uri="{BB962C8B-B14F-4D97-AF65-F5344CB8AC3E}">
        <p14:creationId xmlns:p14="http://schemas.microsoft.com/office/powerpoint/2010/main" val="129969414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FC0ADEFF-8215-4167-B68B-3BCB7B31889D}" type="datetimeFigureOut">
              <a:rPr lang="tr-TR" smtClean="0"/>
              <a:t>18.12.2019</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F89AF9AF-0DF9-452F-8860-4A1658422B42}" type="slidenum">
              <a:rPr lang="tr-TR" smtClean="0"/>
              <a:t>‹#›</a:t>
            </a:fld>
            <a:endParaRPr lang="tr-TR"/>
          </a:p>
        </p:txBody>
      </p:sp>
    </p:spTree>
    <p:extLst>
      <p:ext uri="{BB962C8B-B14F-4D97-AF65-F5344CB8AC3E}">
        <p14:creationId xmlns:p14="http://schemas.microsoft.com/office/powerpoint/2010/main" val="15611033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FC0ADEFF-8215-4167-B68B-3BCB7B31889D}" type="datetimeFigureOut">
              <a:rPr lang="tr-TR" smtClean="0"/>
              <a:t>18.12.2019</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F89AF9AF-0DF9-452F-8860-4A1658422B42}" type="slidenum">
              <a:rPr lang="tr-TR" smtClean="0"/>
              <a:t>‹#›</a:t>
            </a:fld>
            <a:endParaRPr lang="tr-TR"/>
          </a:p>
        </p:txBody>
      </p:sp>
    </p:spTree>
    <p:extLst>
      <p:ext uri="{BB962C8B-B14F-4D97-AF65-F5344CB8AC3E}">
        <p14:creationId xmlns:p14="http://schemas.microsoft.com/office/powerpoint/2010/main" val="304894184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FC0ADEFF-8215-4167-B68B-3BCB7B31889D}" type="datetimeFigureOut">
              <a:rPr lang="tr-TR" smtClean="0"/>
              <a:t>18.12.2019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F89AF9AF-0DF9-452F-8860-4A1658422B42}" type="slidenum">
              <a:rPr lang="tr-TR" smtClean="0"/>
              <a:t>‹#›</a:t>
            </a:fld>
            <a:endParaRPr lang="tr-TR"/>
          </a:p>
        </p:txBody>
      </p:sp>
    </p:spTree>
    <p:extLst>
      <p:ext uri="{BB962C8B-B14F-4D97-AF65-F5344CB8AC3E}">
        <p14:creationId xmlns:p14="http://schemas.microsoft.com/office/powerpoint/2010/main" val="26818088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FC0ADEFF-8215-4167-B68B-3BCB7B31889D}" type="datetimeFigureOut">
              <a:rPr lang="tr-TR" smtClean="0"/>
              <a:t>18.12.2019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F89AF9AF-0DF9-452F-8860-4A1658422B42}" type="slidenum">
              <a:rPr lang="tr-TR" smtClean="0"/>
              <a:t>‹#›</a:t>
            </a:fld>
            <a:endParaRPr lang="tr-TR"/>
          </a:p>
        </p:txBody>
      </p:sp>
    </p:spTree>
    <p:extLst>
      <p:ext uri="{BB962C8B-B14F-4D97-AF65-F5344CB8AC3E}">
        <p14:creationId xmlns:p14="http://schemas.microsoft.com/office/powerpoint/2010/main" val="17613739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C0ADEFF-8215-4167-B68B-3BCB7B31889D}" type="datetimeFigureOut">
              <a:rPr lang="tr-TR" smtClean="0"/>
              <a:t>18.12.2019</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89AF9AF-0DF9-452F-8860-4A1658422B42}" type="slidenum">
              <a:rPr lang="tr-TR" smtClean="0"/>
              <a:t>‹#›</a:t>
            </a:fld>
            <a:endParaRPr lang="tr-TR"/>
          </a:p>
        </p:txBody>
      </p:sp>
    </p:spTree>
    <p:extLst>
      <p:ext uri="{BB962C8B-B14F-4D97-AF65-F5344CB8AC3E}">
        <p14:creationId xmlns:p14="http://schemas.microsoft.com/office/powerpoint/2010/main" val="217906836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endParaRPr lang="tr-TR"/>
          </a:p>
        </p:txBody>
      </p:sp>
      <p:sp>
        <p:nvSpPr>
          <p:cNvPr id="3" name="Alt Başlık 2"/>
          <p:cNvSpPr>
            <a:spLocks noGrp="1"/>
          </p:cNvSpPr>
          <p:nvPr>
            <p:ph type="subTitle" idx="1"/>
          </p:nvPr>
        </p:nvSpPr>
        <p:spPr/>
        <p:txBody>
          <a:bodyPr/>
          <a:lstStyle/>
          <a:p>
            <a:endParaRPr lang="tr-TR"/>
          </a:p>
        </p:txBody>
      </p:sp>
    </p:spTree>
    <p:extLst>
      <p:ext uri="{BB962C8B-B14F-4D97-AF65-F5344CB8AC3E}">
        <p14:creationId xmlns:p14="http://schemas.microsoft.com/office/powerpoint/2010/main" val="344473443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a:xfrm>
            <a:off x="1703512" y="620688"/>
            <a:ext cx="8964488" cy="5976664"/>
          </a:xfrm>
        </p:spPr>
        <p:txBody>
          <a:bodyPr>
            <a:normAutofit fontScale="40000" lnSpcReduction="20000"/>
          </a:bodyPr>
          <a:lstStyle/>
          <a:p>
            <a:pPr>
              <a:buNone/>
            </a:pPr>
            <a:r>
              <a:rPr lang="tr-TR" b="1" dirty="0" smtClean="0">
                <a:solidFill>
                  <a:schemeClr val="bg1"/>
                </a:solidFill>
              </a:rPr>
              <a:t>	</a:t>
            </a:r>
          </a:p>
          <a:p>
            <a:pPr>
              <a:buNone/>
            </a:pPr>
            <a:r>
              <a:rPr lang="tr-TR" sz="5000" dirty="0">
                <a:solidFill>
                  <a:schemeClr val="bg1"/>
                </a:solidFill>
              </a:rPr>
              <a:t>	</a:t>
            </a:r>
            <a:r>
              <a:rPr lang="tr-TR" sz="5000" dirty="0" err="1"/>
              <a:t>Üstbiliş</a:t>
            </a:r>
            <a:r>
              <a:rPr lang="tr-TR" sz="5000" dirty="0"/>
              <a:t>, okuyucunun kendi bilişsel etkinliklerini amaçlı bir şekilde kontrol etmesi ve yönetmesidir. </a:t>
            </a:r>
            <a:r>
              <a:rPr lang="tr-TR" sz="5000" dirty="0" err="1"/>
              <a:t>Üstbilişsel</a:t>
            </a:r>
            <a:r>
              <a:rPr lang="tr-TR" sz="5000" dirty="0"/>
              <a:t> bilgi, okuyucunun okuma sürecinde kullanacağı stratejiyi bilmesi ve seçmesidir. </a:t>
            </a:r>
            <a:r>
              <a:rPr lang="tr-TR" sz="5000" dirty="0" err="1"/>
              <a:t>Üstbilişsel</a:t>
            </a:r>
            <a:r>
              <a:rPr lang="tr-TR" sz="5000" dirty="0"/>
              <a:t> stratejiler bireylerin kendi öğrenme performanslarını planlamaları, izlemeleri ve değerlendirmeleri için yaptıkları eylemler olarak tanımlanmakta, </a:t>
            </a:r>
            <a:r>
              <a:rPr lang="tr-TR" sz="5000" dirty="0" err="1"/>
              <a:t>üstbilişsel</a:t>
            </a:r>
            <a:r>
              <a:rPr lang="tr-TR" sz="5000" dirty="0"/>
              <a:t> farkındalığa sahip olmanın okuduğunu anlama başarısını artıran faktörlerden biri olduğu belirtilmektedir </a:t>
            </a:r>
            <a:endParaRPr lang="tr-TR" sz="5000" dirty="0"/>
          </a:p>
          <a:p>
            <a:pPr>
              <a:buNone/>
            </a:pPr>
            <a:r>
              <a:rPr lang="tr-TR" sz="5000" b="1" dirty="0"/>
              <a:t>Okumada Kullanılan </a:t>
            </a:r>
            <a:r>
              <a:rPr lang="tr-TR" sz="5000" b="1" dirty="0"/>
              <a:t>B</a:t>
            </a:r>
            <a:r>
              <a:rPr lang="tr-TR" sz="5000" b="1" dirty="0"/>
              <a:t>ilişsel Stratejiler</a:t>
            </a:r>
            <a:endParaRPr lang="tr-TR" sz="5000" b="1" dirty="0"/>
          </a:p>
          <a:p>
            <a:pPr>
              <a:buNone/>
            </a:pPr>
            <a:r>
              <a:rPr lang="tr-TR" sz="5000" b="1" dirty="0"/>
              <a:t>Okuma öncesinde kullanılan stratejiler</a:t>
            </a:r>
          </a:p>
          <a:p>
            <a:pPr lvl="0"/>
            <a:r>
              <a:rPr lang="tr-TR" sz="5000" i="1" dirty="0">
                <a:latin typeface="+mj-lt"/>
              </a:rPr>
              <a:t>Metin ile ilgili ön bilginin etkinleştirilmesi</a:t>
            </a:r>
          </a:p>
          <a:p>
            <a:r>
              <a:rPr lang="tr-TR" sz="5000" i="1" dirty="0">
                <a:latin typeface="+mj-lt"/>
              </a:rPr>
              <a:t>metin yapısı bilgisini kullanma (a</a:t>
            </a:r>
            <a:r>
              <a:rPr lang="tr-TR" sz="5000" dirty="0">
                <a:latin typeface="+mj-lt"/>
              </a:rPr>
              <a:t>nlamanın çerçevesi olarak </a:t>
            </a:r>
            <a:r>
              <a:rPr lang="tr-TR" sz="5000" dirty="0" err="1">
                <a:latin typeface="+mj-lt"/>
              </a:rPr>
              <a:t>öyküleyici</a:t>
            </a:r>
            <a:r>
              <a:rPr lang="tr-TR" sz="5000" dirty="0">
                <a:latin typeface="+mj-lt"/>
              </a:rPr>
              <a:t> ya da bilgilendirici metinler gibi, farklı metin yapıları ile ilgili bilginin kullanılmasıdır. Metin yapısının okumada kullanılması öğrencilerin anlama başarısını arttırmaktadır.) </a:t>
            </a:r>
          </a:p>
          <a:p>
            <a:pPr lvl="0"/>
            <a:r>
              <a:rPr lang="tr-TR" sz="5000" i="1" dirty="0"/>
              <a:t>amaç oluşturma</a:t>
            </a:r>
            <a:r>
              <a:rPr lang="tr-TR" sz="5000" dirty="0"/>
              <a:t> (ne okuyacağını ve okuma sonucu ne elde edeceğini bilmek) </a:t>
            </a:r>
          </a:p>
          <a:p>
            <a:pPr lvl="0"/>
            <a:r>
              <a:rPr lang="tr-TR" sz="5000" i="1" dirty="0"/>
              <a:t>metni gözden geçirme</a:t>
            </a:r>
            <a:r>
              <a:rPr lang="tr-TR" sz="5000" dirty="0"/>
              <a:t> (metnin amacına uygun olup olmadığını kontrol etmek, tahmin yürütmek vb.). </a:t>
            </a:r>
          </a:p>
          <a:p>
            <a:r>
              <a:rPr lang="tr-TR" sz="5000" i="1" dirty="0"/>
              <a:t>metnin </a:t>
            </a:r>
            <a:r>
              <a:rPr lang="tr-TR" sz="5000" i="1" dirty="0"/>
              <a:t>yapısını </a:t>
            </a:r>
            <a:r>
              <a:rPr lang="tr-TR" sz="5000" i="1" dirty="0"/>
              <a:t>belirleme (</a:t>
            </a:r>
            <a:r>
              <a:rPr lang="tr-TR" sz="5000" dirty="0"/>
              <a:t>kuyucunun </a:t>
            </a:r>
            <a:r>
              <a:rPr lang="tr-TR" sz="5000" dirty="0"/>
              <a:t>metni yapı (ör., öykü, bilgilendirici, şiir) olarak ayırt etmesi ayırt etmesidir. Bu strateji özellikle anlamada metin yapı bilgisinin kullanılması açısından önemlidir. </a:t>
            </a:r>
            <a:r>
              <a:rPr lang="tr-TR" sz="5000" dirty="0"/>
              <a:t>)</a:t>
            </a:r>
            <a:endParaRPr lang="tr-TR" sz="5000" dirty="0"/>
          </a:p>
          <a:p>
            <a:pPr lvl="0"/>
            <a:endParaRPr lang="tr-TR" dirty="0" smtClean="0"/>
          </a:p>
          <a:p>
            <a:pPr marL="0" indent="0">
              <a:buNone/>
            </a:pPr>
            <a:endParaRPr lang="tr-TR" dirty="0"/>
          </a:p>
        </p:txBody>
      </p:sp>
      <p:sp>
        <p:nvSpPr>
          <p:cNvPr id="3" name="2 Başlık"/>
          <p:cNvSpPr>
            <a:spLocks noGrp="1"/>
          </p:cNvSpPr>
          <p:nvPr>
            <p:ph type="title"/>
          </p:nvPr>
        </p:nvSpPr>
        <p:spPr>
          <a:xfrm>
            <a:off x="1981200" y="152400"/>
            <a:ext cx="8229600" cy="540296"/>
          </a:xfrm>
        </p:spPr>
        <p:txBody>
          <a:bodyPr>
            <a:normAutofit/>
          </a:bodyPr>
          <a:lstStyle/>
          <a:p>
            <a:pPr algn="ctr"/>
            <a:r>
              <a:rPr lang="tr-TR" sz="2800" dirty="0">
                <a:solidFill>
                  <a:schemeClr val="bg1"/>
                </a:solidFill>
              </a:rPr>
              <a:t>Okuduğunu Anlama Stratejileri</a:t>
            </a:r>
            <a:endParaRPr lang="tr-TR" sz="2800" dirty="0">
              <a:solidFill>
                <a:schemeClr val="bg1"/>
              </a:solidFill>
            </a:endParaRPr>
          </a:p>
        </p:txBody>
      </p:sp>
    </p:spTree>
    <p:extLst>
      <p:ext uri="{BB962C8B-B14F-4D97-AF65-F5344CB8AC3E}">
        <p14:creationId xmlns:p14="http://schemas.microsoft.com/office/powerpoint/2010/main" val="428187254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1981200" y="152400"/>
            <a:ext cx="8229600" cy="6444952"/>
          </a:xfrm>
        </p:spPr>
        <p:txBody>
          <a:bodyPr>
            <a:normAutofit fontScale="92500" lnSpcReduction="20000"/>
          </a:bodyPr>
          <a:lstStyle/>
          <a:p>
            <a:pPr lvl="0">
              <a:buNone/>
            </a:pPr>
            <a:r>
              <a:rPr lang="tr-TR" dirty="0">
                <a:solidFill>
                  <a:schemeClr val="bg1"/>
                </a:solidFill>
              </a:rPr>
              <a:t> </a:t>
            </a:r>
            <a:r>
              <a:rPr lang="tr-TR" b="1" dirty="0"/>
              <a:t>Okuma sırasında kullanılan stratejiler</a:t>
            </a:r>
          </a:p>
          <a:p>
            <a:pPr lvl="0"/>
            <a:r>
              <a:rPr lang="tr-TR" i="1" dirty="0" smtClean="0"/>
              <a:t>Metindeki gelecek olay ve içeriği tahmin etme</a:t>
            </a:r>
          </a:p>
          <a:p>
            <a:pPr lvl="0"/>
            <a:r>
              <a:rPr lang="tr-TR" i="1" dirty="0" smtClean="0"/>
              <a:t>metin </a:t>
            </a:r>
            <a:r>
              <a:rPr lang="tr-TR" i="1" dirty="0"/>
              <a:t>yapısı bilgisini </a:t>
            </a:r>
            <a:r>
              <a:rPr lang="tr-TR" i="1" dirty="0" smtClean="0"/>
              <a:t>kullanma (a</a:t>
            </a:r>
            <a:r>
              <a:rPr lang="tr-TR" dirty="0" smtClean="0"/>
              <a:t>nlamanın </a:t>
            </a:r>
            <a:r>
              <a:rPr lang="tr-TR" dirty="0"/>
              <a:t>çerçevesi olarak </a:t>
            </a:r>
            <a:r>
              <a:rPr lang="tr-TR" dirty="0" err="1"/>
              <a:t>öyküleyici</a:t>
            </a:r>
            <a:r>
              <a:rPr lang="tr-TR" dirty="0"/>
              <a:t> ya da bilgilendirici metinler gibi, farklı metin yapıları ile ilgili bilginin kullanılmasıdır. Metin yapısının okumada kullanılması öğrencilerin </a:t>
            </a:r>
            <a:r>
              <a:rPr lang="tr-TR" dirty="0">
                <a:solidFill>
                  <a:schemeClr val="bg1"/>
                </a:solidFill>
              </a:rPr>
              <a:t>anlama </a:t>
            </a:r>
            <a:r>
              <a:rPr lang="tr-TR" dirty="0"/>
              <a:t>başarısını </a:t>
            </a:r>
            <a:r>
              <a:rPr lang="tr-TR" dirty="0" smtClean="0"/>
              <a:t>arttırmaktadır.) </a:t>
            </a:r>
          </a:p>
          <a:p>
            <a:pPr lvl="0"/>
            <a:r>
              <a:rPr lang="tr-TR" i="1" dirty="0"/>
              <a:t>not alma </a:t>
            </a:r>
            <a:r>
              <a:rPr lang="tr-TR" dirty="0"/>
              <a:t>(metindeki önemli bilgilerin tekrar bakmak üzere not alınması), </a:t>
            </a:r>
          </a:p>
          <a:p>
            <a:pPr lvl="0"/>
            <a:r>
              <a:rPr lang="tr-TR" i="1" dirty="0"/>
              <a:t>zihninde canlandırma </a:t>
            </a:r>
            <a:r>
              <a:rPr lang="tr-TR" dirty="0"/>
              <a:t>(öyküdeki olayların ya da metindeki bilgilerin zihinde canlandırılması)</a:t>
            </a:r>
          </a:p>
          <a:p>
            <a:pPr lvl="0"/>
            <a:r>
              <a:rPr lang="tr-TR" i="1" dirty="0"/>
              <a:t>metnin netleştirilmesi</a:t>
            </a:r>
            <a:r>
              <a:rPr lang="tr-TR" dirty="0"/>
              <a:t> (örneğin, bilinmeyen sözcüklerin anlamlarının bulunması ya da zor cümlelerin, paragrafların netleştirilmesi), </a:t>
            </a:r>
          </a:p>
          <a:p>
            <a:pPr lvl="0"/>
            <a:r>
              <a:rPr lang="tr-TR" i="1" dirty="0"/>
              <a:t>okuma hızının ayarlanması </a:t>
            </a:r>
            <a:r>
              <a:rPr lang="tr-TR" dirty="0"/>
              <a:t>(metnin zorluğuna göre okuma hızının ayarlanması),</a:t>
            </a:r>
          </a:p>
          <a:p>
            <a:pPr lvl="0"/>
            <a:r>
              <a:rPr lang="tr-TR" dirty="0"/>
              <a:t>metindeki </a:t>
            </a:r>
            <a:r>
              <a:rPr lang="tr-TR" i="1" dirty="0"/>
              <a:t>önemli yerlerin işaretlenmesi, belirginleştirilmesi </a:t>
            </a:r>
            <a:r>
              <a:rPr lang="tr-TR" dirty="0"/>
              <a:t>ya da </a:t>
            </a:r>
            <a:r>
              <a:rPr lang="tr-TR" i="1" dirty="0"/>
              <a:t>altının çizilmesi</a:t>
            </a:r>
            <a:r>
              <a:rPr lang="tr-TR" dirty="0"/>
              <a:t>, </a:t>
            </a:r>
            <a:endParaRPr lang="tr-TR" dirty="0" smtClean="0"/>
          </a:p>
          <a:p>
            <a:pPr lvl="0"/>
            <a:r>
              <a:rPr lang="tr-TR" i="1" dirty="0"/>
              <a:t>y</a:t>
            </a:r>
            <a:r>
              <a:rPr lang="tr-TR" i="1" dirty="0" smtClean="0"/>
              <a:t>eniden okuma, </a:t>
            </a:r>
            <a:endParaRPr lang="tr-TR" i="1" dirty="0"/>
          </a:p>
          <a:p>
            <a:pPr marL="0" indent="0">
              <a:buNone/>
            </a:pPr>
            <a:endParaRPr lang="tr-TR" dirty="0">
              <a:solidFill>
                <a:schemeClr val="bg1"/>
              </a:solidFill>
            </a:endParaRPr>
          </a:p>
          <a:p>
            <a:pPr marL="0" indent="0">
              <a:buNone/>
            </a:pPr>
            <a:endParaRPr lang="en-US" dirty="0"/>
          </a:p>
        </p:txBody>
      </p:sp>
      <p:sp>
        <p:nvSpPr>
          <p:cNvPr id="3" name="Unvan 2"/>
          <p:cNvSpPr>
            <a:spLocks noGrp="1"/>
          </p:cNvSpPr>
          <p:nvPr>
            <p:ph type="title"/>
          </p:nvPr>
        </p:nvSpPr>
        <p:spPr/>
        <p:txBody>
          <a:bodyPr/>
          <a:lstStyle/>
          <a:p>
            <a:endParaRPr lang="en-US" dirty="0"/>
          </a:p>
        </p:txBody>
      </p:sp>
    </p:spTree>
    <p:extLst>
      <p:ext uri="{BB962C8B-B14F-4D97-AF65-F5344CB8AC3E}">
        <p14:creationId xmlns:p14="http://schemas.microsoft.com/office/powerpoint/2010/main" val="270938162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p:txBody>
          <a:bodyPr>
            <a:normAutofit/>
          </a:bodyPr>
          <a:lstStyle/>
          <a:p>
            <a:r>
              <a:rPr lang="tr-TR" i="1" dirty="0"/>
              <a:t>Anlamanın </a:t>
            </a:r>
            <a:r>
              <a:rPr lang="tr-TR" i="1" dirty="0" smtClean="0"/>
              <a:t>izlenmesi( b</a:t>
            </a:r>
            <a:r>
              <a:rPr lang="tr-TR" dirty="0" smtClean="0"/>
              <a:t>unun </a:t>
            </a:r>
            <a:r>
              <a:rPr lang="tr-TR" dirty="0"/>
              <a:t>için okuyucunun okurken metni anlayıp anlamadığını kontrol etmesi ve anlamayı kolaylaştırmak için düzeltme stratejilerini (tekrar okuma, anlamını bilmediği bir sözcüğü </a:t>
            </a:r>
            <a:r>
              <a:rPr lang="tr-TR" dirty="0" err="1"/>
              <a:t>farketmesi</a:t>
            </a:r>
            <a:r>
              <a:rPr lang="tr-TR" dirty="0"/>
              <a:t> ve öğrenmesi) kullanmasıdır. Araştırmalar, öğrencilere anlamayı izleme stratejisi öğretildiğinde okuduğunu anlama başarılarının arttığını </a:t>
            </a:r>
            <a:r>
              <a:rPr lang="tr-TR" dirty="0" smtClean="0"/>
              <a:t>göstermektedir. Anlamasını </a:t>
            </a:r>
            <a:r>
              <a:rPr lang="tr-TR" dirty="0"/>
              <a:t>izleyen öğrencinin metindeki tutarsızlıkları da (karışık cümleler, çelişkili cümleler, dünya bilgisi ile uyuşmayan ifadeler) belirlemede başarılı olduğu da </a:t>
            </a:r>
            <a:r>
              <a:rPr lang="tr-TR" dirty="0" smtClean="0"/>
              <a:t>belirtilmektedir.</a:t>
            </a:r>
            <a:endParaRPr lang="tr-TR" dirty="0"/>
          </a:p>
          <a:p>
            <a:endParaRPr lang="en-US" dirty="0"/>
          </a:p>
        </p:txBody>
      </p:sp>
      <p:sp>
        <p:nvSpPr>
          <p:cNvPr id="3" name="Unvan 2"/>
          <p:cNvSpPr>
            <a:spLocks noGrp="1"/>
          </p:cNvSpPr>
          <p:nvPr>
            <p:ph type="title"/>
          </p:nvPr>
        </p:nvSpPr>
        <p:spPr/>
        <p:txBody>
          <a:bodyPr/>
          <a:lstStyle/>
          <a:p>
            <a:endParaRPr lang="en-US"/>
          </a:p>
        </p:txBody>
      </p:sp>
    </p:spTree>
    <p:extLst>
      <p:ext uri="{BB962C8B-B14F-4D97-AF65-F5344CB8AC3E}">
        <p14:creationId xmlns:p14="http://schemas.microsoft.com/office/powerpoint/2010/main" val="230824512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normAutofit/>
          </a:bodyPr>
          <a:lstStyle/>
          <a:p>
            <a:r>
              <a:rPr lang="tr-TR" dirty="0"/>
              <a:t>k</a:t>
            </a:r>
            <a:r>
              <a:rPr lang="tr-TR" dirty="0" smtClean="0"/>
              <a:t>endine soru sorma,</a:t>
            </a:r>
          </a:p>
          <a:p>
            <a:r>
              <a:rPr lang="tr-TR" dirty="0"/>
              <a:t>ç</a:t>
            </a:r>
            <a:r>
              <a:rPr lang="tr-TR" dirty="0" smtClean="0"/>
              <a:t>ıkarım yapma,</a:t>
            </a:r>
          </a:p>
          <a:p>
            <a:r>
              <a:rPr lang="tr-TR" dirty="0"/>
              <a:t>m</a:t>
            </a:r>
            <a:r>
              <a:rPr lang="tr-TR" dirty="0" smtClean="0"/>
              <a:t>etindeki düşünceler, kavramlar ve karakterler arasında bağlantı kurma,</a:t>
            </a:r>
          </a:p>
          <a:p>
            <a:r>
              <a:rPr lang="tr-TR" dirty="0"/>
              <a:t>ö</a:t>
            </a:r>
            <a:r>
              <a:rPr lang="tr-TR" dirty="0" smtClean="0"/>
              <a:t>n bilgileriyle metindeki bilgileri ilişkilendirme, </a:t>
            </a:r>
          </a:p>
          <a:p>
            <a:r>
              <a:rPr lang="tr-TR" dirty="0"/>
              <a:t>m</a:t>
            </a:r>
            <a:r>
              <a:rPr lang="tr-TR" dirty="0" smtClean="0"/>
              <a:t>etne yanıtlar oluşturma, </a:t>
            </a:r>
          </a:p>
          <a:p>
            <a:r>
              <a:rPr lang="tr-TR" dirty="0" smtClean="0"/>
              <a:t>Metni değerlendirme: İlginç mi? İyi yazılmış mı? İnandırıcı mı?</a:t>
            </a:r>
          </a:p>
          <a:p>
            <a:endParaRPr lang="tr-TR" dirty="0" smtClean="0"/>
          </a:p>
          <a:p>
            <a:endParaRPr lang="tr-TR" dirty="0" smtClean="0">
              <a:solidFill>
                <a:schemeClr val="bg1"/>
              </a:solidFill>
            </a:endParaRPr>
          </a:p>
          <a:p>
            <a:endParaRPr lang="tr-TR" dirty="0" smtClean="0">
              <a:solidFill>
                <a:schemeClr val="bg1"/>
              </a:solidFill>
            </a:endParaRPr>
          </a:p>
          <a:p>
            <a:endParaRPr lang="tr-TR" dirty="0" smtClean="0">
              <a:solidFill>
                <a:schemeClr val="bg1"/>
              </a:solidFill>
            </a:endParaRPr>
          </a:p>
          <a:p>
            <a:endParaRPr lang="tr-TR" dirty="0">
              <a:solidFill>
                <a:schemeClr val="bg1"/>
              </a:solidFill>
            </a:endParaRPr>
          </a:p>
        </p:txBody>
      </p:sp>
      <p:sp>
        <p:nvSpPr>
          <p:cNvPr id="3" name="2 Başlık"/>
          <p:cNvSpPr>
            <a:spLocks noGrp="1"/>
          </p:cNvSpPr>
          <p:nvPr>
            <p:ph type="title"/>
          </p:nvPr>
        </p:nvSpPr>
        <p:spPr/>
        <p:txBody>
          <a:bodyPr/>
          <a:lstStyle/>
          <a:p>
            <a:endParaRPr lang="tr-TR" dirty="0"/>
          </a:p>
        </p:txBody>
      </p:sp>
    </p:spTree>
    <p:extLst>
      <p:ext uri="{BB962C8B-B14F-4D97-AF65-F5344CB8AC3E}">
        <p14:creationId xmlns:p14="http://schemas.microsoft.com/office/powerpoint/2010/main" val="269609455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normAutofit fontScale="85000" lnSpcReduction="20000"/>
          </a:bodyPr>
          <a:lstStyle/>
          <a:p>
            <a:pPr>
              <a:buNone/>
            </a:pPr>
            <a:r>
              <a:rPr lang="tr-TR" b="1" dirty="0" smtClean="0"/>
              <a:t>Okuma sonrasında kullanılan stratejiler</a:t>
            </a:r>
          </a:p>
          <a:p>
            <a:r>
              <a:rPr lang="tr-TR" dirty="0" smtClean="0"/>
              <a:t>metni </a:t>
            </a:r>
            <a:r>
              <a:rPr lang="tr-TR" i="1" dirty="0" smtClean="0"/>
              <a:t>tekrar okuma</a:t>
            </a:r>
            <a:r>
              <a:rPr lang="tr-TR" dirty="0" smtClean="0"/>
              <a:t>, </a:t>
            </a:r>
          </a:p>
          <a:p>
            <a:pPr lvl="0"/>
            <a:r>
              <a:rPr lang="tr-TR" dirty="0" smtClean="0"/>
              <a:t>metindeki </a:t>
            </a:r>
            <a:r>
              <a:rPr lang="tr-TR" i="1" dirty="0" smtClean="0"/>
              <a:t>olayları sıralama</a:t>
            </a:r>
            <a:r>
              <a:rPr lang="tr-TR" dirty="0" smtClean="0"/>
              <a:t>, anlatma</a:t>
            </a:r>
          </a:p>
          <a:p>
            <a:pPr lvl="0"/>
            <a:r>
              <a:rPr lang="tr-TR" dirty="0"/>
              <a:t>m</a:t>
            </a:r>
            <a:r>
              <a:rPr lang="tr-TR" dirty="0" smtClean="0"/>
              <a:t>etni kendi sözcükleriyle anlatma,</a:t>
            </a:r>
          </a:p>
          <a:p>
            <a:pPr lvl="0"/>
            <a:r>
              <a:rPr lang="tr-TR" dirty="0" smtClean="0"/>
              <a:t>metinle ilgili </a:t>
            </a:r>
            <a:r>
              <a:rPr lang="tr-TR" i="1" dirty="0" smtClean="0"/>
              <a:t>soru üretme</a:t>
            </a:r>
            <a:r>
              <a:rPr lang="tr-TR" dirty="0" smtClean="0"/>
              <a:t>,</a:t>
            </a:r>
          </a:p>
          <a:p>
            <a:pPr lvl="0"/>
            <a:r>
              <a:rPr lang="tr-TR" dirty="0" smtClean="0"/>
              <a:t>metindeki</a:t>
            </a:r>
            <a:r>
              <a:rPr lang="tr-TR" i="1" dirty="0" smtClean="0"/>
              <a:t> soruları yanıtlama</a:t>
            </a:r>
          </a:p>
          <a:p>
            <a:pPr lvl="0"/>
            <a:r>
              <a:rPr lang="tr-TR" i="1" dirty="0"/>
              <a:t>a</a:t>
            </a:r>
            <a:r>
              <a:rPr lang="tr-TR" i="1" dirty="0" smtClean="0"/>
              <a:t>na </a:t>
            </a:r>
            <a:r>
              <a:rPr lang="tr-TR" i="1" dirty="0"/>
              <a:t>düşünceyi </a:t>
            </a:r>
            <a:r>
              <a:rPr lang="tr-TR" i="1" dirty="0" smtClean="0"/>
              <a:t>bulma (ö</a:t>
            </a:r>
            <a:r>
              <a:rPr lang="tr-TR" dirty="0" smtClean="0"/>
              <a:t>ğrencinin </a:t>
            </a:r>
            <a:r>
              <a:rPr lang="tr-TR" dirty="0"/>
              <a:t>okuduğu metinde anlatılmak istenen düşünceyi ve önemli bilgiyi ayırt etmesi okuduğunu anlamlandırması için önemlidir. Ana düşünceyi bulma karmaşık bir süreçtir. Genellikle okumanın amacına ve okuyucunun kararına bağlı olmaktadır. Ana düşünceyi bulma stratejisi öğretilen okuma güçlüğü olan öğrencilerin okuduğunu anlama becerileri daha iyi duruma </a:t>
            </a:r>
            <a:r>
              <a:rPr lang="tr-TR" dirty="0" smtClean="0"/>
              <a:t>gelmiştir.) </a:t>
            </a:r>
          </a:p>
          <a:p>
            <a:endParaRPr lang="tr-TR" dirty="0"/>
          </a:p>
        </p:txBody>
      </p:sp>
      <p:sp>
        <p:nvSpPr>
          <p:cNvPr id="3" name="2 Başlık"/>
          <p:cNvSpPr>
            <a:spLocks noGrp="1"/>
          </p:cNvSpPr>
          <p:nvPr>
            <p:ph type="title"/>
          </p:nvPr>
        </p:nvSpPr>
        <p:spPr/>
        <p:txBody>
          <a:bodyPr/>
          <a:lstStyle/>
          <a:p>
            <a:endParaRPr lang="tr-TR"/>
          </a:p>
        </p:txBody>
      </p:sp>
    </p:spTree>
    <p:extLst>
      <p:ext uri="{BB962C8B-B14F-4D97-AF65-F5344CB8AC3E}">
        <p14:creationId xmlns:p14="http://schemas.microsoft.com/office/powerpoint/2010/main" val="357429389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p:txBody>
          <a:bodyPr>
            <a:normAutofit lnSpcReduction="10000"/>
          </a:bodyPr>
          <a:lstStyle/>
          <a:p>
            <a:r>
              <a:rPr lang="tr-TR" i="1" dirty="0"/>
              <a:t>g</a:t>
            </a:r>
            <a:r>
              <a:rPr lang="tr-TR" i="1" dirty="0" smtClean="0"/>
              <a:t>örselleştirme (ö</a:t>
            </a:r>
            <a:r>
              <a:rPr lang="tr-TR" dirty="0" smtClean="0"/>
              <a:t>ğrencinin </a:t>
            </a:r>
            <a:r>
              <a:rPr lang="tr-TR" dirty="0"/>
              <a:t>okuduklarını </a:t>
            </a:r>
            <a:r>
              <a:rPr lang="tr-TR" dirty="0">
                <a:solidFill>
                  <a:schemeClr val="bg1"/>
                </a:solidFill>
              </a:rPr>
              <a:t>şekil, tablo, grafik ya da </a:t>
            </a:r>
            <a:r>
              <a:rPr lang="tr-TR" dirty="0"/>
              <a:t>sembollerle </a:t>
            </a:r>
            <a:r>
              <a:rPr lang="tr-TR" dirty="0" smtClean="0"/>
              <a:t>resmetmesidir.)</a:t>
            </a:r>
            <a:endParaRPr lang="tr-TR" dirty="0"/>
          </a:p>
          <a:p>
            <a:r>
              <a:rPr lang="tr-TR" i="1" dirty="0"/>
              <a:t>s</a:t>
            </a:r>
            <a:r>
              <a:rPr lang="tr-TR" i="1" dirty="0" smtClean="0"/>
              <a:t>entezleme (ö</a:t>
            </a:r>
            <a:r>
              <a:rPr lang="tr-TR" dirty="0" smtClean="0"/>
              <a:t>ğrencinin </a:t>
            </a:r>
            <a:r>
              <a:rPr lang="tr-TR" dirty="0"/>
              <a:t>ön bilgileriyle okudukları metindeki önemli bilgileri ilişkilendirerek bütünleştirmesi, ve analiz ederek </a:t>
            </a:r>
            <a:r>
              <a:rPr lang="tr-TR" dirty="0" smtClean="0"/>
              <a:t>yorumlamasıdır.)</a:t>
            </a:r>
          </a:p>
          <a:p>
            <a:r>
              <a:rPr lang="tr-TR" i="1" dirty="0"/>
              <a:t>ö</a:t>
            </a:r>
            <a:r>
              <a:rPr lang="tr-TR" i="1" dirty="0" smtClean="0"/>
              <a:t>zetleme (m</a:t>
            </a:r>
            <a:r>
              <a:rPr lang="tr-TR" dirty="0" smtClean="0"/>
              <a:t>etindeki </a:t>
            </a:r>
            <a:r>
              <a:rPr lang="tr-TR" dirty="0"/>
              <a:t>ana düşünce ve önemli bilgilerin metin yapısına göre öğrencinin hatırlayacağı önemli ifadelere </a:t>
            </a:r>
            <a:r>
              <a:rPr lang="tr-TR" dirty="0" smtClean="0"/>
              <a:t>indirgenmesidir.) </a:t>
            </a:r>
          </a:p>
          <a:p>
            <a:r>
              <a:rPr lang="tr-TR" i="1" dirty="0" smtClean="0"/>
              <a:t>metindeki </a:t>
            </a:r>
            <a:r>
              <a:rPr lang="tr-TR" i="1" dirty="0"/>
              <a:t>içeriği ve fikirleri </a:t>
            </a:r>
            <a:r>
              <a:rPr lang="tr-TR" i="1" dirty="0" smtClean="0"/>
              <a:t>değerlendirme,</a:t>
            </a:r>
          </a:p>
          <a:p>
            <a:r>
              <a:rPr lang="tr-TR" i="1" dirty="0"/>
              <a:t>Metinden edindiği bilgileri diğer okuma, yazma, konuşma veya sanat etkinliklerine </a:t>
            </a:r>
            <a:r>
              <a:rPr lang="tr-TR" i="1" dirty="0" smtClean="0"/>
              <a:t>genelleştirme,</a:t>
            </a:r>
          </a:p>
          <a:p>
            <a:endParaRPr lang="tr-TR" i="1" dirty="0">
              <a:solidFill>
                <a:schemeClr val="bg1"/>
              </a:solidFill>
            </a:endParaRPr>
          </a:p>
          <a:p>
            <a:pPr marL="0" indent="0">
              <a:buNone/>
            </a:pPr>
            <a:endParaRPr lang="en-US" dirty="0"/>
          </a:p>
        </p:txBody>
      </p:sp>
      <p:sp>
        <p:nvSpPr>
          <p:cNvPr id="3" name="Unvan 2"/>
          <p:cNvSpPr>
            <a:spLocks noGrp="1"/>
          </p:cNvSpPr>
          <p:nvPr>
            <p:ph type="title"/>
          </p:nvPr>
        </p:nvSpPr>
        <p:spPr/>
        <p:txBody>
          <a:bodyPr/>
          <a:lstStyle/>
          <a:p>
            <a:endParaRPr lang="en-US" dirty="0"/>
          </a:p>
        </p:txBody>
      </p:sp>
    </p:spTree>
    <p:extLst>
      <p:ext uri="{BB962C8B-B14F-4D97-AF65-F5344CB8AC3E}">
        <p14:creationId xmlns:p14="http://schemas.microsoft.com/office/powerpoint/2010/main" val="171100408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3468695" y="857251"/>
            <a:ext cx="6683765" cy="542925"/>
          </a:xfrm>
        </p:spPr>
        <p:txBody>
          <a:bodyPr>
            <a:normAutofit fontScale="90000"/>
          </a:bodyPr>
          <a:lstStyle/>
          <a:p>
            <a:r>
              <a:rPr lang="tr-TR" dirty="0" smtClean="0"/>
              <a:t>Okuma Stratejileri</a:t>
            </a:r>
            <a:endParaRPr lang="tr-TR" dirty="0"/>
          </a:p>
        </p:txBody>
      </p:sp>
      <p:graphicFrame>
        <p:nvGraphicFramePr>
          <p:cNvPr id="4" name="İçerik Yer Tutucusu 3"/>
          <p:cNvGraphicFramePr>
            <a:graphicFrameLocks noGrp="1"/>
          </p:cNvGraphicFramePr>
          <p:nvPr>
            <p:ph idx="1"/>
            <p:extLst/>
          </p:nvPr>
        </p:nvGraphicFramePr>
        <p:xfrm>
          <a:off x="3468694" y="1400177"/>
          <a:ext cx="6527795" cy="4486276"/>
        </p:xfrm>
        <a:graphic>
          <a:graphicData uri="http://schemas.openxmlformats.org/drawingml/2006/table">
            <a:tbl>
              <a:tblPr firstRow="1" bandRow="1">
                <a:tableStyleId>{5C22544A-7EE6-4342-B048-85BDC9FD1C3A}</a:tableStyleId>
              </a:tblPr>
              <a:tblGrid>
                <a:gridCol w="3313107">
                  <a:extLst>
                    <a:ext uri="{9D8B030D-6E8A-4147-A177-3AD203B41FA5}">
                      <a16:colId xmlns="" xmlns:a16="http://schemas.microsoft.com/office/drawing/2014/main" val="4166679197"/>
                    </a:ext>
                  </a:extLst>
                </a:gridCol>
                <a:gridCol w="3214688">
                  <a:extLst>
                    <a:ext uri="{9D8B030D-6E8A-4147-A177-3AD203B41FA5}">
                      <a16:colId xmlns="" xmlns:a16="http://schemas.microsoft.com/office/drawing/2014/main" val="1197168315"/>
                    </a:ext>
                  </a:extLst>
                </a:gridCol>
              </a:tblGrid>
              <a:tr h="329360">
                <a:tc>
                  <a:txBody>
                    <a:bodyPr/>
                    <a:lstStyle/>
                    <a:p>
                      <a:r>
                        <a:rPr lang="tr-TR" sz="1400" dirty="0" smtClean="0">
                          <a:solidFill>
                            <a:schemeClr val="tx1"/>
                          </a:solidFill>
                        </a:rPr>
                        <a:t>Strateji</a:t>
                      </a:r>
                      <a:endParaRPr lang="tr-TR" sz="1400" dirty="0">
                        <a:solidFill>
                          <a:schemeClr val="tx1"/>
                        </a:solidFill>
                      </a:endParaRPr>
                    </a:p>
                  </a:txBody>
                  <a:tcPr marL="68580" marR="68580" marT="34290" marB="34290"/>
                </a:tc>
                <a:tc>
                  <a:txBody>
                    <a:bodyPr/>
                    <a:lstStyle/>
                    <a:p>
                      <a:r>
                        <a:rPr lang="tr-TR" sz="1400" dirty="0" smtClean="0">
                          <a:solidFill>
                            <a:schemeClr val="tx1"/>
                          </a:solidFill>
                        </a:rPr>
                        <a:t>Strateji</a:t>
                      </a:r>
                      <a:endParaRPr lang="tr-TR" sz="1400" dirty="0">
                        <a:solidFill>
                          <a:schemeClr val="tx1"/>
                        </a:solidFill>
                      </a:endParaRPr>
                    </a:p>
                  </a:txBody>
                  <a:tcPr marL="68580" marR="68580" marT="34290" marB="34290"/>
                </a:tc>
                <a:extLst>
                  <a:ext uri="{0D108BD9-81ED-4DB2-BD59-A6C34878D82A}">
                    <a16:rowId xmlns="" xmlns:a16="http://schemas.microsoft.com/office/drawing/2014/main" val="4191082266"/>
                  </a:ext>
                </a:extLst>
              </a:tr>
              <a:tr h="329360">
                <a:tc>
                  <a:txBody>
                    <a:bodyPr/>
                    <a:lstStyle/>
                    <a:p>
                      <a:r>
                        <a:rPr lang="tr-TR" sz="1400" dirty="0" smtClean="0"/>
                        <a:t>Tahmin yürütme</a:t>
                      </a:r>
                      <a:endParaRPr lang="tr-TR" sz="1400" dirty="0"/>
                    </a:p>
                  </a:txBody>
                  <a:tcPr marL="68580" marR="68580" marT="34290" marB="34290"/>
                </a:tc>
                <a:tc>
                  <a:txBody>
                    <a:bodyPr/>
                    <a:lstStyle/>
                    <a:p>
                      <a:r>
                        <a:rPr lang="tr-TR" sz="1400" dirty="0" smtClean="0"/>
                        <a:t>Özetleme</a:t>
                      </a:r>
                      <a:endParaRPr lang="tr-TR" sz="1400" dirty="0"/>
                    </a:p>
                  </a:txBody>
                  <a:tcPr marL="68580" marR="68580" marT="34290" marB="34290"/>
                </a:tc>
                <a:extLst>
                  <a:ext uri="{0D108BD9-81ED-4DB2-BD59-A6C34878D82A}">
                    <a16:rowId xmlns="" xmlns:a16="http://schemas.microsoft.com/office/drawing/2014/main" val="898405698"/>
                  </a:ext>
                </a:extLst>
              </a:tr>
              <a:tr h="473246">
                <a:tc>
                  <a:txBody>
                    <a:bodyPr/>
                    <a:lstStyle/>
                    <a:p>
                      <a:r>
                        <a:rPr lang="tr-TR" sz="1400" dirty="0" smtClean="0"/>
                        <a:t>Ön bilgiyi kullanma, ilişkilendirme</a:t>
                      </a:r>
                      <a:endParaRPr lang="tr-TR" sz="1400" dirty="0"/>
                    </a:p>
                  </a:txBody>
                  <a:tcPr marL="68580" marR="68580" marT="34290" marB="34290"/>
                </a:tc>
                <a:tc>
                  <a:txBody>
                    <a:bodyPr/>
                    <a:lstStyle/>
                    <a:p>
                      <a:r>
                        <a:rPr lang="tr-TR" sz="1400" dirty="0" smtClean="0"/>
                        <a:t>Kendi cümleleriyle anlatma</a:t>
                      </a:r>
                      <a:endParaRPr lang="tr-TR" sz="1400" dirty="0"/>
                    </a:p>
                  </a:txBody>
                  <a:tcPr marL="68580" marR="68580" marT="34290" marB="34290"/>
                </a:tc>
                <a:extLst>
                  <a:ext uri="{0D108BD9-81ED-4DB2-BD59-A6C34878D82A}">
                    <a16:rowId xmlns="" xmlns:a16="http://schemas.microsoft.com/office/drawing/2014/main" val="3818494478"/>
                  </a:ext>
                </a:extLst>
              </a:tr>
              <a:tr h="329360">
                <a:tc>
                  <a:txBody>
                    <a:bodyPr/>
                    <a:lstStyle/>
                    <a:p>
                      <a:r>
                        <a:rPr lang="tr-TR" sz="1400" dirty="0" smtClean="0"/>
                        <a:t>Karşılaştırma</a:t>
                      </a:r>
                      <a:endParaRPr lang="tr-TR" sz="1400" dirty="0"/>
                    </a:p>
                  </a:txBody>
                  <a:tcPr marL="68580" marR="68580" marT="34290" marB="34290"/>
                </a:tc>
                <a:tc>
                  <a:txBody>
                    <a:bodyPr/>
                    <a:lstStyle/>
                    <a:p>
                      <a:r>
                        <a:rPr lang="tr-TR" sz="1400" dirty="0" smtClean="0"/>
                        <a:t>Tekrar okuma</a:t>
                      </a:r>
                      <a:endParaRPr lang="tr-TR" sz="1400" dirty="0"/>
                    </a:p>
                  </a:txBody>
                  <a:tcPr marL="68580" marR="68580" marT="34290" marB="34290"/>
                </a:tc>
                <a:extLst>
                  <a:ext uri="{0D108BD9-81ED-4DB2-BD59-A6C34878D82A}">
                    <a16:rowId xmlns="" xmlns:a16="http://schemas.microsoft.com/office/drawing/2014/main" val="575093687"/>
                  </a:ext>
                </a:extLst>
              </a:tr>
              <a:tr h="329360">
                <a:tc>
                  <a:txBody>
                    <a:bodyPr/>
                    <a:lstStyle/>
                    <a:p>
                      <a:r>
                        <a:rPr lang="tr-TR" sz="1400" dirty="0" smtClean="0"/>
                        <a:t>Çıkarım yapma</a:t>
                      </a:r>
                      <a:endParaRPr lang="tr-TR" sz="1400" dirty="0"/>
                    </a:p>
                  </a:txBody>
                  <a:tcPr marL="68580" marR="68580" marT="34290" marB="34290"/>
                </a:tc>
                <a:tc>
                  <a:txBody>
                    <a:bodyPr/>
                    <a:lstStyle/>
                    <a:p>
                      <a:r>
                        <a:rPr lang="tr-TR" sz="1400" dirty="0" smtClean="0"/>
                        <a:t>Netleştirme</a:t>
                      </a:r>
                      <a:endParaRPr lang="tr-TR" sz="1400" dirty="0"/>
                    </a:p>
                  </a:txBody>
                  <a:tcPr marL="68580" marR="68580" marT="34290" marB="34290"/>
                </a:tc>
                <a:extLst>
                  <a:ext uri="{0D108BD9-81ED-4DB2-BD59-A6C34878D82A}">
                    <a16:rowId xmlns="" xmlns:a16="http://schemas.microsoft.com/office/drawing/2014/main" val="3457547530"/>
                  </a:ext>
                </a:extLst>
              </a:tr>
              <a:tr h="329360">
                <a:tc>
                  <a:txBody>
                    <a:bodyPr/>
                    <a:lstStyle/>
                    <a:p>
                      <a:r>
                        <a:rPr lang="tr-TR" sz="1400" dirty="0" smtClean="0"/>
                        <a:t>Sentez yapma</a:t>
                      </a:r>
                      <a:endParaRPr lang="tr-TR" sz="1400" dirty="0"/>
                    </a:p>
                  </a:txBody>
                  <a:tcPr marL="68580" marR="68580" marT="34290" marB="34290"/>
                </a:tc>
                <a:tc>
                  <a:txBody>
                    <a:bodyPr/>
                    <a:lstStyle/>
                    <a:p>
                      <a:r>
                        <a:rPr lang="tr-TR" sz="1400" dirty="0" smtClean="0"/>
                        <a:t>Okuma hızını ayarlama</a:t>
                      </a:r>
                      <a:endParaRPr lang="tr-TR" sz="1400" dirty="0"/>
                    </a:p>
                  </a:txBody>
                  <a:tcPr marL="68580" marR="68580" marT="34290" marB="34290"/>
                </a:tc>
                <a:extLst>
                  <a:ext uri="{0D108BD9-81ED-4DB2-BD59-A6C34878D82A}">
                    <a16:rowId xmlns="" xmlns:a16="http://schemas.microsoft.com/office/drawing/2014/main" val="1757642422"/>
                  </a:ext>
                </a:extLst>
              </a:tr>
              <a:tr h="473246">
                <a:tc>
                  <a:txBody>
                    <a:bodyPr/>
                    <a:lstStyle/>
                    <a:p>
                      <a:r>
                        <a:rPr lang="tr-TR" sz="1400" dirty="0" smtClean="0"/>
                        <a:t>Zihninde canlandırma</a:t>
                      </a:r>
                      <a:endParaRPr lang="tr-TR" sz="1400" dirty="0"/>
                    </a:p>
                  </a:txBody>
                  <a:tcPr marL="68580" marR="68580" marT="34290" marB="34290"/>
                </a:tc>
                <a:tc>
                  <a:txBody>
                    <a:bodyPr/>
                    <a:lstStyle/>
                    <a:p>
                      <a:r>
                        <a:rPr lang="tr-TR" sz="1400" dirty="0" smtClean="0"/>
                        <a:t>Okuyamadığı sözcük üzerinde çalışma</a:t>
                      </a:r>
                      <a:endParaRPr lang="tr-TR" sz="1400" dirty="0"/>
                    </a:p>
                  </a:txBody>
                  <a:tcPr marL="68580" marR="68580" marT="34290" marB="34290"/>
                </a:tc>
                <a:extLst>
                  <a:ext uri="{0D108BD9-81ED-4DB2-BD59-A6C34878D82A}">
                    <a16:rowId xmlns="" xmlns:a16="http://schemas.microsoft.com/office/drawing/2014/main" val="1464964605"/>
                  </a:ext>
                </a:extLst>
              </a:tr>
              <a:tr h="473246">
                <a:tc>
                  <a:txBody>
                    <a:bodyPr/>
                    <a:lstStyle/>
                    <a:p>
                      <a:r>
                        <a:rPr lang="tr-TR" sz="1400" dirty="0" smtClean="0"/>
                        <a:t>Kendine sorular sorma</a:t>
                      </a:r>
                      <a:endParaRPr lang="tr-TR" sz="1400" dirty="0"/>
                    </a:p>
                  </a:txBody>
                  <a:tcPr marL="68580" marR="68580" marT="34290" marB="34290"/>
                </a:tc>
                <a:tc>
                  <a:txBody>
                    <a:bodyPr/>
                    <a:lstStyle/>
                    <a:p>
                      <a:r>
                        <a:rPr lang="tr-TR" sz="1400" dirty="0" smtClean="0"/>
                        <a:t>Soruları yanıtlama</a:t>
                      </a:r>
                      <a:endParaRPr lang="tr-TR" sz="1400" dirty="0"/>
                    </a:p>
                  </a:txBody>
                  <a:tcPr marL="68580" marR="68580" marT="34290" marB="34290"/>
                </a:tc>
                <a:extLst>
                  <a:ext uri="{0D108BD9-81ED-4DB2-BD59-A6C34878D82A}">
                    <a16:rowId xmlns="" xmlns:a16="http://schemas.microsoft.com/office/drawing/2014/main" val="4261828257"/>
                  </a:ext>
                </a:extLst>
              </a:tr>
              <a:tr h="473246">
                <a:tc>
                  <a:txBody>
                    <a:bodyPr/>
                    <a:lstStyle/>
                    <a:p>
                      <a:r>
                        <a:rPr lang="tr-TR" sz="1400" dirty="0" smtClean="0"/>
                        <a:t>Gözden geçirerek okuma</a:t>
                      </a:r>
                      <a:endParaRPr lang="tr-TR" sz="1400" dirty="0"/>
                    </a:p>
                  </a:txBody>
                  <a:tcPr marL="68580" marR="68580" marT="34290" marB="34290"/>
                </a:tc>
                <a:tc>
                  <a:txBody>
                    <a:bodyPr/>
                    <a:lstStyle/>
                    <a:p>
                      <a:r>
                        <a:rPr lang="tr-TR" sz="1400" dirty="0" smtClean="0"/>
                        <a:t>Şema çizme</a:t>
                      </a:r>
                      <a:endParaRPr lang="tr-TR" sz="1400" dirty="0"/>
                    </a:p>
                  </a:txBody>
                  <a:tcPr marL="68580" marR="68580" marT="34290" marB="34290"/>
                </a:tc>
                <a:extLst>
                  <a:ext uri="{0D108BD9-81ED-4DB2-BD59-A6C34878D82A}">
                    <a16:rowId xmlns="" xmlns:a16="http://schemas.microsoft.com/office/drawing/2014/main" val="2105938309"/>
                  </a:ext>
                </a:extLst>
              </a:tr>
              <a:tr h="473246">
                <a:tc>
                  <a:txBody>
                    <a:bodyPr/>
                    <a:lstStyle/>
                    <a:p>
                      <a:r>
                        <a:rPr lang="tr-TR" sz="1400" dirty="0" smtClean="0"/>
                        <a:t>Detaylara odaklanarak okuma</a:t>
                      </a:r>
                      <a:endParaRPr lang="tr-TR" sz="1400" dirty="0"/>
                    </a:p>
                  </a:txBody>
                  <a:tcPr marL="68580" marR="68580" marT="34290" marB="34290"/>
                </a:tc>
                <a:tc>
                  <a:txBody>
                    <a:bodyPr/>
                    <a:lstStyle/>
                    <a:p>
                      <a:r>
                        <a:rPr lang="tr-TR" sz="1400" dirty="0" smtClean="0"/>
                        <a:t>Resimleri kullanma</a:t>
                      </a:r>
                      <a:endParaRPr lang="tr-TR" sz="1400" dirty="0"/>
                    </a:p>
                  </a:txBody>
                  <a:tcPr marL="68580" marR="68580" marT="34290" marB="34290"/>
                </a:tc>
                <a:extLst>
                  <a:ext uri="{0D108BD9-81ED-4DB2-BD59-A6C34878D82A}">
                    <a16:rowId xmlns="" xmlns:a16="http://schemas.microsoft.com/office/drawing/2014/main" val="1174317522"/>
                  </a:ext>
                </a:extLst>
              </a:tr>
              <a:tr h="473246">
                <a:tc>
                  <a:txBody>
                    <a:bodyPr/>
                    <a:lstStyle/>
                    <a:p>
                      <a:r>
                        <a:rPr lang="tr-TR" sz="1400" dirty="0" smtClean="0"/>
                        <a:t>Önemli noktaları belirleme</a:t>
                      </a:r>
                      <a:endParaRPr lang="tr-TR" sz="1400" dirty="0"/>
                    </a:p>
                  </a:txBody>
                  <a:tcPr marL="68580" marR="68580" marT="34290" marB="34290"/>
                </a:tc>
                <a:tc>
                  <a:txBody>
                    <a:bodyPr/>
                    <a:lstStyle/>
                    <a:p>
                      <a:r>
                        <a:rPr lang="tr-TR" sz="1400" dirty="0" smtClean="0"/>
                        <a:t>Altını çizme, not</a:t>
                      </a:r>
                      <a:r>
                        <a:rPr lang="tr-TR" sz="1400" baseline="0" dirty="0" smtClean="0"/>
                        <a:t> alma</a:t>
                      </a:r>
                      <a:endParaRPr lang="tr-TR" sz="1400" dirty="0"/>
                    </a:p>
                  </a:txBody>
                  <a:tcPr marL="68580" marR="68580" marT="34290" marB="34290"/>
                </a:tc>
                <a:extLst>
                  <a:ext uri="{0D108BD9-81ED-4DB2-BD59-A6C34878D82A}">
                    <a16:rowId xmlns="" xmlns:a16="http://schemas.microsoft.com/office/drawing/2014/main" val="2168878429"/>
                  </a:ext>
                </a:extLst>
              </a:tr>
            </a:tbl>
          </a:graphicData>
        </a:graphic>
      </p:graphicFrame>
    </p:spTree>
    <p:extLst>
      <p:ext uri="{BB962C8B-B14F-4D97-AF65-F5344CB8AC3E}">
        <p14:creationId xmlns:p14="http://schemas.microsoft.com/office/powerpoint/2010/main" val="48483632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3468695" y="957262"/>
            <a:ext cx="6683765" cy="585788"/>
          </a:xfrm>
        </p:spPr>
        <p:txBody>
          <a:bodyPr>
            <a:normAutofit fontScale="90000"/>
          </a:bodyPr>
          <a:lstStyle/>
          <a:p>
            <a:r>
              <a:rPr lang="tr-TR" dirty="0" smtClean="0"/>
              <a:t>Stratejileri Nasıl Öğreteceğiz?</a:t>
            </a:r>
            <a:endParaRPr lang="tr-TR" dirty="0"/>
          </a:p>
        </p:txBody>
      </p:sp>
      <p:sp>
        <p:nvSpPr>
          <p:cNvPr id="3" name="İçerik Yer Tutucusu 2"/>
          <p:cNvSpPr>
            <a:spLocks noGrp="1"/>
          </p:cNvSpPr>
          <p:nvPr>
            <p:ph idx="1"/>
          </p:nvPr>
        </p:nvSpPr>
        <p:spPr>
          <a:xfrm>
            <a:off x="304800" y="1543051"/>
            <a:ext cx="9847659" cy="5449420"/>
          </a:xfrm>
        </p:spPr>
        <p:txBody>
          <a:bodyPr>
            <a:normAutofit/>
          </a:bodyPr>
          <a:lstStyle/>
          <a:p>
            <a:r>
              <a:rPr lang="tr-TR" dirty="0" smtClean="0"/>
              <a:t>Öğretmen öğreteceği stratejiyi önce açık bir şekilde tanımlar ve başarılı okuyucuların bu stratejiyi neden kullandığını anlatır. </a:t>
            </a:r>
          </a:p>
          <a:p>
            <a:r>
              <a:rPr lang="tr-TR" dirty="0" smtClean="0"/>
              <a:t>Stratejiyi kullanırken sesli düşünerek model olur. </a:t>
            </a:r>
          </a:p>
          <a:p>
            <a:r>
              <a:rPr lang="tr-TR" dirty="0" smtClean="0"/>
              <a:t>Stratejiye model olmaya devam ederken öğrenciden de katkıda bulunmasını ister.</a:t>
            </a:r>
          </a:p>
          <a:p>
            <a:r>
              <a:rPr lang="tr-TR" dirty="0" smtClean="0"/>
              <a:t>Daha sonra, rehberli uygulamayla stratejiyi öğrenciye işbirliği içinde kullandırır, geribildirim verir ve yavaş yavaş sorumluluğu öğrenciye bırakır. </a:t>
            </a:r>
          </a:p>
          <a:p>
            <a:r>
              <a:rPr lang="tr-TR" dirty="0" smtClean="0"/>
              <a:t>Son olarak, öğrenci stratejiyi bağımsız olarak kullanır, öğretmen gerektiğinde destek verir.  </a:t>
            </a:r>
          </a:p>
          <a:p>
            <a:endParaRPr lang="tr-TR" dirty="0"/>
          </a:p>
        </p:txBody>
      </p:sp>
    </p:spTree>
    <p:extLst>
      <p:ext uri="{BB962C8B-B14F-4D97-AF65-F5344CB8AC3E}">
        <p14:creationId xmlns:p14="http://schemas.microsoft.com/office/powerpoint/2010/main" val="225326606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3468695" y="1100137"/>
            <a:ext cx="6683765" cy="414338"/>
          </a:xfrm>
        </p:spPr>
        <p:txBody>
          <a:bodyPr>
            <a:normAutofit fontScale="90000"/>
          </a:bodyPr>
          <a:lstStyle/>
          <a:p>
            <a:r>
              <a:rPr lang="tr-TR" dirty="0" smtClean="0"/>
              <a:t>Bir konuyu işlerken neleri düşünelim ve yapalım</a:t>
            </a:r>
            <a:r>
              <a:rPr lang="tr-TR" dirty="0"/>
              <a:t>?</a:t>
            </a:r>
            <a:r>
              <a:rPr lang="tr-TR" dirty="0" smtClean="0"/>
              <a:t> </a:t>
            </a:r>
            <a:endParaRPr lang="tr-TR" dirty="0"/>
          </a:p>
        </p:txBody>
      </p:sp>
      <p:sp>
        <p:nvSpPr>
          <p:cNvPr id="3" name="İçerik Yer Tutucusu 2"/>
          <p:cNvSpPr>
            <a:spLocks noGrp="1"/>
          </p:cNvSpPr>
          <p:nvPr>
            <p:ph idx="1"/>
          </p:nvPr>
        </p:nvSpPr>
        <p:spPr>
          <a:xfrm>
            <a:off x="824753" y="1957388"/>
            <a:ext cx="10470776" cy="4658565"/>
          </a:xfrm>
        </p:spPr>
        <p:txBody>
          <a:bodyPr>
            <a:normAutofit fontScale="77500" lnSpcReduction="20000"/>
          </a:bodyPr>
          <a:lstStyle/>
          <a:p>
            <a:r>
              <a:rPr lang="tr-TR" dirty="0" smtClean="0"/>
              <a:t>Öğrencilerim bu konu hakkında ne biliyorlar? </a:t>
            </a:r>
          </a:p>
          <a:p>
            <a:r>
              <a:rPr lang="tr-TR" dirty="0" smtClean="0"/>
              <a:t>Okutacağım metni anlamaları için metni okutmadan önce hangi sözcükleri ve kavramları açıklamalıyım?</a:t>
            </a:r>
          </a:p>
          <a:p>
            <a:r>
              <a:rPr lang="tr-TR" dirty="0" smtClean="0"/>
              <a:t>Bu konuya ilgilerini nasıl çekebilirim?</a:t>
            </a:r>
          </a:p>
          <a:p>
            <a:r>
              <a:rPr lang="tr-TR" dirty="0" smtClean="0"/>
              <a:t>Bu derste neler amaçlıyorum?</a:t>
            </a:r>
          </a:p>
          <a:p>
            <a:r>
              <a:rPr lang="tr-TR" dirty="0" smtClean="0"/>
              <a:t>Hangi etkinlikler öğrencilerimin öğrenmesini kolaylaştırır, dikkatlerini çeker ve derse katılmalarını sağlar?</a:t>
            </a:r>
          </a:p>
          <a:p>
            <a:r>
              <a:rPr lang="tr-TR" dirty="0" smtClean="0"/>
              <a:t>Hangi materyalleri kullanmalıyım? Video, okuma metni, ?????</a:t>
            </a:r>
          </a:p>
          <a:p>
            <a:r>
              <a:rPr lang="tr-TR" dirty="0" smtClean="0"/>
              <a:t>Daha kolay öğrenmeleri için hangi stratejileri kullanmalıyım? Ön bilgiyi etkinleştirme? Şema çizme? Görsel kullanma? </a:t>
            </a:r>
          </a:p>
          <a:p>
            <a:r>
              <a:rPr lang="tr-TR" dirty="0" smtClean="0"/>
              <a:t>Onlara hangi stratejileri öğretmeliyim? </a:t>
            </a:r>
          </a:p>
          <a:p>
            <a:r>
              <a:rPr lang="tr-TR" dirty="0" smtClean="0"/>
              <a:t>Neleri öğrendiklerini nasıl değerlendirmeliyim? </a:t>
            </a:r>
          </a:p>
          <a:p>
            <a:r>
              <a:rPr lang="tr-TR" dirty="0" smtClean="0"/>
              <a:t>Öğrendiklerini pekiştirmek ve daha fazlasını öğrenmelerini sağlamak için hangi ödevleri ve görevleri verebilirim? Bunu yaparken öğrenciye göre nasıl uyarlama yapmalıyım?</a:t>
            </a:r>
            <a:endParaRPr lang="tr-TR" dirty="0"/>
          </a:p>
        </p:txBody>
      </p:sp>
    </p:spTree>
    <p:extLst>
      <p:ext uri="{BB962C8B-B14F-4D97-AF65-F5344CB8AC3E}">
        <p14:creationId xmlns:p14="http://schemas.microsoft.com/office/powerpoint/2010/main" val="120851755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a:xfrm>
            <a:off x="573741" y="322729"/>
            <a:ext cx="9637059" cy="5773271"/>
          </a:xfrm>
        </p:spPr>
        <p:txBody>
          <a:bodyPr>
            <a:normAutofit lnSpcReduction="10000"/>
          </a:bodyPr>
          <a:lstStyle/>
          <a:p>
            <a:pPr algn="ctr">
              <a:buNone/>
            </a:pPr>
            <a:r>
              <a:rPr lang="tr-TR" dirty="0" smtClean="0"/>
              <a:t>Okuduğunu Anlama Stratejilerinin Öğretimi</a:t>
            </a:r>
          </a:p>
          <a:p>
            <a:pPr>
              <a:buNone/>
            </a:pPr>
            <a:r>
              <a:rPr lang="tr-TR" dirty="0" smtClean="0"/>
              <a:t>	</a:t>
            </a:r>
          </a:p>
          <a:p>
            <a:pPr>
              <a:buNone/>
            </a:pPr>
            <a:r>
              <a:rPr lang="tr-TR" dirty="0" smtClean="0"/>
              <a:t>Okuduğunu anlama stratejilerinin öğretiminde öğretmen aşağıdaki uygulamaları yapar: </a:t>
            </a:r>
          </a:p>
          <a:p>
            <a:pPr>
              <a:buNone/>
            </a:pPr>
            <a:r>
              <a:rPr lang="tr-TR" dirty="0" smtClean="0"/>
              <a:t> </a:t>
            </a:r>
          </a:p>
          <a:p>
            <a:pPr lvl="0"/>
            <a:r>
              <a:rPr lang="tr-TR" dirty="0" smtClean="0"/>
              <a:t>Öğretmen strateji/stratejileri, işlevlerini, ne zaman kullanılması/kullanılmaları gerektiğini ve anlamaya nasıl yardımcı olacağını/olacaklarını açık olarak anlatılır.</a:t>
            </a:r>
          </a:p>
          <a:p>
            <a:pPr lvl="0"/>
            <a:r>
              <a:rPr lang="tr-TR" dirty="0" smtClean="0"/>
              <a:t>Öğretmen öğretilen strateji/stratejilere model olur. Model olurken sesli düşünme tekniğini kullanabilir.</a:t>
            </a:r>
          </a:p>
          <a:p>
            <a:pPr lvl="0"/>
            <a:r>
              <a:rPr lang="tr-TR" dirty="0" smtClean="0"/>
              <a:t>Öğrencilere öğretmen rehberliğinde ve desteğinde, </a:t>
            </a:r>
            <a:r>
              <a:rPr lang="tr-TR" dirty="0" err="1" smtClean="0"/>
              <a:t>işbirlikli</a:t>
            </a:r>
            <a:r>
              <a:rPr lang="tr-TR" dirty="0" smtClean="0"/>
              <a:t> bir yaklaşımla, etkileşim içinde strateji/stratejileri kullanma fırsatı verilir.</a:t>
            </a:r>
          </a:p>
          <a:p>
            <a:pPr>
              <a:buNone/>
            </a:pPr>
            <a:endParaRPr lang="tr-TR" dirty="0">
              <a:solidFill>
                <a:schemeClr val="bg1"/>
              </a:solidFill>
            </a:endParaRPr>
          </a:p>
        </p:txBody>
      </p:sp>
      <p:sp>
        <p:nvSpPr>
          <p:cNvPr id="3" name="2 Başlık"/>
          <p:cNvSpPr>
            <a:spLocks noGrp="1"/>
          </p:cNvSpPr>
          <p:nvPr>
            <p:ph type="title"/>
          </p:nvPr>
        </p:nvSpPr>
        <p:spPr>
          <a:xfrm>
            <a:off x="1981200" y="152400"/>
            <a:ext cx="8229600" cy="1044352"/>
          </a:xfrm>
        </p:spPr>
        <p:txBody>
          <a:bodyPr>
            <a:normAutofit fontScale="90000"/>
          </a:bodyPr>
          <a:lstStyle/>
          <a:p>
            <a:pPr algn="ctr"/>
            <a:r>
              <a:rPr lang="tr-TR" dirty="0" smtClean="0"/>
              <a:t/>
            </a:r>
            <a:br>
              <a:rPr lang="tr-TR" dirty="0" smtClean="0"/>
            </a:br>
            <a:r>
              <a:rPr lang="tr-TR" dirty="0" smtClean="0"/>
              <a:t> </a:t>
            </a:r>
            <a:endParaRPr lang="tr-TR" dirty="0"/>
          </a:p>
        </p:txBody>
      </p:sp>
    </p:spTree>
    <p:extLst>
      <p:ext uri="{BB962C8B-B14F-4D97-AF65-F5344CB8AC3E}">
        <p14:creationId xmlns:p14="http://schemas.microsoft.com/office/powerpoint/2010/main" val="125728840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Alt Başlık"/>
          <p:cNvSpPr>
            <a:spLocks noGrp="1"/>
          </p:cNvSpPr>
          <p:nvPr>
            <p:ph type="subTitle" idx="1"/>
          </p:nvPr>
        </p:nvSpPr>
        <p:spPr>
          <a:xfrm>
            <a:off x="1981200" y="609600"/>
            <a:ext cx="8305800" cy="6059760"/>
          </a:xfrm>
        </p:spPr>
        <p:txBody>
          <a:bodyPr/>
          <a:lstStyle/>
          <a:p>
            <a:pPr algn="l"/>
            <a:endParaRPr lang="tr-TR" sz="1800" dirty="0"/>
          </a:p>
          <a:p>
            <a:pPr algn="l"/>
            <a:endParaRPr lang="tr-TR" sz="1800" dirty="0" smtClean="0"/>
          </a:p>
          <a:p>
            <a:pPr algn="l"/>
            <a:endParaRPr lang="tr-TR" sz="1800" dirty="0"/>
          </a:p>
          <a:p>
            <a:pPr algn="l"/>
            <a:endParaRPr lang="tr-TR" sz="1800" dirty="0" smtClean="0"/>
          </a:p>
          <a:p>
            <a:pPr algn="l"/>
            <a:r>
              <a:rPr lang="tr-TR" sz="1800" dirty="0" smtClean="0"/>
              <a:t>Kullanılan </a:t>
            </a:r>
            <a:r>
              <a:rPr lang="tr-TR" sz="1800" dirty="0"/>
              <a:t>kaynaklar: </a:t>
            </a:r>
          </a:p>
          <a:p>
            <a:pPr marL="228600" indent="-228600" algn="l">
              <a:buAutoNum type="arabicPeriod"/>
            </a:pPr>
            <a:r>
              <a:rPr lang="tr-TR" sz="1000" b="1" dirty="0"/>
              <a:t>Baydık</a:t>
            </a:r>
            <a:r>
              <a:rPr lang="tr-TR" sz="1000" b="1" dirty="0"/>
              <a:t>, B.</a:t>
            </a:r>
            <a:r>
              <a:rPr lang="tr-TR" sz="1000" dirty="0"/>
              <a:t> (2011). Okuma güçlüğü olan öğrencilerin </a:t>
            </a:r>
            <a:r>
              <a:rPr lang="tr-TR" sz="1000" dirty="0" err="1"/>
              <a:t>üstbilişsel</a:t>
            </a:r>
            <a:r>
              <a:rPr lang="tr-TR" sz="1000" dirty="0"/>
              <a:t> okuma stratejilerini </a:t>
            </a:r>
            <a:r>
              <a:rPr lang="tr-TR" sz="1000" dirty="0"/>
              <a:t>kullanımı </a:t>
            </a:r>
            <a:r>
              <a:rPr lang="tr-TR" sz="1000" dirty="0"/>
              <a:t>ve öğretmenlerinin okuduğunu anlama öğretim uygulamalarının incelenmesi. </a:t>
            </a:r>
            <a:r>
              <a:rPr lang="tr-TR" sz="1000" i="1" dirty="0"/>
              <a:t>Eğitim ve Bilim, 36</a:t>
            </a:r>
            <a:r>
              <a:rPr lang="tr-TR" sz="1000" dirty="0"/>
              <a:t>(162), 301-318. </a:t>
            </a:r>
            <a:endParaRPr lang="tr-TR" sz="1000" dirty="0"/>
          </a:p>
          <a:p>
            <a:pPr algn="l"/>
            <a:r>
              <a:rPr lang="tr-TR" sz="1000" dirty="0"/>
              <a:t>2. </a:t>
            </a:r>
            <a:r>
              <a:rPr lang="tr-TR" sz="1000" b="1" dirty="0"/>
              <a:t>Baydık, B. </a:t>
            </a:r>
            <a:r>
              <a:rPr lang="tr-TR" sz="1000" dirty="0"/>
              <a:t>(2012).</a:t>
            </a:r>
            <a:r>
              <a:rPr lang="tr-TR" sz="1000" b="1" dirty="0"/>
              <a:t> </a:t>
            </a:r>
            <a:r>
              <a:rPr lang="tr-TR" sz="1000" i="1" dirty="0"/>
              <a:t>Okuma güçlükleri.</a:t>
            </a:r>
            <a:r>
              <a:rPr lang="tr-TR" sz="1000" b="1" dirty="0"/>
              <a:t> </a:t>
            </a:r>
            <a:r>
              <a:rPr lang="tr-TR" sz="1000" dirty="0"/>
              <a:t>S. Y. Doğru (Ed.). Öğrenme güçlükleri (s. 117-130) içinde. Ankara: Eğiten Kitap</a:t>
            </a:r>
            <a:r>
              <a:rPr lang="tr-TR" sz="1000" dirty="0"/>
              <a:t>.</a:t>
            </a:r>
          </a:p>
          <a:p>
            <a:pPr algn="l"/>
            <a:r>
              <a:rPr lang="tr-TR" sz="1000" dirty="0"/>
              <a:t>3. </a:t>
            </a:r>
            <a:r>
              <a:rPr lang="tr-TR" sz="1000" dirty="0" err="1"/>
              <a:t>Bahap</a:t>
            </a:r>
            <a:r>
              <a:rPr lang="tr-TR" sz="1000" dirty="0"/>
              <a:t> Kudret, Z. &amp; Baydık, B. (2016). Başarılı ve başarısız dördüncü sınıf okuyucularının okuduğunu anlama ve özetleme becerileri. Ankara Üniversitesi Eğitim Bilimleri Fakültesi Özel Eğitim Dergisi, 17(3), 317-346.  </a:t>
            </a:r>
          </a:p>
        </p:txBody>
      </p:sp>
      <p:sp>
        <p:nvSpPr>
          <p:cNvPr id="2" name="1 Başlık"/>
          <p:cNvSpPr>
            <a:spLocks noGrp="1"/>
          </p:cNvSpPr>
          <p:nvPr>
            <p:ph type="ctrTitle"/>
          </p:nvPr>
        </p:nvSpPr>
        <p:spPr>
          <a:xfrm>
            <a:off x="1524000" y="1122363"/>
            <a:ext cx="9144000" cy="4686766"/>
          </a:xfrm>
        </p:spPr>
        <p:txBody>
          <a:bodyPr>
            <a:normAutofit/>
          </a:bodyPr>
          <a:lstStyle/>
          <a:p>
            <a:r>
              <a:rPr lang="tr-TR" dirty="0" smtClean="0">
                <a:solidFill>
                  <a:schemeClr val="bg1"/>
                </a:solidFill>
              </a:rPr>
              <a:t>u </a:t>
            </a:r>
            <a:r>
              <a:rPr lang="tr-TR" dirty="0" smtClean="0">
                <a:solidFill>
                  <a:schemeClr val="bg1"/>
                </a:solidFill>
              </a:rPr>
              <a:t>Anlama ve Okuduğunu Anlama Stratejileri</a:t>
            </a:r>
            <a:endParaRPr lang="tr-TR" dirty="0">
              <a:solidFill>
                <a:schemeClr val="bg1"/>
              </a:solidFill>
            </a:endParaRPr>
          </a:p>
        </p:txBody>
      </p:sp>
    </p:spTree>
    <p:extLst>
      <p:ext uri="{BB962C8B-B14F-4D97-AF65-F5344CB8AC3E}">
        <p14:creationId xmlns:p14="http://schemas.microsoft.com/office/powerpoint/2010/main" val="856157324"/>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normAutofit fontScale="70000" lnSpcReduction="20000"/>
          </a:bodyPr>
          <a:lstStyle/>
          <a:p>
            <a:pPr lvl="0"/>
            <a:r>
              <a:rPr lang="tr-TR" sz="3800" dirty="0"/>
              <a:t>Öğretmen öğrenci/öğrencilerine öğretim sırasında düzeltici geribildirim verir ve pekiştirme yapar .</a:t>
            </a:r>
          </a:p>
          <a:p>
            <a:pPr lvl="0"/>
            <a:r>
              <a:rPr lang="tr-TR" sz="3800" dirty="0"/>
              <a:t>Öğrenci stratejiyi/stratejileri bağımsız olarak kullanıncaya kadar öğretmen desteği azalarak devam eder .</a:t>
            </a:r>
          </a:p>
          <a:p>
            <a:pPr lvl="0"/>
            <a:r>
              <a:rPr lang="tr-TR" sz="3800" dirty="0"/>
              <a:t>Öğretmen kendi yerine akranın model olarak kullanıldığı ve akranla işbirliğini ve etkileşimini benimseyen bir öğretim yaklaşımı da benimseyebilir.</a:t>
            </a:r>
          </a:p>
          <a:p>
            <a:pPr lvl="0"/>
            <a:r>
              <a:rPr lang="tr-TR" sz="3800" dirty="0"/>
              <a:t>Ancak akran öğretiminin benimsendiği bir öğretimde de öğretmen öğrencilerini gözleyerek, izleyerek geri bildirim verir, öğrencilerin strateji seçimi ve kullanımını sorularıyla destekler ve gerektiğinde rehberlik eder.</a:t>
            </a:r>
          </a:p>
          <a:p>
            <a:pPr lvl="0"/>
            <a:r>
              <a:rPr lang="tr-TR" sz="3800" dirty="0"/>
              <a:t>Öğretmen okuduğunu anlama stratejilerinin öğretimini grup şeklinde ya da öğrenciyle bire bir yapabilir.  </a:t>
            </a:r>
          </a:p>
          <a:p>
            <a:endParaRPr lang="tr-TR" dirty="0"/>
          </a:p>
        </p:txBody>
      </p:sp>
      <p:sp>
        <p:nvSpPr>
          <p:cNvPr id="3" name="2 Başlık"/>
          <p:cNvSpPr>
            <a:spLocks noGrp="1"/>
          </p:cNvSpPr>
          <p:nvPr>
            <p:ph type="title"/>
          </p:nvPr>
        </p:nvSpPr>
        <p:spPr/>
        <p:txBody>
          <a:bodyPr/>
          <a:lstStyle/>
          <a:p>
            <a:endParaRPr lang="tr-TR" dirty="0"/>
          </a:p>
        </p:txBody>
      </p:sp>
    </p:spTree>
    <p:extLst>
      <p:ext uri="{BB962C8B-B14F-4D97-AF65-F5344CB8AC3E}">
        <p14:creationId xmlns:p14="http://schemas.microsoft.com/office/powerpoint/2010/main" val="61751697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 xmlns:a16="http://schemas.microsoft.com/office/drawing/2014/main" id="{F0AFBC72-9013-43CD-B047-3A4621C11138}"/>
              </a:ext>
            </a:extLst>
          </p:cNvPr>
          <p:cNvSpPr>
            <a:spLocks noGrp="1"/>
          </p:cNvSpPr>
          <p:nvPr>
            <p:ph type="ctrTitle"/>
          </p:nvPr>
        </p:nvSpPr>
        <p:spPr>
          <a:xfrm>
            <a:off x="2209800" y="620688"/>
            <a:ext cx="7772400" cy="5256584"/>
          </a:xfrm>
        </p:spPr>
        <p:txBody>
          <a:bodyPr/>
          <a:lstStyle/>
          <a:p>
            <a:r>
              <a:rPr lang="tr-TR" sz="2800" b="1" i="1" dirty="0">
                <a:solidFill>
                  <a:schemeClr val="bg1"/>
                </a:solidFill>
              </a:rPr>
              <a:t>KARŞILIKLI ÖĞRETİM</a:t>
            </a:r>
            <a:br>
              <a:rPr lang="tr-TR" sz="2800" b="1" i="1" dirty="0">
                <a:solidFill>
                  <a:schemeClr val="bg1"/>
                </a:solidFill>
              </a:rPr>
            </a:br>
            <a:r>
              <a:rPr lang="tr-TR" sz="2800" b="1" i="1" dirty="0">
                <a:solidFill>
                  <a:schemeClr val="bg1"/>
                </a:solidFill>
              </a:rPr>
              <a:t>(</a:t>
            </a:r>
            <a:r>
              <a:rPr lang="tr-TR" sz="2800" b="1" i="1" dirty="0" err="1">
                <a:solidFill>
                  <a:schemeClr val="bg1"/>
                </a:solidFill>
              </a:rPr>
              <a:t>Reciprocal</a:t>
            </a:r>
            <a:r>
              <a:rPr lang="tr-TR" sz="2800" b="1" i="1" dirty="0">
                <a:solidFill>
                  <a:schemeClr val="bg1"/>
                </a:solidFill>
              </a:rPr>
              <a:t> </a:t>
            </a:r>
            <a:r>
              <a:rPr lang="tr-TR" sz="2800" b="1" i="1" dirty="0" err="1">
                <a:solidFill>
                  <a:schemeClr val="bg1"/>
                </a:solidFill>
              </a:rPr>
              <a:t>Teaching</a:t>
            </a:r>
            <a:r>
              <a:rPr lang="tr-TR" sz="2800" b="1" i="1" dirty="0">
                <a:solidFill>
                  <a:schemeClr val="bg1"/>
                </a:solidFill>
              </a:rPr>
              <a:t>)</a:t>
            </a:r>
            <a:r>
              <a:rPr lang="tr-TR" sz="2800" b="1" i="1" dirty="0"/>
              <a:t/>
            </a:r>
            <a:br>
              <a:rPr lang="tr-TR" sz="2800" b="1" i="1" dirty="0"/>
            </a:br>
            <a:r>
              <a:rPr lang="tr-TR" sz="2800" b="1" i="1" dirty="0"/>
              <a:t/>
            </a:r>
            <a:br>
              <a:rPr lang="tr-TR" sz="2800" b="1" i="1" dirty="0"/>
            </a:br>
            <a:r>
              <a:rPr lang="tr-TR" sz="1200" b="1" dirty="0">
                <a:solidFill>
                  <a:schemeClr val="bg1"/>
                </a:solidFill>
              </a:rPr>
              <a:t>KAYNAKÇA (Bu bölüm aşağıdaki kaynaklardan hazırlanmıştır.)</a:t>
            </a:r>
            <a:r>
              <a:rPr lang="tr-TR" sz="1200" dirty="0">
                <a:solidFill>
                  <a:schemeClr val="bg1"/>
                </a:solidFill>
              </a:rPr>
              <a:t/>
            </a:r>
            <a:br>
              <a:rPr lang="tr-TR" sz="1200" dirty="0">
                <a:solidFill>
                  <a:schemeClr val="bg1"/>
                </a:solidFill>
              </a:rPr>
            </a:br>
            <a:r>
              <a:rPr lang="tr-TR" sz="1200" dirty="0">
                <a:solidFill>
                  <a:schemeClr val="bg1"/>
                </a:solidFill>
              </a:rPr>
              <a:t>Bender, W. N. (2008). </a:t>
            </a:r>
            <a:r>
              <a:rPr lang="tr-TR" sz="1200" dirty="0" err="1">
                <a:solidFill>
                  <a:schemeClr val="bg1"/>
                </a:solidFill>
              </a:rPr>
              <a:t>Differentiating</a:t>
            </a:r>
            <a:r>
              <a:rPr lang="tr-TR" sz="1200" dirty="0">
                <a:solidFill>
                  <a:schemeClr val="bg1"/>
                </a:solidFill>
              </a:rPr>
              <a:t> </a:t>
            </a:r>
            <a:r>
              <a:rPr lang="tr-TR" sz="1200" dirty="0" err="1">
                <a:solidFill>
                  <a:schemeClr val="bg1"/>
                </a:solidFill>
              </a:rPr>
              <a:t>instruction</a:t>
            </a:r>
            <a:r>
              <a:rPr lang="tr-TR" sz="1200" dirty="0">
                <a:solidFill>
                  <a:schemeClr val="bg1"/>
                </a:solidFill>
              </a:rPr>
              <a:t> </a:t>
            </a:r>
            <a:r>
              <a:rPr lang="tr-TR" sz="1200" dirty="0" err="1">
                <a:solidFill>
                  <a:schemeClr val="bg1"/>
                </a:solidFill>
              </a:rPr>
              <a:t>for</a:t>
            </a:r>
            <a:r>
              <a:rPr lang="tr-TR" sz="1200" dirty="0">
                <a:solidFill>
                  <a:schemeClr val="bg1"/>
                </a:solidFill>
              </a:rPr>
              <a:t> </a:t>
            </a:r>
            <a:r>
              <a:rPr lang="tr-TR" sz="1200" dirty="0" err="1">
                <a:solidFill>
                  <a:schemeClr val="bg1"/>
                </a:solidFill>
              </a:rPr>
              <a:t>students</a:t>
            </a:r>
            <a:r>
              <a:rPr lang="tr-TR" sz="1200" dirty="0">
                <a:solidFill>
                  <a:schemeClr val="bg1"/>
                </a:solidFill>
              </a:rPr>
              <a:t> </a:t>
            </a:r>
            <a:r>
              <a:rPr lang="tr-TR" sz="1200" dirty="0" err="1">
                <a:solidFill>
                  <a:schemeClr val="bg1"/>
                </a:solidFill>
              </a:rPr>
              <a:t>with</a:t>
            </a:r>
            <a:r>
              <a:rPr lang="tr-TR" sz="1200" dirty="0">
                <a:solidFill>
                  <a:schemeClr val="bg1"/>
                </a:solidFill>
              </a:rPr>
              <a:t> </a:t>
            </a:r>
            <a:r>
              <a:rPr lang="tr-TR" sz="1200" dirty="0" err="1">
                <a:solidFill>
                  <a:schemeClr val="bg1"/>
                </a:solidFill>
              </a:rPr>
              <a:t>learning</a:t>
            </a:r>
            <a:r>
              <a:rPr lang="tr-TR" sz="1200" dirty="0">
                <a:solidFill>
                  <a:schemeClr val="bg1"/>
                </a:solidFill>
              </a:rPr>
              <a:t> </a:t>
            </a:r>
            <a:r>
              <a:rPr lang="tr-TR" sz="1200" dirty="0" err="1">
                <a:solidFill>
                  <a:schemeClr val="bg1"/>
                </a:solidFill>
              </a:rPr>
              <a:t>disabilities</a:t>
            </a:r>
            <a:r>
              <a:rPr lang="tr-TR" sz="1200" dirty="0">
                <a:solidFill>
                  <a:schemeClr val="bg1"/>
                </a:solidFill>
              </a:rPr>
              <a:t>. </a:t>
            </a:r>
            <a:r>
              <a:rPr lang="tr-TR" sz="1200" dirty="0" err="1">
                <a:solidFill>
                  <a:schemeClr val="bg1"/>
                </a:solidFill>
              </a:rPr>
              <a:t>Corwin</a:t>
            </a:r>
            <a:r>
              <a:rPr lang="tr-TR" sz="1200" dirty="0">
                <a:solidFill>
                  <a:schemeClr val="bg1"/>
                </a:solidFill>
              </a:rPr>
              <a:t> </a:t>
            </a:r>
            <a:r>
              <a:rPr lang="tr-TR" sz="1200" dirty="0" err="1">
                <a:solidFill>
                  <a:schemeClr val="bg1"/>
                </a:solidFill>
              </a:rPr>
              <a:t>Press</a:t>
            </a:r>
            <a:r>
              <a:rPr lang="tr-TR" sz="1200" dirty="0">
                <a:solidFill>
                  <a:schemeClr val="bg1"/>
                </a:solidFill>
              </a:rPr>
              <a:t>. Second Edition.</a:t>
            </a:r>
            <a:br>
              <a:rPr lang="tr-TR" sz="1200" dirty="0">
                <a:solidFill>
                  <a:schemeClr val="bg1"/>
                </a:solidFill>
              </a:rPr>
            </a:br>
            <a:r>
              <a:rPr lang="tr-TR" sz="1200" dirty="0">
                <a:solidFill>
                  <a:schemeClr val="bg1"/>
                </a:solidFill>
              </a:rPr>
              <a:t>Doğan, A. (2013). </a:t>
            </a:r>
            <a:r>
              <a:rPr lang="tr-TR" sz="1200" dirty="0" err="1">
                <a:solidFill>
                  <a:schemeClr val="bg1"/>
                </a:solidFill>
              </a:rPr>
              <a:t>Üstbiliş</a:t>
            </a:r>
            <a:r>
              <a:rPr lang="tr-TR" sz="1200" dirty="0">
                <a:solidFill>
                  <a:schemeClr val="bg1"/>
                </a:solidFill>
              </a:rPr>
              <a:t> ve </a:t>
            </a:r>
            <a:r>
              <a:rPr lang="tr-TR" sz="1200" dirty="0" err="1">
                <a:solidFill>
                  <a:schemeClr val="bg1"/>
                </a:solidFill>
              </a:rPr>
              <a:t>üstbilişe</a:t>
            </a:r>
            <a:r>
              <a:rPr lang="tr-TR" sz="1200" dirty="0">
                <a:solidFill>
                  <a:schemeClr val="bg1"/>
                </a:solidFill>
              </a:rPr>
              <a:t> dayalı öğretim. </a:t>
            </a:r>
            <a:r>
              <a:rPr lang="tr-TR" sz="1200" i="1" dirty="0" err="1">
                <a:solidFill>
                  <a:schemeClr val="bg1"/>
                </a:solidFill>
              </a:rPr>
              <a:t>Middle</a:t>
            </a:r>
            <a:r>
              <a:rPr lang="tr-TR" sz="1200" i="1" dirty="0">
                <a:solidFill>
                  <a:schemeClr val="bg1"/>
                </a:solidFill>
              </a:rPr>
              <a:t> </a:t>
            </a:r>
            <a:r>
              <a:rPr lang="tr-TR" sz="1200" i="1" dirty="0" err="1">
                <a:solidFill>
                  <a:schemeClr val="bg1"/>
                </a:solidFill>
              </a:rPr>
              <a:t>Eastern</a:t>
            </a:r>
            <a:r>
              <a:rPr lang="tr-TR" sz="1200" i="1" dirty="0">
                <a:solidFill>
                  <a:schemeClr val="bg1"/>
                </a:solidFill>
              </a:rPr>
              <a:t> &amp; </a:t>
            </a:r>
            <a:r>
              <a:rPr lang="tr-TR" sz="1200" i="1" dirty="0" err="1">
                <a:solidFill>
                  <a:schemeClr val="bg1"/>
                </a:solidFill>
              </a:rPr>
              <a:t>African</a:t>
            </a:r>
            <a:r>
              <a:rPr lang="tr-TR" sz="1200" i="1" dirty="0">
                <a:solidFill>
                  <a:schemeClr val="bg1"/>
                </a:solidFill>
              </a:rPr>
              <a:t> </a:t>
            </a:r>
            <a:r>
              <a:rPr lang="tr-TR" sz="1200" i="1" dirty="0" err="1">
                <a:solidFill>
                  <a:schemeClr val="bg1"/>
                </a:solidFill>
              </a:rPr>
              <a:t>Journal</a:t>
            </a:r>
            <a:r>
              <a:rPr lang="tr-TR" sz="1200" i="1" dirty="0">
                <a:solidFill>
                  <a:schemeClr val="bg1"/>
                </a:solidFill>
              </a:rPr>
              <a:t> of </a:t>
            </a:r>
            <a:r>
              <a:rPr lang="tr-TR" sz="1200" i="1" dirty="0" err="1">
                <a:solidFill>
                  <a:schemeClr val="bg1"/>
                </a:solidFill>
              </a:rPr>
              <a:t>Educational</a:t>
            </a:r>
            <a:r>
              <a:rPr lang="tr-TR" sz="1200" i="1" dirty="0">
                <a:solidFill>
                  <a:schemeClr val="bg1"/>
                </a:solidFill>
              </a:rPr>
              <a:t> </a:t>
            </a:r>
            <a:r>
              <a:rPr lang="tr-TR" sz="1200" i="1" dirty="0" err="1">
                <a:solidFill>
                  <a:schemeClr val="bg1"/>
                </a:solidFill>
              </a:rPr>
              <a:t>Research</a:t>
            </a:r>
            <a:r>
              <a:rPr lang="tr-TR" sz="1200" dirty="0">
                <a:solidFill>
                  <a:schemeClr val="bg1"/>
                </a:solidFill>
              </a:rPr>
              <a:t>, </a:t>
            </a:r>
            <a:r>
              <a:rPr lang="tr-TR" sz="1200" i="1" dirty="0">
                <a:solidFill>
                  <a:schemeClr val="bg1"/>
                </a:solidFill>
              </a:rPr>
              <a:t>3</a:t>
            </a:r>
            <a:r>
              <a:rPr lang="tr-TR" sz="1200" dirty="0">
                <a:solidFill>
                  <a:schemeClr val="bg1"/>
                </a:solidFill>
              </a:rPr>
              <a:t>(6).</a:t>
            </a:r>
            <a:br>
              <a:rPr lang="tr-TR" sz="1200" dirty="0">
                <a:solidFill>
                  <a:schemeClr val="bg1"/>
                </a:solidFill>
              </a:rPr>
            </a:br>
            <a:r>
              <a:rPr lang="tr-TR" sz="1200" dirty="0" err="1">
                <a:solidFill>
                  <a:schemeClr val="bg1"/>
                </a:solidFill>
              </a:rPr>
              <a:t>Epçaçan</a:t>
            </a:r>
            <a:r>
              <a:rPr lang="tr-TR" sz="1200" dirty="0">
                <a:solidFill>
                  <a:schemeClr val="bg1"/>
                </a:solidFill>
              </a:rPr>
              <a:t>, C. (2009). Okuduğunu anlama stratejilerine genel bir bakış. </a:t>
            </a:r>
            <a:r>
              <a:rPr lang="tr-TR" sz="1200" i="1" dirty="0" err="1">
                <a:solidFill>
                  <a:schemeClr val="bg1"/>
                </a:solidFill>
              </a:rPr>
              <a:t>Journal</a:t>
            </a:r>
            <a:r>
              <a:rPr lang="tr-TR" sz="1200" i="1" dirty="0">
                <a:solidFill>
                  <a:schemeClr val="bg1"/>
                </a:solidFill>
              </a:rPr>
              <a:t> of International </a:t>
            </a:r>
            <a:r>
              <a:rPr lang="tr-TR" sz="1200" i="1" dirty="0" err="1">
                <a:solidFill>
                  <a:schemeClr val="bg1"/>
                </a:solidFill>
              </a:rPr>
              <a:t>Social</a:t>
            </a:r>
            <a:r>
              <a:rPr lang="tr-TR" sz="1200" i="1" dirty="0">
                <a:solidFill>
                  <a:schemeClr val="bg1"/>
                </a:solidFill>
              </a:rPr>
              <a:t> </a:t>
            </a:r>
            <a:r>
              <a:rPr lang="tr-TR" sz="1200" i="1" dirty="0" err="1">
                <a:solidFill>
                  <a:schemeClr val="bg1"/>
                </a:solidFill>
              </a:rPr>
              <a:t>Research</a:t>
            </a:r>
            <a:r>
              <a:rPr lang="tr-TR" sz="1200" dirty="0">
                <a:solidFill>
                  <a:schemeClr val="bg1"/>
                </a:solidFill>
              </a:rPr>
              <a:t>, </a:t>
            </a:r>
            <a:r>
              <a:rPr lang="tr-TR" sz="1200" i="1" dirty="0">
                <a:solidFill>
                  <a:schemeClr val="bg1"/>
                </a:solidFill>
              </a:rPr>
              <a:t>1</a:t>
            </a:r>
            <a:r>
              <a:rPr lang="tr-TR" sz="1200" dirty="0">
                <a:solidFill>
                  <a:schemeClr val="bg1"/>
                </a:solidFill>
              </a:rPr>
              <a:t>(6).</a:t>
            </a:r>
            <a:br>
              <a:rPr lang="tr-TR" sz="1200" dirty="0">
                <a:solidFill>
                  <a:schemeClr val="bg1"/>
                </a:solidFill>
              </a:rPr>
            </a:br>
            <a:r>
              <a:rPr lang="tr-TR" sz="1200" dirty="0" err="1">
                <a:solidFill>
                  <a:schemeClr val="bg1"/>
                </a:solidFill>
              </a:rPr>
              <a:t>Güldenoğlu</a:t>
            </a:r>
            <a:r>
              <a:rPr lang="tr-TR" sz="1200" dirty="0">
                <a:solidFill>
                  <a:schemeClr val="bg1"/>
                </a:solidFill>
              </a:rPr>
              <a:t>, B. (2008). Karşılıklı öğretim tekniğinin hafif derecede zihin engelli öğrencilere okuduğunu anlama becerilerinin öğretiminde etkililiğinin ve sürekliliğinin incelenmesi. Yayımlanmamış yüksek lisans tezi. Ankara Üniversitesi Eğitim Bilimleri Enstitüsü. Ankara.</a:t>
            </a:r>
            <a:br>
              <a:rPr lang="tr-TR" sz="1200" dirty="0">
                <a:solidFill>
                  <a:schemeClr val="bg1"/>
                </a:solidFill>
              </a:rPr>
            </a:br>
            <a:r>
              <a:rPr lang="tr-TR" sz="1200" dirty="0" err="1">
                <a:solidFill>
                  <a:schemeClr val="bg1"/>
                </a:solidFill>
              </a:rPr>
              <a:t>Güldenoğlu</a:t>
            </a:r>
            <a:r>
              <a:rPr lang="tr-TR" sz="1200" dirty="0">
                <a:solidFill>
                  <a:schemeClr val="bg1"/>
                </a:solidFill>
              </a:rPr>
              <a:t>, B. (2008). Zihinsel yetersizliği olan öğrencilerde okuduğunu anlama becerilerinin desteklenmesi. </a:t>
            </a:r>
            <a:r>
              <a:rPr lang="tr-TR" sz="1200" i="1" dirty="0">
                <a:solidFill>
                  <a:schemeClr val="bg1"/>
                </a:solidFill>
              </a:rPr>
              <a:t>Ankara Üniversitesi Eğitim Bilimleri Fakültesi Özel Eğitim Dergisi</a:t>
            </a:r>
            <a:r>
              <a:rPr lang="tr-TR" sz="1200" dirty="0">
                <a:solidFill>
                  <a:schemeClr val="bg1"/>
                </a:solidFill>
              </a:rPr>
              <a:t>, </a:t>
            </a:r>
            <a:r>
              <a:rPr lang="tr-TR" sz="1200" i="1" dirty="0">
                <a:solidFill>
                  <a:schemeClr val="bg1"/>
                </a:solidFill>
              </a:rPr>
              <a:t>9</a:t>
            </a:r>
            <a:r>
              <a:rPr lang="tr-TR" sz="1200" dirty="0">
                <a:solidFill>
                  <a:schemeClr val="bg1"/>
                </a:solidFill>
              </a:rPr>
              <a:t>(02), 051-063.</a:t>
            </a:r>
            <a:br>
              <a:rPr lang="tr-TR" sz="1200" dirty="0">
                <a:solidFill>
                  <a:schemeClr val="bg1"/>
                </a:solidFill>
              </a:rPr>
            </a:br>
            <a:r>
              <a:rPr lang="tr-TR" sz="1200" dirty="0" err="1">
                <a:solidFill>
                  <a:schemeClr val="bg1"/>
                </a:solidFill>
              </a:rPr>
              <a:t>Lysynchuck</a:t>
            </a:r>
            <a:r>
              <a:rPr lang="tr-TR" sz="1200" dirty="0">
                <a:solidFill>
                  <a:schemeClr val="bg1"/>
                </a:solidFill>
              </a:rPr>
              <a:t>, L., </a:t>
            </a:r>
            <a:r>
              <a:rPr lang="tr-TR" sz="1200" dirty="0" err="1">
                <a:solidFill>
                  <a:schemeClr val="bg1"/>
                </a:solidFill>
              </a:rPr>
              <a:t>Pressley</a:t>
            </a:r>
            <a:r>
              <a:rPr lang="tr-TR" sz="1200" dirty="0">
                <a:solidFill>
                  <a:schemeClr val="bg1"/>
                </a:solidFill>
              </a:rPr>
              <a:t>, M., &amp; </a:t>
            </a:r>
            <a:r>
              <a:rPr lang="tr-TR" sz="1200" dirty="0" err="1">
                <a:solidFill>
                  <a:schemeClr val="bg1"/>
                </a:solidFill>
              </a:rPr>
              <a:t>Vye</a:t>
            </a:r>
            <a:r>
              <a:rPr lang="tr-TR" sz="1200" dirty="0">
                <a:solidFill>
                  <a:schemeClr val="bg1"/>
                </a:solidFill>
              </a:rPr>
              <a:t>, N. (1990). </a:t>
            </a:r>
            <a:r>
              <a:rPr lang="tr-TR" sz="1200" dirty="0" err="1">
                <a:solidFill>
                  <a:schemeClr val="bg1"/>
                </a:solidFill>
              </a:rPr>
              <a:t>Reciprocal</a:t>
            </a:r>
            <a:r>
              <a:rPr lang="tr-TR" sz="1200" dirty="0">
                <a:solidFill>
                  <a:schemeClr val="bg1"/>
                </a:solidFill>
              </a:rPr>
              <a:t> </a:t>
            </a:r>
            <a:r>
              <a:rPr lang="tr-TR" sz="1200" dirty="0" err="1">
                <a:solidFill>
                  <a:schemeClr val="bg1"/>
                </a:solidFill>
              </a:rPr>
              <a:t>Teaching</a:t>
            </a:r>
            <a:r>
              <a:rPr lang="tr-TR" sz="1200" dirty="0">
                <a:solidFill>
                  <a:schemeClr val="bg1"/>
                </a:solidFill>
              </a:rPr>
              <a:t> </a:t>
            </a:r>
            <a:r>
              <a:rPr lang="tr-TR" sz="1200" dirty="0" err="1">
                <a:solidFill>
                  <a:schemeClr val="bg1"/>
                </a:solidFill>
              </a:rPr>
              <a:t>İmproves</a:t>
            </a:r>
            <a:r>
              <a:rPr lang="tr-TR" sz="1200" dirty="0">
                <a:solidFill>
                  <a:schemeClr val="bg1"/>
                </a:solidFill>
              </a:rPr>
              <a:t> </a:t>
            </a:r>
            <a:r>
              <a:rPr lang="tr-TR" sz="1200" dirty="0" err="1">
                <a:solidFill>
                  <a:schemeClr val="bg1"/>
                </a:solidFill>
              </a:rPr>
              <a:t>Standardized</a:t>
            </a:r>
            <a:r>
              <a:rPr lang="tr-TR" sz="1200" dirty="0">
                <a:solidFill>
                  <a:schemeClr val="bg1"/>
                </a:solidFill>
              </a:rPr>
              <a:t> Reading – </a:t>
            </a:r>
            <a:r>
              <a:rPr lang="tr-TR" sz="1200" dirty="0" err="1">
                <a:solidFill>
                  <a:schemeClr val="bg1"/>
                </a:solidFill>
              </a:rPr>
              <a:t>Comprehension</a:t>
            </a:r>
            <a:r>
              <a:rPr lang="tr-TR" sz="1200" dirty="0">
                <a:solidFill>
                  <a:schemeClr val="bg1"/>
                </a:solidFill>
              </a:rPr>
              <a:t> </a:t>
            </a:r>
            <a:r>
              <a:rPr lang="tr-TR" sz="1200" dirty="0" err="1">
                <a:solidFill>
                  <a:schemeClr val="bg1"/>
                </a:solidFill>
              </a:rPr>
              <a:t>Performance</a:t>
            </a:r>
            <a:r>
              <a:rPr lang="tr-TR" sz="1200" dirty="0">
                <a:solidFill>
                  <a:schemeClr val="bg1"/>
                </a:solidFill>
              </a:rPr>
              <a:t> İn </a:t>
            </a:r>
            <a:r>
              <a:rPr lang="tr-TR" sz="1200" dirty="0" err="1">
                <a:solidFill>
                  <a:schemeClr val="bg1"/>
                </a:solidFill>
              </a:rPr>
              <a:t>Poor</a:t>
            </a:r>
            <a:r>
              <a:rPr lang="tr-TR" sz="1200" dirty="0">
                <a:solidFill>
                  <a:schemeClr val="bg1"/>
                </a:solidFill>
              </a:rPr>
              <a:t> </a:t>
            </a:r>
            <a:r>
              <a:rPr lang="tr-TR" sz="1200" dirty="0" err="1">
                <a:solidFill>
                  <a:schemeClr val="bg1"/>
                </a:solidFill>
              </a:rPr>
              <a:t>Comprehenders</a:t>
            </a:r>
            <a:r>
              <a:rPr lang="tr-TR" sz="1200" dirty="0">
                <a:solidFill>
                  <a:schemeClr val="bg1"/>
                </a:solidFill>
              </a:rPr>
              <a:t>. </a:t>
            </a:r>
            <a:r>
              <a:rPr lang="tr-TR" sz="1200" i="1" dirty="0" err="1">
                <a:solidFill>
                  <a:schemeClr val="bg1"/>
                </a:solidFill>
              </a:rPr>
              <a:t>Elementary</a:t>
            </a:r>
            <a:r>
              <a:rPr lang="tr-TR" sz="1200" i="1" dirty="0">
                <a:solidFill>
                  <a:schemeClr val="bg1"/>
                </a:solidFill>
              </a:rPr>
              <a:t> School </a:t>
            </a:r>
            <a:r>
              <a:rPr lang="tr-TR" sz="1200" i="1" dirty="0" err="1">
                <a:solidFill>
                  <a:schemeClr val="bg1"/>
                </a:solidFill>
              </a:rPr>
              <a:t>Journal</a:t>
            </a:r>
            <a:r>
              <a:rPr lang="tr-TR" sz="1200" dirty="0">
                <a:solidFill>
                  <a:schemeClr val="bg1"/>
                </a:solidFill>
              </a:rPr>
              <a:t>, 90 (5), 469 – 484.</a:t>
            </a:r>
            <a:br>
              <a:rPr lang="tr-TR" sz="1200" dirty="0">
                <a:solidFill>
                  <a:schemeClr val="bg1"/>
                </a:solidFill>
              </a:rPr>
            </a:br>
            <a:r>
              <a:rPr lang="tr-TR" sz="1200" dirty="0" err="1">
                <a:solidFill>
                  <a:schemeClr val="bg1"/>
                </a:solidFill>
              </a:rPr>
              <a:t>Palinscar</a:t>
            </a:r>
            <a:r>
              <a:rPr lang="tr-TR" sz="1200" dirty="0">
                <a:solidFill>
                  <a:schemeClr val="bg1"/>
                </a:solidFill>
              </a:rPr>
              <a:t>, A.S., &amp; Brown, A.L. (1984). </a:t>
            </a:r>
            <a:r>
              <a:rPr lang="tr-TR" sz="1200" dirty="0" err="1">
                <a:solidFill>
                  <a:schemeClr val="bg1"/>
                </a:solidFill>
              </a:rPr>
              <a:t>Reciprocal</a:t>
            </a:r>
            <a:r>
              <a:rPr lang="tr-TR" sz="1200" dirty="0">
                <a:solidFill>
                  <a:schemeClr val="bg1"/>
                </a:solidFill>
              </a:rPr>
              <a:t> </a:t>
            </a:r>
            <a:r>
              <a:rPr lang="tr-TR" sz="1200" dirty="0" err="1">
                <a:solidFill>
                  <a:schemeClr val="bg1"/>
                </a:solidFill>
              </a:rPr>
              <a:t>teaching</a:t>
            </a:r>
            <a:r>
              <a:rPr lang="tr-TR" sz="1200" dirty="0">
                <a:solidFill>
                  <a:schemeClr val="bg1"/>
                </a:solidFill>
              </a:rPr>
              <a:t> of </a:t>
            </a:r>
            <a:r>
              <a:rPr lang="tr-TR" sz="1200" dirty="0" err="1">
                <a:solidFill>
                  <a:schemeClr val="bg1"/>
                </a:solidFill>
              </a:rPr>
              <a:t>comprehension-fostering</a:t>
            </a:r>
            <a:r>
              <a:rPr lang="tr-TR" sz="1200" dirty="0">
                <a:solidFill>
                  <a:schemeClr val="bg1"/>
                </a:solidFill>
              </a:rPr>
              <a:t> </a:t>
            </a:r>
            <a:r>
              <a:rPr lang="tr-TR" sz="1200" dirty="0" err="1">
                <a:solidFill>
                  <a:schemeClr val="bg1"/>
                </a:solidFill>
              </a:rPr>
              <a:t>and</a:t>
            </a:r>
            <a:r>
              <a:rPr lang="tr-TR" sz="1200" dirty="0">
                <a:solidFill>
                  <a:schemeClr val="bg1"/>
                </a:solidFill>
              </a:rPr>
              <a:t> </a:t>
            </a:r>
            <a:r>
              <a:rPr lang="tr-TR" sz="1200" dirty="0" err="1">
                <a:solidFill>
                  <a:schemeClr val="bg1"/>
                </a:solidFill>
              </a:rPr>
              <a:t>comprehension-monitoring</a:t>
            </a:r>
            <a:r>
              <a:rPr lang="tr-TR" sz="1200" dirty="0">
                <a:solidFill>
                  <a:schemeClr val="bg1"/>
                </a:solidFill>
              </a:rPr>
              <a:t> </a:t>
            </a:r>
            <a:r>
              <a:rPr lang="tr-TR" sz="1200" dirty="0" err="1">
                <a:solidFill>
                  <a:schemeClr val="bg1"/>
                </a:solidFill>
              </a:rPr>
              <a:t>activities</a:t>
            </a:r>
            <a:r>
              <a:rPr lang="tr-TR" sz="1200" dirty="0">
                <a:solidFill>
                  <a:schemeClr val="bg1"/>
                </a:solidFill>
              </a:rPr>
              <a:t>. </a:t>
            </a:r>
            <a:r>
              <a:rPr lang="tr-TR" sz="1200" dirty="0" err="1">
                <a:solidFill>
                  <a:schemeClr val="bg1"/>
                </a:solidFill>
              </a:rPr>
              <a:t>Cognition</a:t>
            </a:r>
            <a:r>
              <a:rPr lang="tr-TR" sz="1200" dirty="0">
                <a:solidFill>
                  <a:schemeClr val="bg1"/>
                </a:solidFill>
              </a:rPr>
              <a:t> </a:t>
            </a:r>
            <a:r>
              <a:rPr lang="tr-TR" sz="1200" dirty="0" err="1">
                <a:solidFill>
                  <a:schemeClr val="bg1"/>
                </a:solidFill>
              </a:rPr>
              <a:t>and</a:t>
            </a:r>
            <a:r>
              <a:rPr lang="tr-TR" sz="1200" dirty="0">
                <a:solidFill>
                  <a:schemeClr val="bg1"/>
                </a:solidFill>
              </a:rPr>
              <a:t> </a:t>
            </a:r>
            <a:r>
              <a:rPr lang="tr-TR" sz="1200" dirty="0" err="1">
                <a:solidFill>
                  <a:schemeClr val="bg1"/>
                </a:solidFill>
              </a:rPr>
              <a:t>Instruction</a:t>
            </a:r>
            <a:r>
              <a:rPr lang="tr-TR" sz="1200" dirty="0">
                <a:solidFill>
                  <a:schemeClr val="bg1"/>
                </a:solidFill>
              </a:rPr>
              <a:t>, 1, 117-175.</a:t>
            </a:r>
            <a:r>
              <a:rPr lang="tr-TR" sz="2800" dirty="0">
                <a:solidFill>
                  <a:schemeClr val="bg1"/>
                </a:solidFill>
              </a:rPr>
              <a:t/>
            </a:r>
            <a:br>
              <a:rPr lang="tr-TR" sz="2800" dirty="0">
                <a:solidFill>
                  <a:schemeClr val="bg1"/>
                </a:solidFill>
              </a:rPr>
            </a:br>
            <a:endParaRPr lang="tr-TR" sz="2800" b="1" i="1" dirty="0"/>
          </a:p>
        </p:txBody>
      </p:sp>
      <p:sp>
        <p:nvSpPr>
          <p:cNvPr id="3" name="Alt Başlık 2">
            <a:extLst>
              <a:ext uri="{FF2B5EF4-FFF2-40B4-BE49-F238E27FC236}">
                <a16:creationId xmlns="" xmlns:a16="http://schemas.microsoft.com/office/drawing/2014/main" id="{DC059140-58D6-4E66-8D39-D62AAB541A12}"/>
              </a:ext>
            </a:extLst>
          </p:cNvPr>
          <p:cNvSpPr>
            <a:spLocks noGrp="1"/>
          </p:cNvSpPr>
          <p:nvPr>
            <p:ph type="subTitle" idx="1"/>
          </p:nvPr>
        </p:nvSpPr>
        <p:spPr>
          <a:xfrm>
            <a:off x="2895600" y="5085184"/>
            <a:ext cx="6400800" cy="553616"/>
          </a:xfrm>
        </p:spPr>
        <p:txBody>
          <a:bodyPr>
            <a:normAutofit/>
          </a:bodyPr>
          <a:lstStyle/>
          <a:p>
            <a:r>
              <a:rPr lang="tr-TR" dirty="0"/>
              <a:t>                                  </a:t>
            </a:r>
          </a:p>
        </p:txBody>
      </p:sp>
    </p:spTree>
    <p:extLst>
      <p:ext uri="{BB962C8B-B14F-4D97-AF65-F5344CB8AC3E}">
        <p14:creationId xmlns:p14="http://schemas.microsoft.com/office/powerpoint/2010/main" val="201184457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981200" y="-714404"/>
            <a:ext cx="8229600" cy="142876"/>
          </a:xfrm>
        </p:spPr>
        <p:txBody>
          <a:bodyPr>
            <a:normAutofit fontScale="90000"/>
          </a:bodyPr>
          <a:lstStyle/>
          <a:p>
            <a:endParaRPr lang="tr-TR" dirty="0"/>
          </a:p>
        </p:txBody>
      </p:sp>
      <p:sp>
        <p:nvSpPr>
          <p:cNvPr id="3" name="2 İçerik Yer Tutucusu"/>
          <p:cNvSpPr>
            <a:spLocks noGrp="1"/>
          </p:cNvSpPr>
          <p:nvPr>
            <p:ph idx="1"/>
          </p:nvPr>
        </p:nvSpPr>
        <p:spPr>
          <a:xfrm>
            <a:off x="1981200" y="642919"/>
            <a:ext cx="8229600" cy="5483245"/>
          </a:xfrm>
        </p:spPr>
        <p:txBody>
          <a:bodyPr>
            <a:normAutofit/>
          </a:bodyPr>
          <a:lstStyle/>
          <a:p>
            <a:pPr>
              <a:buNone/>
            </a:pPr>
            <a:r>
              <a:rPr lang="tr-TR" b="1" dirty="0">
                <a:solidFill>
                  <a:schemeClr val="bg1"/>
                </a:solidFill>
              </a:rPr>
              <a:t>İçindekiler;</a:t>
            </a:r>
          </a:p>
          <a:p>
            <a:endParaRPr lang="tr-TR" sz="2000" dirty="0">
              <a:solidFill>
                <a:schemeClr val="bg1"/>
              </a:solidFill>
            </a:endParaRPr>
          </a:p>
          <a:p>
            <a:r>
              <a:rPr lang="tr-TR" sz="2400" dirty="0">
                <a:solidFill>
                  <a:schemeClr val="bg1"/>
                </a:solidFill>
              </a:rPr>
              <a:t>Karşılıklı Öğretim Nedir</a:t>
            </a:r>
            <a:r>
              <a:rPr lang="tr-TR" sz="2400" dirty="0">
                <a:solidFill>
                  <a:schemeClr val="bg1"/>
                </a:solidFill>
              </a:rPr>
              <a:t>?</a:t>
            </a:r>
          </a:p>
          <a:p>
            <a:pPr marL="342900" lvl="1" indent="-342900">
              <a:buNone/>
            </a:pPr>
            <a:r>
              <a:rPr lang="tr-TR" dirty="0">
                <a:solidFill>
                  <a:schemeClr val="bg1"/>
                </a:solidFill>
              </a:rPr>
              <a:t>		-Basamakları nelerdir?</a:t>
            </a:r>
          </a:p>
          <a:p>
            <a:r>
              <a:rPr lang="tr-TR" sz="2400" dirty="0" err="1">
                <a:solidFill>
                  <a:schemeClr val="bg1"/>
                </a:solidFill>
              </a:rPr>
              <a:t>Alanyazında</a:t>
            </a:r>
            <a:r>
              <a:rPr lang="tr-TR" sz="2400" dirty="0">
                <a:solidFill>
                  <a:schemeClr val="bg1"/>
                </a:solidFill>
              </a:rPr>
              <a:t> Karşılıklı Öğretim</a:t>
            </a:r>
          </a:p>
          <a:p>
            <a:pPr lvl="1">
              <a:buNone/>
            </a:pPr>
            <a:r>
              <a:rPr lang="tr-TR" dirty="0">
                <a:solidFill>
                  <a:schemeClr val="bg1"/>
                </a:solidFill>
              </a:rPr>
              <a:t>		-Avantajları Nelerdir?</a:t>
            </a:r>
          </a:p>
          <a:p>
            <a:pPr lvl="1">
              <a:buNone/>
            </a:pPr>
            <a:r>
              <a:rPr lang="tr-TR" dirty="0">
                <a:solidFill>
                  <a:schemeClr val="bg1"/>
                </a:solidFill>
              </a:rPr>
              <a:t>		-Sınırlılıkları Nelerdir?</a:t>
            </a:r>
            <a:endParaRPr lang="tr-TR" dirty="0">
              <a:solidFill>
                <a:schemeClr val="bg1"/>
              </a:solidFill>
            </a:endParaRPr>
          </a:p>
          <a:p>
            <a:r>
              <a:rPr lang="tr-TR" sz="2400" dirty="0">
                <a:solidFill>
                  <a:schemeClr val="bg1"/>
                </a:solidFill>
              </a:rPr>
              <a:t>Karşılıklı </a:t>
            </a:r>
            <a:r>
              <a:rPr lang="tr-TR" sz="2400" dirty="0">
                <a:solidFill>
                  <a:schemeClr val="bg1"/>
                </a:solidFill>
              </a:rPr>
              <a:t>Öğretim Nasıl Uygulanır?</a:t>
            </a:r>
          </a:p>
          <a:p>
            <a:pPr>
              <a:buNone/>
            </a:pPr>
            <a:endParaRPr lang="tr-TR" sz="2000" dirty="0"/>
          </a:p>
          <a:p>
            <a:endParaRPr lang="tr-TR" sz="2000" dirty="0"/>
          </a:p>
        </p:txBody>
      </p:sp>
    </p:spTree>
    <p:extLst>
      <p:ext uri="{BB962C8B-B14F-4D97-AF65-F5344CB8AC3E}">
        <p14:creationId xmlns:p14="http://schemas.microsoft.com/office/powerpoint/2010/main" val="116025332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981200" y="-571528"/>
            <a:ext cx="8229600" cy="71438"/>
          </a:xfrm>
        </p:spPr>
        <p:txBody>
          <a:bodyPr>
            <a:normAutofit fontScale="90000"/>
          </a:bodyPr>
          <a:lstStyle/>
          <a:p>
            <a:endParaRPr lang="tr-TR" dirty="0"/>
          </a:p>
        </p:txBody>
      </p:sp>
      <p:sp>
        <p:nvSpPr>
          <p:cNvPr id="3" name="2 İçerik Yer Tutucusu"/>
          <p:cNvSpPr>
            <a:spLocks noGrp="1"/>
          </p:cNvSpPr>
          <p:nvPr>
            <p:ph idx="1"/>
          </p:nvPr>
        </p:nvSpPr>
        <p:spPr>
          <a:xfrm>
            <a:off x="1981200" y="1"/>
            <a:ext cx="8229600" cy="6126163"/>
          </a:xfrm>
        </p:spPr>
        <p:txBody>
          <a:bodyPr>
            <a:normAutofit fontScale="77500" lnSpcReduction="20000"/>
          </a:bodyPr>
          <a:lstStyle/>
          <a:p>
            <a:pPr>
              <a:buNone/>
            </a:pPr>
            <a:endParaRPr lang="tr-TR" b="1" i="1" dirty="0"/>
          </a:p>
          <a:p>
            <a:pPr>
              <a:buNone/>
            </a:pPr>
            <a:r>
              <a:rPr lang="tr-TR" sz="2000" dirty="0"/>
              <a:t>	</a:t>
            </a:r>
            <a:r>
              <a:rPr lang="tr-TR" sz="2000" dirty="0">
                <a:solidFill>
                  <a:schemeClr val="bg1"/>
                </a:solidFill>
              </a:rPr>
              <a:t>	</a:t>
            </a:r>
            <a:r>
              <a:rPr lang="tr-TR" sz="2000" dirty="0">
                <a:solidFill>
                  <a:schemeClr val="bg1"/>
                </a:solidFill>
              </a:rPr>
              <a:t>                                     </a:t>
            </a:r>
            <a:r>
              <a:rPr lang="tr-TR" sz="2400" b="1" i="1" dirty="0">
                <a:solidFill>
                  <a:schemeClr val="bg1"/>
                </a:solidFill>
              </a:rPr>
              <a:t> Karşılıklı Öğretim Nedir?</a:t>
            </a:r>
            <a:endParaRPr lang="tr-TR" sz="2400" dirty="0">
              <a:solidFill>
                <a:schemeClr val="bg1"/>
              </a:solidFill>
            </a:endParaRPr>
          </a:p>
          <a:p>
            <a:pPr>
              <a:buNone/>
            </a:pPr>
            <a:r>
              <a:rPr lang="tr-TR" sz="2400" dirty="0">
                <a:solidFill>
                  <a:schemeClr val="bg1"/>
                </a:solidFill>
              </a:rPr>
              <a:t>		Karşılıklı öğretim </a:t>
            </a:r>
            <a:r>
              <a:rPr lang="tr-TR" sz="2400" dirty="0" err="1">
                <a:solidFill>
                  <a:schemeClr val="bg1"/>
                </a:solidFill>
              </a:rPr>
              <a:t>Palincsar</a:t>
            </a:r>
            <a:r>
              <a:rPr lang="tr-TR" sz="2400" dirty="0">
                <a:solidFill>
                  <a:schemeClr val="bg1"/>
                </a:solidFill>
              </a:rPr>
              <a:t> ve Brown (1984) tarafından düzenlenmiş olan öğretim sürecinde öğrencilerin hem öğretici hem de öğrenen rollerine girdikleri bir akran öğretim sürecidir. </a:t>
            </a:r>
          </a:p>
          <a:p>
            <a:pPr>
              <a:buNone/>
            </a:pPr>
            <a:r>
              <a:rPr lang="tr-TR" sz="2400" dirty="0">
                <a:solidFill>
                  <a:schemeClr val="bg1"/>
                </a:solidFill>
              </a:rPr>
              <a:t>		Son derece yapılandırılmış olan karşılıklı öğretim süreci ile öğrenciler okuduğunu anlama becerilerini geliştirmeyi öğrenirler, hem anlamayı destekleyici hem de anlamayı izleyici beceriler kazanırlar.</a:t>
            </a:r>
          </a:p>
          <a:p>
            <a:pPr>
              <a:buNone/>
            </a:pPr>
            <a:r>
              <a:rPr lang="tr-TR" sz="2400" dirty="0">
                <a:solidFill>
                  <a:schemeClr val="bg1"/>
                </a:solidFill>
              </a:rPr>
              <a:t>Karşılıklı öğretimin temel özellikleri şu şekilde sıralanabilir;</a:t>
            </a:r>
          </a:p>
          <a:p>
            <a:pPr lvl="0"/>
            <a:r>
              <a:rPr lang="tr-TR" sz="2400" dirty="0">
                <a:solidFill>
                  <a:schemeClr val="bg1"/>
                </a:solidFill>
              </a:rPr>
              <a:t>Öğretmenin öğretme- öğrenme sürecinde doğrudan öğretim veya sunu yapmasından çok, model olmasıyla gerçekleşmektedir,</a:t>
            </a:r>
          </a:p>
          <a:p>
            <a:pPr lvl="0"/>
            <a:r>
              <a:rPr lang="tr-TR" sz="2400" dirty="0">
                <a:solidFill>
                  <a:schemeClr val="bg1"/>
                </a:solidFill>
              </a:rPr>
              <a:t>Bu öğretim tekniği gerektiğinde destek sunmaya (</a:t>
            </a:r>
            <a:r>
              <a:rPr lang="tr-TR" sz="2400" dirty="0" err="1">
                <a:solidFill>
                  <a:schemeClr val="bg1"/>
                </a:solidFill>
              </a:rPr>
              <a:t>scaffolding</a:t>
            </a:r>
            <a:r>
              <a:rPr lang="tr-TR" sz="2400" dirty="0">
                <a:solidFill>
                  <a:schemeClr val="bg1"/>
                </a:solidFill>
              </a:rPr>
              <a:t>) dayalıdır,</a:t>
            </a:r>
          </a:p>
          <a:p>
            <a:pPr lvl="0"/>
            <a:r>
              <a:rPr lang="tr-TR" sz="2400" dirty="0">
                <a:solidFill>
                  <a:schemeClr val="bg1"/>
                </a:solidFill>
              </a:rPr>
              <a:t>Öğretmenin desteği ile çocuğun, kazanılmış ama henüz olgunlaşmamış bir becerisinin aşama aşama gereken seviyeye getirilmesi sürecidir, </a:t>
            </a:r>
          </a:p>
          <a:p>
            <a:pPr lvl="0"/>
            <a:r>
              <a:rPr lang="tr-TR" sz="2400" dirty="0">
                <a:solidFill>
                  <a:schemeClr val="bg1"/>
                </a:solidFill>
              </a:rPr>
              <a:t>Öğrencilerin metinle etkileşim kurmalarını ve ön bilgilerini aktif hale getirmelerini sağlayan bir tekniktir, </a:t>
            </a:r>
          </a:p>
          <a:p>
            <a:pPr lvl="0"/>
            <a:r>
              <a:rPr lang="tr-TR" sz="2400" dirty="0">
                <a:solidFill>
                  <a:schemeClr val="bg1"/>
                </a:solidFill>
              </a:rPr>
              <a:t>Karşılıklı öğretim ile küçük gruplarda tüm ders boyunca soru sorma, tartışma, yanıtlama ile tüm öğrencilerin sürece katılımı esastır,</a:t>
            </a:r>
          </a:p>
          <a:p>
            <a:pPr lvl="0"/>
            <a:r>
              <a:rPr lang="tr-TR" dirty="0">
                <a:solidFill>
                  <a:schemeClr val="bg1"/>
                </a:solidFill>
              </a:rPr>
              <a:t>Ö</a:t>
            </a:r>
            <a:r>
              <a:rPr lang="tr-TR" dirty="0" smtClean="0">
                <a:solidFill>
                  <a:schemeClr val="bg1"/>
                </a:solidFill>
              </a:rPr>
              <a:t>ğrenciler </a:t>
            </a:r>
            <a:r>
              <a:rPr lang="tr-TR" dirty="0">
                <a:solidFill>
                  <a:schemeClr val="bg1"/>
                </a:solidFill>
              </a:rPr>
              <a:t>yapılandırılmış diyalog yoluyla kendi kendini sorgulamadan sorumlu olurlar </a:t>
            </a:r>
            <a:endParaRPr lang="tr-TR" dirty="0" smtClean="0">
              <a:solidFill>
                <a:schemeClr val="bg1"/>
              </a:solidFill>
            </a:endParaRPr>
          </a:p>
          <a:p>
            <a:pPr lvl="0"/>
            <a:r>
              <a:rPr lang="tr-TR" sz="2400" dirty="0">
                <a:solidFill>
                  <a:schemeClr val="bg1"/>
                </a:solidFill>
              </a:rPr>
              <a:t> Her sınıf ve seviyedeki tüm metinlerle kullanılabilir (</a:t>
            </a:r>
            <a:r>
              <a:rPr lang="tr-TR" sz="2400" dirty="0" err="1">
                <a:solidFill>
                  <a:schemeClr val="bg1"/>
                </a:solidFill>
              </a:rPr>
              <a:t>Akt</a:t>
            </a:r>
            <a:r>
              <a:rPr lang="tr-TR" sz="2400" dirty="0">
                <a:solidFill>
                  <a:schemeClr val="bg1"/>
                </a:solidFill>
              </a:rPr>
              <a:t>. </a:t>
            </a:r>
            <a:r>
              <a:rPr lang="tr-TR" sz="2400" dirty="0" err="1">
                <a:solidFill>
                  <a:schemeClr val="bg1"/>
                </a:solidFill>
              </a:rPr>
              <a:t>Güldenoğlu</a:t>
            </a:r>
            <a:r>
              <a:rPr lang="tr-TR" sz="2400" dirty="0">
                <a:solidFill>
                  <a:schemeClr val="bg1"/>
                </a:solidFill>
              </a:rPr>
              <a:t>, 2008). </a:t>
            </a:r>
          </a:p>
        </p:txBody>
      </p:sp>
    </p:spTree>
    <p:extLst>
      <p:ext uri="{BB962C8B-B14F-4D97-AF65-F5344CB8AC3E}">
        <p14:creationId xmlns:p14="http://schemas.microsoft.com/office/powerpoint/2010/main" val="6097869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981200" y="-928718"/>
            <a:ext cx="8229600" cy="571504"/>
          </a:xfrm>
        </p:spPr>
        <p:txBody>
          <a:bodyPr>
            <a:normAutofit fontScale="90000"/>
          </a:bodyPr>
          <a:lstStyle/>
          <a:p>
            <a:endParaRPr lang="tr-TR" dirty="0"/>
          </a:p>
        </p:txBody>
      </p:sp>
      <p:sp>
        <p:nvSpPr>
          <p:cNvPr id="3" name="2 İçerik Yer Tutucusu"/>
          <p:cNvSpPr>
            <a:spLocks noGrp="1"/>
          </p:cNvSpPr>
          <p:nvPr>
            <p:ph idx="1"/>
          </p:nvPr>
        </p:nvSpPr>
        <p:spPr>
          <a:xfrm>
            <a:off x="1981200" y="571481"/>
            <a:ext cx="8229600" cy="5554683"/>
          </a:xfrm>
        </p:spPr>
        <p:txBody>
          <a:bodyPr>
            <a:normAutofit fontScale="92500" lnSpcReduction="20000"/>
          </a:bodyPr>
          <a:lstStyle/>
          <a:p>
            <a:pPr>
              <a:buNone/>
            </a:pPr>
            <a:endParaRPr lang="tr-TR" sz="2000" dirty="0"/>
          </a:p>
          <a:p>
            <a:pPr lvl="0"/>
            <a:r>
              <a:rPr lang="tr-TR" sz="2400" dirty="0">
                <a:solidFill>
                  <a:schemeClr val="bg1"/>
                </a:solidFill>
              </a:rPr>
              <a:t>Karşılıklı öğretim </a:t>
            </a:r>
            <a:r>
              <a:rPr lang="tr-TR" sz="2400" b="1" dirty="0">
                <a:solidFill>
                  <a:schemeClr val="bg1"/>
                </a:solidFill>
              </a:rPr>
              <a:t>tahmin etme</a:t>
            </a:r>
            <a:r>
              <a:rPr lang="tr-TR" sz="2400" dirty="0">
                <a:solidFill>
                  <a:schemeClr val="bg1"/>
                </a:solidFill>
              </a:rPr>
              <a:t>, </a:t>
            </a:r>
            <a:r>
              <a:rPr lang="tr-TR" sz="2400" b="1" dirty="0">
                <a:solidFill>
                  <a:schemeClr val="bg1"/>
                </a:solidFill>
              </a:rPr>
              <a:t>soru sorma</a:t>
            </a:r>
            <a:r>
              <a:rPr lang="tr-TR" sz="2400" dirty="0">
                <a:solidFill>
                  <a:schemeClr val="bg1"/>
                </a:solidFill>
              </a:rPr>
              <a:t>,</a:t>
            </a:r>
            <a:r>
              <a:rPr lang="tr-TR" sz="2400" b="1" dirty="0">
                <a:solidFill>
                  <a:schemeClr val="bg1"/>
                </a:solidFill>
              </a:rPr>
              <a:t> özetleme</a:t>
            </a:r>
            <a:r>
              <a:rPr lang="tr-TR" sz="2400" dirty="0">
                <a:solidFill>
                  <a:schemeClr val="bg1"/>
                </a:solidFill>
              </a:rPr>
              <a:t>, </a:t>
            </a:r>
            <a:r>
              <a:rPr lang="tr-TR" sz="2400" b="1" dirty="0">
                <a:solidFill>
                  <a:schemeClr val="bg1"/>
                </a:solidFill>
              </a:rPr>
              <a:t>netleştirme </a:t>
            </a:r>
            <a:r>
              <a:rPr lang="tr-TR" sz="2400" dirty="0">
                <a:solidFill>
                  <a:schemeClr val="bg1"/>
                </a:solidFill>
              </a:rPr>
              <a:t>olmak üzere dört bilişsel okuma becerisini de geliştirerek okuduğunu anlama düzeyini artırmayı amaçlamaktadır (Doğan, 2013). </a:t>
            </a:r>
          </a:p>
          <a:p>
            <a:pPr lvl="0"/>
            <a:r>
              <a:rPr lang="tr-TR" sz="2400" dirty="0">
                <a:solidFill>
                  <a:schemeClr val="bg1"/>
                </a:solidFill>
              </a:rPr>
              <a:t>Hedef kitle, yeterli okuma performansına sahip olan ama zayıf anlama düzeyindeki çocuklar olmasına karşın bu teknik okumada akıcılık sağlayamamış veya çözümleme sorunları yaşayan çocuklar için de uyarlamalar yapılarak dinleme etkinlikleri ile de uygulanabilir.</a:t>
            </a:r>
          </a:p>
          <a:p>
            <a:pPr>
              <a:buNone/>
            </a:pPr>
            <a:r>
              <a:rPr lang="tr-TR" sz="2400" dirty="0">
                <a:solidFill>
                  <a:schemeClr val="bg1"/>
                </a:solidFill>
              </a:rPr>
              <a:t>		</a:t>
            </a:r>
            <a:r>
              <a:rPr lang="tr-TR" sz="2400" dirty="0" err="1">
                <a:solidFill>
                  <a:schemeClr val="bg1"/>
                </a:solidFill>
              </a:rPr>
              <a:t>Palinscar</a:t>
            </a:r>
            <a:r>
              <a:rPr lang="tr-TR" sz="2400" dirty="0">
                <a:solidFill>
                  <a:schemeClr val="bg1"/>
                </a:solidFill>
              </a:rPr>
              <a:t> ve Brown düzenlenen karşılıklı öğretim uygulamalarının etkili bir şekilde uygulanması ve sonuca ulaşması için üç temel bileşeni içermesi gerektiğini belirtmektedir (</a:t>
            </a:r>
            <a:r>
              <a:rPr lang="tr-TR" sz="2400" dirty="0" err="1">
                <a:solidFill>
                  <a:schemeClr val="bg1"/>
                </a:solidFill>
              </a:rPr>
              <a:t>Akt</a:t>
            </a:r>
            <a:r>
              <a:rPr lang="tr-TR" sz="2400" dirty="0">
                <a:solidFill>
                  <a:schemeClr val="bg1"/>
                </a:solidFill>
              </a:rPr>
              <a:t>. </a:t>
            </a:r>
            <a:r>
              <a:rPr lang="tr-TR" sz="2400" dirty="0" err="1">
                <a:solidFill>
                  <a:schemeClr val="bg1"/>
                </a:solidFill>
              </a:rPr>
              <a:t>Güldenoğlu</a:t>
            </a:r>
            <a:r>
              <a:rPr lang="tr-TR" sz="2400" dirty="0">
                <a:solidFill>
                  <a:schemeClr val="bg1"/>
                </a:solidFill>
              </a:rPr>
              <a:t>, 2008);</a:t>
            </a:r>
          </a:p>
          <a:p>
            <a:pPr lvl="0">
              <a:buFont typeface="Wingdings" pitchFamily="2" charset="2"/>
              <a:buChar char="Ø"/>
            </a:pPr>
            <a:r>
              <a:rPr lang="tr-TR" sz="2400" dirty="0">
                <a:solidFill>
                  <a:schemeClr val="bg1"/>
                </a:solidFill>
              </a:rPr>
              <a:t>Tekniğin tahmin etme, soru sorma, özetleme ve netleştirme olarak belirtilen dört ana basamağının öğretilmesi ve uygulanması.</a:t>
            </a:r>
          </a:p>
          <a:p>
            <a:pPr lvl="0">
              <a:buFont typeface="Wingdings" pitchFamily="2" charset="2"/>
              <a:buChar char="Ø"/>
            </a:pPr>
            <a:r>
              <a:rPr lang="tr-TR" sz="2400" dirty="0">
                <a:solidFill>
                  <a:schemeClr val="bg1"/>
                </a:solidFill>
              </a:rPr>
              <a:t>Öğretimi ve uygulanması sırasında öğretmen – öğrenci arasındaki iletişimin olumlu olması.</a:t>
            </a:r>
          </a:p>
          <a:p>
            <a:pPr lvl="0">
              <a:buFont typeface="Wingdings" pitchFamily="2" charset="2"/>
              <a:buChar char="Ø"/>
            </a:pPr>
            <a:r>
              <a:rPr lang="tr-TR" sz="2400" dirty="0">
                <a:solidFill>
                  <a:schemeClr val="bg1"/>
                </a:solidFill>
              </a:rPr>
              <a:t>Öğretim sırasında öğretmenlerin yardım sistemini (model olma, rehberli uygulama) yavaş yavaş geri çekerek öğrencilerin daha fazla kontrol almasını sağladığı yapılandırılmış öğretim ortamının hazırlamasıdır. </a:t>
            </a:r>
          </a:p>
          <a:p>
            <a:pPr marL="0" indent="0">
              <a:buNone/>
            </a:pPr>
            <a:endParaRPr lang="tr-TR" sz="2000" dirty="0"/>
          </a:p>
          <a:p>
            <a:endParaRPr lang="tr-TR" sz="2000" dirty="0"/>
          </a:p>
        </p:txBody>
      </p:sp>
    </p:spTree>
    <p:extLst>
      <p:ext uri="{BB962C8B-B14F-4D97-AF65-F5344CB8AC3E}">
        <p14:creationId xmlns:p14="http://schemas.microsoft.com/office/powerpoint/2010/main" val="304298126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 xmlns:a16="http://schemas.microsoft.com/office/drawing/2014/main" id="{D410AC87-6614-4DA1-8A5C-403F185F693E}"/>
              </a:ext>
            </a:extLst>
          </p:cNvPr>
          <p:cNvSpPr>
            <a:spLocks noGrp="1"/>
          </p:cNvSpPr>
          <p:nvPr>
            <p:ph type="title"/>
          </p:nvPr>
        </p:nvSpPr>
        <p:spPr>
          <a:xfrm flipV="1">
            <a:off x="1981200" y="-603448"/>
            <a:ext cx="8229600" cy="72008"/>
          </a:xfrm>
        </p:spPr>
        <p:txBody>
          <a:bodyPr>
            <a:normAutofit fontScale="90000"/>
          </a:bodyPr>
          <a:lstStyle/>
          <a:p>
            <a:endParaRPr lang="tr-TR" dirty="0"/>
          </a:p>
        </p:txBody>
      </p:sp>
      <p:sp>
        <p:nvSpPr>
          <p:cNvPr id="3" name="İçerik Yer Tutucusu 2">
            <a:extLst>
              <a:ext uri="{FF2B5EF4-FFF2-40B4-BE49-F238E27FC236}">
                <a16:creationId xmlns="" xmlns:a16="http://schemas.microsoft.com/office/drawing/2014/main" id="{A278D636-A8BC-459E-B080-467A15D91157}"/>
              </a:ext>
            </a:extLst>
          </p:cNvPr>
          <p:cNvSpPr>
            <a:spLocks noGrp="1"/>
          </p:cNvSpPr>
          <p:nvPr>
            <p:ph idx="1"/>
          </p:nvPr>
        </p:nvSpPr>
        <p:spPr>
          <a:xfrm>
            <a:off x="1981200" y="404665"/>
            <a:ext cx="8229600" cy="5721499"/>
          </a:xfrm>
        </p:spPr>
        <p:txBody>
          <a:bodyPr>
            <a:noAutofit/>
          </a:bodyPr>
          <a:lstStyle/>
          <a:p>
            <a:pPr>
              <a:buNone/>
            </a:pPr>
            <a:r>
              <a:rPr lang="tr-TR" sz="2400" b="1" i="1" dirty="0">
                <a:solidFill>
                  <a:schemeClr val="bg1"/>
                </a:solidFill>
              </a:rPr>
              <a:t>Karşılıklı Öğretimin Basamakları</a:t>
            </a:r>
            <a:endParaRPr lang="tr-TR" sz="2400" dirty="0">
              <a:solidFill>
                <a:schemeClr val="bg1"/>
              </a:solidFill>
            </a:endParaRPr>
          </a:p>
          <a:p>
            <a:pPr>
              <a:buNone/>
            </a:pPr>
            <a:r>
              <a:rPr lang="tr-TR" sz="2400" dirty="0">
                <a:solidFill>
                  <a:schemeClr val="bg1"/>
                </a:solidFill>
              </a:rPr>
              <a:t>		Karşılıklı öğretim okuduğunu anlamayı güçlendiren, sorgulama ve kendini izleme merkezli dört bilişsel tekniğin kullanımından oluşmaktadır. Bunlar sırasıyla;</a:t>
            </a:r>
          </a:p>
          <a:p>
            <a:pPr lvl="0"/>
            <a:r>
              <a:rPr lang="tr-TR" sz="2400" dirty="0">
                <a:solidFill>
                  <a:schemeClr val="bg1"/>
                </a:solidFill>
              </a:rPr>
              <a:t>Tahmin Etme</a:t>
            </a:r>
          </a:p>
          <a:p>
            <a:pPr lvl="0"/>
            <a:r>
              <a:rPr lang="tr-TR" sz="2400" dirty="0">
                <a:solidFill>
                  <a:schemeClr val="bg1"/>
                </a:solidFill>
              </a:rPr>
              <a:t>Soru Sorma</a:t>
            </a:r>
          </a:p>
          <a:p>
            <a:pPr lvl="0"/>
            <a:r>
              <a:rPr lang="tr-TR" sz="2400" dirty="0">
                <a:solidFill>
                  <a:schemeClr val="bg1"/>
                </a:solidFill>
              </a:rPr>
              <a:t>Özetleme</a:t>
            </a:r>
          </a:p>
          <a:p>
            <a:pPr lvl="0"/>
            <a:r>
              <a:rPr lang="tr-TR" sz="2400" dirty="0">
                <a:solidFill>
                  <a:schemeClr val="bg1"/>
                </a:solidFill>
              </a:rPr>
              <a:t>Netleştirme (</a:t>
            </a:r>
            <a:r>
              <a:rPr lang="tr-TR" sz="2400" dirty="0" err="1">
                <a:solidFill>
                  <a:schemeClr val="bg1"/>
                </a:solidFill>
              </a:rPr>
              <a:t>Lori</a:t>
            </a:r>
            <a:r>
              <a:rPr lang="tr-TR" sz="2400" dirty="0">
                <a:solidFill>
                  <a:schemeClr val="bg1"/>
                </a:solidFill>
              </a:rPr>
              <a:t>, 2006; </a:t>
            </a:r>
            <a:r>
              <a:rPr lang="tr-TR" sz="2400" dirty="0" err="1">
                <a:solidFill>
                  <a:schemeClr val="bg1"/>
                </a:solidFill>
              </a:rPr>
              <a:t>Akt</a:t>
            </a:r>
            <a:r>
              <a:rPr lang="tr-TR" sz="2400" dirty="0">
                <a:solidFill>
                  <a:schemeClr val="bg1"/>
                </a:solidFill>
              </a:rPr>
              <a:t>. </a:t>
            </a:r>
            <a:r>
              <a:rPr lang="tr-TR" sz="2400" dirty="0" err="1">
                <a:solidFill>
                  <a:schemeClr val="bg1"/>
                </a:solidFill>
              </a:rPr>
              <a:t>Güldenoğlu</a:t>
            </a:r>
            <a:r>
              <a:rPr lang="tr-TR" sz="2400" dirty="0">
                <a:solidFill>
                  <a:schemeClr val="bg1"/>
                </a:solidFill>
              </a:rPr>
              <a:t>, 2008).</a:t>
            </a:r>
          </a:p>
          <a:p>
            <a:pPr lvl="0">
              <a:buNone/>
            </a:pPr>
            <a:r>
              <a:rPr lang="tr-TR" sz="2400" dirty="0">
                <a:solidFill>
                  <a:schemeClr val="bg1"/>
                </a:solidFill>
              </a:rPr>
              <a:t> </a:t>
            </a:r>
          </a:p>
          <a:p>
            <a:pPr>
              <a:buNone/>
            </a:pPr>
            <a:r>
              <a:rPr lang="tr-TR" sz="2400" i="1" dirty="0">
                <a:solidFill>
                  <a:schemeClr val="bg1"/>
                </a:solidFill>
              </a:rPr>
              <a:t>		Tahmin Etme</a:t>
            </a:r>
            <a:r>
              <a:rPr lang="tr-TR" sz="2400" dirty="0">
                <a:solidFill>
                  <a:schemeClr val="bg1"/>
                </a:solidFill>
              </a:rPr>
              <a:t>: </a:t>
            </a:r>
            <a:r>
              <a:rPr lang="tr-TR" sz="2400" dirty="0" err="1">
                <a:solidFill>
                  <a:schemeClr val="bg1"/>
                </a:solidFill>
              </a:rPr>
              <a:t>Lori</a:t>
            </a:r>
            <a:r>
              <a:rPr lang="tr-TR" sz="2400" dirty="0">
                <a:solidFill>
                  <a:schemeClr val="bg1"/>
                </a:solidFill>
              </a:rPr>
              <a:t> (2006) tahmin etme basamağının öğrencinin metinde ne anlatılmış olabileceğine dair fikir yürütmesini sağlama olarak tanımlamaktadır. </a:t>
            </a:r>
          </a:p>
        </p:txBody>
      </p:sp>
    </p:spTree>
    <p:extLst>
      <p:ext uri="{BB962C8B-B14F-4D97-AF65-F5344CB8AC3E}">
        <p14:creationId xmlns:p14="http://schemas.microsoft.com/office/powerpoint/2010/main" val="210668444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981200" y="-928718"/>
            <a:ext cx="8229600" cy="142876"/>
          </a:xfrm>
        </p:spPr>
        <p:txBody>
          <a:bodyPr>
            <a:normAutofit fontScale="90000"/>
          </a:bodyPr>
          <a:lstStyle/>
          <a:p>
            <a:endParaRPr lang="tr-TR" dirty="0"/>
          </a:p>
        </p:txBody>
      </p:sp>
      <p:sp>
        <p:nvSpPr>
          <p:cNvPr id="3" name="2 İçerik Yer Tutucusu"/>
          <p:cNvSpPr>
            <a:spLocks noGrp="1"/>
          </p:cNvSpPr>
          <p:nvPr>
            <p:ph idx="1"/>
          </p:nvPr>
        </p:nvSpPr>
        <p:spPr>
          <a:xfrm>
            <a:off x="1981200" y="428605"/>
            <a:ext cx="8229600" cy="5697559"/>
          </a:xfrm>
        </p:spPr>
        <p:txBody>
          <a:bodyPr>
            <a:normAutofit/>
          </a:bodyPr>
          <a:lstStyle/>
          <a:p>
            <a:r>
              <a:rPr lang="tr-TR" sz="2000" dirty="0">
                <a:solidFill>
                  <a:schemeClr val="bg1"/>
                </a:solidFill>
              </a:rPr>
              <a:t>	</a:t>
            </a:r>
            <a:r>
              <a:rPr lang="tr-TR" sz="2000" dirty="0">
                <a:solidFill>
                  <a:schemeClr val="bg1"/>
                </a:solidFill>
              </a:rPr>
              <a:t>Bu basamak öğrencileri metin hakkında düşünmeye sevk etme, dikkatlerini metne vermelerini sağlama, ön bilgileri harekete geçirme gibi amaçlara hizmet etmektedir. Tahmin etme basamağında, yazı içinde karşılaşılabilecek bilgi ve olaylara, metnin ne ile ilgili olabileceğine ya da metinde kimler olabileceğine dair tahminde bulunulur. Yaygın olarak metin resimleri, metnin başlığı kullanılarak öğrencilerin geçmiş bilgilerini harekete geçirilir ve metni okumak için amaç oluşturulur. Böylece çocuğa tahminini doğrulama veya çürütme olanağı tanır ki bu da çocuğu okuma çalışmasına karşı güdüler. “bence, bana göre, benim tahminimce” gibi sözcükler bu basamakta tahminleri belirtmek için sıkça kullanılır (</a:t>
            </a:r>
            <a:r>
              <a:rPr lang="tr-TR" sz="2000" dirty="0" err="1">
                <a:solidFill>
                  <a:schemeClr val="bg1"/>
                </a:solidFill>
              </a:rPr>
              <a:t>Akt</a:t>
            </a:r>
            <a:r>
              <a:rPr lang="tr-TR" sz="2000" dirty="0">
                <a:solidFill>
                  <a:schemeClr val="bg1"/>
                </a:solidFill>
              </a:rPr>
              <a:t>. </a:t>
            </a:r>
            <a:r>
              <a:rPr lang="tr-TR" sz="2000" dirty="0" err="1">
                <a:solidFill>
                  <a:schemeClr val="bg1"/>
                </a:solidFill>
              </a:rPr>
              <a:t>Güldenoğlu</a:t>
            </a:r>
            <a:r>
              <a:rPr lang="tr-TR" sz="2000" dirty="0">
                <a:solidFill>
                  <a:schemeClr val="bg1"/>
                </a:solidFill>
              </a:rPr>
              <a:t>, 2008). </a:t>
            </a:r>
          </a:p>
          <a:p>
            <a:pPr marL="514350" indent="-514350">
              <a:buFont typeface="+mj-lt"/>
              <a:buAutoNum type="romanUcPeriod"/>
            </a:pPr>
            <a:endParaRPr lang="tr-TR" sz="2000" dirty="0"/>
          </a:p>
          <a:p>
            <a:pPr>
              <a:buNone/>
            </a:pPr>
            <a:endParaRPr lang="tr-TR" sz="2000" dirty="0"/>
          </a:p>
        </p:txBody>
      </p:sp>
    </p:spTree>
    <p:extLst>
      <p:ext uri="{BB962C8B-B14F-4D97-AF65-F5344CB8AC3E}">
        <p14:creationId xmlns:p14="http://schemas.microsoft.com/office/powerpoint/2010/main" val="191423096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 xmlns:a16="http://schemas.microsoft.com/office/drawing/2014/main" id="{ED453E30-746D-4B70-B019-C3A82E18AFB3}"/>
              </a:ext>
            </a:extLst>
          </p:cNvPr>
          <p:cNvSpPr>
            <a:spLocks noGrp="1"/>
          </p:cNvSpPr>
          <p:nvPr>
            <p:ph type="title"/>
          </p:nvPr>
        </p:nvSpPr>
        <p:spPr>
          <a:xfrm>
            <a:off x="1981200" y="-603448"/>
            <a:ext cx="8229600" cy="45719"/>
          </a:xfrm>
        </p:spPr>
        <p:txBody>
          <a:bodyPr>
            <a:normAutofit fontScale="90000"/>
          </a:bodyPr>
          <a:lstStyle/>
          <a:p>
            <a:endParaRPr lang="tr-TR" dirty="0"/>
          </a:p>
        </p:txBody>
      </p:sp>
      <p:sp>
        <p:nvSpPr>
          <p:cNvPr id="3" name="İçerik Yer Tutucusu 2">
            <a:extLst>
              <a:ext uri="{FF2B5EF4-FFF2-40B4-BE49-F238E27FC236}">
                <a16:creationId xmlns="" xmlns:a16="http://schemas.microsoft.com/office/drawing/2014/main" id="{2CFBB43E-68B3-4DE9-B140-BA9A236F78C7}"/>
              </a:ext>
            </a:extLst>
          </p:cNvPr>
          <p:cNvSpPr>
            <a:spLocks noGrp="1"/>
          </p:cNvSpPr>
          <p:nvPr>
            <p:ph idx="1"/>
          </p:nvPr>
        </p:nvSpPr>
        <p:spPr>
          <a:xfrm>
            <a:off x="1981200" y="548681"/>
            <a:ext cx="8229600" cy="5577483"/>
          </a:xfrm>
        </p:spPr>
        <p:txBody>
          <a:bodyPr>
            <a:noAutofit/>
          </a:bodyPr>
          <a:lstStyle/>
          <a:p>
            <a:pPr>
              <a:buNone/>
            </a:pPr>
            <a:r>
              <a:rPr lang="tr-TR" sz="2000" i="1" dirty="0"/>
              <a:t>		</a:t>
            </a:r>
            <a:r>
              <a:rPr lang="tr-TR" sz="2000" i="1" dirty="0">
                <a:solidFill>
                  <a:schemeClr val="bg1"/>
                </a:solidFill>
              </a:rPr>
              <a:t>Soru Sorma</a:t>
            </a:r>
            <a:r>
              <a:rPr lang="tr-TR" sz="2000" dirty="0">
                <a:solidFill>
                  <a:schemeClr val="bg1"/>
                </a:solidFill>
              </a:rPr>
              <a:t>: Bu basamakta çocuklar metin hakkında düşünmeye teşvik edilmektedir. Böylece metni anlama düzeyinin artması amaçlanmaktadır. Bu basamakta süreç iki şekilde işlemektedir. </a:t>
            </a:r>
          </a:p>
          <a:p>
            <a:pPr lvl="0"/>
            <a:r>
              <a:rPr lang="tr-TR" sz="2000" dirty="0">
                <a:solidFill>
                  <a:schemeClr val="bg1"/>
                </a:solidFill>
              </a:rPr>
              <a:t>Anlamanın artması için ya öğrencilerin kendisi soru üretip birlikte tartışırlar.</a:t>
            </a:r>
          </a:p>
          <a:p>
            <a:pPr lvl="0"/>
            <a:r>
              <a:rPr lang="tr-TR" sz="2000" dirty="0">
                <a:solidFill>
                  <a:schemeClr val="bg1"/>
                </a:solidFill>
              </a:rPr>
              <a:t>Ya da öğretmen tarafından sorular verilerek metin hakkında tartışma ortamı sağlanır (</a:t>
            </a:r>
            <a:r>
              <a:rPr lang="tr-TR" sz="2000" dirty="0" err="1">
                <a:solidFill>
                  <a:schemeClr val="bg1"/>
                </a:solidFill>
              </a:rPr>
              <a:t>Akt</a:t>
            </a:r>
            <a:r>
              <a:rPr lang="tr-TR" sz="2000" dirty="0">
                <a:solidFill>
                  <a:schemeClr val="bg1"/>
                </a:solidFill>
              </a:rPr>
              <a:t>. </a:t>
            </a:r>
            <a:r>
              <a:rPr lang="tr-TR" sz="2000" dirty="0" err="1">
                <a:solidFill>
                  <a:schemeClr val="bg1"/>
                </a:solidFill>
              </a:rPr>
              <a:t>Güldenoğlu</a:t>
            </a:r>
            <a:r>
              <a:rPr lang="tr-TR" sz="2000" dirty="0">
                <a:solidFill>
                  <a:schemeClr val="bg1"/>
                </a:solidFill>
              </a:rPr>
              <a:t>, 2008).</a:t>
            </a:r>
          </a:p>
          <a:p>
            <a:pPr>
              <a:buNone/>
            </a:pPr>
            <a:r>
              <a:rPr lang="tr-TR" sz="2000" dirty="0">
                <a:solidFill>
                  <a:schemeClr val="bg1"/>
                </a:solidFill>
              </a:rPr>
              <a:t>		Genel olarak sorular; “kim, ne, nerede, niçin, neden” gibi soru kalıplarını içeren cümlelerdir. 5N 1K sorularına ek olarak çıkarım soruları da bu süreçte yer alır. Bu basamakta yapılan çalışmalar ile öğrenciler metnin ana etmenlerini ve önemli detaylarını belirleyip organize etmiş olur. Aynı zamanda bir sonraki basamak olan özetleme basamağına da hazırlık yapmış olurlar.</a:t>
            </a:r>
          </a:p>
        </p:txBody>
      </p:sp>
    </p:spTree>
    <p:extLst>
      <p:ext uri="{BB962C8B-B14F-4D97-AF65-F5344CB8AC3E}">
        <p14:creationId xmlns:p14="http://schemas.microsoft.com/office/powerpoint/2010/main" val="357127214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 xmlns:a16="http://schemas.microsoft.com/office/drawing/2014/main" id="{A90D7E95-66BD-4727-9D3D-9530AD87E747}"/>
              </a:ext>
            </a:extLst>
          </p:cNvPr>
          <p:cNvSpPr>
            <a:spLocks noGrp="1"/>
          </p:cNvSpPr>
          <p:nvPr>
            <p:ph type="title"/>
          </p:nvPr>
        </p:nvSpPr>
        <p:spPr>
          <a:xfrm>
            <a:off x="1981200" y="-891480"/>
            <a:ext cx="8229600" cy="432048"/>
          </a:xfrm>
        </p:spPr>
        <p:txBody>
          <a:bodyPr>
            <a:normAutofit fontScale="90000"/>
          </a:bodyPr>
          <a:lstStyle/>
          <a:p>
            <a:endParaRPr lang="tr-TR" dirty="0"/>
          </a:p>
        </p:txBody>
      </p:sp>
      <p:sp>
        <p:nvSpPr>
          <p:cNvPr id="3" name="İçerik Yer Tutucusu 2">
            <a:extLst>
              <a:ext uri="{FF2B5EF4-FFF2-40B4-BE49-F238E27FC236}">
                <a16:creationId xmlns="" xmlns:a16="http://schemas.microsoft.com/office/drawing/2014/main" id="{10DE1E9A-19C3-4788-A853-46C8153E20A8}"/>
              </a:ext>
            </a:extLst>
          </p:cNvPr>
          <p:cNvSpPr>
            <a:spLocks noGrp="1"/>
          </p:cNvSpPr>
          <p:nvPr>
            <p:ph idx="1"/>
          </p:nvPr>
        </p:nvSpPr>
        <p:spPr>
          <a:xfrm>
            <a:off x="1981200" y="620689"/>
            <a:ext cx="8229600" cy="5505475"/>
          </a:xfrm>
        </p:spPr>
        <p:txBody>
          <a:bodyPr>
            <a:normAutofit/>
          </a:bodyPr>
          <a:lstStyle/>
          <a:p>
            <a:pPr>
              <a:buNone/>
            </a:pPr>
            <a:r>
              <a:rPr lang="tr-TR" sz="1800" i="1" dirty="0"/>
              <a:t>		</a:t>
            </a:r>
            <a:r>
              <a:rPr lang="tr-TR" sz="1800" i="1" dirty="0">
                <a:solidFill>
                  <a:schemeClr val="bg1"/>
                </a:solidFill>
              </a:rPr>
              <a:t>Özetleme</a:t>
            </a:r>
            <a:r>
              <a:rPr lang="tr-TR" sz="1800" dirty="0">
                <a:solidFill>
                  <a:schemeClr val="bg1"/>
                </a:solidFill>
              </a:rPr>
              <a:t>: Bu basamağın etkili bir şekilde gerçekleşmesi için öğrencinin okuduktan sonra aklında kalan bilgileri zihninde geri çağırması ve metin içinde sadece önemli olan bilgileri belirli bir sıra ve düzen içerisinde organize bir şekilde sunabilmesini gerektirmektedir (</a:t>
            </a:r>
            <a:r>
              <a:rPr lang="tr-TR" sz="1800" dirty="0" err="1">
                <a:solidFill>
                  <a:schemeClr val="bg1"/>
                </a:solidFill>
              </a:rPr>
              <a:t>Akt</a:t>
            </a:r>
            <a:r>
              <a:rPr lang="tr-TR" sz="1800" dirty="0">
                <a:solidFill>
                  <a:schemeClr val="bg1"/>
                </a:solidFill>
              </a:rPr>
              <a:t>. </a:t>
            </a:r>
            <a:r>
              <a:rPr lang="tr-TR" sz="1800" dirty="0" err="1">
                <a:solidFill>
                  <a:schemeClr val="bg1"/>
                </a:solidFill>
              </a:rPr>
              <a:t>Güldenoğlu</a:t>
            </a:r>
            <a:r>
              <a:rPr lang="tr-TR" sz="1800" dirty="0">
                <a:solidFill>
                  <a:schemeClr val="bg1"/>
                </a:solidFill>
              </a:rPr>
              <a:t>, 2008). </a:t>
            </a:r>
          </a:p>
          <a:p>
            <a:pPr>
              <a:buNone/>
            </a:pPr>
            <a:r>
              <a:rPr lang="tr-TR" sz="1800" dirty="0">
                <a:solidFill>
                  <a:schemeClr val="bg1"/>
                </a:solidFill>
              </a:rPr>
              <a:t>		Genel olarak, bu basamakta öğrenciler “önce, sonra, daha sonra, asıl karakter, oluşan olay, sonuçta” gibi sözcükleri kullanarak metinden anladığını kendi kurduğu bir düzen içerisinde metindeki olay örgüsünün sırasını dikkate alarak özetleme yapar.  </a:t>
            </a:r>
          </a:p>
          <a:p>
            <a:pPr>
              <a:buNone/>
            </a:pPr>
            <a:r>
              <a:rPr lang="tr-TR" sz="1800" i="1" dirty="0">
                <a:solidFill>
                  <a:schemeClr val="bg1"/>
                </a:solidFill>
              </a:rPr>
              <a:t>		Netleştirme:</a:t>
            </a:r>
            <a:r>
              <a:rPr lang="tr-TR" sz="1800" dirty="0">
                <a:solidFill>
                  <a:schemeClr val="bg1"/>
                </a:solidFill>
              </a:rPr>
              <a:t> Bu basamakta, çocuğun okuma sırasında anlayamadığı yerler (bunlar; bilmedikleri veya anlamadıkları kelimeler veya içerikte anlamadığı yerler) okuma sonrasında açıklanır. Bu basamak iki farklı şekilde uygulanır; </a:t>
            </a:r>
          </a:p>
          <a:p>
            <a:pPr lvl="0">
              <a:buFont typeface="+mj-lt"/>
              <a:buAutoNum type="alphaLcParenR"/>
            </a:pPr>
            <a:r>
              <a:rPr lang="tr-TR" sz="1800" dirty="0">
                <a:solidFill>
                  <a:schemeClr val="bg1"/>
                </a:solidFill>
              </a:rPr>
              <a:t>Öğrencinin kendisinin anlaşılmayan yerlerin anlamını bulması, </a:t>
            </a:r>
          </a:p>
          <a:p>
            <a:pPr lvl="0">
              <a:buFont typeface="+mj-lt"/>
              <a:buAutoNum type="alphaLcParenR"/>
            </a:pPr>
            <a:r>
              <a:rPr lang="tr-TR" sz="1800" dirty="0">
                <a:solidFill>
                  <a:schemeClr val="bg1"/>
                </a:solidFill>
              </a:rPr>
              <a:t>Öğretmenin öğrenciye metnin tam ve net olarak anlaşılmasını sağlamak için anlaşılmayan yerlerin açıklamasıdır ( </a:t>
            </a:r>
            <a:r>
              <a:rPr lang="tr-TR" sz="1800" dirty="0" err="1">
                <a:solidFill>
                  <a:schemeClr val="bg1"/>
                </a:solidFill>
              </a:rPr>
              <a:t>Akt</a:t>
            </a:r>
            <a:r>
              <a:rPr lang="tr-TR" sz="1800" dirty="0">
                <a:solidFill>
                  <a:schemeClr val="bg1"/>
                </a:solidFill>
              </a:rPr>
              <a:t>. </a:t>
            </a:r>
            <a:r>
              <a:rPr lang="tr-TR" sz="1800" dirty="0" err="1">
                <a:solidFill>
                  <a:schemeClr val="bg1"/>
                </a:solidFill>
              </a:rPr>
              <a:t>Güldenoğlu</a:t>
            </a:r>
            <a:r>
              <a:rPr lang="tr-TR" sz="1800" dirty="0">
                <a:solidFill>
                  <a:schemeClr val="bg1"/>
                </a:solidFill>
              </a:rPr>
              <a:t>, 2008).</a:t>
            </a:r>
          </a:p>
          <a:p>
            <a:endParaRPr lang="tr-TR" sz="1800" dirty="0"/>
          </a:p>
        </p:txBody>
      </p:sp>
    </p:spTree>
    <p:extLst>
      <p:ext uri="{BB962C8B-B14F-4D97-AF65-F5344CB8AC3E}">
        <p14:creationId xmlns:p14="http://schemas.microsoft.com/office/powerpoint/2010/main" val="298485400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 xmlns:a16="http://schemas.microsoft.com/office/drawing/2014/main" id="{98665FEB-EB6D-4BB9-98A3-AEAB1B8F547A}"/>
              </a:ext>
            </a:extLst>
          </p:cNvPr>
          <p:cNvSpPr>
            <a:spLocks noGrp="1"/>
          </p:cNvSpPr>
          <p:nvPr>
            <p:ph type="title"/>
          </p:nvPr>
        </p:nvSpPr>
        <p:spPr>
          <a:xfrm flipV="1">
            <a:off x="1981200" y="-819472"/>
            <a:ext cx="8229600" cy="72008"/>
          </a:xfrm>
        </p:spPr>
        <p:txBody>
          <a:bodyPr>
            <a:normAutofit fontScale="90000"/>
          </a:bodyPr>
          <a:lstStyle/>
          <a:p>
            <a:endParaRPr lang="tr-TR" dirty="0"/>
          </a:p>
        </p:txBody>
      </p:sp>
      <p:sp>
        <p:nvSpPr>
          <p:cNvPr id="3" name="İçerik Yer Tutucusu 2">
            <a:extLst>
              <a:ext uri="{FF2B5EF4-FFF2-40B4-BE49-F238E27FC236}">
                <a16:creationId xmlns="" xmlns:a16="http://schemas.microsoft.com/office/drawing/2014/main" id="{F13D1CE2-83E4-482C-BB35-A3D0F811FC0C}"/>
              </a:ext>
            </a:extLst>
          </p:cNvPr>
          <p:cNvSpPr>
            <a:spLocks noGrp="1"/>
          </p:cNvSpPr>
          <p:nvPr>
            <p:ph idx="1"/>
          </p:nvPr>
        </p:nvSpPr>
        <p:spPr>
          <a:xfrm>
            <a:off x="1981200" y="548681"/>
            <a:ext cx="8229600" cy="5577483"/>
          </a:xfrm>
        </p:spPr>
        <p:txBody>
          <a:bodyPr>
            <a:normAutofit fontScale="92500" lnSpcReduction="10000"/>
          </a:bodyPr>
          <a:lstStyle/>
          <a:p>
            <a:pPr>
              <a:buNone/>
            </a:pPr>
            <a:r>
              <a:rPr lang="tr-TR" sz="2400" b="1" i="1" dirty="0">
                <a:solidFill>
                  <a:schemeClr val="bg1"/>
                </a:solidFill>
              </a:rPr>
              <a:t>Karşılıklı Öğretim Oturumlarında Öğretmenin Rolü</a:t>
            </a:r>
            <a:endParaRPr lang="tr-TR" sz="2400" dirty="0">
              <a:solidFill>
                <a:schemeClr val="bg1"/>
              </a:solidFill>
            </a:endParaRPr>
          </a:p>
          <a:p>
            <a:pPr>
              <a:buNone/>
            </a:pPr>
            <a:r>
              <a:rPr lang="tr-TR" sz="2400" dirty="0">
                <a:solidFill>
                  <a:schemeClr val="bg1"/>
                </a:solidFill>
              </a:rPr>
              <a:t>		Tüm öğretim stratejilerinde yapıldığı gibi öğretmen ilk olarak öğrenci grubuna bir strateji uygulamanın gerekliliğine karar vererek uygulanacak stratejiyi belirler.  Öğretim öncesinde çalışılacak metin/</a:t>
            </a:r>
            <a:r>
              <a:rPr lang="tr-TR" sz="2400" dirty="0" err="1">
                <a:solidFill>
                  <a:schemeClr val="bg1"/>
                </a:solidFill>
              </a:rPr>
              <a:t>ler</a:t>
            </a:r>
            <a:r>
              <a:rPr lang="tr-TR" sz="2400" dirty="0">
                <a:solidFill>
                  <a:schemeClr val="bg1"/>
                </a:solidFill>
              </a:rPr>
              <a:t>, çalışma kağıtları, ipucu kağıtları, resimler vb. materyaller planlar ve hazır hale getirir. Öğretmen sırasıyla şu basamakları izler;</a:t>
            </a:r>
          </a:p>
          <a:p>
            <a:pPr lvl="0">
              <a:buFont typeface="Wingdings" pitchFamily="2" charset="2"/>
              <a:buChar char="Ø"/>
            </a:pPr>
            <a:r>
              <a:rPr lang="tr-TR" sz="2400" dirty="0">
                <a:solidFill>
                  <a:schemeClr val="bg1"/>
                </a:solidFill>
              </a:rPr>
              <a:t>Öğrencilere Stratejiyi Tanıtma: Öğretmen öğrencilere stratejiyi ana hatlarıyla tanıtarak öğrencilerden ne beklendiğini, uygulamanın nasıl yapılacağını açıkça belirtir. Karşılıklı öğretim tekniği için ele aldığımızda öğretmen dört basamağın nasıl kullanılacağını açıklar. Her birinin önemi ile ilgili bilgi verir ve faydalı olacakları bağlamları açıklar. </a:t>
            </a:r>
          </a:p>
          <a:p>
            <a:pPr lvl="0">
              <a:buFont typeface="Wingdings" pitchFamily="2" charset="2"/>
              <a:buChar char="Ø"/>
            </a:pPr>
            <a:r>
              <a:rPr lang="tr-TR" sz="2400" dirty="0">
                <a:solidFill>
                  <a:schemeClr val="bg1"/>
                </a:solidFill>
              </a:rPr>
              <a:t>Model Olma: Öğretmen yüksek sesle stratejinin her bir basamağında ne yaptığını, neden yaptığını, nasıl yaptığını tartışarak açıklar ve model olur. Bu süreçte, öğretmenler karşılıklı öğretimin basamaklarının metne nasıl uygulanabileceğini model olarak gösterirler.</a:t>
            </a:r>
          </a:p>
          <a:p>
            <a:endParaRPr lang="tr-TR" sz="2400" dirty="0"/>
          </a:p>
        </p:txBody>
      </p:sp>
    </p:spTree>
    <p:extLst>
      <p:ext uri="{BB962C8B-B14F-4D97-AF65-F5344CB8AC3E}">
        <p14:creationId xmlns:p14="http://schemas.microsoft.com/office/powerpoint/2010/main" val="65642604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2152650" y="2"/>
            <a:ext cx="7886700" cy="548679"/>
          </a:xfrm>
        </p:spPr>
        <p:txBody>
          <a:bodyPr>
            <a:normAutofit/>
          </a:bodyPr>
          <a:lstStyle/>
          <a:p>
            <a:pPr algn="ctr"/>
            <a:r>
              <a:rPr lang="tr-TR" sz="1800" b="1" dirty="0">
                <a:latin typeface="Times New Roman" panose="02020603050405020304" pitchFamily="18" charset="0"/>
                <a:cs typeface="Times New Roman" panose="02020603050405020304" pitchFamily="18" charset="0"/>
              </a:rPr>
              <a:t>OKUDUĞUNU ANLAMADA </a:t>
            </a:r>
            <a:r>
              <a:rPr lang="tr-TR" sz="1800" b="1" dirty="0">
                <a:latin typeface="Times New Roman" panose="02020603050405020304" pitchFamily="18" charset="0"/>
                <a:cs typeface="Times New Roman" panose="02020603050405020304" pitchFamily="18" charset="0"/>
              </a:rPr>
              <a:t>YAŞANAN GÜÇLÜKLER</a:t>
            </a:r>
            <a:endParaRPr lang="en-GB" sz="1800" b="1" dirty="0">
              <a:latin typeface="Times New Roman" panose="02020603050405020304" pitchFamily="18" charset="0"/>
              <a:cs typeface="Times New Roman" panose="02020603050405020304" pitchFamily="18" charset="0"/>
            </a:endParaRPr>
          </a:p>
        </p:txBody>
      </p:sp>
      <p:sp>
        <p:nvSpPr>
          <p:cNvPr id="3" name="İçerik Yer Tutucusu 2"/>
          <p:cNvSpPr>
            <a:spLocks noGrp="1"/>
          </p:cNvSpPr>
          <p:nvPr>
            <p:ph idx="1"/>
          </p:nvPr>
        </p:nvSpPr>
        <p:spPr>
          <a:xfrm>
            <a:off x="1199456" y="820160"/>
            <a:ext cx="9721080" cy="5843658"/>
          </a:xfrm>
        </p:spPr>
        <p:txBody>
          <a:bodyPr>
            <a:normAutofit/>
          </a:bodyPr>
          <a:lstStyle/>
          <a:p>
            <a:pPr marL="0" indent="0">
              <a:buNone/>
            </a:pPr>
            <a:r>
              <a:rPr lang="tr-TR" dirty="0" smtClean="0">
                <a:solidFill>
                  <a:schemeClr val="bg1"/>
                </a:solidFill>
              </a:rPr>
              <a:t>	- Söz varlığının sınırlı olması</a:t>
            </a:r>
          </a:p>
          <a:p>
            <a:pPr marL="0" indent="0">
              <a:buNone/>
            </a:pPr>
            <a:r>
              <a:rPr lang="tr-TR" dirty="0" smtClean="0">
                <a:solidFill>
                  <a:schemeClr val="bg1"/>
                </a:solidFill>
              </a:rPr>
              <a:t>	</a:t>
            </a:r>
            <a:r>
              <a:rPr lang="tr-TR" dirty="0" smtClean="0"/>
              <a:t>-</a:t>
            </a:r>
            <a:r>
              <a:rPr lang="tr-TR" dirty="0"/>
              <a:t> </a:t>
            </a:r>
            <a:r>
              <a:rPr lang="tr-TR" dirty="0" smtClean="0"/>
              <a:t>metne </a:t>
            </a:r>
            <a:r>
              <a:rPr lang="tr-TR" dirty="0"/>
              <a:t>ilişkin çıkarım sorularını </a:t>
            </a:r>
            <a:r>
              <a:rPr lang="tr-TR" dirty="0" smtClean="0"/>
              <a:t>yanıtlamada</a:t>
            </a:r>
          </a:p>
          <a:p>
            <a:pPr marL="0" indent="0">
              <a:buNone/>
            </a:pPr>
            <a:r>
              <a:rPr lang="tr-TR" dirty="0"/>
              <a:t>	</a:t>
            </a:r>
            <a:r>
              <a:rPr lang="tr-TR" dirty="0" smtClean="0"/>
              <a:t>- metne </a:t>
            </a:r>
            <a:r>
              <a:rPr lang="tr-TR" dirty="0"/>
              <a:t>ilişkin ana düşünce/düşünceleri </a:t>
            </a:r>
            <a:r>
              <a:rPr lang="tr-TR" dirty="0" smtClean="0"/>
              <a:t>bulmada  </a:t>
            </a:r>
          </a:p>
          <a:p>
            <a:pPr marL="0" indent="0">
              <a:buNone/>
            </a:pPr>
            <a:r>
              <a:rPr lang="tr-TR" dirty="0"/>
              <a:t>	</a:t>
            </a:r>
            <a:r>
              <a:rPr lang="tr-TR" dirty="0" smtClean="0"/>
              <a:t>- </a:t>
            </a:r>
            <a:r>
              <a:rPr lang="tr-TR" dirty="0"/>
              <a:t>metindeki olaylar arasında neden-sonuç ilişkisi </a:t>
            </a:r>
            <a:r>
              <a:rPr lang="tr-TR" dirty="0" smtClean="0"/>
              <a:t>kurmada </a:t>
            </a:r>
          </a:p>
          <a:p>
            <a:pPr marL="0" indent="0">
              <a:buNone/>
            </a:pPr>
            <a:r>
              <a:rPr lang="tr-TR" dirty="0"/>
              <a:t>	</a:t>
            </a:r>
            <a:r>
              <a:rPr lang="tr-TR" dirty="0" smtClean="0"/>
              <a:t>- </a:t>
            </a:r>
            <a:r>
              <a:rPr lang="tr-TR" dirty="0"/>
              <a:t>metindeki bilgi ve olayları organize </a:t>
            </a:r>
            <a:r>
              <a:rPr lang="tr-TR" dirty="0" smtClean="0"/>
              <a:t>etmede </a:t>
            </a:r>
          </a:p>
          <a:p>
            <a:pPr marL="0" indent="0">
              <a:buNone/>
            </a:pPr>
            <a:r>
              <a:rPr lang="tr-TR" dirty="0"/>
              <a:t>	</a:t>
            </a:r>
            <a:r>
              <a:rPr lang="tr-TR" dirty="0" smtClean="0"/>
              <a:t>- metnin yapısını belirleyememe</a:t>
            </a:r>
          </a:p>
          <a:p>
            <a:pPr marL="0" indent="0">
              <a:buNone/>
            </a:pPr>
            <a:r>
              <a:rPr lang="tr-TR" dirty="0"/>
              <a:t>	</a:t>
            </a:r>
            <a:r>
              <a:rPr lang="tr-TR" dirty="0" smtClean="0"/>
              <a:t>- ön bilgi ile yeni bilgiyi ilişkilendirememe</a:t>
            </a:r>
          </a:p>
          <a:p>
            <a:pPr marL="0" indent="0">
              <a:buNone/>
            </a:pPr>
            <a:r>
              <a:rPr lang="tr-TR" dirty="0"/>
              <a:t>	</a:t>
            </a:r>
            <a:r>
              <a:rPr lang="tr-TR" dirty="0" smtClean="0"/>
              <a:t>- </a:t>
            </a:r>
            <a:r>
              <a:rPr lang="tr-TR" dirty="0"/>
              <a:t>önemli bilgi ile önemsiz bilgiyi ayırt </a:t>
            </a:r>
            <a:r>
              <a:rPr lang="tr-TR" dirty="0" smtClean="0"/>
              <a:t>edememe </a:t>
            </a:r>
          </a:p>
          <a:p>
            <a:pPr marL="0" indent="0">
              <a:buNone/>
            </a:pPr>
            <a:r>
              <a:rPr lang="tr-TR" dirty="0"/>
              <a:t>	</a:t>
            </a:r>
            <a:r>
              <a:rPr lang="tr-TR" dirty="0" smtClean="0"/>
              <a:t>- </a:t>
            </a:r>
            <a:r>
              <a:rPr lang="tr-TR" dirty="0"/>
              <a:t>metni </a:t>
            </a:r>
            <a:r>
              <a:rPr lang="tr-TR" dirty="0" smtClean="0"/>
              <a:t>özetleyememe</a:t>
            </a:r>
          </a:p>
          <a:p>
            <a:pPr marL="0" indent="0">
              <a:buNone/>
            </a:pPr>
            <a:r>
              <a:rPr lang="tr-TR" dirty="0"/>
              <a:t>	</a:t>
            </a:r>
            <a:r>
              <a:rPr lang="tr-TR" dirty="0" smtClean="0"/>
              <a:t>- anlamayı izleyememe</a:t>
            </a:r>
          </a:p>
          <a:p>
            <a:pPr marL="0" indent="0">
              <a:buNone/>
            </a:pPr>
            <a:r>
              <a:rPr lang="tr-TR" dirty="0"/>
              <a:t>	 </a:t>
            </a:r>
            <a:r>
              <a:rPr lang="tr-TR" dirty="0" smtClean="0"/>
              <a:t>-okuduğunu </a:t>
            </a:r>
            <a:r>
              <a:rPr lang="tr-TR" dirty="0"/>
              <a:t>anlama stratejilerini bilmeme ve ku</a:t>
            </a:r>
            <a:r>
              <a:rPr lang="tr-TR" dirty="0">
                <a:solidFill>
                  <a:schemeClr val="bg1"/>
                </a:solidFill>
              </a:rPr>
              <a:t>llanamama</a:t>
            </a:r>
          </a:p>
          <a:p>
            <a:pPr marL="0" indent="0">
              <a:buNone/>
            </a:pPr>
            <a:endParaRPr lang="en-GB" dirty="0">
              <a:solidFill>
                <a:schemeClr val="bg1"/>
              </a:solidFill>
            </a:endParaRPr>
          </a:p>
        </p:txBody>
      </p:sp>
      <p:pic>
        <p:nvPicPr>
          <p:cNvPr id="4" name="Picture 2" descr="C:\Users\SAMSUNG\Desktop\fluency.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832304" y="271481"/>
            <a:ext cx="1051294" cy="162678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56005871"/>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 xmlns:a16="http://schemas.microsoft.com/office/drawing/2014/main" id="{015DE593-CB29-4540-B974-753B8E2C8AEC}"/>
              </a:ext>
            </a:extLst>
          </p:cNvPr>
          <p:cNvSpPr>
            <a:spLocks noGrp="1"/>
          </p:cNvSpPr>
          <p:nvPr>
            <p:ph type="title"/>
          </p:nvPr>
        </p:nvSpPr>
        <p:spPr>
          <a:xfrm>
            <a:off x="1981200" y="-819472"/>
            <a:ext cx="8229600" cy="360040"/>
          </a:xfrm>
        </p:spPr>
        <p:txBody>
          <a:bodyPr>
            <a:normAutofit fontScale="90000"/>
          </a:bodyPr>
          <a:lstStyle/>
          <a:p>
            <a:endParaRPr lang="tr-TR" dirty="0"/>
          </a:p>
        </p:txBody>
      </p:sp>
      <p:sp>
        <p:nvSpPr>
          <p:cNvPr id="3" name="İçerik Yer Tutucusu 2">
            <a:extLst>
              <a:ext uri="{FF2B5EF4-FFF2-40B4-BE49-F238E27FC236}">
                <a16:creationId xmlns="" xmlns:a16="http://schemas.microsoft.com/office/drawing/2014/main" id="{1A319AE1-E6E4-48BC-8216-0FCB7044E3EC}"/>
              </a:ext>
            </a:extLst>
          </p:cNvPr>
          <p:cNvSpPr>
            <a:spLocks noGrp="1"/>
          </p:cNvSpPr>
          <p:nvPr>
            <p:ph idx="1"/>
          </p:nvPr>
        </p:nvSpPr>
        <p:spPr>
          <a:xfrm>
            <a:off x="1981200" y="476672"/>
            <a:ext cx="8229600" cy="6048672"/>
          </a:xfrm>
        </p:spPr>
        <p:txBody>
          <a:bodyPr>
            <a:noAutofit/>
          </a:bodyPr>
          <a:lstStyle/>
          <a:p>
            <a:pPr lvl="0">
              <a:buFont typeface="Wingdings" pitchFamily="2" charset="2"/>
              <a:buChar char="Ø"/>
            </a:pPr>
            <a:r>
              <a:rPr lang="tr-TR" sz="2000" dirty="0">
                <a:solidFill>
                  <a:schemeClr val="bg1"/>
                </a:solidFill>
              </a:rPr>
              <a:t>Stratejiyi uygulamanın sözel bir provasını yapar. Öğretmen strateji adımlarını olabildiğince hızlı uygulayarak çocukların nasıl yapıldığına aşinalık kazanmasını sağlar. Böylece öğrenciler aşamalı olarak öğretmen tarafından sergilenen davranış ve düşünceleri kazanırlar. Öğretmenin sesli olarak uygulama yapması ve model olması çocukların süreci içselleştirmesine katkı sağlamaktadır.</a:t>
            </a:r>
          </a:p>
          <a:p>
            <a:pPr lvl="0">
              <a:buFont typeface="Wingdings" pitchFamily="2" charset="2"/>
              <a:buChar char="Ø"/>
            </a:pPr>
            <a:r>
              <a:rPr lang="tr-TR" sz="2000" dirty="0">
                <a:solidFill>
                  <a:schemeClr val="bg1"/>
                </a:solidFill>
              </a:rPr>
              <a:t>Kontrollü Uygulamalar: Öğretim sürecinin başlarında model olan öğretmen ilerleyen oturumlarda öğrenciye rehberlik eder ve destek olur. Bu aşamada öğretmenin geçici olarak destek verdiği ve desteği aşamalı olarak geri çektiği bir ortam söz konusudur. Öğretmen öğrenciye gerekli ipucu ve yardımlarla doğruyu bulması için fırsatlar yaratır ve gerektiğinde de doğru cevabı öğrenciye kendisi açıklar.</a:t>
            </a:r>
          </a:p>
          <a:p>
            <a:pPr lvl="0">
              <a:buFont typeface="Wingdings" pitchFamily="2" charset="2"/>
              <a:buChar char="Ø"/>
            </a:pPr>
            <a:r>
              <a:rPr lang="tr-TR" sz="2000" dirty="0">
                <a:solidFill>
                  <a:schemeClr val="bg1"/>
                </a:solidFill>
              </a:rPr>
              <a:t>Bağımsız Uygulamalar: Öğretmen tarafından kontrollü bir şekilde ipuçlarının kaldırılması, materyallerin karmaşıklaştırılması ile kontrol ve sorumluluk yavaş yavaş öğrenciye bırakılmıştır.</a:t>
            </a:r>
          </a:p>
          <a:p>
            <a:pPr marL="0" indent="0">
              <a:buNone/>
            </a:pPr>
            <a:r>
              <a:rPr lang="tr-TR" sz="2400" dirty="0"/>
              <a:t>	</a:t>
            </a:r>
            <a:endParaRPr lang="tr-TR" sz="2000" dirty="0"/>
          </a:p>
        </p:txBody>
      </p:sp>
    </p:spTree>
    <p:extLst>
      <p:ext uri="{BB962C8B-B14F-4D97-AF65-F5344CB8AC3E}">
        <p14:creationId xmlns:p14="http://schemas.microsoft.com/office/powerpoint/2010/main" val="56792127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 xmlns:a16="http://schemas.microsoft.com/office/drawing/2014/main" id="{EB416334-0894-4EAB-AC12-19490548D682}"/>
              </a:ext>
            </a:extLst>
          </p:cNvPr>
          <p:cNvSpPr>
            <a:spLocks noGrp="1"/>
          </p:cNvSpPr>
          <p:nvPr>
            <p:ph type="title"/>
          </p:nvPr>
        </p:nvSpPr>
        <p:spPr>
          <a:xfrm>
            <a:off x="1981200" y="-819472"/>
            <a:ext cx="8229600" cy="72008"/>
          </a:xfrm>
        </p:spPr>
        <p:txBody>
          <a:bodyPr>
            <a:normAutofit fontScale="90000"/>
          </a:bodyPr>
          <a:lstStyle/>
          <a:p>
            <a:endParaRPr lang="tr-TR" dirty="0"/>
          </a:p>
        </p:txBody>
      </p:sp>
      <p:sp>
        <p:nvSpPr>
          <p:cNvPr id="3" name="İçerik Yer Tutucusu 2">
            <a:extLst>
              <a:ext uri="{FF2B5EF4-FFF2-40B4-BE49-F238E27FC236}">
                <a16:creationId xmlns="" xmlns:a16="http://schemas.microsoft.com/office/drawing/2014/main" id="{43923569-C884-4F62-B7E3-27B71D2DDFBC}"/>
              </a:ext>
            </a:extLst>
          </p:cNvPr>
          <p:cNvSpPr>
            <a:spLocks noGrp="1"/>
          </p:cNvSpPr>
          <p:nvPr>
            <p:ph idx="1"/>
          </p:nvPr>
        </p:nvSpPr>
        <p:spPr>
          <a:xfrm>
            <a:off x="1981200" y="548681"/>
            <a:ext cx="8229600" cy="5577483"/>
          </a:xfrm>
        </p:spPr>
        <p:txBody>
          <a:bodyPr>
            <a:normAutofit fontScale="92500" lnSpcReduction="20000"/>
          </a:bodyPr>
          <a:lstStyle/>
          <a:p>
            <a:pPr>
              <a:buNone/>
            </a:pPr>
            <a:r>
              <a:rPr lang="tr-TR" sz="2400" b="1" i="1" dirty="0" err="1">
                <a:solidFill>
                  <a:schemeClr val="bg1"/>
                </a:solidFill>
              </a:rPr>
              <a:t>Alanyazında</a:t>
            </a:r>
            <a:r>
              <a:rPr lang="tr-TR" sz="2400" b="1" i="1" dirty="0">
                <a:solidFill>
                  <a:schemeClr val="bg1"/>
                </a:solidFill>
              </a:rPr>
              <a:t> Karşılıklı Öğretim</a:t>
            </a:r>
            <a:endParaRPr lang="tr-TR" sz="2400" dirty="0">
              <a:solidFill>
                <a:schemeClr val="bg1"/>
              </a:solidFill>
            </a:endParaRPr>
          </a:p>
          <a:p>
            <a:pPr>
              <a:buNone/>
            </a:pPr>
            <a:r>
              <a:rPr lang="tr-TR" sz="2400" dirty="0">
                <a:solidFill>
                  <a:schemeClr val="bg1"/>
                </a:solidFill>
              </a:rPr>
              <a:t>		Literatürde konu ile ilgili araştırmalar incelendiğinde karşılıklı öğretimin okuduğunu anlama becerisi üzerinde etkili olduğu gözlenmekle beraber bazı sınırlılıklarından da bahsedilmiştir.</a:t>
            </a:r>
          </a:p>
          <a:p>
            <a:pPr>
              <a:buNone/>
            </a:pPr>
            <a:r>
              <a:rPr lang="tr-TR" sz="2400" i="1" dirty="0">
                <a:solidFill>
                  <a:schemeClr val="bg1"/>
                </a:solidFill>
              </a:rPr>
              <a:t>			Karşılıklı Öğretimin Olumlu Yönleri;</a:t>
            </a:r>
            <a:endParaRPr lang="tr-TR" sz="2400" dirty="0">
              <a:solidFill>
                <a:schemeClr val="bg1"/>
              </a:solidFill>
            </a:endParaRPr>
          </a:p>
          <a:p>
            <a:pPr lvl="0"/>
            <a:r>
              <a:rPr lang="tr-TR" sz="2400" dirty="0">
                <a:solidFill>
                  <a:schemeClr val="bg1"/>
                </a:solidFill>
              </a:rPr>
              <a:t>Karşılıklı öğretim uygulamaları sonucu öğrencilerin standart okuma puanlarında gözle görülür biçimde bir gelişme olmuştur (Lysynchuck, </a:t>
            </a:r>
            <a:r>
              <a:rPr lang="tr-TR" sz="2400" dirty="0" err="1">
                <a:solidFill>
                  <a:schemeClr val="bg1"/>
                </a:solidFill>
              </a:rPr>
              <a:t>Pressley</a:t>
            </a:r>
            <a:r>
              <a:rPr lang="tr-TR" sz="2400" dirty="0">
                <a:solidFill>
                  <a:schemeClr val="bg1"/>
                </a:solidFill>
              </a:rPr>
              <a:t> ve </a:t>
            </a:r>
            <a:r>
              <a:rPr lang="tr-TR" sz="2400" dirty="0" err="1">
                <a:solidFill>
                  <a:schemeClr val="bg1"/>
                </a:solidFill>
              </a:rPr>
              <a:t>Vye</a:t>
            </a:r>
            <a:r>
              <a:rPr lang="tr-TR" sz="2400" dirty="0">
                <a:solidFill>
                  <a:schemeClr val="bg1"/>
                </a:solidFill>
              </a:rPr>
              <a:t>, 1990)</a:t>
            </a:r>
          </a:p>
          <a:p>
            <a:pPr lvl="0"/>
            <a:r>
              <a:rPr lang="tr-TR" sz="2400" dirty="0">
                <a:solidFill>
                  <a:schemeClr val="bg1"/>
                </a:solidFill>
              </a:rPr>
              <a:t>Öğrencilerin kendi anlamalarını izlemelerine ve sürece aktif katılımlarına olanak sağlar ( </a:t>
            </a:r>
            <a:r>
              <a:rPr lang="tr-TR" sz="2400" dirty="0" err="1">
                <a:solidFill>
                  <a:schemeClr val="bg1"/>
                </a:solidFill>
              </a:rPr>
              <a:t>Akt</a:t>
            </a:r>
            <a:r>
              <a:rPr lang="tr-TR" sz="2400" dirty="0">
                <a:solidFill>
                  <a:schemeClr val="bg1"/>
                </a:solidFill>
              </a:rPr>
              <a:t>. </a:t>
            </a:r>
            <a:r>
              <a:rPr lang="tr-TR" sz="2400" dirty="0" err="1">
                <a:solidFill>
                  <a:schemeClr val="bg1"/>
                </a:solidFill>
              </a:rPr>
              <a:t>Güldenoğlu</a:t>
            </a:r>
            <a:r>
              <a:rPr lang="tr-TR" sz="2400" dirty="0">
                <a:solidFill>
                  <a:schemeClr val="bg1"/>
                </a:solidFill>
              </a:rPr>
              <a:t>, 2008).</a:t>
            </a:r>
          </a:p>
          <a:p>
            <a:pPr lvl="0"/>
            <a:r>
              <a:rPr lang="tr-TR" sz="2400" dirty="0">
                <a:solidFill>
                  <a:schemeClr val="bg1"/>
                </a:solidFill>
              </a:rPr>
              <a:t>Farklı derslere uyarlamalarının, öğrencilerin performanslarını artırmada ve öğretmenlerin yeterliliklerini geliştirmelerinde olumlu etkileri olduğu gözlenmiştir (</a:t>
            </a:r>
            <a:r>
              <a:rPr lang="tr-TR" sz="2400" dirty="0" err="1">
                <a:solidFill>
                  <a:schemeClr val="bg1"/>
                </a:solidFill>
              </a:rPr>
              <a:t>Güldenoğlu</a:t>
            </a:r>
            <a:r>
              <a:rPr lang="tr-TR" sz="2400" dirty="0">
                <a:solidFill>
                  <a:schemeClr val="bg1"/>
                </a:solidFill>
              </a:rPr>
              <a:t>, 2008).</a:t>
            </a:r>
          </a:p>
          <a:p>
            <a:pPr lvl="0"/>
            <a:r>
              <a:rPr lang="tr-TR" sz="2400" dirty="0">
                <a:solidFill>
                  <a:schemeClr val="bg1"/>
                </a:solidFill>
              </a:rPr>
              <a:t>Küçük grup öğretiminde de kullanılması uygundur (</a:t>
            </a:r>
            <a:r>
              <a:rPr lang="tr-TR" sz="2400" dirty="0" err="1">
                <a:solidFill>
                  <a:schemeClr val="bg1"/>
                </a:solidFill>
              </a:rPr>
              <a:t>Epçaçan</a:t>
            </a:r>
            <a:r>
              <a:rPr lang="tr-TR" sz="2400" dirty="0">
                <a:solidFill>
                  <a:schemeClr val="bg1"/>
                </a:solidFill>
              </a:rPr>
              <a:t>, 2009; Bender, 2008).</a:t>
            </a:r>
          </a:p>
          <a:p>
            <a:pPr lvl="0"/>
            <a:r>
              <a:rPr lang="tr-TR" sz="2400" dirty="0">
                <a:solidFill>
                  <a:schemeClr val="bg1"/>
                </a:solidFill>
              </a:rPr>
              <a:t>Aktif katılım söz konusudur, dolayısıyla olası problem davranışlarda azalma, bir gruba liderlik yapabilme, kendine güvende artış (Bender, 2008).</a:t>
            </a:r>
          </a:p>
          <a:p>
            <a:pPr marL="0" indent="0">
              <a:buNone/>
            </a:pPr>
            <a:endParaRPr lang="tr-TR" sz="2400" dirty="0"/>
          </a:p>
        </p:txBody>
      </p:sp>
    </p:spTree>
    <p:extLst>
      <p:ext uri="{BB962C8B-B14F-4D97-AF65-F5344CB8AC3E}">
        <p14:creationId xmlns:p14="http://schemas.microsoft.com/office/powerpoint/2010/main" val="373861229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 xmlns:a16="http://schemas.microsoft.com/office/drawing/2014/main" id="{9799CBE2-F3C7-4DF0-B9E9-E2A120B53760}"/>
              </a:ext>
            </a:extLst>
          </p:cNvPr>
          <p:cNvSpPr>
            <a:spLocks noGrp="1"/>
          </p:cNvSpPr>
          <p:nvPr>
            <p:ph type="title"/>
          </p:nvPr>
        </p:nvSpPr>
        <p:spPr>
          <a:xfrm flipV="1">
            <a:off x="1981200" y="-459432"/>
            <a:ext cx="8229600" cy="72008"/>
          </a:xfrm>
        </p:spPr>
        <p:txBody>
          <a:bodyPr>
            <a:normAutofit fontScale="90000"/>
          </a:bodyPr>
          <a:lstStyle/>
          <a:p>
            <a:endParaRPr lang="tr-TR" dirty="0"/>
          </a:p>
        </p:txBody>
      </p:sp>
      <p:sp>
        <p:nvSpPr>
          <p:cNvPr id="3" name="İçerik Yer Tutucusu 2">
            <a:extLst>
              <a:ext uri="{FF2B5EF4-FFF2-40B4-BE49-F238E27FC236}">
                <a16:creationId xmlns="" xmlns:a16="http://schemas.microsoft.com/office/drawing/2014/main" id="{3309A34E-0F3E-4E98-AEBA-EF57C9248C44}"/>
              </a:ext>
            </a:extLst>
          </p:cNvPr>
          <p:cNvSpPr>
            <a:spLocks noGrp="1"/>
          </p:cNvSpPr>
          <p:nvPr>
            <p:ph idx="1"/>
          </p:nvPr>
        </p:nvSpPr>
        <p:spPr>
          <a:xfrm>
            <a:off x="1981200" y="548681"/>
            <a:ext cx="8229600" cy="5577483"/>
          </a:xfrm>
        </p:spPr>
        <p:txBody>
          <a:bodyPr>
            <a:normAutofit/>
          </a:bodyPr>
          <a:lstStyle/>
          <a:p>
            <a:pPr>
              <a:buNone/>
            </a:pPr>
            <a:r>
              <a:rPr lang="tr-TR" sz="2400" i="1" dirty="0"/>
              <a:t>	</a:t>
            </a:r>
            <a:r>
              <a:rPr lang="tr-TR" sz="2400" i="1" dirty="0">
                <a:solidFill>
                  <a:schemeClr val="bg1"/>
                </a:solidFill>
              </a:rPr>
              <a:t>		Karşılıklı Öğretimin Sınırlılıkları; </a:t>
            </a:r>
            <a:endParaRPr lang="tr-TR" sz="2400" dirty="0">
              <a:solidFill>
                <a:schemeClr val="bg1"/>
              </a:solidFill>
            </a:endParaRPr>
          </a:p>
          <a:p>
            <a:pPr lvl="0"/>
            <a:r>
              <a:rPr lang="tr-TR" sz="2400" dirty="0">
                <a:solidFill>
                  <a:schemeClr val="bg1"/>
                </a:solidFill>
              </a:rPr>
              <a:t>Uygulamasının çok uzun zaman aldığı söylenmektedir,</a:t>
            </a:r>
          </a:p>
          <a:p>
            <a:pPr lvl="0"/>
            <a:r>
              <a:rPr lang="tr-TR" sz="2400" dirty="0">
                <a:solidFill>
                  <a:schemeClr val="bg1"/>
                </a:solidFill>
              </a:rPr>
              <a:t>Öğrencilerin öğretilen stratejiyi transfer edebilmeleri için yeteri kadar zamanlarının olmadığı yönünde eleştiriler vardır,</a:t>
            </a:r>
          </a:p>
          <a:p>
            <a:pPr lvl="0"/>
            <a:r>
              <a:rPr lang="tr-TR" sz="2400" dirty="0">
                <a:solidFill>
                  <a:schemeClr val="bg1"/>
                </a:solidFill>
              </a:rPr>
              <a:t>Öğretmenlerin süreçte zamanı uygun kullanamadıkları durumlar oluşmaktadır (</a:t>
            </a:r>
            <a:r>
              <a:rPr lang="tr-TR" sz="2400" dirty="0" err="1">
                <a:solidFill>
                  <a:schemeClr val="bg1"/>
                </a:solidFill>
              </a:rPr>
              <a:t>Akt</a:t>
            </a:r>
            <a:r>
              <a:rPr lang="tr-TR" sz="2400" dirty="0">
                <a:solidFill>
                  <a:schemeClr val="bg1"/>
                </a:solidFill>
              </a:rPr>
              <a:t>. </a:t>
            </a:r>
            <a:r>
              <a:rPr lang="tr-TR" sz="2400" dirty="0" err="1">
                <a:solidFill>
                  <a:schemeClr val="bg1"/>
                </a:solidFill>
              </a:rPr>
              <a:t>Güldenoğlu</a:t>
            </a:r>
            <a:r>
              <a:rPr lang="tr-TR" sz="2400" dirty="0">
                <a:solidFill>
                  <a:schemeClr val="bg1"/>
                </a:solidFill>
              </a:rPr>
              <a:t>, 2008).</a:t>
            </a:r>
          </a:p>
          <a:p>
            <a:pPr lvl="0"/>
            <a:endParaRPr lang="tr-TR" sz="2400" dirty="0">
              <a:solidFill>
                <a:schemeClr val="bg1"/>
              </a:solidFill>
            </a:endParaRPr>
          </a:p>
          <a:p>
            <a:pPr marL="0" indent="0">
              <a:buNone/>
            </a:pPr>
            <a:r>
              <a:rPr lang="tr-TR" b="1" i="1" dirty="0">
                <a:solidFill>
                  <a:schemeClr val="bg1"/>
                </a:solidFill>
              </a:rPr>
              <a:t>Uygulama;</a:t>
            </a:r>
          </a:p>
          <a:p>
            <a:pPr marL="0" indent="0">
              <a:buNone/>
            </a:pPr>
            <a:r>
              <a:rPr lang="tr-TR" sz="2400" dirty="0">
                <a:solidFill>
                  <a:schemeClr val="bg1"/>
                </a:solidFill>
              </a:rPr>
              <a:t>Öğretmen uygulama öncesinde okunacak metni, çalışma kağıdını, bireysel veya grupla çalışma durumunu planlamıştır. </a:t>
            </a:r>
          </a:p>
          <a:p>
            <a:pPr lvl="0">
              <a:buNone/>
            </a:pPr>
            <a:endParaRPr lang="tr-TR" sz="2400" dirty="0"/>
          </a:p>
        </p:txBody>
      </p:sp>
    </p:spTree>
    <p:extLst>
      <p:ext uri="{BB962C8B-B14F-4D97-AF65-F5344CB8AC3E}">
        <p14:creationId xmlns:p14="http://schemas.microsoft.com/office/powerpoint/2010/main" val="303765247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 xmlns:a16="http://schemas.microsoft.com/office/drawing/2014/main" id="{2279E5CC-C838-4E3A-81EA-173EF8D1C8F7}"/>
              </a:ext>
            </a:extLst>
          </p:cNvPr>
          <p:cNvSpPr>
            <a:spLocks noGrp="1"/>
          </p:cNvSpPr>
          <p:nvPr>
            <p:ph type="title"/>
          </p:nvPr>
        </p:nvSpPr>
        <p:spPr>
          <a:xfrm>
            <a:off x="1981200" y="-531440"/>
            <a:ext cx="8229600" cy="72008"/>
          </a:xfrm>
        </p:spPr>
        <p:txBody>
          <a:bodyPr>
            <a:normAutofit fontScale="90000"/>
          </a:bodyPr>
          <a:lstStyle/>
          <a:p>
            <a:endParaRPr lang="tr-TR" dirty="0"/>
          </a:p>
        </p:txBody>
      </p:sp>
      <p:sp>
        <p:nvSpPr>
          <p:cNvPr id="3" name="İçerik Yer Tutucusu 2">
            <a:extLst>
              <a:ext uri="{FF2B5EF4-FFF2-40B4-BE49-F238E27FC236}">
                <a16:creationId xmlns="" xmlns:a16="http://schemas.microsoft.com/office/drawing/2014/main" id="{AEDE5D4C-F0E9-4B73-9774-F9CB1D67CEFF}"/>
              </a:ext>
            </a:extLst>
          </p:cNvPr>
          <p:cNvSpPr>
            <a:spLocks noGrp="1"/>
          </p:cNvSpPr>
          <p:nvPr>
            <p:ph idx="1"/>
          </p:nvPr>
        </p:nvSpPr>
        <p:spPr>
          <a:xfrm>
            <a:off x="1981200" y="404665"/>
            <a:ext cx="8229600" cy="5721499"/>
          </a:xfrm>
        </p:spPr>
        <p:txBody>
          <a:bodyPr/>
          <a:lstStyle/>
          <a:p>
            <a:pPr marL="0" indent="0">
              <a:buNone/>
            </a:pPr>
            <a:r>
              <a:rPr lang="tr-TR" sz="2400" dirty="0">
                <a:solidFill>
                  <a:prstClr val="black"/>
                </a:solidFill>
              </a:rPr>
              <a:t>Öncelikle model olma aşamasının gereği olarak yöntemin ilk uygulaması öğretmen tarafından adım adım yapılmaktadır. </a:t>
            </a:r>
          </a:p>
          <a:p>
            <a:pPr marL="0" indent="0">
              <a:buNone/>
            </a:pPr>
            <a:r>
              <a:rPr lang="tr-TR" sz="2400" dirty="0">
                <a:solidFill>
                  <a:prstClr val="black"/>
                </a:solidFill>
              </a:rPr>
              <a:t>Tahmin Etme: Öğretmen öğrenciye önce ben bir tane örnek uygulama yapıyorum ve sen beni dikkatle izliyorsun”. </a:t>
            </a:r>
          </a:p>
          <a:p>
            <a:pPr lvl="0">
              <a:buFont typeface="Wingdings" panose="05000000000000000000" pitchFamily="2" charset="2"/>
              <a:buChar char="§"/>
            </a:pPr>
            <a:r>
              <a:rPr lang="tr-TR" sz="2400" dirty="0">
                <a:solidFill>
                  <a:prstClr val="black"/>
                </a:solidFill>
              </a:rPr>
              <a:t>Şimdi hikâyeyi ilk elime aldığımda önce hikâyenin resmine ve başlığına bakıyorum ve hikâyenin ne ile ilgili olduğunu bu kısımlardan tahmin etmeye çalışıyorum. </a:t>
            </a:r>
          </a:p>
          <a:p>
            <a:pPr lvl="0">
              <a:buFont typeface="Wingdings" panose="05000000000000000000" pitchFamily="2" charset="2"/>
              <a:buChar char="§"/>
            </a:pPr>
            <a:r>
              <a:rPr lang="tr-TR" sz="2400" dirty="0">
                <a:solidFill>
                  <a:prstClr val="black"/>
                </a:solidFill>
              </a:rPr>
              <a:t>Bunun yanında resimdeki yeri ve kişileri dikkatle inceleyip hikâyenin nerede geçtiğini ve hikayede kimler olabileceğini tahmin etmeye çalışıyorum.</a:t>
            </a:r>
          </a:p>
          <a:p>
            <a:pPr marL="0" indent="0">
              <a:buNone/>
            </a:pPr>
            <a:r>
              <a:rPr lang="tr-TR" sz="2400" dirty="0">
                <a:solidFill>
                  <a:prstClr val="black"/>
                </a:solidFill>
              </a:rPr>
              <a:t>Hikâyenin resmine ve başlığına bakarak hikaye hakkında tahminde bulunulup daha sonra hikaye okunmaya başlanır.</a:t>
            </a:r>
          </a:p>
          <a:p>
            <a:pPr marL="0" indent="0">
              <a:buNone/>
            </a:pPr>
            <a:endParaRPr lang="tr-TR" dirty="0"/>
          </a:p>
        </p:txBody>
      </p:sp>
    </p:spTree>
    <p:extLst>
      <p:ext uri="{BB962C8B-B14F-4D97-AF65-F5344CB8AC3E}">
        <p14:creationId xmlns:p14="http://schemas.microsoft.com/office/powerpoint/2010/main" val="583097384"/>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 xmlns:a16="http://schemas.microsoft.com/office/drawing/2014/main" id="{A71E9B55-8298-4DC7-8B17-38ED3927BE03}"/>
              </a:ext>
            </a:extLst>
          </p:cNvPr>
          <p:cNvSpPr>
            <a:spLocks noGrp="1"/>
          </p:cNvSpPr>
          <p:nvPr>
            <p:ph type="title"/>
          </p:nvPr>
        </p:nvSpPr>
        <p:spPr>
          <a:xfrm>
            <a:off x="1981200" y="-1251520"/>
            <a:ext cx="8229600" cy="648072"/>
          </a:xfrm>
        </p:spPr>
        <p:txBody>
          <a:bodyPr>
            <a:normAutofit fontScale="90000"/>
          </a:bodyPr>
          <a:lstStyle/>
          <a:p>
            <a:endParaRPr lang="tr-TR" dirty="0"/>
          </a:p>
        </p:txBody>
      </p:sp>
      <p:sp>
        <p:nvSpPr>
          <p:cNvPr id="3" name="İçerik Yer Tutucusu 2">
            <a:extLst>
              <a:ext uri="{FF2B5EF4-FFF2-40B4-BE49-F238E27FC236}">
                <a16:creationId xmlns="" xmlns:a16="http://schemas.microsoft.com/office/drawing/2014/main" id="{5A9B08B8-F643-4F7D-9558-4B0F66859BA6}"/>
              </a:ext>
            </a:extLst>
          </p:cNvPr>
          <p:cNvSpPr>
            <a:spLocks noGrp="1"/>
          </p:cNvSpPr>
          <p:nvPr>
            <p:ph idx="1"/>
          </p:nvPr>
        </p:nvSpPr>
        <p:spPr>
          <a:xfrm>
            <a:off x="1981200" y="620689"/>
            <a:ext cx="8229600" cy="5505475"/>
          </a:xfrm>
        </p:spPr>
        <p:txBody>
          <a:bodyPr>
            <a:normAutofit/>
          </a:bodyPr>
          <a:lstStyle/>
          <a:p>
            <a:pPr>
              <a:buFont typeface="Wingdings" panose="05000000000000000000" pitchFamily="2" charset="2"/>
              <a:buChar char="§"/>
            </a:pPr>
            <a:r>
              <a:rPr lang="tr-TR" sz="2400" dirty="0">
                <a:solidFill>
                  <a:schemeClr val="bg1"/>
                </a:solidFill>
              </a:rPr>
              <a:t>Okuma sonunda öğretmen tarafından öğrenciye “Bakalım yaptığım tahmin doğru çıktı mı?” şeklinde soru sorularak okuma sonrasında parçaya göre öğretmenin daha önce yaptığı tahminin doğru olup olmadığı öğrenci ile 2-3 </a:t>
            </a:r>
            <a:r>
              <a:rPr lang="tr-TR" sz="2400" dirty="0" err="1">
                <a:solidFill>
                  <a:schemeClr val="bg1"/>
                </a:solidFill>
              </a:rPr>
              <a:t>dk</a:t>
            </a:r>
            <a:r>
              <a:rPr lang="tr-TR" sz="2400" dirty="0">
                <a:solidFill>
                  <a:schemeClr val="bg1"/>
                </a:solidFill>
              </a:rPr>
              <a:t> tartışılır. </a:t>
            </a:r>
          </a:p>
          <a:p>
            <a:pPr marL="0" indent="0">
              <a:buNone/>
            </a:pPr>
            <a:r>
              <a:rPr lang="tr-TR" sz="2400" dirty="0">
                <a:solidFill>
                  <a:schemeClr val="bg1"/>
                </a:solidFill>
              </a:rPr>
              <a:t>Bu tartışma sırasında öğretmen bir sonraki soru sorma basamağındaki soruların cevaplarını göz önünde bulundurarak tartışmayı yürütür. </a:t>
            </a:r>
          </a:p>
          <a:p>
            <a:pPr marL="0" indent="0">
              <a:buNone/>
            </a:pPr>
            <a:r>
              <a:rPr lang="tr-TR" sz="2400" dirty="0">
                <a:solidFill>
                  <a:schemeClr val="bg1"/>
                </a:solidFill>
              </a:rPr>
              <a:t>	Tartışma sırasında ör; “Aynı tahmin ettiğimiz gibi hikayede şu kişiler varmış”, “Hikaye tahmin ettiğimiz dışında şöyle bir yerde geçiyor”, veya “Hikayedeki olay bizimde düşündüğümüz gibi şu şekilde oluyor”, gibi cümlelerle öğretmen öğrenciyi bir sonraki basamağa hazırlamış olur.</a:t>
            </a:r>
          </a:p>
        </p:txBody>
      </p:sp>
    </p:spTree>
    <p:extLst>
      <p:ext uri="{BB962C8B-B14F-4D97-AF65-F5344CB8AC3E}">
        <p14:creationId xmlns:p14="http://schemas.microsoft.com/office/powerpoint/2010/main" val="3546025664"/>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 xmlns:a16="http://schemas.microsoft.com/office/drawing/2014/main" id="{438145F0-F59B-4C96-BAC6-B5CAB9D57E5B}"/>
              </a:ext>
            </a:extLst>
          </p:cNvPr>
          <p:cNvSpPr>
            <a:spLocks noGrp="1"/>
          </p:cNvSpPr>
          <p:nvPr>
            <p:ph type="title"/>
          </p:nvPr>
        </p:nvSpPr>
        <p:spPr>
          <a:xfrm>
            <a:off x="1981200" y="-747464"/>
            <a:ext cx="8229600" cy="288032"/>
          </a:xfrm>
        </p:spPr>
        <p:txBody>
          <a:bodyPr>
            <a:normAutofit fontScale="90000"/>
          </a:bodyPr>
          <a:lstStyle/>
          <a:p>
            <a:endParaRPr lang="tr-TR" dirty="0"/>
          </a:p>
        </p:txBody>
      </p:sp>
      <p:sp>
        <p:nvSpPr>
          <p:cNvPr id="3" name="İçerik Yer Tutucusu 2">
            <a:extLst>
              <a:ext uri="{FF2B5EF4-FFF2-40B4-BE49-F238E27FC236}">
                <a16:creationId xmlns="" xmlns:a16="http://schemas.microsoft.com/office/drawing/2014/main" id="{87FE5AD1-55C3-4D6F-B611-956ED633266A}"/>
              </a:ext>
            </a:extLst>
          </p:cNvPr>
          <p:cNvSpPr>
            <a:spLocks noGrp="1"/>
          </p:cNvSpPr>
          <p:nvPr>
            <p:ph idx="1"/>
          </p:nvPr>
        </p:nvSpPr>
        <p:spPr>
          <a:xfrm>
            <a:off x="1981200" y="548681"/>
            <a:ext cx="8229600" cy="5577483"/>
          </a:xfrm>
        </p:spPr>
        <p:txBody>
          <a:bodyPr>
            <a:normAutofit/>
          </a:bodyPr>
          <a:lstStyle/>
          <a:p>
            <a:pPr marL="0" indent="0">
              <a:buNone/>
            </a:pPr>
            <a:r>
              <a:rPr lang="tr-TR" sz="2400" dirty="0">
                <a:solidFill>
                  <a:schemeClr val="bg1"/>
                </a:solidFill>
              </a:rPr>
              <a:t>Soru Sorma; bu basamakta çalışma kâğıdında bulunan sorular öğretmen tarafından tek tek öğrenciye sorulur ve öğrenciden her sorunun yanıtını ilgili sorunun altına yazılması gerektiği söylenir. </a:t>
            </a:r>
          </a:p>
          <a:p>
            <a:pPr marL="0" indent="0">
              <a:buNone/>
            </a:pPr>
            <a:r>
              <a:rPr lang="tr-TR" sz="2400" dirty="0">
                <a:solidFill>
                  <a:schemeClr val="bg1"/>
                </a:solidFill>
              </a:rPr>
              <a:t>Ör; “Hikâyede kimler varmış veya Hikâyedeki kişilerin isimleri neymiş?” diye öğrenciye sorulup ardından doğru cevap yine öğretmen tarafından söylenip birinci sorunun altında uygun gelen yere yazılmıştır. </a:t>
            </a:r>
          </a:p>
          <a:p>
            <a:pPr marL="0" indent="0">
              <a:buNone/>
            </a:pPr>
            <a:r>
              <a:rPr lang="tr-TR" sz="2400" dirty="0">
                <a:solidFill>
                  <a:schemeClr val="bg1"/>
                </a:solidFill>
              </a:rPr>
              <a:t>Öğrenciye anlamadığı ve zorlandığı bir nokta var mı diye sorulur, eğer zorlandığı herhangi bir yer yoksa öğrenciye soruların cevaplarını parça içinde nasıl bulması gerektiği bir kez daha hızlı bir şekilde açıklanarak bir sonraki basamağa geçilir.</a:t>
            </a:r>
          </a:p>
          <a:p>
            <a:pPr marL="0" indent="0">
              <a:buNone/>
            </a:pPr>
            <a:endParaRPr lang="tr-TR" sz="2400" dirty="0">
              <a:solidFill>
                <a:schemeClr val="bg1"/>
              </a:solidFill>
            </a:endParaRPr>
          </a:p>
          <a:p>
            <a:pPr marL="0" indent="0">
              <a:buNone/>
            </a:pPr>
            <a:r>
              <a:rPr lang="tr-TR" sz="2400" dirty="0">
                <a:solidFill>
                  <a:schemeClr val="bg1"/>
                </a:solidFill>
              </a:rPr>
              <a:t>Aynı işlem çalışma kağıdında yer alan tüm sorular için gerçekleştirilir. </a:t>
            </a:r>
          </a:p>
        </p:txBody>
      </p:sp>
    </p:spTree>
    <p:extLst>
      <p:ext uri="{BB962C8B-B14F-4D97-AF65-F5344CB8AC3E}">
        <p14:creationId xmlns:p14="http://schemas.microsoft.com/office/powerpoint/2010/main" val="4173247615"/>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 xmlns:a16="http://schemas.microsoft.com/office/drawing/2014/main" id="{F3FB1643-90F9-4D93-8813-C7BC31797262}"/>
              </a:ext>
            </a:extLst>
          </p:cNvPr>
          <p:cNvSpPr>
            <a:spLocks noGrp="1"/>
          </p:cNvSpPr>
          <p:nvPr>
            <p:ph type="title"/>
          </p:nvPr>
        </p:nvSpPr>
        <p:spPr>
          <a:xfrm flipV="1">
            <a:off x="1981200" y="-891480"/>
            <a:ext cx="8229600" cy="144016"/>
          </a:xfrm>
        </p:spPr>
        <p:txBody>
          <a:bodyPr>
            <a:normAutofit fontScale="90000"/>
          </a:bodyPr>
          <a:lstStyle/>
          <a:p>
            <a:endParaRPr lang="tr-TR" dirty="0"/>
          </a:p>
        </p:txBody>
      </p:sp>
      <p:sp>
        <p:nvSpPr>
          <p:cNvPr id="3" name="İçerik Yer Tutucusu 2">
            <a:extLst>
              <a:ext uri="{FF2B5EF4-FFF2-40B4-BE49-F238E27FC236}">
                <a16:creationId xmlns="" xmlns:a16="http://schemas.microsoft.com/office/drawing/2014/main" id="{AB970A91-A2EB-4839-93AE-BF01358E726C}"/>
              </a:ext>
            </a:extLst>
          </p:cNvPr>
          <p:cNvSpPr>
            <a:spLocks noGrp="1"/>
          </p:cNvSpPr>
          <p:nvPr>
            <p:ph idx="1"/>
          </p:nvPr>
        </p:nvSpPr>
        <p:spPr>
          <a:xfrm>
            <a:off x="1981200" y="548681"/>
            <a:ext cx="8229600" cy="5577483"/>
          </a:xfrm>
        </p:spPr>
        <p:txBody>
          <a:bodyPr>
            <a:normAutofit/>
          </a:bodyPr>
          <a:lstStyle/>
          <a:p>
            <a:pPr marL="0" indent="0">
              <a:buNone/>
            </a:pPr>
            <a:r>
              <a:rPr lang="tr-TR" sz="2400" dirty="0">
                <a:solidFill>
                  <a:schemeClr val="bg1"/>
                </a:solidFill>
              </a:rPr>
              <a:t>Özetleme; Sonraki adım olarak öğrenciye “Metni özetleyebilmen için çalışma kağıdında bulunan birinci sorudan başlayıp sonuncu soruya kadar tüm soruların cevaplarını sırayla okuman yeterli olacaktır”, denilerek öğretmen tarafından sırayla cevaplar okunur ve metin özetlenir. </a:t>
            </a:r>
          </a:p>
          <a:p>
            <a:pPr marL="0" indent="0">
              <a:buNone/>
            </a:pPr>
            <a:r>
              <a:rPr lang="tr-TR" sz="2400" dirty="0">
                <a:solidFill>
                  <a:schemeClr val="bg1"/>
                </a:solidFill>
              </a:rPr>
              <a:t>Öğretmen tarafından son bir kez öğrenciye “İşte metni özetlemiş olduk, anlamadığın, zor gelen bir yer oldu mu?” diye sorulur, eğer anlamadığı veya sormak istediği bir yer varsa tekrar açıklama yapılır. </a:t>
            </a:r>
          </a:p>
          <a:p>
            <a:pPr marL="0" indent="0">
              <a:buNone/>
            </a:pPr>
            <a:endParaRPr lang="tr-TR" sz="2400" dirty="0"/>
          </a:p>
          <a:p>
            <a:pPr marL="0" indent="0">
              <a:buNone/>
            </a:pPr>
            <a:endParaRPr lang="tr-TR" sz="2400" dirty="0"/>
          </a:p>
        </p:txBody>
      </p:sp>
    </p:spTree>
    <p:extLst>
      <p:ext uri="{BB962C8B-B14F-4D97-AF65-F5344CB8AC3E}">
        <p14:creationId xmlns:p14="http://schemas.microsoft.com/office/powerpoint/2010/main" val="1732417133"/>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 xmlns:a16="http://schemas.microsoft.com/office/drawing/2014/main" id="{89D7F02A-B1CA-49D1-8842-67A4F265B2B4}"/>
              </a:ext>
            </a:extLst>
          </p:cNvPr>
          <p:cNvSpPr>
            <a:spLocks noGrp="1"/>
          </p:cNvSpPr>
          <p:nvPr>
            <p:ph type="title"/>
          </p:nvPr>
        </p:nvSpPr>
        <p:spPr>
          <a:xfrm>
            <a:off x="1981200" y="-963488"/>
            <a:ext cx="8229600" cy="360040"/>
          </a:xfrm>
        </p:spPr>
        <p:txBody>
          <a:bodyPr>
            <a:normAutofit fontScale="90000"/>
          </a:bodyPr>
          <a:lstStyle/>
          <a:p>
            <a:endParaRPr lang="tr-TR" dirty="0"/>
          </a:p>
        </p:txBody>
      </p:sp>
      <p:sp>
        <p:nvSpPr>
          <p:cNvPr id="3" name="İçerik Yer Tutucusu 2">
            <a:extLst>
              <a:ext uri="{FF2B5EF4-FFF2-40B4-BE49-F238E27FC236}">
                <a16:creationId xmlns="" xmlns:a16="http://schemas.microsoft.com/office/drawing/2014/main" id="{8C977368-B090-42E4-B18C-4359134DFF44}"/>
              </a:ext>
            </a:extLst>
          </p:cNvPr>
          <p:cNvSpPr>
            <a:spLocks noGrp="1"/>
          </p:cNvSpPr>
          <p:nvPr>
            <p:ph idx="1"/>
          </p:nvPr>
        </p:nvSpPr>
        <p:spPr>
          <a:xfrm>
            <a:off x="1981200" y="548681"/>
            <a:ext cx="8229600" cy="5577483"/>
          </a:xfrm>
        </p:spPr>
        <p:txBody>
          <a:bodyPr>
            <a:normAutofit/>
          </a:bodyPr>
          <a:lstStyle/>
          <a:p>
            <a:pPr marL="0" indent="0">
              <a:buNone/>
            </a:pPr>
            <a:r>
              <a:rPr lang="tr-TR" sz="2400" dirty="0">
                <a:solidFill>
                  <a:schemeClr val="bg1"/>
                </a:solidFill>
              </a:rPr>
              <a:t>Netleştirme; bu basamakta öğrenciye “Metni okurken ve özetlerken içerikte veya kelimelerde anlamadığın bir yer oldu mu?” diye sorulur. Anlaşılmayan yerler öğretmen tarafından anında öğrenciye açıklanır ve öğretmenin model olduğu uygulama bitirilir.</a:t>
            </a:r>
          </a:p>
          <a:p>
            <a:pPr marL="0" indent="0">
              <a:buNone/>
            </a:pPr>
            <a:endParaRPr lang="tr-TR" sz="2400" dirty="0">
              <a:solidFill>
                <a:schemeClr val="bg1"/>
              </a:solidFill>
            </a:endParaRPr>
          </a:p>
          <a:p>
            <a:pPr marL="0" indent="0">
              <a:buNone/>
            </a:pPr>
            <a:endParaRPr lang="tr-TR" sz="2400" dirty="0">
              <a:solidFill>
                <a:schemeClr val="bg1"/>
              </a:solidFill>
            </a:endParaRPr>
          </a:p>
          <a:p>
            <a:pPr marL="0" indent="0">
              <a:buNone/>
            </a:pPr>
            <a:r>
              <a:rPr lang="tr-TR" sz="2400" dirty="0">
                <a:solidFill>
                  <a:schemeClr val="bg1"/>
                </a:solidFill>
              </a:rPr>
              <a:t>Bundan sonraki aşamalarda öğrencilere metinler verilerek öğretmenin model olduğu şekilde süreci gerçekleştirmesi beklenir. (Gerektiğinde öğretmen yardım edebilir)</a:t>
            </a:r>
          </a:p>
        </p:txBody>
      </p:sp>
    </p:spTree>
    <p:extLst>
      <p:ext uri="{BB962C8B-B14F-4D97-AF65-F5344CB8AC3E}">
        <p14:creationId xmlns:p14="http://schemas.microsoft.com/office/powerpoint/2010/main" val="417510401"/>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 xmlns:a16="http://schemas.microsoft.com/office/drawing/2014/main" id="{C2A0BD23-B435-4A73-A41E-5AAA54FA52A4}"/>
              </a:ext>
            </a:extLst>
          </p:cNvPr>
          <p:cNvSpPr>
            <a:spLocks noGrp="1"/>
          </p:cNvSpPr>
          <p:nvPr>
            <p:ph type="title"/>
          </p:nvPr>
        </p:nvSpPr>
        <p:spPr>
          <a:xfrm>
            <a:off x="1981200" y="-1035496"/>
            <a:ext cx="8229600" cy="45719"/>
          </a:xfrm>
        </p:spPr>
        <p:txBody>
          <a:bodyPr>
            <a:normAutofit fontScale="90000"/>
          </a:bodyPr>
          <a:lstStyle/>
          <a:p>
            <a:endParaRPr lang="tr-TR" dirty="0"/>
          </a:p>
        </p:txBody>
      </p:sp>
      <p:sp>
        <p:nvSpPr>
          <p:cNvPr id="3" name="İçerik Yer Tutucusu 2">
            <a:extLst>
              <a:ext uri="{FF2B5EF4-FFF2-40B4-BE49-F238E27FC236}">
                <a16:creationId xmlns="" xmlns:a16="http://schemas.microsoft.com/office/drawing/2014/main" id="{768E3AE2-4B02-4B51-B107-B6C94D3270D5}"/>
              </a:ext>
            </a:extLst>
          </p:cNvPr>
          <p:cNvSpPr>
            <a:spLocks noGrp="1"/>
          </p:cNvSpPr>
          <p:nvPr>
            <p:ph idx="1"/>
          </p:nvPr>
        </p:nvSpPr>
        <p:spPr>
          <a:xfrm>
            <a:off x="1981200" y="476672"/>
            <a:ext cx="8229600" cy="5976664"/>
          </a:xfrm>
        </p:spPr>
        <p:txBody>
          <a:bodyPr>
            <a:normAutofit fontScale="70000" lnSpcReduction="20000"/>
          </a:bodyPr>
          <a:lstStyle/>
          <a:p>
            <a:pPr marL="0" indent="0">
              <a:buNone/>
            </a:pPr>
            <a:r>
              <a:rPr lang="tr-TR" b="1" dirty="0">
                <a:solidFill>
                  <a:schemeClr val="bg1"/>
                </a:solidFill>
              </a:rPr>
              <a:t>Karşılıklı Öğretim </a:t>
            </a:r>
            <a:r>
              <a:rPr lang="tr-TR" b="1" dirty="0" err="1">
                <a:solidFill>
                  <a:schemeClr val="bg1"/>
                </a:solidFill>
              </a:rPr>
              <a:t>Dialog</a:t>
            </a:r>
            <a:r>
              <a:rPr lang="tr-TR" b="1" dirty="0">
                <a:solidFill>
                  <a:schemeClr val="bg1"/>
                </a:solidFill>
              </a:rPr>
              <a:t> Örneği </a:t>
            </a:r>
            <a:r>
              <a:rPr lang="tr-TR" dirty="0">
                <a:solidFill>
                  <a:schemeClr val="bg1"/>
                </a:solidFill>
              </a:rPr>
              <a:t>( </a:t>
            </a:r>
            <a:r>
              <a:rPr lang="tr-TR" i="1" dirty="0">
                <a:solidFill>
                  <a:schemeClr val="bg1"/>
                </a:solidFill>
              </a:rPr>
              <a:t>Bu etkinlik ile her bir öğrenci lider olma şansı bulur</a:t>
            </a:r>
            <a:r>
              <a:rPr lang="tr-TR" dirty="0">
                <a:solidFill>
                  <a:schemeClr val="bg1"/>
                </a:solidFill>
              </a:rPr>
              <a:t>) https://youtu.be/8oXskcnb4RA</a:t>
            </a:r>
          </a:p>
          <a:p>
            <a:endParaRPr lang="tr-TR" dirty="0">
              <a:solidFill>
                <a:schemeClr val="bg1"/>
              </a:solidFill>
            </a:endParaRPr>
          </a:p>
          <a:p>
            <a:r>
              <a:rPr lang="tr-TR" dirty="0">
                <a:solidFill>
                  <a:schemeClr val="bg1"/>
                </a:solidFill>
              </a:rPr>
              <a:t>Öğrenci 7: Sorum şu: Sualtı araştırmacısı suya girdiğinde ne görüyor?</a:t>
            </a:r>
          </a:p>
          <a:p>
            <a:endParaRPr lang="tr-TR" dirty="0">
              <a:solidFill>
                <a:schemeClr val="bg1"/>
              </a:solidFill>
            </a:endParaRPr>
          </a:p>
          <a:p>
            <a:r>
              <a:rPr lang="tr-TR" dirty="0">
                <a:solidFill>
                  <a:schemeClr val="bg1"/>
                </a:solidFill>
              </a:rPr>
              <a:t>Öğrenci 2: Saat</a:t>
            </a:r>
          </a:p>
          <a:p>
            <a:endParaRPr lang="tr-TR" dirty="0">
              <a:solidFill>
                <a:schemeClr val="bg1"/>
              </a:solidFill>
            </a:endParaRPr>
          </a:p>
          <a:p>
            <a:r>
              <a:rPr lang="tr-TR" dirty="0">
                <a:solidFill>
                  <a:schemeClr val="bg1"/>
                </a:solidFill>
              </a:rPr>
              <a:t>Öğrenci 3: Yüzgeçler</a:t>
            </a:r>
          </a:p>
          <a:p>
            <a:endParaRPr lang="tr-TR" dirty="0">
              <a:solidFill>
                <a:schemeClr val="bg1"/>
              </a:solidFill>
            </a:endParaRPr>
          </a:p>
          <a:p>
            <a:r>
              <a:rPr lang="tr-TR" dirty="0">
                <a:solidFill>
                  <a:schemeClr val="bg1"/>
                </a:solidFill>
              </a:rPr>
              <a:t>Öğrenci 4: Kemer</a:t>
            </a:r>
          </a:p>
          <a:p>
            <a:endParaRPr lang="tr-TR" dirty="0">
              <a:solidFill>
                <a:schemeClr val="bg1"/>
              </a:solidFill>
            </a:endParaRPr>
          </a:p>
          <a:p>
            <a:r>
              <a:rPr lang="tr-TR" dirty="0">
                <a:solidFill>
                  <a:schemeClr val="bg1"/>
                </a:solidFill>
              </a:rPr>
              <a:t>Öğrenci 7: Tümü iyi yanıtlar.</a:t>
            </a:r>
          </a:p>
          <a:p>
            <a:endParaRPr lang="tr-TR" dirty="0">
              <a:solidFill>
                <a:schemeClr val="bg1"/>
              </a:solidFill>
            </a:endParaRPr>
          </a:p>
          <a:p>
            <a:r>
              <a:rPr lang="tr-TR" dirty="0">
                <a:solidFill>
                  <a:schemeClr val="bg1"/>
                </a:solidFill>
              </a:rPr>
              <a:t>Öğretmen: Çok iyi! Benim de bir sorum var. Sualtı araştırmacısı neden kemer takıyor? Bunun özelliği ne?</a:t>
            </a:r>
          </a:p>
          <a:p>
            <a:endParaRPr lang="tr-TR" dirty="0">
              <a:solidFill>
                <a:schemeClr val="bg1"/>
              </a:solidFill>
            </a:endParaRPr>
          </a:p>
          <a:p>
            <a:r>
              <a:rPr lang="tr-TR" dirty="0">
                <a:solidFill>
                  <a:schemeClr val="bg1"/>
                </a:solidFill>
              </a:rPr>
              <a:t>Öğrenci 3: Bu ağır bir kemer ve onun tekrar yukarı çıkmasını engelliyor.</a:t>
            </a:r>
          </a:p>
          <a:p>
            <a:endParaRPr lang="tr-TR" dirty="0"/>
          </a:p>
        </p:txBody>
      </p:sp>
    </p:spTree>
    <p:extLst>
      <p:ext uri="{BB962C8B-B14F-4D97-AF65-F5344CB8AC3E}">
        <p14:creationId xmlns:p14="http://schemas.microsoft.com/office/powerpoint/2010/main" val="2086411303"/>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 xmlns:a16="http://schemas.microsoft.com/office/drawing/2014/main" id="{C9DDC8CE-9E79-436A-A1C5-E7C474CF7716}"/>
              </a:ext>
            </a:extLst>
          </p:cNvPr>
          <p:cNvSpPr>
            <a:spLocks noGrp="1"/>
          </p:cNvSpPr>
          <p:nvPr>
            <p:ph type="title"/>
          </p:nvPr>
        </p:nvSpPr>
        <p:spPr>
          <a:xfrm flipV="1">
            <a:off x="1981200" y="-531440"/>
            <a:ext cx="8229600" cy="72008"/>
          </a:xfrm>
        </p:spPr>
        <p:txBody>
          <a:bodyPr>
            <a:normAutofit fontScale="90000"/>
          </a:bodyPr>
          <a:lstStyle/>
          <a:p>
            <a:endParaRPr lang="tr-TR" dirty="0"/>
          </a:p>
        </p:txBody>
      </p:sp>
      <p:sp>
        <p:nvSpPr>
          <p:cNvPr id="3" name="İçerik Yer Tutucusu 2">
            <a:extLst>
              <a:ext uri="{FF2B5EF4-FFF2-40B4-BE49-F238E27FC236}">
                <a16:creationId xmlns="" xmlns:a16="http://schemas.microsoft.com/office/drawing/2014/main" id="{9F341F19-464E-4A67-8E37-63F32536EF14}"/>
              </a:ext>
            </a:extLst>
          </p:cNvPr>
          <p:cNvSpPr>
            <a:spLocks noGrp="1"/>
          </p:cNvSpPr>
          <p:nvPr>
            <p:ph idx="1"/>
          </p:nvPr>
        </p:nvSpPr>
        <p:spPr>
          <a:xfrm>
            <a:off x="1981200" y="476673"/>
            <a:ext cx="8229600" cy="5649491"/>
          </a:xfrm>
        </p:spPr>
        <p:txBody>
          <a:bodyPr>
            <a:normAutofit fontScale="70000" lnSpcReduction="20000"/>
          </a:bodyPr>
          <a:lstStyle/>
          <a:p>
            <a:endParaRPr lang="tr-TR" dirty="0"/>
          </a:p>
          <a:p>
            <a:r>
              <a:rPr lang="tr-TR" dirty="0">
                <a:solidFill>
                  <a:schemeClr val="bg1"/>
                </a:solidFill>
              </a:rPr>
              <a:t>Öğretmen: Aferin.</a:t>
            </a:r>
          </a:p>
          <a:p>
            <a:endParaRPr lang="tr-TR" dirty="0">
              <a:solidFill>
                <a:schemeClr val="bg1"/>
              </a:solidFill>
            </a:endParaRPr>
          </a:p>
          <a:p>
            <a:r>
              <a:rPr lang="tr-TR" dirty="0">
                <a:solidFill>
                  <a:schemeClr val="bg1"/>
                </a:solidFill>
              </a:rPr>
              <a:t>Öğrenci 1: Benim şu anki özetim: Bu paragraf sualtı araştırmacılarının su altındayken almaları gerekenlerle ilgiliydi.</a:t>
            </a:r>
          </a:p>
          <a:p>
            <a:endParaRPr lang="tr-TR" dirty="0">
              <a:solidFill>
                <a:schemeClr val="bg1"/>
              </a:solidFill>
            </a:endParaRPr>
          </a:p>
          <a:p>
            <a:r>
              <a:rPr lang="tr-TR" dirty="0">
                <a:solidFill>
                  <a:schemeClr val="bg1"/>
                </a:solidFill>
              </a:rPr>
              <a:t>Öğrenci 5: Ve ayrıca gereksinim duydukları özel şeyler.</a:t>
            </a:r>
          </a:p>
          <a:p>
            <a:endParaRPr lang="tr-TR" dirty="0">
              <a:solidFill>
                <a:schemeClr val="bg1"/>
              </a:solidFill>
            </a:endParaRPr>
          </a:p>
          <a:p>
            <a:r>
              <a:rPr lang="tr-TR" dirty="0">
                <a:solidFill>
                  <a:schemeClr val="bg1"/>
                </a:solidFill>
              </a:rPr>
              <a:t>Öğrenci 3: “</a:t>
            </a:r>
            <a:r>
              <a:rPr lang="tr-TR" dirty="0" err="1">
                <a:solidFill>
                  <a:schemeClr val="bg1"/>
                </a:solidFill>
              </a:rPr>
              <a:t>Techizat</a:t>
            </a:r>
            <a:r>
              <a:rPr lang="tr-TR" dirty="0">
                <a:solidFill>
                  <a:schemeClr val="bg1"/>
                </a:solidFill>
              </a:rPr>
              <a:t>” sözcüğünü netleştirmemiz gerektiğini düşünüyorum.</a:t>
            </a:r>
          </a:p>
          <a:p>
            <a:endParaRPr lang="tr-TR" dirty="0">
              <a:solidFill>
                <a:schemeClr val="bg1"/>
              </a:solidFill>
            </a:endParaRPr>
          </a:p>
          <a:p>
            <a:r>
              <a:rPr lang="tr-TR" dirty="0">
                <a:solidFill>
                  <a:schemeClr val="bg1"/>
                </a:solidFill>
              </a:rPr>
              <a:t>Öğrenci 6: Gereksinim duydukları özel şeyler.</a:t>
            </a:r>
          </a:p>
          <a:p>
            <a:endParaRPr lang="tr-TR" dirty="0">
              <a:solidFill>
                <a:schemeClr val="bg1"/>
              </a:solidFill>
            </a:endParaRPr>
          </a:p>
          <a:p>
            <a:r>
              <a:rPr lang="tr-TR" dirty="0">
                <a:solidFill>
                  <a:schemeClr val="bg1"/>
                </a:solidFill>
              </a:rPr>
              <a:t>Öğretmen: Öyküdeki “teçhizat” sözcüğü için kullanılabilecek başka bir sözcük “ekipman” olabilirdi. Ekipman su altı araştırmacılarının işlerini yapmalarını kolaylaştıran şeylerdir.</a:t>
            </a:r>
          </a:p>
          <a:p>
            <a:endParaRPr lang="tr-TR" dirty="0">
              <a:solidFill>
                <a:schemeClr val="bg1"/>
              </a:solidFill>
            </a:endParaRPr>
          </a:p>
          <a:p>
            <a:r>
              <a:rPr lang="tr-TR" dirty="0">
                <a:solidFill>
                  <a:schemeClr val="bg1"/>
                </a:solidFill>
              </a:rPr>
              <a:t>Öğrenci 1: Bir tahmin yapacağımı sanmıyorum.</a:t>
            </a:r>
          </a:p>
          <a:p>
            <a:endParaRPr lang="tr-TR" dirty="0"/>
          </a:p>
          <a:p>
            <a:endParaRPr lang="tr-TR" dirty="0"/>
          </a:p>
        </p:txBody>
      </p:sp>
    </p:spTree>
    <p:extLst>
      <p:ext uri="{BB962C8B-B14F-4D97-AF65-F5344CB8AC3E}">
        <p14:creationId xmlns:p14="http://schemas.microsoft.com/office/powerpoint/2010/main" val="383093988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p:txBody>
          <a:bodyPr>
            <a:normAutofit/>
          </a:bodyPr>
          <a:lstStyle/>
          <a:p>
            <a:r>
              <a:rPr lang="tr-TR" sz="5400" dirty="0"/>
              <a:t>Metin özellikleri</a:t>
            </a:r>
          </a:p>
          <a:p>
            <a:r>
              <a:rPr lang="tr-TR" sz="5400" dirty="0"/>
              <a:t>Okuyucu özellikleri</a:t>
            </a:r>
          </a:p>
          <a:p>
            <a:r>
              <a:rPr lang="tr-TR" sz="5400" dirty="0"/>
              <a:t>Etkinlik</a:t>
            </a:r>
          </a:p>
          <a:p>
            <a:r>
              <a:rPr lang="tr-TR" sz="5400" dirty="0"/>
              <a:t>Bağlam</a:t>
            </a:r>
            <a:endParaRPr lang="tr-TR" sz="5400" dirty="0"/>
          </a:p>
        </p:txBody>
      </p:sp>
      <p:sp>
        <p:nvSpPr>
          <p:cNvPr id="3" name="Unvan 2"/>
          <p:cNvSpPr>
            <a:spLocks noGrp="1"/>
          </p:cNvSpPr>
          <p:nvPr>
            <p:ph type="title"/>
          </p:nvPr>
        </p:nvSpPr>
        <p:spPr/>
        <p:txBody>
          <a:bodyPr>
            <a:normAutofit/>
          </a:bodyPr>
          <a:lstStyle/>
          <a:p>
            <a:pPr algn="ctr"/>
            <a:r>
              <a:rPr lang="tr-TR" sz="3200" dirty="0">
                <a:solidFill>
                  <a:schemeClr val="bg1"/>
                </a:solidFill>
              </a:rPr>
              <a:t>Etkili Okuduğunu Anlama Öğretimi Neleri Dikkate Almalıdır?</a:t>
            </a:r>
            <a:endParaRPr lang="tr-TR" sz="3200" dirty="0">
              <a:solidFill>
                <a:schemeClr val="bg1"/>
              </a:solidFill>
            </a:endParaRPr>
          </a:p>
        </p:txBody>
      </p:sp>
    </p:spTree>
    <p:extLst>
      <p:ext uri="{BB962C8B-B14F-4D97-AF65-F5344CB8AC3E}">
        <p14:creationId xmlns:p14="http://schemas.microsoft.com/office/powerpoint/2010/main" val="3364430191"/>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 xmlns:a16="http://schemas.microsoft.com/office/drawing/2014/main" id="{5F224989-3819-497E-B95A-749630C3943A}"/>
              </a:ext>
            </a:extLst>
          </p:cNvPr>
          <p:cNvSpPr>
            <a:spLocks noGrp="1"/>
          </p:cNvSpPr>
          <p:nvPr>
            <p:ph type="title"/>
          </p:nvPr>
        </p:nvSpPr>
        <p:spPr>
          <a:xfrm flipV="1">
            <a:off x="1981200" y="-387424"/>
            <a:ext cx="8229600" cy="144016"/>
          </a:xfrm>
        </p:spPr>
        <p:txBody>
          <a:bodyPr>
            <a:normAutofit fontScale="90000"/>
          </a:bodyPr>
          <a:lstStyle/>
          <a:p>
            <a:endParaRPr lang="tr-TR" dirty="0"/>
          </a:p>
        </p:txBody>
      </p:sp>
      <p:sp>
        <p:nvSpPr>
          <p:cNvPr id="3" name="İçerik Yer Tutucusu 2">
            <a:extLst>
              <a:ext uri="{FF2B5EF4-FFF2-40B4-BE49-F238E27FC236}">
                <a16:creationId xmlns="" xmlns:a16="http://schemas.microsoft.com/office/drawing/2014/main" id="{3FABB2BC-EB16-4E81-BFD1-1E3970FA4A5D}"/>
              </a:ext>
            </a:extLst>
          </p:cNvPr>
          <p:cNvSpPr>
            <a:spLocks noGrp="1"/>
          </p:cNvSpPr>
          <p:nvPr>
            <p:ph idx="1"/>
          </p:nvPr>
        </p:nvSpPr>
        <p:spPr>
          <a:xfrm>
            <a:off x="1981200" y="476673"/>
            <a:ext cx="8229600" cy="5649491"/>
          </a:xfrm>
        </p:spPr>
        <p:txBody>
          <a:bodyPr>
            <a:normAutofit fontScale="92500" lnSpcReduction="10000"/>
          </a:bodyPr>
          <a:lstStyle/>
          <a:p>
            <a:r>
              <a:rPr lang="tr-TR" dirty="0">
                <a:solidFill>
                  <a:schemeClr val="bg1"/>
                </a:solidFill>
              </a:rPr>
              <a:t>Öğretmen: Güzel, öyküde bize su altı araştırmacılarının işlerini yaparken gördükleri pek çok garip ve harika canlıları anlatıyor. Tahminim, bu canlıların bazılarını anlatacakları. Okyanusta yaşayan garip yaratıklardan bildikleriniz neler?</a:t>
            </a:r>
          </a:p>
          <a:p>
            <a:endParaRPr lang="tr-TR" dirty="0">
              <a:solidFill>
                <a:schemeClr val="bg1"/>
              </a:solidFill>
            </a:endParaRPr>
          </a:p>
          <a:p>
            <a:r>
              <a:rPr lang="tr-TR" dirty="0">
                <a:solidFill>
                  <a:schemeClr val="bg1"/>
                </a:solidFill>
              </a:rPr>
              <a:t>Öğrenci 6: Ahtapotlar.</a:t>
            </a:r>
          </a:p>
          <a:p>
            <a:endParaRPr lang="tr-TR" dirty="0">
              <a:solidFill>
                <a:schemeClr val="bg1"/>
              </a:solidFill>
            </a:endParaRPr>
          </a:p>
          <a:p>
            <a:r>
              <a:rPr lang="tr-TR" dirty="0">
                <a:solidFill>
                  <a:schemeClr val="bg1"/>
                </a:solidFill>
              </a:rPr>
              <a:t>Öğrenci 3: Balinalar.</a:t>
            </a:r>
          </a:p>
          <a:p>
            <a:endParaRPr lang="tr-TR" dirty="0">
              <a:solidFill>
                <a:schemeClr val="bg1"/>
              </a:solidFill>
            </a:endParaRPr>
          </a:p>
          <a:p>
            <a:r>
              <a:rPr lang="tr-TR" dirty="0">
                <a:solidFill>
                  <a:schemeClr val="bg1"/>
                </a:solidFill>
              </a:rPr>
              <a:t>Öğrenci 5: Köpekbalıkları.</a:t>
            </a:r>
          </a:p>
          <a:p>
            <a:endParaRPr lang="tr-TR" dirty="0">
              <a:solidFill>
                <a:schemeClr val="bg1"/>
              </a:solidFill>
            </a:endParaRPr>
          </a:p>
          <a:p>
            <a:r>
              <a:rPr lang="tr-TR" dirty="0">
                <a:solidFill>
                  <a:schemeClr val="bg1"/>
                </a:solidFill>
              </a:rPr>
              <a:t>Öğretmen: Dinleyin ve bulun. Öğretmen olma sırası kimde</a:t>
            </a:r>
            <a:r>
              <a:rPr lang="tr-TR" dirty="0" smtClean="0">
                <a:solidFill>
                  <a:schemeClr val="bg1"/>
                </a:solidFill>
              </a:rPr>
              <a:t>? (Bender, 2008).</a:t>
            </a:r>
            <a:endParaRPr lang="tr-TR" dirty="0">
              <a:solidFill>
                <a:schemeClr val="bg1"/>
              </a:solidFill>
            </a:endParaRPr>
          </a:p>
          <a:p>
            <a:endParaRPr lang="tr-TR" dirty="0"/>
          </a:p>
        </p:txBody>
      </p:sp>
    </p:spTree>
    <p:extLst>
      <p:ext uri="{BB962C8B-B14F-4D97-AF65-F5344CB8AC3E}">
        <p14:creationId xmlns:p14="http://schemas.microsoft.com/office/powerpoint/2010/main" val="277476908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p:txBody>
          <a:bodyPr/>
          <a:lstStyle/>
          <a:p>
            <a:pPr marL="0" indent="0">
              <a:buNone/>
            </a:pPr>
            <a:r>
              <a:rPr lang="tr-TR" dirty="0" smtClean="0"/>
              <a:t>Metne Ait Özellikler</a:t>
            </a:r>
          </a:p>
          <a:p>
            <a:r>
              <a:rPr lang="tr-TR" dirty="0" smtClean="0"/>
              <a:t>Metnin okunabilirliği (cümle ve sözcük uzunluğu, </a:t>
            </a:r>
            <a:r>
              <a:rPr lang="tr-TR" dirty="0" err="1" smtClean="0"/>
              <a:t>sözdizimsel</a:t>
            </a:r>
            <a:r>
              <a:rPr lang="tr-TR" dirty="0" smtClean="0"/>
              <a:t> yapı, bilinmeyen sözcük yapısı vb.) anlamada önemlidir. </a:t>
            </a:r>
          </a:p>
          <a:p>
            <a:r>
              <a:rPr lang="tr-TR" dirty="0" smtClean="0"/>
              <a:t>Yazı açıklığı da metni anlamayı kolaylaştırır. </a:t>
            </a:r>
          </a:p>
          <a:p>
            <a:endParaRPr lang="tr-TR" dirty="0" smtClean="0"/>
          </a:p>
          <a:p>
            <a:endParaRPr lang="tr-TR" dirty="0"/>
          </a:p>
        </p:txBody>
      </p:sp>
      <p:sp>
        <p:nvSpPr>
          <p:cNvPr id="3" name="Unvan 2"/>
          <p:cNvSpPr>
            <a:spLocks noGrp="1"/>
          </p:cNvSpPr>
          <p:nvPr>
            <p:ph type="title"/>
          </p:nvPr>
        </p:nvSpPr>
        <p:spPr/>
        <p:txBody>
          <a:bodyPr/>
          <a:lstStyle/>
          <a:p>
            <a:endParaRPr lang="tr-TR"/>
          </a:p>
        </p:txBody>
      </p:sp>
    </p:spTree>
    <p:extLst>
      <p:ext uri="{BB962C8B-B14F-4D97-AF65-F5344CB8AC3E}">
        <p14:creationId xmlns:p14="http://schemas.microsoft.com/office/powerpoint/2010/main" val="309847432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p:txBody>
          <a:bodyPr>
            <a:normAutofit/>
          </a:bodyPr>
          <a:lstStyle/>
          <a:p>
            <a:r>
              <a:rPr lang="tr-TR" dirty="0"/>
              <a:t>Nitelikli okuyucular, okumadan önce, okuma sırasında ve sonra bir dizi anlama stratejisi kullanarak metinden elde edilen bilgileri </a:t>
            </a:r>
            <a:r>
              <a:rPr lang="tr-TR" dirty="0" smtClean="0"/>
              <a:t>ön bilgileri ile bütünleştirerek metinden anlam çıkarırlar (</a:t>
            </a:r>
            <a:r>
              <a:rPr lang="tr-TR" dirty="0" err="1" smtClean="0"/>
              <a:t>National</a:t>
            </a:r>
            <a:r>
              <a:rPr lang="tr-TR" dirty="0" smtClean="0"/>
              <a:t> </a:t>
            </a:r>
            <a:r>
              <a:rPr lang="tr-TR" dirty="0"/>
              <a:t>Reading Panel, 2000). Bu okuduğunu anlama stratejileri, hangi stratejileri </a:t>
            </a:r>
            <a:r>
              <a:rPr lang="tr-TR" dirty="0" smtClean="0"/>
              <a:t>ve ne zaman kullanacakları hakkında karar veren </a:t>
            </a:r>
            <a:r>
              <a:rPr lang="tr-TR" dirty="0"/>
              <a:t>okuyucuların kontrolü altındaki bilinçli planlardır. </a:t>
            </a:r>
            <a:r>
              <a:rPr lang="tr-TR" dirty="0" err="1" smtClean="0"/>
              <a:t>Üstbiliş</a:t>
            </a:r>
            <a:r>
              <a:rPr lang="tr-TR" dirty="0"/>
              <a:t>, okuma sırasında </a:t>
            </a:r>
            <a:r>
              <a:rPr lang="tr-TR" dirty="0" smtClean="0"/>
              <a:t>anlamada bir problem olduğunda, okuyucunun planlama</a:t>
            </a:r>
            <a:r>
              <a:rPr lang="tr-TR" dirty="0"/>
              <a:t>, izleme ve etkili stratejileri seçme yeteneği ile </a:t>
            </a:r>
            <a:r>
              <a:rPr lang="tr-TR" dirty="0" smtClean="0"/>
              <a:t>birlikte, kişinin </a:t>
            </a:r>
            <a:r>
              <a:rPr lang="tr-TR" dirty="0"/>
              <a:t>düşünce süreçlerinin </a:t>
            </a:r>
            <a:r>
              <a:rPr lang="tr-TR" dirty="0" smtClean="0"/>
              <a:t>farkındalığıdır (</a:t>
            </a:r>
            <a:r>
              <a:rPr lang="tr-TR" dirty="0" err="1"/>
              <a:t>Pressley</a:t>
            </a:r>
            <a:r>
              <a:rPr lang="tr-TR" dirty="0"/>
              <a:t>, 2002).</a:t>
            </a:r>
          </a:p>
        </p:txBody>
      </p:sp>
      <p:sp>
        <p:nvSpPr>
          <p:cNvPr id="3" name="Unvan 2"/>
          <p:cNvSpPr>
            <a:spLocks noGrp="1"/>
          </p:cNvSpPr>
          <p:nvPr>
            <p:ph type="title"/>
          </p:nvPr>
        </p:nvSpPr>
        <p:spPr/>
        <p:txBody>
          <a:bodyPr/>
          <a:lstStyle/>
          <a:p>
            <a:r>
              <a:rPr lang="tr-TR" dirty="0" err="1" smtClean="0"/>
              <a:t>Üstbiliş</a:t>
            </a:r>
            <a:r>
              <a:rPr lang="tr-TR" dirty="0" smtClean="0"/>
              <a:t> ve Bilişsel Stratejiler</a:t>
            </a:r>
            <a:endParaRPr lang="tr-TR" dirty="0"/>
          </a:p>
        </p:txBody>
      </p:sp>
    </p:spTree>
    <p:extLst>
      <p:ext uri="{BB962C8B-B14F-4D97-AF65-F5344CB8AC3E}">
        <p14:creationId xmlns:p14="http://schemas.microsoft.com/office/powerpoint/2010/main" val="71171114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p:txBody>
          <a:bodyPr>
            <a:normAutofit/>
          </a:bodyPr>
          <a:lstStyle/>
          <a:p>
            <a:r>
              <a:rPr lang="tr-TR" dirty="0"/>
              <a:t>Her okuyucu, öğrenme </a:t>
            </a:r>
            <a:r>
              <a:rPr lang="tr-TR" dirty="0" smtClean="0"/>
              <a:t>ve anlama </a:t>
            </a:r>
            <a:r>
              <a:rPr lang="tr-TR" dirty="0"/>
              <a:t>stratejilerinden yararlanırken, risk altındaki pek çok öğrenci, bunları </a:t>
            </a:r>
            <a:r>
              <a:rPr lang="tr-TR" dirty="0" smtClean="0"/>
              <a:t>kullanmak için </a:t>
            </a:r>
            <a:r>
              <a:rPr lang="tr-TR" dirty="0"/>
              <a:t>açık bir </a:t>
            </a:r>
            <a:r>
              <a:rPr lang="tr-TR" dirty="0" smtClean="0"/>
              <a:t>öğretim almadıkça</a:t>
            </a:r>
            <a:r>
              <a:rPr lang="tr-TR" dirty="0"/>
              <a:t>, dördüncü sınıf </a:t>
            </a:r>
            <a:r>
              <a:rPr lang="tr-TR" dirty="0" smtClean="0"/>
              <a:t>düzeyinin üzerine geçemeyecektir</a:t>
            </a:r>
            <a:r>
              <a:rPr lang="tr-TR" dirty="0"/>
              <a:t>. Yaklaşık 20 yıl öncesine kadar, okuduğunu anlama öğretimi için yaygın olan uygulama, öğrencilere </a:t>
            </a:r>
            <a:r>
              <a:rPr lang="tr-TR" dirty="0" smtClean="0"/>
              <a:t>metin okumadan sonra yazılı </a:t>
            </a:r>
            <a:r>
              <a:rPr lang="tr-TR" dirty="0"/>
              <a:t>anlama </a:t>
            </a:r>
            <a:r>
              <a:rPr lang="tr-TR" dirty="0" smtClean="0"/>
              <a:t>sorularını içeren etkinlikler yaptırmaktı. Bilişsel </a:t>
            </a:r>
            <a:r>
              <a:rPr lang="tr-TR" dirty="0"/>
              <a:t>psikoloji </a:t>
            </a:r>
            <a:r>
              <a:rPr lang="tr-TR" dirty="0" smtClean="0"/>
              <a:t>alanındaki araştırmalar</a:t>
            </a:r>
            <a:r>
              <a:rPr lang="tr-TR" dirty="0"/>
              <a:t>, kod çözme becerilerinde olduğu gibi, anlama becerilerinin de açıkça ve sistematik olarak öğretilmesi gerektiğini kanıtlayana kadar, okuduğunu anlama becerilerini doğrudan öğretmek için çok az zaman harcanmıştır.</a:t>
            </a:r>
          </a:p>
        </p:txBody>
      </p:sp>
      <p:sp>
        <p:nvSpPr>
          <p:cNvPr id="3" name="Unvan 2"/>
          <p:cNvSpPr>
            <a:spLocks noGrp="1"/>
          </p:cNvSpPr>
          <p:nvPr>
            <p:ph type="title"/>
          </p:nvPr>
        </p:nvSpPr>
        <p:spPr/>
        <p:txBody>
          <a:bodyPr/>
          <a:lstStyle/>
          <a:p>
            <a:endParaRPr lang="tr-TR"/>
          </a:p>
        </p:txBody>
      </p:sp>
    </p:spTree>
    <p:extLst>
      <p:ext uri="{BB962C8B-B14F-4D97-AF65-F5344CB8AC3E}">
        <p14:creationId xmlns:p14="http://schemas.microsoft.com/office/powerpoint/2010/main" val="131122369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p:txBody>
          <a:bodyPr/>
          <a:lstStyle/>
          <a:p>
            <a:r>
              <a:rPr lang="tr-TR" dirty="0" smtClean="0"/>
              <a:t>Araştırma bulguları, öğrencilere kendi stratejik </a:t>
            </a:r>
            <a:r>
              <a:rPr lang="tr-TR" dirty="0"/>
              <a:t>davranışlarını ve performanslarını </a:t>
            </a:r>
            <a:r>
              <a:rPr lang="tr-TR" dirty="0" smtClean="0"/>
              <a:t>izlemenin öğretilebileceğini ve </a:t>
            </a:r>
            <a:r>
              <a:rPr lang="tr-TR" dirty="0"/>
              <a:t>bu </a:t>
            </a:r>
            <a:r>
              <a:rPr lang="tr-TR" dirty="0" smtClean="0"/>
              <a:t>eğitimin, onların okumalarını geliştirdiğini göstermektedir. Amerikan Ulusal Okuma Panel </a:t>
            </a:r>
            <a:r>
              <a:rPr lang="tr-TR" dirty="0"/>
              <a:t>Raporu analizi, metin anlama becerisini geliştirmek için yedi stratejinin </a:t>
            </a:r>
            <a:r>
              <a:rPr lang="tr-TR" dirty="0" smtClean="0"/>
              <a:t>sağlam </a:t>
            </a:r>
            <a:r>
              <a:rPr lang="tr-TR" dirty="0"/>
              <a:t>bir bilimsel temele sahip olduğu sonucuna varmıştır (</a:t>
            </a:r>
            <a:r>
              <a:rPr lang="tr-TR" dirty="0" err="1"/>
              <a:t>Armbruster</a:t>
            </a:r>
            <a:r>
              <a:rPr lang="tr-TR" dirty="0"/>
              <a:t> ve ark., 2001; </a:t>
            </a:r>
            <a:r>
              <a:rPr lang="tr-TR" dirty="0" err="1"/>
              <a:t>National</a:t>
            </a:r>
            <a:r>
              <a:rPr lang="tr-TR" dirty="0"/>
              <a:t> Reading Panel, 2000; Texas Eğitim Ajansı, 2000).</a:t>
            </a:r>
          </a:p>
        </p:txBody>
      </p:sp>
      <p:sp>
        <p:nvSpPr>
          <p:cNvPr id="3" name="Unvan 2"/>
          <p:cNvSpPr>
            <a:spLocks noGrp="1"/>
          </p:cNvSpPr>
          <p:nvPr>
            <p:ph type="title"/>
          </p:nvPr>
        </p:nvSpPr>
        <p:spPr/>
        <p:txBody>
          <a:bodyPr/>
          <a:lstStyle/>
          <a:p>
            <a:endParaRPr lang="tr-TR"/>
          </a:p>
        </p:txBody>
      </p:sp>
    </p:spTree>
    <p:extLst>
      <p:ext uri="{BB962C8B-B14F-4D97-AF65-F5344CB8AC3E}">
        <p14:creationId xmlns:p14="http://schemas.microsoft.com/office/powerpoint/2010/main" val="288392147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İçerik Yer Tutucusu 4"/>
          <p:cNvGraphicFramePr>
            <a:graphicFrameLocks noGrp="1"/>
          </p:cNvGraphicFramePr>
          <p:nvPr>
            <p:ph idx="1"/>
            <p:extLst/>
          </p:nvPr>
        </p:nvGraphicFramePr>
        <p:xfrm>
          <a:off x="1524000" y="-531439"/>
          <a:ext cx="9144000" cy="7011298"/>
        </p:xfrm>
        <a:graphic>
          <a:graphicData uri="http://schemas.openxmlformats.org/drawingml/2006/table">
            <a:tbl>
              <a:tblPr firstRow="1" bandRow="1">
                <a:tableStyleId>{5C22544A-7EE6-4342-B048-85BDC9FD1C3A}</a:tableStyleId>
              </a:tblPr>
              <a:tblGrid>
                <a:gridCol w="2491768"/>
                <a:gridCol w="6652232"/>
              </a:tblGrid>
              <a:tr h="893702">
                <a:tc>
                  <a:txBody>
                    <a:bodyPr/>
                    <a:lstStyle/>
                    <a:p>
                      <a:endParaRPr lang="tr-TR" dirty="0"/>
                    </a:p>
                  </a:txBody>
                  <a:tcPr/>
                </a:tc>
                <a:tc>
                  <a:txBody>
                    <a:bodyPr/>
                    <a:lstStyle/>
                    <a:p>
                      <a:endParaRPr lang="tr-TR" dirty="0"/>
                    </a:p>
                  </a:txBody>
                  <a:tcPr/>
                </a:tc>
              </a:tr>
              <a:tr h="1180311">
                <a:tc>
                  <a:txBody>
                    <a:bodyPr/>
                    <a:lstStyle/>
                    <a:p>
                      <a:r>
                        <a:rPr lang="tr-TR" dirty="0" smtClean="0"/>
                        <a:t>Anlamayı izleme</a:t>
                      </a:r>
                      <a:endParaRPr lang="tr-TR" dirty="0"/>
                    </a:p>
                  </a:txBody>
                  <a:tcPr/>
                </a:tc>
                <a:tc>
                  <a:txBody>
                    <a:bodyPr/>
                    <a:lstStyle/>
                    <a:p>
                      <a:r>
                        <a:rPr lang="tr-TR" dirty="0" smtClean="0"/>
                        <a:t>Bu </a:t>
                      </a:r>
                      <a:r>
                        <a:rPr lang="tr-TR" dirty="0" err="1" smtClean="0"/>
                        <a:t>üstbilişsel</a:t>
                      </a:r>
                      <a:r>
                        <a:rPr lang="tr-TR" dirty="0" smtClean="0"/>
                        <a:t> süreç, okuyucuların neyi anladıklarını ve anlamadıklarını bildikleri genel bir yetkinliktir. “Düzeltme” stratejilerinin ne zaman gerekli olduğunu ve hangilerinin anlama problemlerini çözeceklerini bilirler.</a:t>
                      </a:r>
                      <a:endParaRPr lang="tr-TR" dirty="0"/>
                    </a:p>
                  </a:txBody>
                  <a:tcPr/>
                </a:tc>
              </a:tr>
              <a:tr h="907931">
                <a:tc>
                  <a:txBody>
                    <a:bodyPr/>
                    <a:lstStyle/>
                    <a:p>
                      <a:r>
                        <a:rPr lang="tr-TR" dirty="0" err="1" smtClean="0"/>
                        <a:t>İşbirlikli</a:t>
                      </a:r>
                      <a:r>
                        <a:rPr lang="tr-TR" dirty="0" smtClean="0"/>
                        <a:t> öğrenme</a:t>
                      </a:r>
                      <a:endParaRPr lang="tr-TR" dirty="0"/>
                    </a:p>
                  </a:txBody>
                  <a:tcPr/>
                </a:tc>
                <a:tc>
                  <a:txBody>
                    <a:bodyPr/>
                    <a:lstStyle/>
                    <a:p>
                      <a:r>
                        <a:rPr lang="tr-TR" dirty="0" smtClean="0"/>
                        <a:t>Öğrencilerin ortak öğrenme hedefleri olan küçük ve karma yetenekli gruplarda çalıştıkları bu "öğrenci merkezli öğretim yaklaşımı" bazen işbirlikçi öğrenme olarak adlandırılır.</a:t>
                      </a:r>
                      <a:endParaRPr lang="tr-TR" dirty="0"/>
                    </a:p>
                  </a:txBody>
                  <a:tcPr/>
                </a:tc>
              </a:tr>
              <a:tr h="643487">
                <a:tc>
                  <a:txBody>
                    <a:bodyPr/>
                    <a:lstStyle/>
                    <a:p>
                      <a:r>
                        <a:rPr lang="tr-TR" dirty="0" smtClean="0"/>
                        <a:t>Şematik ve anlamsal düzenleyiciler</a:t>
                      </a:r>
                      <a:endParaRPr lang="tr-TR" dirty="0"/>
                    </a:p>
                  </a:txBody>
                  <a:tcPr/>
                </a:tc>
                <a:tc>
                  <a:txBody>
                    <a:bodyPr/>
                    <a:lstStyle/>
                    <a:p>
                      <a:r>
                        <a:rPr lang="tr-TR" dirty="0" smtClean="0"/>
                        <a:t>Bunlar, okuyucunun yazınsal ve bilgilendirici metin yapısını tanımasına ve anlamasına yardımcı olan metnin görsel temsilidir.</a:t>
                      </a:r>
                      <a:endParaRPr lang="tr-TR" dirty="0"/>
                    </a:p>
                  </a:txBody>
                  <a:tcPr/>
                </a:tc>
              </a:tr>
              <a:tr h="363172">
                <a:tc>
                  <a:txBody>
                    <a:bodyPr/>
                    <a:lstStyle/>
                    <a:p>
                      <a:r>
                        <a:rPr lang="tr-TR" dirty="0" smtClean="0"/>
                        <a:t>Kendini sorgulama</a:t>
                      </a:r>
                      <a:endParaRPr lang="tr-TR" dirty="0"/>
                    </a:p>
                  </a:txBody>
                  <a:tcPr/>
                </a:tc>
                <a:tc>
                  <a:txBody>
                    <a:bodyPr/>
                    <a:lstStyle/>
                    <a:p>
                      <a:r>
                        <a:rPr lang="tr-TR" dirty="0" smtClean="0"/>
                        <a:t>Okuma süreci boyunca okuyucu, sorular üretir ve sorar.</a:t>
                      </a:r>
                      <a:endParaRPr lang="tr-TR" dirty="0"/>
                    </a:p>
                  </a:txBody>
                  <a:tcPr/>
                </a:tc>
              </a:tr>
              <a:tr h="1725069">
                <a:tc>
                  <a:txBody>
                    <a:bodyPr/>
                    <a:lstStyle/>
                    <a:p>
                      <a:r>
                        <a:rPr lang="tr-TR" dirty="0" smtClean="0"/>
                        <a:t>Öykü yapı analizi</a:t>
                      </a:r>
                      <a:endParaRPr lang="tr-TR" dirty="0"/>
                    </a:p>
                  </a:txBody>
                  <a:tcPr/>
                </a:tc>
                <a:tc>
                  <a:txBody>
                    <a:bodyPr/>
                    <a:lstStyle/>
                    <a:p>
                      <a:r>
                        <a:rPr lang="tr-TR" dirty="0" smtClean="0"/>
                        <a:t>Öğrenciler, </a:t>
                      </a:r>
                      <a:r>
                        <a:rPr lang="tr-TR" baseline="0" dirty="0" smtClean="0"/>
                        <a:t>metnin gramerini oluşturan olayın yeri, </a:t>
                      </a:r>
                      <a:r>
                        <a:rPr lang="tr-TR" dirty="0" smtClean="0"/>
                        <a:t>karakterleri, motivasyon, problemleri, olayları ve temayı analiz ederek bir öykünün yapısını</a:t>
                      </a:r>
                      <a:r>
                        <a:rPr lang="tr-TR" baseline="0" dirty="0" smtClean="0"/>
                        <a:t> </a:t>
                      </a:r>
                      <a:r>
                        <a:rPr lang="tr-TR" dirty="0" smtClean="0"/>
                        <a:t>tanımlamayı öğrenirler. Okuyucu bunun için genellikle bu öykünün</a:t>
                      </a:r>
                      <a:r>
                        <a:rPr lang="tr-TR" baseline="0" dirty="0" smtClean="0"/>
                        <a:t> </a:t>
                      </a:r>
                      <a:r>
                        <a:rPr lang="tr-TR" dirty="0" smtClean="0"/>
                        <a:t>öğelerini daha somut bir şekilde görüntüleyen ve öykü</a:t>
                      </a:r>
                      <a:r>
                        <a:rPr lang="tr-TR" baseline="0" dirty="0" smtClean="0"/>
                        <a:t> </a:t>
                      </a:r>
                      <a:r>
                        <a:rPr lang="tr-TR" dirty="0" smtClean="0"/>
                        <a:t>haritası adı verilen bir şematik</a:t>
                      </a:r>
                      <a:r>
                        <a:rPr lang="tr-TR" baseline="0" dirty="0" smtClean="0"/>
                        <a:t> </a:t>
                      </a:r>
                      <a:r>
                        <a:rPr lang="tr-TR" dirty="0" smtClean="0"/>
                        <a:t>düzenleyici</a:t>
                      </a:r>
                      <a:r>
                        <a:rPr lang="tr-TR" baseline="0" dirty="0" smtClean="0"/>
                        <a:t> oluşturur. </a:t>
                      </a:r>
                      <a:endParaRPr lang="tr-TR" dirty="0"/>
                    </a:p>
                  </a:txBody>
                  <a:tcPr/>
                </a:tc>
              </a:tr>
              <a:tr h="635552">
                <a:tc>
                  <a:txBody>
                    <a:bodyPr/>
                    <a:lstStyle/>
                    <a:p>
                      <a:r>
                        <a:rPr lang="tr-TR" dirty="0" smtClean="0"/>
                        <a:t>Özetleme</a:t>
                      </a:r>
                      <a:endParaRPr lang="tr-TR" dirty="0"/>
                    </a:p>
                  </a:txBody>
                  <a:tcPr/>
                </a:tc>
                <a:tc>
                  <a:txBody>
                    <a:bodyPr/>
                    <a:lstStyle/>
                    <a:p>
                      <a:r>
                        <a:rPr lang="tr-TR" dirty="0" smtClean="0"/>
                        <a:t>Bu strateji, bilgiyi kendi sözcükleriyle bir araya getirmeyi veya sentezlemeyi içerir.</a:t>
                      </a:r>
                      <a:endParaRPr lang="tr-TR" dirty="0"/>
                    </a:p>
                  </a:txBody>
                  <a:tcPr/>
                </a:tc>
              </a:tr>
              <a:tr h="635552">
                <a:tc>
                  <a:txBody>
                    <a:bodyPr/>
                    <a:lstStyle/>
                    <a:p>
                      <a:r>
                        <a:rPr lang="tr-TR" dirty="0" smtClean="0"/>
                        <a:t>Soruları yanıtlama</a:t>
                      </a:r>
                      <a:endParaRPr lang="tr-TR" dirty="0"/>
                    </a:p>
                  </a:txBody>
                  <a:tcPr/>
                </a:tc>
                <a:tc>
                  <a:txBody>
                    <a:bodyPr/>
                    <a:lstStyle/>
                    <a:p>
                      <a:r>
                        <a:rPr lang="tr-TR" dirty="0" smtClean="0"/>
                        <a:t>Metin-açık ve metin-örtülü sorular öğrencilerin okuduğunu anlamalarını sağlar.</a:t>
                      </a:r>
                      <a:endParaRPr lang="tr-TR" dirty="0"/>
                    </a:p>
                  </a:txBody>
                  <a:tcPr/>
                </a:tc>
              </a:tr>
            </a:tbl>
          </a:graphicData>
        </a:graphic>
      </p:graphicFrame>
      <p:sp>
        <p:nvSpPr>
          <p:cNvPr id="3" name="Unvan 2"/>
          <p:cNvSpPr>
            <a:spLocks noGrp="1"/>
          </p:cNvSpPr>
          <p:nvPr>
            <p:ph type="title"/>
          </p:nvPr>
        </p:nvSpPr>
        <p:spPr>
          <a:xfrm>
            <a:off x="1981200" y="152402"/>
            <a:ext cx="8229600" cy="45719"/>
          </a:xfrm>
        </p:spPr>
        <p:txBody>
          <a:bodyPr>
            <a:normAutofit fontScale="90000"/>
          </a:bodyPr>
          <a:lstStyle/>
          <a:p>
            <a:endParaRPr lang="tr-TR" dirty="0"/>
          </a:p>
        </p:txBody>
      </p:sp>
    </p:spTree>
    <p:extLst>
      <p:ext uri="{BB962C8B-B14F-4D97-AF65-F5344CB8AC3E}">
        <p14:creationId xmlns:p14="http://schemas.microsoft.com/office/powerpoint/2010/main" val="1283793051"/>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TotalTime>
  <Words>1970</Words>
  <Application>Microsoft Office PowerPoint</Application>
  <PresentationFormat>Geniş ekran</PresentationFormat>
  <Paragraphs>269</Paragraphs>
  <Slides>40</Slides>
  <Notes>1</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40</vt:i4>
      </vt:variant>
    </vt:vector>
  </HeadingPairs>
  <TitlesOfParts>
    <vt:vector size="46" baseType="lpstr">
      <vt:lpstr>Arial</vt:lpstr>
      <vt:lpstr>Calibri</vt:lpstr>
      <vt:lpstr>Calibri Light</vt:lpstr>
      <vt:lpstr>Times New Roman</vt:lpstr>
      <vt:lpstr>Wingdings</vt:lpstr>
      <vt:lpstr>Office Teması</vt:lpstr>
      <vt:lpstr>PowerPoint Sunusu</vt:lpstr>
      <vt:lpstr>u Anlama ve Okuduğunu Anlama Stratejileri</vt:lpstr>
      <vt:lpstr>OKUDUĞUNU ANLAMADA YAŞANAN GÜÇLÜKLER</vt:lpstr>
      <vt:lpstr>Etkili Okuduğunu Anlama Öğretimi Neleri Dikkate Almalıdır?</vt:lpstr>
      <vt:lpstr>PowerPoint Sunusu</vt:lpstr>
      <vt:lpstr>Üstbiliş ve Bilişsel Stratejiler</vt:lpstr>
      <vt:lpstr>PowerPoint Sunusu</vt:lpstr>
      <vt:lpstr>PowerPoint Sunusu</vt:lpstr>
      <vt:lpstr>PowerPoint Sunusu</vt:lpstr>
      <vt:lpstr>Okuduğunu Anlama Stratejileri</vt:lpstr>
      <vt:lpstr>PowerPoint Sunusu</vt:lpstr>
      <vt:lpstr>PowerPoint Sunusu</vt:lpstr>
      <vt:lpstr>PowerPoint Sunusu</vt:lpstr>
      <vt:lpstr>PowerPoint Sunusu</vt:lpstr>
      <vt:lpstr>PowerPoint Sunusu</vt:lpstr>
      <vt:lpstr>Okuma Stratejileri</vt:lpstr>
      <vt:lpstr>Stratejileri Nasıl Öğreteceğiz?</vt:lpstr>
      <vt:lpstr>Bir konuyu işlerken neleri düşünelim ve yapalım? </vt:lpstr>
      <vt:lpstr>  </vt:lpstr>
      <vt:lpstr>PowerPoint Sunusu</vt:lpstr>
      <vt:lpstr>KARŞILIKLI ÖĞRETİM (Reciprocal Teaching)  KAYNAKÇA (Bu bölüm aşağıdaki kaynaklardan hazırlanmıştır.) Bender, W. N. (2008). Differentiating instruction for students with learning disabilities. Corwin Press. Second Edition. Doğan, A. (2013). Üstbiliş ve üstbilişe dayalı öğretim. Middle Eastern &amp; African Journal of Educational Research, 3(6). Epçaçan, C. (2009). Okuduğunu anlama stratejilerine genel bir bakış. Journal of International Social Research, 1(6). Güldenoğlu, B. (2008). Karşılıklı öğretim tekniğinin hafif derecede zihin engelli öğrencilere okuduğunu anlama becerilerinin öğretiminde etkililiğinin ve sürekliliğinin incelenmesi. Yayımlanmamış yüksek lisans tezi. Ankara Üniversitesi Eğitim Bilimleri Enstitüsü. Ankara. Güldenoğlu, B. (2008). Zihinsel yetersizliği olan öğrencilerde okuduğunu anlama becerilerinin desteklenmesi. Ankara Üniversitesi Eğitim Bilimleri Fakültesi Özel Eğitim Dergisi, 9(02), 051-063. Lysynchuck, L., Pressley, M., &amp; Vye, N. (1990). Reciprocal Teaching İmproves Standardized Reading – Comprehension Performance İn Poor Comprehenders. Elementary School Journal, 90 (5), 469 – 484. Palinscar, A.S., &amp; Brown, A.L. (1984). Reciprocal teaching of comprehension-fostering and comprehension-monitoring activities. Cognition and Instruction, 1, 117-175. </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HAKEM</dc:creator>
  <cp:lastModifiedBy>HAKEM</cp:lastModifiedBy>
  <cp:revision>4</cp:revision>
  <dcterms:created xsi:type="dcterms:W3CDTF">2019-12-18T08:46:16Z</dcterms:created>
  <dcterms:modified xsi:type="dcterms:W3CDTF">2019-12-18T08:52:33Z</dcterms:modified>
</cp:coreProperties>
</file>