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7"/>
  </p:notesMasterIdLst>
  <p:sldIdLst>
    <p:sldId id="256" r:id="rId2"/>
    <p:sldId id="289" r:id="rId3"/>
    <p:sldId id="318" r:id="rId4"/>
    <p:sldId id="317" r:id="rId5"/>
    <p:sldId id="285" r:id="rId6"/>
    <p:sldId id="330" r:id="rId7"/>
    <p:sldId id="287" r:id="rId8"/>
    <p:sldId id="331" r:id="rId9"/>
    <p:sldId id="332" r:id="rId10"/>
    <p:sldId id="333" r:id="rId11"/>
    <p:sldId id="288" r:id="rId12"/>
    <p:sldId id="322" r:id="rId13"/>
    <p:sldId id="323" r:id="rId14"/>
    <p:sldId id="324" r:id="rId15"/>
    <p:sldId id="326" r:id="rId16"/>
    <p:sldId id="325" r:id="rId17"/>
    <p:sldId id="327" r:id="rId18"/>
    <p:sldId id="328" r:id="rId19"/>
    <p:sldId id="329" r:id="rId20"/>
    <p:sldId id="291" r:id="rId21"/>
    <p:sldId id="319" r:id="rId22"/>
    <p:sldId id="320" r:id="rId23"/>
    <p:sldId id="321" r:id="rId24"/>
    <p:sldId id="296" r:id="rId25"/>
    <p:sldId id="292" r:id="rId26"/>
    <p:sldId id="290" r:id="rId27"/>
    <p:sldId id="293" r:id="rId28"/>
    <p:sldId id="294" r:id="rId29"/>
    <p:sldId id="297" r:id="rId30"/>
    <p:sldId id="295" r:id="rId31"/>
    <p:sldId id="299" r:id="rId32"/>
    <p:sldId id="298" r:id="rId33"/>
    <p:sldId id="300" r:id="rId34"/>
    <p:sldId id="301" r:id="rId35"/>
    <p:sldId id="261" r:id="rId36"/>
    <p:sldId id="282" r:id="rId37"/>
    <p:sldId id="279" r:id="rId38"/>
    <p:sldId id="280" r:id="rId39"/>
    <p:sldId id="281" r:id="rId40"/>
    <p:sldId id="283" r:id="rId41"/>
    <p:sldId id="284" r:id="rId42"/>
    <p:sldId id="302" r:id="rId43"/>
    <p:sldId id="286" r:id="rId44"/>
    <p:sldId id="303" r:id="rId45"/>
    <p:sldId id="304" r:id="rId46"/>
    <p:sldId id="305" r:id="rId47"/>
    <p:sldId id="306" r:id="rId48"/>
    <p:sldId id="307" r:id="rId49"/>
    <p:sldId id="308" r:id="rId50"/>
    <p:sldId id="309" r:id="rId51"/>
    <p:sldId id="310" r:id="rId52"/>
    <p:sldId id="311" r:id="rId53"/>
    <p:sldId id="312" r:id="rId54"/>
    <p:sldId id="313" r:id="rId55"/>
    <p:sldId id="316" r:id="rId56"/>
  </p:sldIdLst>
  <p:sldSz cx="9144000" cy="5143500" type="screen16x9"/>
  <p:notesSz cx="6858000" cy="9144000"/>
  <p:embeddedFontLst>
    <p:embeddedFont>
      <p:font typeface="Malgun Gothic" panose="020B0503020000020004" pitchFamily="34" charset="-127"/>
      <p:regular r:id="rId58"/>
      <p:bold r:id="rId59"/>
    </p:embeddedFont>
    <p:embeddedFont>
      <p:font typeface="Calibri" panose="020F0502020204030204" pitchFamily="34" charset="0"/>
      <p:regular r:id="rId60"/>
      <p:bold r:id="rId61"/>
      <p:italic r:id="rId62"/>
      <p:boldItalic r:id="rId63"/>
    </p:embeddedFont>
    <p:embeddedFont>
      <p:font typeface="Microsoft JhengHei Light" panose="020B0304030504040204" pitchFamily="34" charset="-120"/>
      <p:regular r:id="rId64"/>
    </p:embeddedFont>
    <p:embeddedFont>
      <p:font typeface="Montserrat" panose="020B0604020202020204" charset="-94"/>
      <p:regular r:id="rId65"/>
      <p:bold r:id="rId66"/>
      <p:italic r:id="rId67"/>
      <p:boldItalic r:id="rId68"/>
    </p:embeddedFont>
    <p:embeddedFont>
      <p:font typeface="Montserrat Light" panose="020B0604020202020204" charset="-94"/>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9C7065-D792-4A0F-A8B1-AEB272CA1B24}">
  <a:tblStyle styleId="{039C7065-D792-4A0F-A8B1-AEB272CA1B2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4"/>
    <p:restoredTop sz="94643"/>
  </p:normalViewPr>
  <p:slideViewPr>
    <p:cSldViewPr snapToGrid="0" snapToObjects="1">
      <p:cViewPr varScale="1">
        <p:scale>
          <a:sx n="100" d="100"/>
          <a:sy n="100" d="100"/>
        </p:scale>
        <p:origin x="1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B2D03C-7207-DC49-BAE3-CF1C7DE26888}"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tr-TR"/>
        </a:p>
      </dgm:t>
    </dgm:pt>
    <dgm:pt modelId="{3304BDEE-07FA-F04F-AFFB-D127CD6DC03F}">
      <dgm:prSet phldrT="[Metin]"/>
      <dgm:spPr/>
      <dgm:t>
        <a:bodyPr/>
        <a:lstStyle/>
        <a:p>
          <a:r>
            <a:rPr lang="tr-TR" dirty="0"/>
            <a:t>Her insan kendi zekasını arttırma ve geliştirme yeteneğine sahiptir.</a:t>
          </a:r>
        </a:p>
      </dgm:t>
    </dgm:pt>
    <dgm:pt modelId="{746F51F5-E9C3-AA45-B34C-D07C6650E652}" type="parTrans" cxnId="{D6A7D521-F84B-C746-8498-625EAAC44444}">
      <dgm:prSet/>
      <dgm:spPr/>
      <dgm:t>
        <a:bodyPr/>
        <a:lstStyle/>
        <a:p>
          <a:endParaRPr lang="tr-TR"/>
        </a:p>
      </dgm:t>
    </dgm:pt>
    <dgm:pt modelId="{1C00E3B1-7FAA-E24A-80D7-921319DE8562}" type="sibTrans" cxnId="{D6A7D521-F84B-C746-8498-625EAAC44444}">
      <dgm:prSet/>
      <dgm:spPr/>
      <dgm:t>
        <a:bodyPr/>
        <a:lstStyle/>
        <a:p>
          <a:endParaRPr lang="tr-TR"/>
        </a:p>
      </dgm:t>
    </dgm:pt>
    <dgm:pt modelId="{48D1EBFE-2F5F-F04A-9F0A-21ABA7A6E90B}">
      <dgm:prSet phldrT="[Metin]"/>
      <dgm:spPr/>
      <dgm:t>
        <a:bodyPr/>
        <a:lstStyle/>
        <a:p>
          <a:r>
            <a:rPr lang="tr-TR" dirty="0"/>
            <a:t>Zeka sadece değişmekle kalmaz, başkalarına da öğretilebilir.</a:t>
          </a:r>
        </a:p>
      </dgm:t>
    </dgm:pt>
    <dgm:pt modelId="{28D72BD0-EDA4-BB4A-88F8-349522038626}" type="parTrans" cxnId="{6AD4DAF7-6E58-8F44-9CAD-A4CD5C99E0CB}">
      <dgm:prSet/>
      <dgm:spPr/>
      <dgm:t>
        <a:bodyPr/>
        <a:lstStyle/>
        <a:p>
          <a:endParaRPr lang="tr-TR"/>
        </a:p>
      </dgm:t>
    </dgm:pt>
    <dgm:pt modelId="{1697D46C-B751-AC42-8E4F-C073E0621D52}" type="sibTrans" cxnId="{6AD4DAF7-6E58-8F44-9CAD-A4CD5C99E0CB}">
      <dgm:prSet/>
      <dgm:spPr/>
      <dgm:t>
        <a:bodyPr/>
        <a:lstStyle/>
        <a:p>
          <a:endParaRPr lang="tr-TR"/>
        </a:p>
      </dgm:t>
    </dgm:pt>
    <dgm:pt modelId="{5F5FAE99-D63B-4C4E-8F46-9E03D3007EED}">
      <dgm:prSet phldrT="[Metin]"/>
      <dgm:spPr/>
      <dgm:t>
        <a:bodyPr/>
        <a:lstStyle/>
        <a:p>
          <a:r>
            <a:rPr lang="tr-TR" dirty="0"/>
            <a:t>Zeka, beyin ve zihin sistemlerinin birbiriyle etkileşimi sonucu ortaya çıkmaktadır. </a:t>
          </a:r>
        </a:p>
      </dgm:t>
    </dgm:pt>
    <dgm:pt modelId="{B55505D2-CF10-C547-B441-A14493C4447B}" type="parTrans" cxnId="{DB79A116-68B4-464D-960B-2EAD607D6DF2}">
      <dgm:prSet/>
      <dgm:spPr/>
      <dgm:t>
        <a:bodyPr/>
        <a:lstStyle/>
        <a:p>
          <a:endParaRPr lang="tr-TR"/>
        </a:p>
      </dgm:t>
    </dgm:pt>
    <dgm:pt modelId="{C1362926-EE2A-234B-A2D3-47EBB6CD3726}" type="sibTrans" cxnId="{DB79A116-68B4-464D-960B-2EAD607D6DF2}">
      <dgm:prSet/>
      <dgm:spPr/>
      <dgm:t>
        <a:bodyPr/>
        <a:lstStyle/>
        <a:p>
          <a:endParaRPr lang="tr-TR"/>
        </a:p>
      </dgm:t>
    </dgm:pt>
    <dgm:pt modelId="{3B54005A-BE10-6D4C-A9FC-A5B5F5021023}">
      <dgm:prSet phldrT="[Metin]"/>
      <dgm:spPr/>
      <dgm:t>
        <a:bodyPr/>
        <a:lstStyle/>
        <a:p>
          <a:r>
            <a:rPr lang="tr-TR" dirty="0"/>
            <a:t>Zeka, çok yönlülüğüne karşın kendi içinde bir bütündür.</a:t>
          </a:r>
        </a:p>
      </dgm:t>
    </dgm:pt>
    <dgm:pt modelId="{76CF7F34-FD5A-674E-8994-ECF9C3BE7737}" type="parTrans" cxnId="{7BC7F612-829E-7F48-BE81-B51A0886FF41}">
      <dgm:prSet/>
      <dgm:spPr/>
      <dgm:t>
        <a:bodyPr/>
        <a:lstStyle/>
        <a:p>
          <a:endParaRPr lang="tr-TR"/>
        </a:p>
      </dgm:t>
    </dgm:pt>
    <dgm:pt modelId="{F5D00B51-B963-F049-8ABD-5C504BFAD791}" type="sibTrans" cxnId="{7BC7F612-829E-7F48-BE81-B51A0886FF41}">
      <dgm:prSet/>
      <dgm:spPr/>
      <dgm:t>
        <a:bodyPr/>
        <a:lstStyle/>
        <a:p>
          <a:endParaRPr lang="tr-TR"/>
        </a:p>
      </dgm:t>
    </dgm:pt>
    <dgm:pt modelId="{DF3C3F5D-FD5F-FF43-9038-717D203A05BD}">
      <dgm:prSet phldrT="[Metin]"/>
      <dgm:spPr/>
      <dgm:t>
        <a:bodyPr/>
        <a:lstStyle/>
        <a:p>
          <a:r>
            <a:rPr lang="tr-TR" dirty="0"/>
            <a:t>Her insan çeşitli zeka alanlarının tümüne sahiptir.</a:t>
          </a:r>
        </a:p>
      </dgm:t>
    </dgm:pt>
    <dgm:pt modelId="{BEAB65EA-9EF7-E648-95FF-419D7505F7CE}" type="parTrans" cxnId="{98E41966-C27E-864C-8B39-7FB8EF36DE15}">
      <dgm:prSet/>
      <dgm:spPr/>
      <dgm:t>
        <a:bodyPr/>
        <a:lstStyle/>
        <a:p>
          <a:endParaRPr lang="tr-TR"/>
        </a:p>
      </dgm:t>
    </dgm:pt>
    <dgm:pt modelId="{22520D49-96D8-5846-9227-C72E6DD4ADF5}" type="sibTrans" cxnId="{98E41966-C27E-864C-8B39-7FB8EF36DE15}">
      <dgm:prSet/>
      <dgm:spPr/>
      <dgm:t>
        <a:bodyPr/>
        <a:lstStyle/>
        <a:p>
          <a:endParaRPr lang="tr-TR"/>
        </a:p>
      </dgm:t>
    </dgm:pt>
    <dgm:pt modelId="{D47E97E3-78E6-D84E-9D04-DA5860BF2C6C}">
      <dgm:prSet phldrT="[Metin]"/>
      <dgm:spPr/>
      <dgm:t>
        <a:bodyPr/>
        <a:lstStyle/>
        <a:p>
          <a:r>
            <a:rPr lang="tr-TR" dirty="0"/>
            <a:t>Her insan, zeka alanlarından her birini belli bir düzeyde geliştirebilir.</a:t>
          </a:r>
        </a:p>
      </dgm:t>
    </dgm:pt>
    <dgm:pt modelId="{A0250578-D0D3-EC4F-8733-5907634E2D67}" type="parTrans" cxnId="{59B51EB3-59C5-5A49-9A6F-21388365FD70}">
      <dgm:prSet/>
      <dgm:spPr/>
      <dgm:t>
        <a:bodyPr/>
        <a:lstStyle/>
        <a:p>
          <a:endParaRPr lang="tr-TR"/>
        </a:p>
      </dgm:t>
    </dgm:pt>
    <dgm:pt modelId="{1552A315-1CDF-124C-8EE7-2129B068B8CF}" type="sibTrans" cxnId="{59B51EB3-59C5-5A49-9A6F-21388365FD70}">
      <dgm:prSet/>
      <dgm:spPr/>
      <dgm:t>
        <a:bodyPr/>
        <a:lstStyle/>
        <a:p>
          <a:endParaRPr lang="tr-TR"/>
        </a:p>
      </dgm:t>
    </dgm:pt>
    <dgm:pt modelId="{B9F5445C-169C-7943-B08D-ADF896669B79}">
      <dgm:prSet phldrT="[Metin]"/>
      <dgm:spPr/>
      <dgm:t>
        <a:bodyPr/>
        <a:lstStyle/>
        <a:p>
          <a:r>
            <a:rPr lang="tr-TR" dirty="0"/>
            <a:t>Çeşitli zeka alanları genellikle bir arada belli  uyum içinde çalışırlar.</a:t>
          </a:r>
        </a:p>
      </dgm:t>
    </dgm:pt>
    <dgm:pt modelId="{727D9E53-1CB5-8143-9B5F-80BD6E8DA661}" type="parTrans" cxnId="{74E1B470-3750-C94D-A207-6619AE3A9CE8}">
      <dgm:prSet/>
      <dgm:spPr/>
      <dgm:t>
        <a:bodyPr/>
        <a:lstStyle/>
        <a:p>
          <a:endParaRPr lang="tr-TR"/>
        </a:p>
      </dgm:t>
    </dgm:pt>
    <dgm:pt modelId="{9CC003DF-7F79-4441-98DD-E15E4B0F4EEF}" type="sibTrans" cxnId="{74E1B470-3750-C94D-A207-6619AE3A9CE8}">
      <dgm:prSet/>
      <dgm:spPr/>
      <dgm:t>
        <a:bodyPr/>
        <a:lstStyle/>
        <a:p>
          <a:endParaRPr lang="tr-TR"/>
        </a:p>
      </dgm:t>
    </dgm:pt>
    <dgm:pt modelId="{AB2F0B06-3CAF-9C43-A18F-608CC3C94049}" type="pres">
      <dgm:prSet presAssocID="{23B2D03C-7207-DC49-BAE3-CF1C7DE26888}" presName="Name0" presStyleCnt="0">
        <dgm:presLayoutVars>
          <dgm:chMax val="7"/>
          <dgm:chPref val="7"/>
          <dgm:dir/>
        </dgm:presLayoutVars>
      </dgm:prSet>
      <dgm:spPr/>
      <dgm:t>
        <a:bodyPr/>
        <a:lstStyle/>
        <a:p>
          <a:endParaRPr lang="tr-TR"/>
        </a:p>
      </dgm:t>
    </dgm:pt>
    <dgm:pt modelId="{E92BF5B3-5B30-DE49-BDD2-450D73392BA1}" type="pres">
      <dgm:prSet presAssocID="{23B2D03C-7207-DC49-BAE3-CF1C7DE26888}" presName="Name1" presStyleCnt="0"/>
      <dgm:spPr/>
    </dgm:pt>
    <dgm:pt modelId="{AC306B89-FE3D-8A41-948E-92976C57DF99}" type="pres">
      <dgm:prSet presAssocID="{23B2D03C-7207-DC49-BAE3-CF1C7DE26888}" presName="cycle" presStyleCnt="0"/>
      <dgm:spPr/>
    </dgm:pt>
    <dgm:pt modelId="{D7F53340-86A1-074C-AACB-C07606CB26E6}" type="pres">
      <dgm:prSet presAssocID="{23B2D03C-7207-DC49-BAE3-CF1C7DE26888}" presName="srcNode" presStyleLbl="node1" presStyleIdx="0" presStyleCnt="7"/>
      <dgm:spPr/>
    </dgm:pt>
    <dgm:pt modelId="{ABFF1BB9-7C9D-DA41-AD5E-0687A69370AB}" type="pres">
      <dgm:prSet presAssocID="{23B2D03C-7207-DC49-BAE3-CF1C7DE26888}" presName="conn" presStyleLbl="parChTrans1D2" presStyleIdx="0" presStyleCnt="1"/>
      <dgm:spPr/>
      <dgm:t>
        <a:bodyPr/>
        <a:lstStyle/>
        <a:p>
          <a:endParaRPr lang="tr-TR"/>
        </a:p>
      </dgm:t>
    </dgm:pt>
    <dgm:pt modelId="{683736F3-EE2D-924F-BFE9-9077F0B67F5B}" type="pres">
      <dgm:prSet presAssocID="{23B2D03C-7207-DC49-BAE3-CF1C7DE26888}" presName="extraNode" presStyleLbl="node1" presStyleIdx="0" presStyleCnt="7"/>
      <dgm:spPr/>
    </dgm:pt>
    <dgm:pt modelId="{E962E362-2AD0-7C47-A227-EF6DE4052CB0}" type="pres">
      <dgm:prSet presAssocID="{23B2D03C-7207-DC49-BAE3-CF1C7DE26888}" presName="dstNode" presStyleLbl="node1" presStyleIdx="0" presStyleCnt="7"/>
      <dgm:spPr/>
    </dgm:pt>
    <dgm:pt modelId="{2BE1884A-C103-2D40-B458-F48FCCA9C659}" type="pres">
      <dgm:prSet presAssocID="{3304BDEE-07FA-F04F-AFFB-D127CD6DC03F}" presName="text_1" presStyleLbl="node1" presStyleIdx="0" presStyleCnt="7">
        <dgm:presLayoutVars>
          <dgm:bulletEnabled val="1"/>
        </dgm:presLayoutVars>
      </dgm:prSet>
      <dgm:spPr/>
      <dgm:t>
        <a:bodyPr/>
        <a:lstStyle/>
        <a:p>
          <a:endParaRPr lang="tr-TR"/>
        </a:p>
      </dgm:t>
    </dgm:pt>
    <dgm:pt modelId="{CFF3F404-2BB2-8544-9289-730BB17B1E5B}" type="pres">
      <dgm:prSet presAssocID="{3304BDEE-07FA-F04F-AFFB-D127CD6DC03F}" presName="accent_1" presStyleCnt="0"/>
      <dgm:spPr/>
    </dgm:pt>
    <dgm:pt modelId="{4614EF3E-1272-CE4E-AA57-880C1BA9A4CF}" type="pres">
      <dgm:prSet presAssocID="{3304BDEE-07FA-F04F-AFFB-D127CD6DC03F}" presName="accentRepeatNode" presStyleLbl="solidFgAcc1" presStyleIdx="0" presStyleCnt="7"/>
      <dgm:spPr/>
    </dgm:pt>
    <dgm:pt modelId="{EC47455D-6DE6-954E-96C1-6DA3579C974D}" type="pres">
      <dgm:prSet presAssocID="{48D1EBFE-2F5F-F04A-9F0A-21ABA7A6E90B}" presName="text_2" presStyleLbl="node1" presStyleIdx="1" presStyleCnt="7">
        <dgm:presLayoutVars>
          <dgm:bulletEnabled val="1"/>
        </dgm:presLayoutVars>
      </dgm:prSet>
      <dgm:spPr/>
      <dgm:t>
        <a:bodyPr/>
        <a:lstStyle/>
        <a:p>
          <a:endParaRPr lang="tr-TR"/>
        </a:p>
      </dgm:t>
    </dgm:pt>
    <dgm:pt modelId="{6214F9B3-1B11-0B4D-B113-64F6D5633542}" type="pres">
      <dgm:prSet presAssocID="{48D1EBFE-2F5F-F04A-9F0A-21ABA7A6E90B}" presName="accent_2" presStyleCnt="0"/>
      <dgm:spPr/>
    </dgm:pt>
    <dgm:pt modelId="{1E48807F-91CB-6448-956E-EB6E3CFA32F2}" type="pres">
      <dgm:prSet presAssocID="{48D1EBFE-2F5F-F04A-9F0A-21ABA7A6E90B}" presName="accentRepeatNode" presStyleLbl="solidFgAcc1" presStyleIdx="1" presStyleCnt="7"/>
      <dgm:spPr/>
    </dgm:pt>
    <dgm:pt modelId="{14DF4ED7-C34B-D54A-8F18-A351DC2584C1}" type="pres">
      <dgm:prSet presAssocID="{5F5FAE99-D63B-4C4E-8F46-9E03D3007EED}" presName="text_3" presStyleLbl="node1" presStyleIdx="2" presStyleCnt="7">
        <dgm:presLayoutVars>
          <dgm:bulletEnabled val="1"/>
        </dgm:presLayoutVars>
      </dgm:prSet>
      <dgm:spPr/>
      <dgm:t>
        <a:bodyPr/>
        <a:lstStyle/>
        <a:p>
          <a:endParaRPr lang="tr-TR"/>
        </a:p>
      </dgm:t>
    </dgm:pt>
    <dgm:pt modelId="{2D882E32-3543-7E47-8384-0AA94F37BAC1}" type="pres">
      <dgm:prSet presAssocID="{5F5FAE99-D63B-4C4E-8F46-9E03D3007EED}" presName="accent_3" presStyleCnt="0"/>
      <dgm:spPr/>
    </dgm:pt>
    <dgm:pt modelId="{63EF09EC-B15F-7845-AAC3-7E98FB87FB33}" type="pres">
      <dgm:prSet presAssocID="{5F5FAE99-D63B-4C4E-8F46-9E03D3007EED}" presName="accentRepeatNode" presStyleLbl="solidFgAcc1" presStyleIdx="2" presStyleCnt="7"/>
      <dgm:spPr/>
    </dgm:pt>
    <dgm:pt modelId="{A65A326A-E45D-8E40-9223-4D7E8D63AAE4}" type="pres">
      <dgm:prSet presAssocID="{3B54005A-BE10-6D4C-A9FC-A5B5F5021023}" presName="text_4" presStyleLbl="node1" presStyleIdx="3" presStyleCnt="7">
        <dgm:presLayoutVars>
          <dgm:bulletEnabled val="1"/>
        </dgm:presLayoutVars>
      </dgm:prSet>
      <dgm:spPr/>
      <dgm:t>
        <a:bodyPr/>
        <a:lstStyle/>
        <a:p>
          <a:endParaRPr lang="tr-TR"/>
        </a:p>
      </dgm:t>
    </dgm:pt>
    <dgm:pt modelId="{292C2E3F-0D51-BE42-95A6-7B015543D31B}" type="pres">
      <dgm:prSet presAssocID="{3B54005A-BE10-6D4C-A9FC-A5B5F5021023}" presName="accent_4" presStyleCnt="0"/>
      <dgm:spPr/>
    </dgm:pt>
    <dgm:pt modelId="{7DF6E879-F1C9-9445-8569-2B7CF7E21A1A}" type="pres">
      <dgm:prSet presAssocID="{3B54005A-BE10-6D4C-A9FC-A5B5F5021023}" presName="accentRepeatNode" presStyleLbl="solidFgAcc1" presStyleIdx="3" presStyleCnt="7"/>
      <dgm:spPr/>
    </dgm:pt>
    <dgm:pt modelId="{D10A45CF-78F3-D049-9DF6-4901419DDC81}" type="pres">
      <dgm:prSet presAssocID="{DF3C3F5D-FD5F-FF43-9038-717D203A05BD}" presName="text_5" presStyleLbl="node1" presStyleIdx="4" presStyleCnt="7">
        <dgm:presLayoutVars>
          <dgm:bulletEnabled val="1"/>
        </dgm:presLayoutVars>
      </dgm:prSet>
      <dgm:spPr/>
      <dgm:t>
        <a:bodyPr/>
        <a:lstStyle/>
        <a:p>
          <a:endParaRPr lang="tr-TR"/>
        </a:p>
      </dgm:t>
    </dgm:pt>
    <dgm:pt modelId="{E2424119-C897-2748-B116-0F05B9D373B1}" type="pres">
      <dgm:prSet presAssocID="{DF3C3F5D-FD5F-FF43-9038-717D203A05BD}" presName="accent_5" presStyleCnt="0"/>
      <dgm:spPr/>
    </dgm:pt>
    <dgm:pt modelId="{F4379371-9F23-E84B-ABD4-6BDB2B7E0C98}" type="pres">
      <dgm:prSet presAssocID="{DF3C3F5D-FD5F-FF43-9038-717D203A05BD}" presName="accentRepeatNode" presStyleLbl="solidFgAcc1" presStyleIdx="4" presStyleCnt="7"/>
      <dgm:spPr/>
    </dgm:pt>
    <dgm:pt modelId="{9ABADBEC-0031-F34E-BA8F-ABA9E7AD386D}" type="pres">
      <dgm:prSet presAssocID="{D47E97E3-78E6-D84E-9D04-DA5860BF2C6C}" presName="text_6" presStyleLbl="node1" presStyleIdx="5" presStyleCnt="7">
        <dgm:presLayoutVars>
          <dgm:bulletEnabled val="1"/>
        </dgm:presLayoutVars>
      </dgm:prSet>
      <dgm:spPr/>
      <dgm:t>
        <a:bodyPr/>
        <a:lstStyle/>
        <a:p>
          <a:endParaRPr lang="tr-TR"/>
        </a:p>
      </dgm:t>
    </dgm:pt>
    <dgm:pt modelId="{368CC702-BB20-384E-A60E-394900AE1E92}" type="pres">
      <dgm:prSet presAssocID="{D47E97E3-78E6-D84E-9D04-DA5860BF2C6C}" presName="accent_6" presStyleCnt="0"/>
      <dgm:spPr/>
    </dgm:pt>
    <dgm:pt modelId="{F2B56901-E434-564E-8670-F35E9B0C54B3}" type="pres">
      <dgm:prSet presAssocID="{D47E97E3-78E6-D84E-9D04-DA5860BF2C6C}" presName="accentRepeatNode" presStyleLbl="solidFgAcc1" presStyleIdx="5" presStyleCnt="7"/>
      <dgm:spPr/>
    </dgm:pt>
    <dgm:pt modelId="{82D5DACF-A219-BB4E-97F9-A3FC3E044CAD}" type="pres">
      <dgm:prSet presAssocID="{B9F5445C-169C-7943-B08D-ADF896669B79}" presName="text_7" presStyleLbl="node1" presStyleIdx="6" presStyleCnt="7">
        <dgm:presLayoutVars>
          <dgm:bulletEnabled val="1"/>
        </dgm:presLayoutVars>
      </dgm:prSet>
      <dgm:spPr/>
      <dgm:t>
        <a:bodyPr/>
        <a:lstStyle/>
        <a:p>
          <a:endParaRPr lang="tr-TR"/>
        </a:p>
      </dgm:t>
    </dgm:pt>
    <dgm:pt modelId="{BA2AF6E3-FDBF-7C4E-8F2D-DB610BBF0BD0}" type="pres">
      <dgm:prSet presAssocID="{B9F5445C-169C-7943-B08D-ADF896669B79}" presName="accent_7" presStyleCnt="0"/>
      <dgm:spPr/>
    </dgm:pt>
    <dgm:pt modelId="{E3BA6C11-33C1-A54D-9347-C0EEC4D8A107}" type="pres">
      <dgm:prSet presAssocID="{B9F5445C-169C-7943-B08D-ADF896669B79}" presName="accentRepeatNode" presStyleLbl="solidFgAcc1" presStyleIdx="6" presStyleCnt="7"/>
      <dgm:spPr/>
    </dgm:pt>
  </dgm:ptLst>
  <dgm:cxnLst>
    <dgm:cxn modelId="{57FF42B8-D0FE-C449-AFE1-6929E12235B3}" type="presOf" srcId="{D47E97E3-78E6-D84E-9D04-DA5860BF2C6C}" destId="{9ABADBEC-0031-F34E-BA8F-ABA9E7AD386D}" srcOrd="0" destOrd="0" presId="urn:microsoft.com/office/officeart/2008/layout/VerticalCurvedList"/>
    <dgm:cxn modelId="{AFFE0DB4-865E-6343-AC49-7294FDD8A30D}" type="presOf" srcId="{1C00E3B1-7FAA-E24A-80D7-921319DE8562}" destId="{ABFF1BB9-7C9D-DA41-AD5E-0687A69370AB}" srcOrd="0" destOrd="0" presId="urn:microsoft.com/office/officeart/2008/layout/VerticalCurvedList"/>
    <dgm:cxn modelId="{68DC810F-CA04-9A4E-BF08-68299490D862}" type="presOf" srcId="{23B2D03C-7207-DC49-BAE3-CF1C7DE26888}" destId="{AB2F0B06-3CAF-9C43-A18F-608CC3C94049}" srcOrd="0" destOrd="0" presId="urn:microsoft.com/office/officeart/2008/layout/VerticalCurvedList"/>
    <dgm:cxn modelId="{DB79A116-68B4-464D-960B-2EAD607D6DF2}" srcId="{23B2D03C-7207-DC49-BAE3-CF1C7DE26888}" destId="{5F5FAE99-D63B-4C4E-8F46-9E03D3007EED}" srcOrd="2" destOrd="0" parTransId="{B55505D2-CF10-C547-B441-A14493C4447B}" sibTransId="{C1362926-EE2A-234B-A2D3-47EBB6CD3726}"/>
    <dgm:cxn modelId="{95D8C733-B10E-D445-A7F9-D05E4A24991D}" type="presOf" srcId="{B9F5445C-169C-7943-B08D-ADF896669B79}" destId="{82D5DACF-A219-BB4E-97F9-A3FC3E044CAD}" srcOrd="0" destOrd="0" presId="urn:microsoft.com/office/officeart/2008/layout/VerticalCurvedList"/>
    <dgm:cxn modelId="{75EED5A5-ECD3-A645-90DB-384EDA9F5F7C}" type="presOf" srcId="{5F5FAE99-D63B-4C4E-8F46-9E03D3007EED}" destId="{14DF4ED7-C34B-D54A-8F18-A351DC2584C1}" srcOrd="0" destOrd="0" presId="urn:microsoft.com/office/officeart/2008/layout/VerticalCurvedList"/>
    <dgm:cxn modelId="{BF243F6B-D5E9-354D-989F-4D3F3B4B72D4}" type="presOf" srcId="{3B54005A-BE10-6D4C-A9FC-A5B5F5021023}" destId="{A65A326A-E45D-8E40-9223-4D7E8D63AAE4}" srcOrd="0" destOrd="0" presId="urn:microsoft.com/office/officeart/2008/layout/VerticalCurvedList"/>
    <dgm:cxn modelId="{98E41966-C27E-864C-8B39-7FB8EF36DE15}" srcId="{23B2D03C-7207-DC49-BAE3-CF1C7DE26888}" destId="{DF3C3F5D-FD5F-FF43-9038-717D203A05BD}" srcOrd="4" destOrd="0" parTransId="{BEAB65EA-9EF7-E648-95FF-419D7505F7CE}" sibTransId="{22520D49-96D8-5846-9227-C72E6DD4ADF5}"/>
    <dgm:cxn modelId="{74E1B470-3750-C94D-A207-6619AE3A9CE8}" srcId="{23B2D03C-7207-DC49-BAE3-CF1C7DE26888}" destId="{B9F5445C-169C-7943-B08D-ADF896669B79}" srcOrd="6" destOrd="0" parTransId="{727D9E53-1CB5-8143-9B5F-80BD6E8DA661}" sibTransId="{9CC003DF-7F79-4441-98DD-E15E4B0F4EEF}"/>
    <dgm:cxn modelId="{6AD4DAF7-6E58-8F44-9CAD-A4CD5C99E0CB}" srcId="{23B2D03C-7207-DC49-BAE3-CF1C7DE26888}" destId="{48D1EBFE-2F5F-F04A-9F0A-21ABA7A6E90B}" srcOrd="1" destOrd="0" parTransId="{28D72BD0-EDA4-BB4A-88F8-349522038626}" sibTransId="{1697D46C-B751-AC42-8E4F-C073E0621D52}"/>
    <dgm:cxn modelId="{7FAB8ECD-40A0-D448-8F9E-EEA4040E230E}" type="presOf" srcId="{3304BDEE-07FA-F04F-AFFB-D127CD6DC03F}" destId="{2BE1884A-C103-2D40-B458-F48FCCA9C659}" srcOrd="0" destOrd="0" presId="urn:microsoft.com/office/officeart/2008/layout/VerticalCurvedList"/>
    <dgm:cxn modelId="{071F4760-1855-E74F-8A13-D67C4B4A047E}" type="presOf" srcId="{48D1EBFE-2F5F-F04A-9F0A-21ABA7A6E90B}" destId="{EC47455D-6DE6-954E-96C1-6DA3579C974D}" srcOrd="0" destOrd="0" presId="urn:microsoft.com/office/officeart/2008/layout/VerticalCurvedList"/>
    <dgm:cxn modelId="{59B51EB3-59C5-5A49-9A6F-21388365FD70}" srcId="{23B2D03C-7207-DC49-BAE3-CF1C7DE26888}" destId="{D47E97E3-78E6-D84E-9D04-DA5860BF2C6C}" srcOrd="5" destOrd="0" parTransId="{A0250578-D0D3-EC4F-8733-5907634E2D67}" sibTransId="{1552A315-1CDF-124C-8EE7-2129B068B8CF}"/>
    <dgm:cxn modelId="{D6A7D521-F84B-C746-8498-625EAAC44444}" srcId="{23B2D03C-7207-DC49-BAE3-CF1C7DE26888}" destId="{3304BDEE-07FA-F04F-AFFB-D127CD6DC03F}" srcOrd="0" destOrd="0" parTransId="{746F51F5-E9C3-AA45-B34C-D07C6650E652}" sibTransId="{1C00E3B1-7FAA-E24A-80D7-921319DE8562}"/>
    <dgm:cxn modelId="{7BC7F612-829E-7F48-BE81-B51A0886FF41}" srcId="{23B2D03C-7207-DC49-BAE3-CF1C7DE26888}" destId="{3B54005A-BE10-6D4C-A9FC-A5B5F5021023}" srcOrd="3" destOrd="0" parTransId="{76CF7F34-FD5A-674E-8994-ECF9C3BE7737}" sibTransId="{F5D00B51-B963-F049-8ABD-5C504BFAD791}"/>
    <dgm:cxn modelId="{72BD935C-6DF3-584A-99A8-7583B107CDC3}" type="presOf" srcId="{DF3C3F5D-FD5F-FF43-9038-717D203A05BD}" destId="{D10A45CF-78F3-D049-9DF6-4901419DDC81}" srcOrd="0" destOrd="0" presId="urn:microsoft.com/office/officeart/2008/layout/VerticalCurvedList"/>
    <dgm:cxn modelId="{2BB5ACBA-45AF-BE46-A390-0063D6658FC2}" type="presParOf" srcId="{AB2F0B06-3CAF-9C43-A18F-608CC3C94049}" destId="{E92BF5B3-5B30-DE49-BDD2-450D73392BA1}" srcOrd="0" destOrd="0" presId="urn:microsoft.com/office/officeart/2008/layout/VerticalCurvedList"/>
    <dgm:cxn modelId="{823C2813-C818-B44C-B648-D61041916F22}" type="presParOf" srcId="{E92BF5B3-5B30-DE49-BDD2-450D73392BA1}" destId="{AC306B89-FE3D-8A41-948E-92976C57DF99}" srcOrd="0" destOrd="0" presId="urn:microsoft.com/office/officeart/2008/layout/VerticalCurvedList"/>
    <dgm:cxn modelId="{8056A905-1F89-0D49-A19F-45BC494EF443}" type="presParOf" srcId="{AC306B89-FE3D-8A41-948E-92976C57DF99}" destId="{D7F53340-86A1-074C-AACB-C07606CB26E6}" srcOrd="0" destOrd="0" presId="urn:microsoft.com/office/officeart/2008/layout/VerticalCurvedList"/>
    <dgm:cxn modelId="{EA668ACF-F29E-8844-B5D1-2231A1C2EDF6}" type="presParOf" srcId="{AC306B89-FE3D-8A41-948E-92976C57DF99}" destId="{ABFF1BB9-7C9D-DA41-AD5E-0687A69370AB}" srcOrd="1" destOrd="0" presId="urn:microsoft.com/office/officeart/2008/layout/VerticalCurvedList"/>
    <dgm:cxn modelId="{582F163C-18AD-8041-B161-5CCE429D69A6}" type="presParOf" srcId="{AC306B89-FE3D-8A41-948E-92976C57DF99}" destId="{683736F3-EE2D-924F-BFE9-9077F0B67F5B}" srcOrd="2" destOrd="0" presId="urn:microsoft.com/office/officeart/2008/layout/VerticalCurvedList"/>
    <dgm:cxn modelId="{B91479A1-CAB4-2945-8950-E38825450C93}" type="presParOf" srcId="{AC306B89-FE3D-8A41-948E-92976C57DF99}" destId="{E962E362-2AD0-7C47-A227-EF6DE4052CB0}" srcOrd="3" destOrd="0" presId="urn:microsoft.com/office/officeart/2008/layout/VerticalCurvedList"/>
    <dgm:cxn modelId="{C79A66C8-269F-E143-9D46-A591693AB9FE}" type="presParOf" srcId="{E92BF5B3-5B30-DE49-BDD2-450D73392BA1}" destId="{2BE1884A-C103-2D40-B458-F48FCCA9C659}" srcOrd="1" destOrd="0" presId="urn:microsoft.com/office/officeart/2008/layout/VerticalCurvedList"/>
    <dgm:cxn modelId="{462AF9F8-68F4-CD4F-93CB-E49309E7B96B}" type="presParOf" srcId="{E92BF5B3-5B30-DE49-BDD2-450D73392BA1}" destId="{CFF3F404-2BB2-8544-9289-730BB17B1E5B}" srcOrd="2" destOrd="0" presId="urn:microsoft.com/office/officeart/2008/layout/VerticalCurvedList"/>
    <dgm:cxn modelId="{B532ED5E-588A-DB4F-BD76-62C6BA385D34}" type="presParOf" srcId="{CFF3F404-2BB2-8544-9289-730BB17B1E5B}" destId="{4614EF3E-1272-CE4E-AA57-880C1BA9A4CF}" srcOrd="0" destOrd="0" presId="urn:microsoft.com/office/officeart/2008/layout/VerticalCurvedList"/>
    <dgm:cxn modelId="{A58A328A-934D-1A43-8BBD-4724B9A258A4}" type="presParOf" srcId="{E92BF5B3-5B30-DE49-BDD2-450D73392BA1}" destId="{EC47455D-6DE6-954E-96C1-6DA3579C974D}" srcOrd="3" destOrd="0" presId="urn:microsoft.com/office/officeart/2008/layout/VerticalCurvedList"/>
    <dgm:cxn modelId="{E6116710-06FF-0547-98B1-E1D208CA0897}" type="presParOf" srcId="{E92BF5B3-5B30-DE49-BDD2-450D73392BA1}" destId="{6214F9B3-1B11-0B4D-B113-64F6D5633542}" srcOrd="4" destOrd="0" presId="urn:microsoft.com/office/officeart/2008/layout/VerticalCurvedList"/>
    <dgm:cxn modelId="{7002BB1B-1AE9-4745-ADAF-250AACE9755A}" type="presParOf" srcId="{6214F9B3-1B11-0B4D-B113-64F6D5633542}" destId="{1E48807F-91CB-6448-956E-EB6E3CFA32F2}" srcOrd="0" destOrd="0" presId="urn:microsoft.com/office/officeart/2008/layout/VerticalCurvedList"/>
    <dgm:cxn modelId="{47F7BEDD-5F1B-6043-951D-311DE9D2918A}" type="presParOf" srcId="{E92BF5B3-5B30-DE49-BDD2-450D73392BA1}" destId="{14DF4ED7-C34B-D54A-8F18-A351DC2584C1}" srcOrd="5" destOrd="0" presId="urn:microsoft.com/office/officeart/2008/layout/VerticalCurvedList"/>
    <dgm:cxn modelId="{4B236684-C318-CD43-9E7A-A3835B5B8360}" type="presParOf" srcId="{E92BF5B3-5B30-DE49-BDD2-450D73392BA1}" destId="{2D882E32-3543-7E47-8384-0AA94F37BAC1}" srcOrd="6" destOrd="0" presId="urn:microsoft.com/office/officeart/2008/layout/VerticalCurvedList"/>
    <dgm:cxn modelId="{FAE8D586-018A-504E-BA35-9E34431E24FD}" type="presParOf" srcId="{2D882E32-3543-7E47-8384-0AA94F37BAC1}" destId="{63EF09EC-B15F-7845-AAC3-7E98FB87FB33}" srcOrd="0" destOrd="0" presId="urn:microsoft.com/office/officeart/2008/layout/VerticalCurvedList"/>
    <dgm:cxn modelId="{26234BDD-7678-6B4B-AD7E-5F812F37654B}" type="presParOf" srcId="{E92BF5B3-5B30-DE49-BDD2-450D73392BA1}" destId="{A65A326A-E45D-8E40-9223-4D7E8D63AAE4}" srcOrd="7" destOrd="0" presId="urn:microsoft.com/office/officeart/2008/layout/VerticalCurvedList"/>
    <dgm:cxn modelId="{37B23B45-E79D-5C41-9C44-89AE4B047EAB}" type="presParOf" srcId="{E92BF5B3-5B30-DE49-BDD2-450D73392BA1}" destId="{292C2E3F-0D51-BE42-95A6-7B015543D31B}" srcOrd="8" destOrd="0" presId="urn:microsoft.com/office/officeart/2008/layout/VerticalCurvedList"/>
    <dgm:cxn modelId="{FBE6279A-24C0-9B4E-8186-55D29F5B4884}" type="presParOf" srcId="{292C2E3F-0D51-BE42-95A6-7B015543D31B}" destId="{7DF6E879-F1C9-9445-8569-2B7CF7E21A1A}" srcOrd="0" destOrd="0" presId="urn:microsoft.com/office/officeart/2008/layout/VerticalCurvedList"/>
    <dgm:cxn modelId="{01D0FABD-9008-8445-8DC3-933FDCC3152E}" type="presParOf" srcId="{E92BF5B3-5B30-DE49-BDD2-450D73392BA1}" destId="{D10A45CF-78F3-D049-9DF6-4901419DDC81}" srcOrd="9" destOrd="0" presId="urn:microsoft.com/office/officeart/2008/layout/VerticalCurvedList"/>
    <dgm:cxn modelId="{75AA9B15-BFCD-6645-A118-0B504A9A5B14}" type="presParOf" srcId="{E92BF5B3-5B30-DE49-BDD2-450D73392BA1}" destId="{E2424119-C897-2748-B116-0F05B9D373B1}" srcOrd="10" destOrd="0" presId="urn:microsoft.com/office/officeart/2008/layout/VerticalCurvedList"/>
    <dgm:cxn modelId="{C4BC6F3E-E4AA-1E42-BAA7-CDD6B5FB715E}" type="presParOf" srcId="{E2424119-C897-2748-B116-0F05B9D373B1}" destId="{F4379371-9F23-E84B-ABD4-6BDB2B7E0C98}" srcOrd="0" destOrd="0" presId="urn:microsoft.com/office/officeart/2008/layout/VerticalCurvedList"/>
    <dgm:cxn modelId="{AA832E64-2A40-3545-869E-4AED6C254B76}" type="presParOf" srcId="{E92BF5B3-5B30-DE49-BDD2-450D73392BA1}" destId="{9ABADBEC-0031-F34E-BA8F-ABA9E7AD386D}" srcOrd="11" destOrd="0" presId="urn:microsoft.com/office/officeart/2008/layout/VerticalCurvedList"/>
    <dgm:cxn modelId="{C226C486-C4DD-554A-81DF-8295863F9281}" type="presParOf" srcId="{E92BF5B3-5B30-DE49-BDD2-450D73392BA1}" destId="{368CC702-BB20-384E-A60E-394900AE1E92}" srcOrd="12" destOrd="0" presId="urn:microsoft.com/office/officeart/2008/layout/VerticalCurvedList"/>
    <dgm:cxn modelId="{16938275-8A7A-2642-99C5-26A9F4C5FE56}" type="presParOf" srcId="{368CC702-BB20-384E-A60E-394900AE1E92}" destId="{F2B56901-E434-564E-8670-F35E9B0C54B3}" srcOrd="0" destOrd="0" presId="urn:microsoft.com/office/officeart/2008/layout/VerticalCurvedList"/>
    <dgm:cxn modelId="{D18A4366-ABEC-8D4B-99B0-C9C8B9375EBB}" type="presParOf" srcId="{E92BF5B3-5B30-DE49-BDD2-450D73392BA1}" destId="{82D5DACF-A219-BB4E-97F9-A3FC3E044CAD}" srcOrd="13" destOrd="0" presId="urn:microsoft.com/office/officeart/2008/layout/VerticalCurvedList"/>
    <dgm:cxn modelId="{AC595966-62DF-D743-A9F2-1A7A5FF27329}" type="presParOf" srcId="{E92BF5B3-5B30-DE49-BDD2-450D73392BA1}" destId="{BA2AF6E3-FDBF-7C4E-8F2D-DB610BBF0BD0}" srcOrd="14" destOrd="0" presId="urn:microsoft.com/office/officeart/2008/layout/VerticalCurvedList"/>
    <dgm:cxn modelId="{5B5CB858-7FE9-9F42-B8C4-E74F588B6886}" type="presParOf" srcId="{BA2AF6E3-FDBF-7C4E-8F2D-DB610BBF0BD0}" destId="{E3BA6C11-33C1-A54D-9347-C0EEC4D8A10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B2803-EE7E-4B4D-A786-6420402B58FC}"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tr-TR"/>
        </a:p>
      </dgm:t>
    </dgm:pt>
    <dgm:pt modelId="{9BD56A43-BED5-194E-8905-5C8B4038380C}">
      <dgm:prSet phldrT="[Metin]"/>
      <dgm:spPr/>
      <dgm:t>
        <a:bodyPr/>
        <a:lstStyle/>
        <a:p>
          <a:r>
            <a:rPr lang="tr-TR" dirty="0"/>
            <a:t>Zihinsel yaratıcılık</a:t>
          </a:r>
        </a:p>
      </dgm:t>
    </dgm:pt>
    <dgm:pt modelId="{5F559B4B-CBB0-1742-AA85-6A8E97F2AEEE}" type="parTrans" cxnId="{8805FC00-A3F4-5E4B-94E6-14CC4E7BF8E4}">
      <dgm:prSet/>
      <dgm:spPr/>
      <dgm:t>
        <a:bodyPr/>
        <a:lstStyle/>
        <a:p>
          <a:endParaRPr lang="tr-TR"/>
        </a:p>
      </dgm:t>
    </dgm:pt>
    <dgm:pt modelId="{3034FFB8-309D-714B-AB1C-8224DFE0DC6A}" type="sibTrans" cxnId="{8805FC00-A3F4-5E4B-94E6-14CC4E7BF8E4}">
      <dgm:prSet/>
      <dgm:spPr/>
      <dgm:t>
        <a:bodyPr/>
        <a:lstStyle/>
        <a:p>
          <a:endParaRPr lang="tr-TR"/>
        </a:p>
      </dgm:t>
    </dgm:pt>
    <dgm:pt modelId="{A44F236A-34CF-4B41-AF68-99EDB46DC62F}">
      <dgm:prSet phldrT="[Metin]"/>
      <dgm:spPr/>
      <dgm:t>
        <a:bodyPr/>
        <a:lstStyle/>
        <a:p>
          <a:r>
            <a:rPr lang="tr-TR" dirty="0"/>
            <a:t>Sanatsal alanda yüksek performans</a:t>
          </a:r>
        </a:p>
      </dgm:t>
    </dgm:pt>
    <dgm:pt modelId="{6977D8BE-8865-C745-85EC-F62294946118}" type="parTrans" cxnId="{D6B0DA9F-32A2-CB45-B9CE-60EA00FF9D04}">
      <dgm:prSet/>
      <dgm:spPr/>
      <dgm:t>
        <a:bodyPr/>
        <a:lstStyle/>
        <a:p>
          <a:endParaRPr lang="tr-TR"/>
        </a:p>
      </dgm:t>
    </dgm:pt>
    <dgm:pt modelId="{8C40B6E8-44E9-3E45-8B21-98B00C21EFF4}" type="sibTrans" cxnId="{D6B0DA9F-32A2-CB45-B9CE-60EA00FF9D04}">
      <dgm:prSet/>
      <dgm:spPr/>
      <dgm:t>
        <a:bodyPr/>
        <a:lstStyle/>
        <a:p>
          <a:endParaRPr lang="tr-TR"/>
        </a:p>
      </dgm:t>
    </dgm:pt>
    <dgm:pt modelId="{A7F938D2-8D16-D74B-92A1-AD110DCDA193}">
      <dgm:prSet phldrT="[Metin]"/>
      <dgm:spPr/>
      <dgm:t>
        <a:bodyPr/>
        <a:lstStyle/>
        <a:p>
          <a:r>
            <a:rPr lang="tr-TR" dirty="0"/>
            <a:t>Sıra dışı liderlik kapasitesi</a:t>
          </a:r>
        </a:p>
      </dgm:t>
    </dgm:pt>
    <dgm:pt modelId="{B9743F70-98A2-A74A-9DDD-B34C89AA2316}" type="parTrans" cxnId="{D697658A-9840-2045-9998-051A76FA21D9}">
      <dgm:prSet/>
      <dgm:spPr/>
      <dgm:t>
        <a:bodyPr/>
        <a:lstStyle/>
        <a:p>
          <a:endParaRPr lang="tr-TR"/>
        </a:p>
      </dgm:t>
    </dgm:pt>
    <dgm:pt modelId="{A53A11D9-1F40-4143-A814-0D7824825868}" type="sibTrans" cxnId="{D697658A-9840-2045-9998-051A76FA21D9}">
      <dgm:prSet/>
      <dgm:spPr/>
      <dgm:t>
        <a:bodyPr/>
        <a:lstStyle/>
        <a:p>
          <a:endParaRPr lang="tr-TR"/>
        </a:p>
      </dgm:t>
    </dgm:pt>
    <dgm:pt modelId="{757C6862-2F94-534B-A16A-68582219AA7D}">
      <dgm:prSet phldrT="[Metin]"/>
      <dgm:spPr/>
      <dgm:t>
        <a:bodyPr/>
        <a:lstStyle/>
        <a:p>
          <a:r>
            <a:rPr lang="tr-TR" dirty="0"/>
            <a:t>Akademik alanda olağanüstü başarı</a:t>
          </a:r>
        </a:p>
      </dgm:t>
    </dgm:pt>
    <dgm:pt modelId="{57DEEA93-AF88-4B47-9DE7-B22EEDEB624C}" type="parTrans" cxnId="{11FD53F1-AA92-9E43-888E-32AC82340ADE}">
      <dgm:prSet/>
      <dgm:spPr/>
      <dgm:t>
        <a:bodyPr/>
        <a:lstStyle/>
        <a:p>
          <a:endParaRPr lang="tr-TR"/>
        </a:p>
      </dgm:t>
    </dgm:pt>
    <dgm:pt modelId="{28B29FEB-0B70-0043-8704-E1243D575B0B}" type="sibTrans" cxnId="{11FD53F1-AA92-9E43-888E-32AC82340ADE}">
      <dgm:prSet/>
      <dgm:spPr/>
      <dgm:t>
        <a:bodyPr/>
        <a:lstStyle/>
        <a:p>
          <a:endParaRPr lang="tr-TR"/>
        </a:p>
      </dgm:t>
    </dgm:pt>
    <dgm:pt modelId="{705D7841-EFB9-9049-B6BA-9BBE67DC6A6F}" type="pres">
      <dgm:prSet presAssocID="{0E2B2803-EE7E-4B4D-A786-6420402B58FC}" presName="diagram" presStyleCnt="0">
        <dgm:presLayoutVars>
          <dgm:dir/>
          <dgm:resizeHandles val="exact"/>
        </dgm:presLayoutVars>
      </dgm:prSet>
      <dgm:spPr/>
      <dgm:t>
        <a:bodyPr/>
        <a:lstStyle/>
        <a:p>
          <a:endParaRPr lang="tr-TR"/>
        </a:p>
      </dgm:t>
    </dgm:pt>
    <dgm:pt modelId="{9BB3FEE1-98E5-C04D-AEDD-F5E658F76D06}" type="pres">
      <dgm:prSet presAssocID="{9BD56A43-BED5-194E-8905-5C8B4038380C}" presName="node" presStyleLbl="node1" presStyleIdx="0" presStyleCnt="4">
        <dgm:presLayoutVars>
          <dgm:bulletEnabled val="1"/>
        </dgm:presLayoutVars>
      </dgm:prSet>
      <dgm:spPr/>
      <dgm:t>
        <a:bodyPr/>
        <a:lstStyle/>
        <a:p>
          <a:endParaRPr lang="tr-TR"/>
        </a:p>
      </dgm:t>
    </dgm:pt>
    <dgm:pt modelId="{9F7A3CD1-A108-B741-AF9A-ACB85BDC2115}" type="pres">
      <dgm:prSet presAssocID="{3034FFB8-309D-714B-AB1C-8224DFE0DC6A}" presName="sibTrans" presStyleCnt="0"/>
      <dgm:spPr/>
    </dgm:pt>
    <dgm:pt modelId="{D8FF8E59-D41B-A840-8A55-8AA8D8176217}" type="pres">
      <dgm:prSet presAssocID="{A44F236A-34CF-4B41-AF68-99EDB46DC62F}" presName="node" presStyleLbl="node1" presStyleIdx="1" presStyleCnt="4">
        <dgm:presLayoutVars>
          <dgm:bulletEnabled val="1"/>
        </dgm:presLayoutVars>
      </dgm:prSet>
      <dgm:spPr/>
      <dgm:t>
        <a:bodyPr/>
        <a:lstStyle/>
        <a:p>
          <a:endParaRPr lang="tr-TR"/>
        </a:p>
      </dgm:t>
    </dgm:pt>
    <dgm:pt modelId="{D0C5A497-1422-3E4F-A4A9-EBC2C2C9D945}" type="pres">
      <dgm:prSet presAssocID="{8C40B6E8-44E9-3E45-8B21-98B00C21EFF4}" presName="sibTrans" presStyleCnt="0"/>
      <dgm:spPr/>
    </dgm:pt>
    <dgm:pt modelId="{76D5C520-7D91-2A4B-AC5E-249052CFFB64}" type="pres">
      <dgm:prSet presAssocID="{A7F938D2-8D16-D74B-92A1-AD110DCDA193}" presName="node" presStyleLbl="node1" presStyleIdx="2" presStyleCnt="4">
        <dgm:presLayoutVars>
          <dgm:bulletEnabled val="1"/>
        </dgm:presLayoutVars>
      </dgm:prSet>
      <dgm:spPr/>
      <dgm:t>
        <a:bodyPr/>
        <a:lstStyle/>
        <a:p>
          <a:endParaRPr lang="tr-TR"/>
        </a:p>
      </dgm:t>
    </dgm:pt>
    <dgm:pt modelId="{ECD53F1D-5423-8B40-9369-1F166E0E9881}" type="pres">
      <dgm:prSet presAssocID="{A53A11D9-1F40-4143-A814-0D7824825868}" presName="sibTrans" presStyleCnt="0"/>
      <dgm:spPr/>
    </dgm:pt>
    <dgm:pt modelId="{37193009-6781-4046-96D2-8FA71CBBCD22}" type="pres">
      <dgm:prSet presAssocID="{757C6862-2F94-534B-A16A-68582219AA7D}" presName="node" presStyleLbl="node1" presStyleIdx="3" presStyleCnt="4">
        <dgm:presLayoutVars>
          <dgm:bulletEnabled val="1"/>
        </dgm:presLayoutVars>
      </dgm:prSet>
      <dgm:spPr/>
      <dgm:t>
        <a:bodyPr/>
        <a:lstStyle/>
        <a:p>
          <a:endParaRPr lang="tr-TR"/>
        </a:p>
      </dgm:t>
    </dgm:pt>
  </dgm:ptLst>
  <dgm:cxnLst>
    <dgm:cxn modelId="{D697658A-9840-2045-9998-051A76FA21D9}" srcId="{0E2B2803-EE7E-4B4D-A786-6420402B58FC}" destId="{A7F938D2-8D16-D74B-92A1-AD110DCDA193}" srcOrd="2" destOrd="0" parTransId="{B9743F70-98A2-A74A-9DDD-B34C89AA2316}" sibTransId="{A53A11D9-1F40-4143-A814-0D7824825868}"/>
    <dgm:cxn modelId="{D6B0DA9F-32A2-CB45-B9CE-60EA00FF9D04}" srcId="{0E2B2803-EE7E-4B4D-A786-6420402B58FC}" destId="{A44F236A-34CF-4B41-AF68-99EDB46DC62F}" srcOrd="1" destOrd="0" parTransId="{6977D8BE-8865-C745-85EC-F62294946118}" sibTransId="{8C40B6E8-44E9-3E45-8B21-98B00C21EFF4}"/>
    <dgm:cxn modelId="{A5A840FB-11B6-244B-A5CC-17989C50D531}" type="presOf" srcId="{757C6862-2F94-534B-A16A-68582219AA7D}" destId="{37193009-6781-4046-96D2-8FA71CBBCD22}" srcOrd="0" destOrd="0" presId="urn:microsoft.com/office/officeart/2005/8/layout/default"/>
    <dgm:cxn modelId="{83B2950B-A7FD-EB47-AD01-B018CB792726}" type="presOf" srcId="{0E2B2803-EE7E-4B4D-A786-6420402B58FC}" destId="{705D7841-EFB9-9049-B6BA-9BBE67DC6A6F}" srcOrd="0" destOrd="0" presId="urn:microsoft.com/office/officeart/2005/8/layout/default"/>
    <dgm:cxn modelId="{8805FC00-A3F4-5E4B-94E6-14CC4E7BF8E4}" srcId="{0E2B2803-EE7E-4B4D-A786-6420402B58FC}" destId="{9BD56A43-BED5-194E-8905-5C8B4038380C}" srcOrd="0" destOrd="0" parTransId="{5F559B4B-CBB0-1742-AA85-6A8E97F2AEEE}" sibTransId="{3034FFB8-309D-714B-AB1C-8224DFE0DC6A}"/>
    <dgm:cxn modelId="{FA5042A5-89DB-6540-8875-D2A21B425CE4}" type="presOf" srcId="{9BD56A43-BED5-194E-8905-5C8B4038380C}" destId="{9BB3FEE1-98E5-C04D-AEDD-F5E658F76D06}" srcOrd="0" destOrd="0" presId="urn:microsoft.com/office/officeart/2005/8/layout/default"/>
    <dgm:cxn modelId="{11FD53F1-AA92-9E43-888E-32AC82340ADE}" srcId="{0E2B2803-EE7E-4B4D-A786-6420402B58FC}" destId="{757C6862-2F94-534B-A16A-68582219AA7D}" srcOrd="3" destOrd="0" parTransId="{57DEEA93-AF88-4B47-9DE7-B22EEDEB624C}" sibTransId="{28B29FEB-0B70-0043-8704-E1243D575B0B}"/>
    <dgm:cxn modelId="{9A4FE7D6-7737-7240-A75B-FC0FFFEBF83B}" type="presOf" srcId="{A7F938D2-8D16-D74B-92A1-AD110DCDA193}" destId="{76D5C520-7D91-2A4B-AC5E-249052CFFB64}" srcOrd="0" destOrd="0" presId="urn:microsoft.com/office/officeart/2005/8/layout/default"/>
    <dgm:cxn modelId="{1DD2EFB0-FC05-6C4A-9EC3-AAA6D3737F43}" type="presOf" srcId="{A44F236A-34CF-4B41-AF68-99EDB46DC62F}" destId="{D8FF8E59-D41B-A840-8A55-8AA8D8176217}" srcOrd="0" destOrd="0" presId="urn:microsoft.com/office/officeart/2005/8/layout/default"/>
    <dgm:cxn modelId="{D1EF9227-371F-994A-A21A-7E858A0E9930}" type="presParOf" srcId="{705D7841-EFB9-9049-B6BA-9BBE67DC6A6F}" destId="{9BB3FEE1-98E5-C04D-AEDD-F5E658F76D06}" srcOrd="0" destOrd="0" presId="urn:microsoft.com/office/officeart/2005/8/layout/default"/>
    <dgm:cxn modelId="{FB2B3EC2-E4D5-3C45-A72E-4FFE7643E0C8}" type="presParOf" srcId="{705D7841-EFB9-9049-B6BA-9BBE67DC6A6F}" destId="{9F7A3CD1-A108-B741-AF9A-ACB85BDC2115}" srcOrd="1" destOrd="0" presId="urn:microsoft.com/office/officeart/2005/8/layout/default"/>
    <dgm:cxn modelId="{4736814D-7FD7-4848-A1A7-33EA9A029CC6}" type="presParOf" srcId="{705D7841-EFB9-9049-B6BA-9BBE67DC6A6F}" destId="{D8FF8E59-D41B-A840-8A55-8AA8D8176217}" srcOrd="2" destOrd="0" presId="urn:microsoft.com/office/officeart/2005/8/layout/default"/>
    <dgm:cxn modelId="{0BD1A357-4BEC-524B-B687-39C4E1F40A88}" type="presParOf" srcId="{705D7841-EFB9-9049-B6BA-9BBE67DC6A6F}" destId="{D0C5A497-1422-3E4F-A4A9-EBC2C2C9D945}" srcOrd="3" destOrd="0" presId="urn:microsoft.com/office/officeart/2005/8/layout/default"/>
    <dgm:cxn modelId="{6BF4838D-D3CC-A947-B2E7-3ADEDBA692D0}" type="presParOf" srcId="{705D7841-EFB9-9049-B6BA-9BBE67DC6A6F}" destId="{76D5C520-7D91-2A4B-AC5E-249052CFFB64}" srcOrd="4" destOrd="0" presId="urn:microsoft.com/office/officeart/2005/8/layout/default"/>
    <dgm:cxn modelId="{8DE4A1D6-A3DB-A24B-BE26-C638213EF151}" type="presParOf" srcId="{705D7841-EFB9-9049-B6BA-9BBE67DC6A6F}" destId="{ECD53F1D-5423-8B40-9369-1F166E0E9881}" srcOrd="5" destOrd="0" presId="urn:microsoft.com/office/officeart/2005/8/layout/default"/>
    <dgm:cxn modelId="{9A806DAD-3433-2A4A-A34A-820924D074CE}" type="presParOf" srcId="{705D7841-EFB9-9049-B6BA-9BBE67DC6A6F}" destId="{37193009-6781-4046-96D2-8FA71CBBCD2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F0DDBB-EF08-F24D-9350-9503AE88B09C}" type="doc">
      <dgm:prSet loTypeId="urn:microsoft.com/office/officeart/2005/8/layout/target1" loCatId="" qsTypeId="urn:microsoft.com/office/officeart/2005/8/quickstyle/simple5" qsCatId="simple" csTypeId="urn:microsoft.com/office/officeart/2005/8/colors/colorful1" csCatId="colorful" phldr="1"/>
      <dgm:spPr/>
    </dgm:pt>
    <dgm:pt modelId="{CDD181AD-C47F-7445-8076-BFE720845848}">
      <dgm:prSet phldrT="[Metin]"/>
      <dgm:spPr/>
      <dgm:t>
        <a:bodyPr/>
        <a:lstStyle/>
        <a:p>
          <a:r>
            <a:rPr lang="tr-TR" dirty="0"/>
            <a:t>Üstün zeka</a:t>
          </a:r>
        </a:p>
      </dgm:t>
    </dgm:pt>
    <dgm:pt modelId="{D65A6E41-AB8F-DE4B-BBE3-3E711FEB680C}" type="parTrans" cxnId="{DD6619B4-BC74-3F49-8A9F-D553EE1069A3}">
      <dgm:prSet/>
      <dgm:spPr/>
      <dgm:t>
        <a:bodyPr/>
        <a:lstStyle/>
        <a:p>
          <a:endParaRPr lang="tr-TR"/>
        </a:p>
      </dgm:t>
    </dgm:pt>
    <dgm:pt modelId="{DEA89BD1-0016-5D4B-9B0A-9B9134368594}" type="sibTrans" cxnId="{DD6619B4-BC74-3F49-8A9F-D553EE1069A3}">
      <dgm:prSet/>
      <dgm:spPr/>
      <dgm:t>
        <a:bodyPr/>
        <a:lstStyle/>
        <a:p>
          <a:endParaRPr lang="tr-TR"/>
        </a:p>
      </dgm:t>
    </dgm:pt>
    <dgm:pt modelId="{3967549E-BFC5-8B4B-B09A-A6FA307D6A95}">
      <dgm:prSet phldrT="[Metin]"/>
      <dgm:spPr/>
      <dgm:t>
        <a:bodyPr/>
        <a:lstStyle/>
        <a:p>
          <a:r>
            <a:rPr lang="tr-TR" dirty="0"/>
            <a:t>Üstün yetenek</a:t>
          </a:r>
        </a:p>
      </dgm:t>
    </dgm:pt>
    <dgm:pt modelId="{1F572007-A62C-454B-A24D-5AADE1FECD87}" type="parTrans" cxnId="{6B15F3E2-4AD5-DD49-9EEB-11C6419FE3A1}">
      <dgm:prSet/>
      <dgm:spPr/>
      <dgm:t>
        <a:bodyPr/>
        <a:lstStyle/>
        <a:p>
          <a:endParaRPr lang="tr-TR"/>
        </a:p>
      </dgm:t>
    </dgm:pt>
    <dgm:pt modelId="{F21E322F-15BD-D04B-9846-066F6734641C}" type="sibTrans" cxnId="{6B15F3E2-4AD5-DD49-9EEB-11C6419FE3A1}">
      <dgm:prSet/>
      <dgm:spPr/>
      <dgm:t>
        <a:bodyPr/>
        <a:lstStyle/>
        <a:p>
          <a:endParaRPr lang="tr-TR"/>
        </a:p>
      </dgm:t>
    </dgm:pt>
    <dgm:pt modelId="{8E33A689-6775-114B-B18F-9B73EA404E20}" type="pres">
      <dgm:prSet presAssocID="{40F0DDBB-EF08-F24D-9350-9503AE88B09C}" presName="composite" presStyleCnt="0">
        <dgm:presLayoutVars>
          <dgm:chMax val="5"/>
          <dgm:dir/>
          <dgm:resizeHandles val="exact"/>
        </dgm:presLayoutVars>
      </dgm:prSet>
      <dgm:spPr/>
    </dgm:pt>
    <dgm:pt modelId="{856269FF-CD9C-614A-9FA5-BFD531E77093}" type="pres">
      <dgm:prSet presAssocID="{CDD181AD-C47F-7445-8076-BFE720845848}" presName="circle1" presStyleLbl="lnNode1" presStyleIdx="0" presStyleCnt="2"/>
      <dgm:spPr/>
    </dgm:pt>
    <dgm:pt modelId="{168C622D-FB3B-EC4A-981C-B7DA9794C6FD}" type="pres">
      <dgm:prSet presAssocID="{CDD181AD-C47F-7445-8076-BFE720845848}" presName="text1" presStyleLbl="revTx" presStyleIdx="0" presStyleCnt="2">
        <dgm:presLayoutVars>
          <dgm:bulletEnabled val="1"/>
        </dgm:presLayoutVars>
      </dgm:prSet>
      <dgm:spPr/>
      <dgm:t>
        <a:bodyPr/>
        <a:lstStyle/>
        <a:p>
          <a:endParaRPr lang="tr-TR"/>
        </a:p>
      </dgm:t>
    </dgm:pt>
    <dgm:pt modelId="{F268A30D-4023-044F-9BF0-B6461886F254}" type="pres">
      <dgm:prSet presAssocID="{CDD181AD-C47F-7445-8076-BFE720845848}" presName="line1" presStyleLbl="callout" presStyleIdx="0" presStyleCnt="4"/>
      <dgm:spPr/>
    </dgm:pt>
    <dgm:pt modelId="{20785579-79D3-2941-8F7E-D539E0720363}" type="pres">
      <dgm:prSet presAssocID="{CDD181AD-C47F-7445-8076-BFE720845848}" presName="d1" presStyleLbl="callout" presStyleIdx="1" presStyleCnt="4"/>
      <dgm:spPr/>
    </dgm:pt>
    <dgm:pt modelId="{72AB4227-8AA6-3040-BBBB-81B1F251FD97}" type="pres">
      <dgm:prSet presAssocID="{3967549E-BFC5-8B4B-B09A-A6FA307D6A95}" presName="circle2" presStyleLbl="lnNode1" presStyleIdx="1" presStyleCnt="2"/>
      <dgm:spPr/>
    </dgm:pt>
    <dgm:pt modelId="{D31F12D3-EE09-0348-8376-311ED43444F0}" type="pres">
      <dgm:prSet presAssocID="{3967549E-BFC5-8B4B-B09A-A6FA307D6A95}" presName="text2" presStyleLbl="revTx" presStyleIdx="1" presStyleCnt="2">
        <dgm:presLayoutVars>
          <dgm:bulletEnabled val="1"/>
        </dgm:presLayoutVars>
      </dgm:prSet>
      <dgm:spPr/>
      <dgm:t>
        <a:bodyPr/>
        <a:lstStyle/>
        <a:p>
          <a:endParaRPr lang="tr-TR"/>
        </a:p>
      </dgm:t>
    </dgm:pt>
    <dgm:pt modelId="{7608F487-F76B-F442-BFC9-45BEB34B1842}" type="pres">
      <dgm:prSet presAssocID="{3967549E-BFC5-8B4B-B09A-A6FA307D6A95}" presName="line2" presStyleLbl="callout" presStyleIdx="2" presStyleCnt="4"/>
      <dgm:spPr/>
    </dgm:pt>
    <dgm:pt modelId="{10F0FAFC-FA8C-5C49-8CA1-CEC1013852B0}" type="pres">
      <dgm:prSet presAssocID="{3967549E-BFC5-8B4B-B09A-A6FA307D6A95}" presName="d2" presStyleLbl="callout" presStyleIdx="3" presStyleCnt="4"/>
      <dgm:spPr/>
    </dgm:pt>
  </dgm:ptLst>
  <dgm:cxnLst>
    <dgm:cxn modelId="{DD6619B4-BC74-3F49-8A9F-D553EE1069A3}" srcId="{40F0DDBB-EF08-F24D-9350-9503AE88B09C}" destId="{CDD181AD-C47F-7445-8076-BFE720845848}" srcOrd="0" destOrd="0" parTransId="{D65A6E41-AB8F-DE4B-BBE3-3E711FEB680C}" sibTransId="{DEA89BD1-0016-5D4B-9B0A-9B9134368594}"/>
    <dgm:cxn modelId="{C96DBF6F-1836-BC42-B188-4A41FF666DA3}" type="presOf" srcId="{CDD181AD-C47F-7445-8076-BFE720845848}" destId="{168C622D-FB3B-EC4A-981C-B7DA9794C6FD}" srcOrd="0" destOrd="0" presId="urn:microsoft.com/office/officeart/2005/8/layout/target1"/>
    <dgm:cxn modelId="{81343368-1821-EA42-B8DD-B4040B40CFB2}" type="presOf" srcId="{3967549E-BFC5-8B4B-B09A-A6FA307D6A95}" destId="{D31F12D3-EE09-0348-8376-311ED43444F0}" srcOrd="0" destOrd="0" presId="urn:microsoft.com/office/officeart/2005/8/layout/target1"/>
    <dgm:cxn modelId="{10C94B25-EC44-BE4E-A9D2-B1F06858F662}" type="presOf" srcId="{40F0DDBB-EF08-F24D-9350-9503AE88B09C}" destId="{8E33A689-6775-114B-B18F-9B73EA404E20}" srcOrd="0" destOrd="0" presId="urn:microsoft.com/office/officeart/2005/8/layout/target1"/>
    <dgm:cxn modelId="{6B15F3E2-4AD5-DD49-9EEB-11C6419FE3A1}" srcId="{40F0DDBB-EF08-F24D-9350-9503AE88B09C}" destId="{3967549E-BFC5-8B4B-B09A-A6FA307D6A95}" srcOrd="1" destOrd="0" parTransId="{1F572007-A62C-454B-A24D-5AADE1FECD87}" sibTransId="{F21E322F-15BD-D04B-9846-066F6734641C}"/>
    <dgm:cxn modelId="{EE2834F2-36F4-9744-B665-48B9B56A9626}" type="presParOf" srcId="{8E33A689-6775-114B-B18F-9B73EA404E20}" destId="{856269FF-CD9C-614A-9FA5-BFD531E77093}" srcOrd="0" destOrd="0" presId="urn:microsoft.com/office/officeart/2005/8/layout/target1"/>
    <dgm:cxn modelId="{3FA8B629-9707-C746-AD58-FDD921D73305}" type="presParOf" srcId="{8E33A689-6775-114B-B18F-9B73EA404E20}" destId="{168C622D-FB3B-EC4A-981C-B7DA9794C6FD}" srcOrd="1" destOrd="0" presId="urn:microsoft.com/office/officeart/2005/8/layout/target1"/>
    <dgm:cxn modelId="{2D9ABFA3-37D1-A347-AB36-9503E41787EC}" type="presParOf" srcId="{8E33A689-6775-114B-B18F-9B73EA404E20}" destId="{F268A30D-4023-044F-9BF0-B6461886F254}" srcOrd="2" destOrd="0" presId="urn:microsoft.com/office/officeart/2005/8/layout/target1"/>
    <dgm:cxn modelId="{88AD4B95-6779-974B-9CE1-82E14162416F}" type="presParOf" srcId="{8E33A689-6775-114B-B18F-9B73EA404E20}" destId="{20785579-79D3-2941-8F7E-D539E0720363}" srcOrd="3" destOrd="0" presId="urn:microsoft.com/office/officeart/2005/8/layout/target1"/>
    <dgm:cxn modelId="{C85EB66D-2BD3-B541-9A35-F7E1D2F5286A}" type="presParOf" srcId="{8E33A689-6775-114B-B18F-9B73EA404E20}" destId="{72AB4227-8AA6-3040-BBBB-81B1F251FD97}" srcOrd="4" destOrd="0" presId="urn:microsoft.com/office/officeart/2005/8/layout/target1"/>
    <dgm:cxn modelId="{5BCD6A7D-596F-A149-9048-EDD5C2BDA67A}" type="presParOf" srcId="{8E33A689-6775-114B-B18F-9B73EA404E20}" destId="{D31F12D3-EE09-0348-8376-311ED43444F0}" srcOrd="5" destOrd="0" presId="urn:microsoft.com/office/officeart/2005/8/layout/target1"/>
    <dgm:cxn modelId="{4DED367E-3201-B740-A5C6-26C19CBCD112}" type="presParOf" srcId="{8E33A689-6775-114B-B18F-9B73EA404E20}" destId="{7608F487-F76B-F442-BFC9-45BEB34B1842}" srcOrd="6" destOrd="0" presId="urn:microsoft.com/office/officeart/2005/8/layout/target1"/>
    <dgm:cxn modelId="{8826FE91-3210-3448-82C1-12FC1452D07A}" type="presParOf" srcId="{8E33A689-6775-114B-B18F-9B73EA404E20}" destId="{10F0FAFC-FA8C-5C49-8CA1-CEC1013852B0}"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F1BB9-7C9D-DA41-AD5E-0687A69370AB}">
      <dsp:nvSpPr>
        <dsp:cNvPr id="0" name=""/>
        <dsp:cNvSpPr/>
      </dsp:nvSpPr>
      <dsp:spPr>
        <a:xfrm>
          <a:off x="-4814037" y="-738022"/>
          <a:ext cx="5735480" cy="5735480"/>
        </a:xfrm>
        <a:prstGeom prst="blockArc">
          <a:avLst>
            <a:gd name="adj1" fmla="val 18900000"/>
            <a:gd name="adj2" fmla="val 2700000"/>
            <a:gd name="adj3" fmla="val 37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1884A-C103-2D40-B458-F48FCCA9C659}">
      <dsp:nvSpPr>
        <dsp:cNvPr id="0" name=""/>
        <dsp:cNvSpPr/>
      </dsp:nvSpPr>
      <dsp:spPr>
        <a:xfrm>
          <a:off x="298799" y="193633"/>
          <a:ext cx="7487076" cy="3870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259" tIns="35560" rIns="35560" bIns="35560" numCol="1" spcCol="1270" anchor="ctr" anchorCtr="0">
          <a:noAutofit/>
        </a:bodyPr>
        <a:lstStyle/>
        <a:p>
          <a:pPr lvl="0" algn="l" defTabSz="622300">
            <a:lnSpc>
              <a:spcPct val="90000"/>
            </a:lnSpc>
            <a:spcBef>
              <a:spcPct val="0"/>
            </a:spcBef>
            <a:spcAft>
              <a:spcPct val="35000"/>
            </a:spcAft>
          </a:pPr>
          <a:r>
            <a:rPr lang="tr-TR" sz="1400" kern="1200" dirty="0"/>
            <a:t>Her insan kendi zekasını arttırma ve geliştirme yeteneğine sahiptir.</a:t>
          </a:r>
        </a:p>
      </dsp:txBody>
      <dsp:txXfrm>
        <a:off x="298799" y="193633"/>
        <a:ext cx="7487076" cy="387097"/>
      </dsp:txXfrm>
    </dsp:sp>
    <dsp:sp modelId="{4614EF3E-1272-CE4E-AA57-880C1BA9A4CF}">
      <dsp:nvSpPr>
        <dsp:cNvPr id="0" name=""/>
        <dsp:cNvSpPr/>
      </dsp:nvSpPr>
      <dsp:spPr>
        <a:xfrm>
          <a:off x="56863" y="145246"/>
          <a:ext cx="483871" cy="48387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47455D-6DE6-954E-96C1-6DA3579C974D}">
      <dsp:nvSpPr>
        <dsp:cNvPr id="0" name=""/>
        <dsp:cNvSpPr/>
      </dsp:nvSpPr>
      <dsp:spPr>
        <a:xfrm>
          <a:off x="649350" y="774620"/>
          <a:ext cx="7136524" cy="38709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259" tIns="35560" rIns="35560" bIns="35560" numCol="1" spcCol="1270" anchor="ctr" anchorCtr="0">
          <a:noAutofit/>
        </a:bodyPr>
        <a:lstStyle/>
        <a:p>
          <a:pPr lvl="0" algn="l" defTabSz="622300">
            <a:lnSpc>
              <a:spcPct val="90000"/>
            </a:lnSpc>
            <a:spcBef>
              <a:spcPct val="0"/>
            </a:spcBef>
            <a:spcAft>
              <a:spcPct val="35000"/>
            </a:spcAft>
          </a:pPr>
          <a:r>
            <a:rPr lang="tr-TR" sz="1400" kern="1200" dirty="0"/>
            <a:t>Zeka sadece değişmekle kalmaz, başkalarına da öğretilebilir.</a:t>
          </a:r>
        </a:p>
      </dsp:txBody>
      <dsp:txXfrm>
        <a:off x="649350" y="774620"/>
        <a:ext cx="7136524" cy="387097"/>
      </dsp:txXfrm>
    </dsp:sp>
    <dsp:sp modelId="{1E48807F-91CB-6448-956E-EB6E3CFA32F2}">
      <dsp:nvSpPr>
        <dsp:cNvPr id="0" name=""/>
        <dsp:cNvSpPr/>
      </dsp:nvSpPr>
      <dsp:spPr>
        <a:xfrm>
          <a:off x="407414" y="726233"/>
          <a:ext cx="483871" cy="48387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F4ED7-C34B-D54A-8F18-A351DC2584C1}">
      <dsp:nvSpPr>
        <dsp:cNvPr id="0" name=""/>
        <dsp:cNvSpPr/>
      </dsp:nvSpPr>
      <dsp:spPr>
        <a:xfrm>
          <a:off x="841451" y="1355181"/>
          <a:ext cx="6944424" cy="38709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259" tIns="35560" rIns="35560" bIns="35560" numCol="1" spcCol="1270" anchor="ctr" anchorCtr="0">
          <a:noAutofit/>
        </a:bodyPr>
        <a:lstStyle/>
        <a:p>
          <a:pPr lvl="0" algn="l" defTabSz="622300">
            <a:lnSpc>
              <a:spcPct val="90000"/>
            </a:lnSpc>
            <a:spcBef>
              <a:spcPct val="0"/>
            </a:spcBef>
            <a:spcAft>
              <a:spcPct val="35000"/>
            </a:spcAft>
          </a:pPr>
          <a:r>
            <a:rPr lang="tr-TR" sz="1400" kern="1200" dirty="0"/>
            <a:t>Zeka, beyin ve zihin sistemlerinin birbiriyle etkileşimi sonucu ortaya çıkmaktadır. </a:t>
          </a:r>
        </a:p>
      </dsp:txBody>
      <dsp:txXfrm>
        <a:off x="841451" y="1355181"/>
        <a:ext cx="6944424" cy="387097"/>
      </dsp:txXfrm>
    </dsp:sp>
    <dsp:sp modelId="{63EF09EC-B15F-7845-AAC3-7E98FB87FB33}">
      <dsp:nvSpPr>
        <dsp:cNvPr id="0" name=""/>
        <dsp:cNvSpPr/>
      </dsp:nvSpPr>
      <dsp:spPr>
        <a:xfrm>
          <a:off x="599515" y="1306794"/>
          <a:ext cx="483871" cy="48387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5A326A-E45D-8E40-9223-4D7E8D63AAE4}">
      <dsp:nvSpPr>
        <dsp:cNvPr id="0" name=""/>
        <dsp:cNvSpPr/>
      </dsp:nvSpPr>
      <dsp:spPr>
        <a:xfrm>
          <a:off x="902787" y="1936168"/>
          <a:ext cx="6883088" cy="38709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259" tIns="35560" rIns="35560" bIns="35560" numCol="1" spcCol="1270" anchor="ctr" anchorCtr="0">
          <a:noAutofit/>
        </a:bodyPr>
        <a:lstStyle/>
        <a:p>
          <a:pPr lvl="0" algn="l" defTabSz="622300">
            <a:lnSpc>
              <a:spcPct val="90000"/>
            </a:lnSpc>
            <a:spcBef>
              <a:spcPct val="0"/>
            </a:spcBef>
            <a:spcAft>
              <a:spcPct val="35000"/>
            </a:spcAft>
          </a:pPr>
          <a:r>
            <a:rPr lang="tr-TR" sz="1400" kern="1200" dirty="0"/>
            <a:t>Zeka, çok yönlülüğüne karşın kendi içinde bir bütündür.</a:t>
          </a:r>
        </a:p>
      </dsp:txBody>
      <dsp:txXfrm>
        <a:off x="902787" y="1936168"/>
        <a:ext cx="6883088" cy="387097"/>
      </dsp:txXfrm>
    </dsp:sp>
    <dsp:sp modelId="{7DF6E879-F1C9-9445-8569-2B7CF7E21A1A}">
      <dsp:nvSpPr>
        <dsp:cNvPr id="0" name=""/>
        <dsp:cNvSpPr/>
      </dsp:nvSpPr>
      <dsp:spPr>
        <a:xfrm>
          <a:off x="660851" y="1887781"/>
          <a:ext cx="483871" cy="48387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0A45CF-78F3-D049-9DF6-4901419DDC81}">
      <dsp:nvSpPr>
        <dsp:cNvPr id="0" name=""/>
        <dsp:cNvSpPr/>
      </dsp:nvSpPr>
      <dsp:spPr>
        <a:xfrm>
          <a:off x="841451" y="2517155"/>
          <a:ext cx="6944424" cy="38709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259" tIns="35560" rIns="35560" bIns="35560" numCol="1" spcCol="1270" anchor="ctr" anchorCtr="0">
          <a:noAutofit/>
        </a:bodyPr>
        <a:lstStyle/>
        <a:p>
          <a:pPr lvl="0" algn="l" defTabSz="622300">
            <a:lnSpc>
              <a:spcPct val="90000"/>
            </a:lnSpc>
            <a:spcBef>
              <a:spcPct val="0"/>
            </a:spcBef>
            <a:spcAft>
              <a:spcPct val="35000"/>
            </a:spcAft>
          </a:pPr>
          <a:r>
            <a:rPr lang="tr-TR" sz="1400" kern="1200" dirty="0"/>
            <a:t>Her insan çeşitli zeka alanlarının tümüne sahiptir.</a:t>
          </a:r>
        </a:p>
      </dsp:txBody>
      <dsp:txXfrm>
        <a:off x="841451" y="2517155"/>
        <a:ext cx="6944424" cy="387097"/>
      </dsp:txXfrm>
    </dsp:sp>
    <dsp:sp modelId="{F4379371-9F23-E84B-ABD4-6BDB2B7E0C98}">
      <dsp:nvSpPr>
        <dsp:cNvPr id="0" name=""/>
        <dsp:cNvSpPr/>
      </dsp:nvSpPr>
      <dsp:spPr>
        <a:xfrm>
          <a:off x="599515" y="2468768"/>
          <a:ext cx="483871" cy="48387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ADBEC-0031-F34E-BA8F-ABA9E7AD386D}">
      <dsp:nvSpPr>
        <dsp:cNvPr id="0" name=""/>
        <dsp:cNvSpPr/>
      </dsp:nvSpPr>
      <dsp:spPr>
        <a:xfrm>
          <a:off x="649350" y="3097716"/>
          <a:ext cx="7136524" cy="3870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259" tIns="35560" rIns="35560" bIns="35560" numCol="1" spcCol="1270" anchor="ctr" anchorCtr="0">
          <a:noAutofit/>
        </a:bodyPr>
        <a:lstStyle/>
        <a:p>
          <a:pPr lvl="0" algn="l" defTabSz="622300">
            <a:lnSpc>
              <a:spcPct val="90000"/>
            </a:lnSpc>
            <a:spcBef>
              <a:spcPct val="0"/>
            </a:spcBef>
            <a:spcAft>
              <a:spcPct val="35000"/>
            </a:spcAft>
          </a:pPr>
          <a:r>
            <a:rPr lang="tr-TR" sz="1400" kern="1200" dirty="0"/>
            <a:t>Her insan, zeka alanlarından her birini belli bir düzeyde geliştirebilir.</a:t>
          </a:r>
        </a:p>
      </dsp:txBody>
      <dsp:txXfrm>
        <a:off x="649350" y="3097716"/>
        <a:ext cx="7136524" cy="387097"/>
      </dsp:txXfrm>
    </dsp:sp>
    <dsp:sp modelId="{F2B56901-E434-564E-8670-F35E9B0C54B3}">
      <dsp:nvSpPr>
        <dsp:cNvPr id="0" name=""/>
        <dsp:cNvSpPr/>
      </dsp:nvSpPr>
      <dsp:spPr>
        <a:xfrm>
          <a:off x="407414" y="3049329"/>
          <a:ext cx="483871" cy="48387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D5DACF-A219-BB4E-97F9-A3FC3E044CAD}">
      <dsp:nvSpPr>
        <dsp:cNvPr id="0" name=""/>
        <dsp:cNvSpPr/>
      </dsp:nvSpPr>
      <dsp:spPr>
        <a:xfrm>
          <a:off x="298799" y="3678703"/>
          <a:ext cx="7487076" cy="38709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259" tIns="35560" rIns="35560" bIns="35560" numCol="1" spcCol="1270" anchor="ctr" anchorCtr="0">
          <a:noAutofit/>
        </a:bodyPr>
        <a:lstStyle/>
        <a:p>
          <a:pPr lvl="0" algn="l" defTabSz="622300">
            <a:lnSpc>
              <a:spcPct val="90000"/>
            </a:lnSpc>
            <a:spcBef>
              <a:spcPct val="0"/>
            </a:spcBef>
            <a:spcAft>
              <a:spcPct val="35000"/>
            </a:spcAft>
          </a:pPr>
          <a:r>
            <a:rPr lang="tr-TR" sz="1400" kern="1200" dirty="0"/>
            <a:t>Çeşitli zeka alanları genellikle bir arada belli  uyum içinde çalışırlar.</a:t>
          </a:r>
        </a:p>
      </dsp:txBody>
      <dsp:txXfrm>
        <a:off x="298799" y="3678703"/>
        <a:ext cx="7487076" cy="387097"/>
      </dsp:txXfrm>
    </dsp:sp>
    <dsp:sp modelId="{E3BA6C11-33C1-A54D-9347-C0EEC4D8A107}">
      <dsp:nvSpPr>
        <dsp:cNvPr id="0" name=""/>
        <dsp:cNvSpPr/>
      </dsp:nvSpPr>
      <dsp:spPr>
        <a:xfrm>
          <a:off x="56863" y="3630316"/>
          <a:ext cx="483871" cy="48387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FEE1-98E5-C04D-AEDD-F5E658F76D06}">
      <dsp:nvSpPr>
        <dsp:cNvPr id="0" name=""/>
        <dsp:cNvSpPr/>
      </dsp:nvSpPr>
      <dsp:spPr>
        <a:xfrm>
          <a:off x="632441" y="1647"/>
          <a:ext cx="2331235" cy="13987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a:t>Zihinsel yaratıcılık</a:t>
          </a:r>
        </a:p>
      </dsp:txBody>
      <dsp:txXfrm>
        <a:off x="632441" y="1647"/>
        <a:ext cx="2331235" cy="1398741"/>
      </dsp:txXfrm>
    </dsp:sp>
    <dsp:sp modelId="{D8FF8E59-D41B-A840-8A55-8AA8D8176217}">
      <dsp:nvSpPr>
        <dsp:cNvPr id="0" name=""/>
        <dsp:cNvSpPr/>
      </dsp:nvSpPr>
      <dsp:spPr>
        <a:xfrm>
          <a:off x="3196800" y="1647"/>
          <a:ext cx="2331235" cy="139874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a:t>Sanatsal alanda yüksek performans</a:t>
          </a:r>
        </a:p>
      </dsp:txBody>
      <dsp:txXfrm>
        <a:off x="3196800" y="1647"/>
        <a:ext cx="2331235" cy="1398741"/>
      </dsp:txXfrm>
    </dsp:sp>
    <dsp:sp modelId="{76D5C520-7D91-2A4B-AC5E-249052CFFB64}">
      <dsp:nvSpPr>
        <dsp:cNvPr id="0" name=""/>
        <dsp:cNvSpPr/>
      </dsp:nvSpPr>
      <dsp:spPr>
        <a:xfrm>
          <a:off x="632441" y="1633511"/>
          <a:ext cx="2331235" cy="139874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a:t>Sıra dışı liderlik kapasitesi</a:t>
          </a:r>
        </a:p>
      </dsp:txBody>
      <dsp:txXfrm>
        <a:off x="632441" y="1633511"/>
        <a:ext cx="2331235" cy="1398741"/>
      </dsp:txXfrm>
    </dsp:sp>
    <dsp:sp modelId="{37193009-6781-4046-96D2-8FA71CBBCD22}">
      <dsp:nvSpPr>
        <dsp:cNvPr id="0" name=""/>
        <dsp:cNvSpPr/>
      </dsp:nvSpPr>
      <dsp:spPr>
        <a:xfrm>
          <a:off x="3196800" y="1633511"/>
          <a:ext cx="2331235" cy="139874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a:t>Akademik alanda olağanüstü başarı</a:t>
          </a:r>
        </a:p>
      </dsp:txBody>
      <dsp:txXfrm>
        <a:off x="3196800" y="1633511"/>
        <a:ext cx="2331235" cy="1398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B4227-8AA6-3040-BBBB-81B1F251FD97}">
      <dsp:nvSpPr>
        <dsp:cNvPr id="0" name=""/>
        <dsp:cNvSpPr/>
      </dsp:nvSpPr>
      <dsp:spPr>
        <a:xfrm>
          <a:off x="508000" y="1015999"/>
          <a:ext cx="3048000" cy="3048000"/>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56269FF-CD9C-614A-9FA5-BFD531E77093}">
      <dsp:nvSpPr>
        <dsp:cNvPr id="0" name=""/>
        <dsp:cNvSpPr/>
      </dsp:nvSpPr>
      <dsp:spPr>
        <a:xfrm>
          <a:off x="1524000" y="2032000"/>
          <a:ext cx="1016000" cy="101600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68C622D-FB3B-EC4A-981C-B7DA9794C6FD}">
      <dsp:nvSpPr>
        <dsp:cNvPr id="0" name=""/>
        <dsp:cNvSpPr/>
      </dsp:nvSpPr>
      <dsp:spPr>
        <a:xfrm>
          <a:off x="4064000" y="0"/>
          <a:ext cx="1524000" cy="12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tr-TR" sz="2800" kern="1200" dirty="0"/>
            <a:t>Üstün zeka</a:t>
          </a:r>
        </a:p>
      </dsp:txBody>
      <dsp:txXfrm>
        <a:off x="4064000" y="0"/>
        <a:ext cx="1524000" cy="1270000"/>
      </dsp:txXfrm>
    </dsp:sp>
    <dsp:sp modelId="{F268A30D-4023-044F-9BF0-B6461886F254}">
      <dsp:nvSpPr>
        <dsp:cNvPr id="0" name=""/>
        <dsp:cNvSpPr/>
      </dsp:nvSpPr>
      <dsp:spPr>
        <a:xfrm>
          <a:off x="3683000" y="634999"/>
          <a:ext cx="381000"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20785579-79D3-2941-8F7E-D539E0720363}">
      <dsp:nvSpPr>
        <dsp:cNvPr id="0" name=""/>
        <dsp:cNvSpPr/>
      </dsp:nvSpPr>
      <dsp:spPr>
        <a:xfrm rot="5400000">
          <a:off x="1903857" y="762126"/>
          <a:ext cx="1906016" cy="164973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31F12D3-EE09-0348-8376-311ED43444F0}">
      <dsp:nvSpPr>
        <dsp:cNvPr id="0" name=""/>
        <dsp:cNvSpPr/>
      </dsp:nvSpPr>
      <dsp:spPr>
        <a:xfrm>
          <a:off x="4064000" y="1269999"/>
          <a:ext cx="1524000" cy="12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tr-TR" sz="2800" kern="1200" dirty="0"/>
            <a:t>Üstün yetenek</a:t>
          </a:r>
        </a:p>
      </dsp:txBody>
      <dsp:txXfrm>
        <a:off x="4064000" y="1269999"/>
        <a:ext cx="1524000" cy="1270000"/>
      </dsp:txXfrm>
    </dsp:sp>
    <dsp:sp modelId="{7608F487-F76B-F442-BFC9-45BEB34B1842}">
      <dsp:nvSpPr>
        <dsp:cNvPr id="0" name=""/>
        <dsp:cNvSpPr/>
      </dsp:nvSpPr>
      <dsp:spPr>
        <a:xfrm>
          <a:off x="3683000" y="1905000"/>
          <a:ext cx="381000" cy="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10F0FAFC-FA8C-5C49-8CA1-CEC1013852B0}">
      <dsp:nvSpPr>
        <dsp:cNvPr id="0" name=""/>
        <dsp:cNvSpPr/>
      </dsp:nvSpPr>
      <dsp:spPr>
        <a:xfrm rot="5400000">
          <a:off x="2553614" y="2112924"/>
          <a:ext cx="1334211" cy="922020"/>
        </a:xfrm>
        <a:prstGeom prst="line">
          <a:avLst/>
        </a:prstGeom>
        <a:no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4826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6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87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accent1"/>
            </a:gs>
          </a:gsLst>
          <a:path path="circle">
            <a:fillToRect l="100000" t="100000"/>
          </a:path>
          <a:tileRect r="-100000" b="-10000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5005048" y="0"/>
            <a:ext cx="4138960" cy="5143642"/>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37" name="Google Shape;37;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Montserrat"/>
                <a:ea typeface="Montserrat"/>
                <a:cs typeface="Montserrat"/>
                <a:sym typeface="Montserrat"/>
              </a:defRPr>
            </a:lvl1pPr>
            <a:lvl2pPr lvl="1" algn="r" rtl="0">
              <a:buNone/>
              <a:defRPr sz="1300" b="1">
                <a:solidFill>
                  <a:schemeClr val="dk2"/>
                </a:solidFill>
                <a:latin typeface="Montserrat"/>
                <a:ea typeface="Montserrat"/>
                <a:cs typeface="Montserrat"/>
                <a:sym typeface="Montserrat"/>
              </a:defRPr>
            </a:lvl2pPr>
            <a:lvl3pPr lvl="2" algn="r" rtl="0">
              <a:buNone/>
              <a:defRPr sz="1300" b="1">
                <a:solidFill>
                  <a:schemeClr val="dk2"/>
                </a:solidFill>
                <a:latin typeface="Montserrat"/>
                <a:ea typeface="Montserrat"/>
                <a:cs typeface="Montserrat"/>
                <a:sym typeface="Montserrat"/>
              </a:defRPr>
            </a:lvl3pPr>
            <a:lvl4pPr lvl="3" algn="r" rtl="0">
              <a:buNone/>
              <a:defRPr sz="1300" b="1">
                <a:solidFill>
                  <a:schemeClr val="dk2"/>
                </a:solidFill>
                <a:latin typeface="Montserrat"/>
                <a:ea typeface="Montserrat"/>
                <a:cs typeface="Montserrat"/>
                <a:sym typeface="Montserrat"/>
              </a:defRPr>
            </a:lvl4pPr>
            <a:lvl5pPr lvl="4" algn="r" rtl="0">
              <a:buNone/>
              <a:defRPr sz="1300" b="1">
                <a:solidFill>
                  <a:schemeClr val="dk2"/>
                </a:solidFill>
                <a:latin typeface="Montserrat"/>
                <a:ea typeface="Montserrat"/>
                <a:cs typeface="Montserrat"/>
                <a:sym typeface="Montserrat"/>
              </a:defRPr>
            </a:lvl5pPr>
            <a:lvl6pPr lvl="5" algn="r" rtl="0">
              <a:buNone/>
              <a:defRPr sz="1300" b="1">
                <a:solidFill>
                  <a:schemeClr val="dk2"/>
                </a:solidFill>
                <a:latin typeface="Montserrat"/>
                <a:ea typeface="Montserrat"/>
                <a:cs typeface="Montserrat"/>
                <a:sym typeface="Montserrat"/>
              </a:defRPr>
            </a:lvl6pPr>
            <a:lvl7pPr lvl="6" algn="r" rtl="0">
              <a:buNone/>
              <a:defRPr sz="1300" b="1">
                <a:solidFill>
                  <a:schemeClr val="dk2"/>
                </a:solidFill>
                <a:latin typeface="Montserrat"/>
                <a:ea typeface="Montserrat"/>
                <a:cs typeface="Montserrat"/>
                <a:sym typeface="Montserrat"/>
              </a:defRPr>
            </a:lvl7pPr>
            <a:lvl8pPr lvl="7" algn="r" rtl="0">
              <a:buNone/>
              <a:defRPr sz="1300" b="1">
                <a:solidFill>
                  <a:schemeClr val="dk2"/>
                </a:solidFill>
                <a:latin typeface="Montserrat"/>
                <a:ea typeface="Montserrat"/>
                <a:cs typeface="Montserrat"/>
                <a:sym typeface="Montserrat"/>
              </a:defRPr>
            </a:lvl8pPr>
            <a:lvl9pPr lvl="8" algn="r" rtl="0">
              <a:buNone/>
              <a:defRPr sz="1300" b="1">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pngwave.com/png-clip-art-vvvh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ctrTitle"/>
          </p:nvPr>
        </p:nvSpPr>
        <p:spPr>
          <a:xfrm>
            <a:off x="298938" y="1250605"/>
            <a:ext cx="6444762" cy="2466443"/>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tr-TR" sz="3200" dirty="0" smtClean="0"/>
              <a:t>ZEKA VE ÜSTÜN YETENEĞİN TANIMI VE TARİHÇESİ</a:t>
            </a:r>
            <a:endParaRPr lang="tr-TR" sz="3200" dirty="0"/>
          </a:p>
        </p:txBody>
      </p:sp>
      <p:sp>
        <p:nvSpPr>
          <p:cNvPr id="2" name="Metin kutusu 1">
            <a:extLst>
              <a:ext uri="{FF2B5EF4-FFF2-40B4-BE49-F238E27FC236}">
                <a16:creationId xmlns:a16="http://schemas.microsoft.com/office/drawing/2014/main" id="{0F7167BE-4A10-5145-AA03-8F68FCA78275}"/>
              </a:ext>
            </a:extLst>
          </p:cNvPr>
          <p:cNvSpPr txBox="1"/>
          <p:nvPr/>
        </p:nvSpPr>
        <p:spPr>
          <a:xfrm>
            <a:off x="2432719" y="4088423"/>
            <a:ext cx="2177199" cy="307777"/>
          </a:xfrm>
          <a:prstGeom prst="rect">
            <a:avLst/>
          </a:prstGeom>
          <a:noFill/>
        </p:spPr>
        <p:txBody>
          <a:bodyPr wrap="none" rtlCol="0">
            <a:spAutoFit/>
          </a:bodyPr>
          <a:lstStyle/>
          <a:p>
            <a:r>
              <a:rPr lang="tr-TR" dirty="0">
                <a:solidFill>
                  <a:schemeClr val="bg1"/>
                </a:solidFill>
              </a:rPr>
              <a:t>Prof. Dr. Figen GÜRSOY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pPr marL="0" lvl="0" indent="0" algn="just" fontAlgn="base">
              <a:spcBef>
                <a:spcPts val="1000"/>
              </a:spcBef>
              <a:spcAft>
                <a:spcPct val="0"/>
              </a:spcAft>
              <a:buClrTx/>
              <a:buSzTx/>
              <a:buFont typeface="Arial" charset="0"/>
              <a:buChar char="•"/>
            </a:pPr>
            <a:r>
              <a:rPr lang="tr-TR" sz="2000" kern="1200" dirty="0">
                <a:solidFill>
                  <a:prstClr val="black"/>
                </a:solidFill>
                <a:latin typeface="Montserrat Light" panose="020B0604020202020204" charset="-94"/>
                <a:ea typeface="+mn-ea"/>
                <a:cs typeface="Arial" charset="0"/>
              </a:rPr>
              <a:t>Çoklu zeka kuramı, insanlardaki zekanın sabit olduğu görüşüne karşı gelen, zekanın çok boyutlu olduğunu ifade eden, bireylerin öğrenme ortamına farklı öğrenme şekilleriyle geldiklerini vurgulayan bir yaklaşımdır. </a:t>
            </a:r>
          </a:p>
          <a:p>
            <a:pPr marL="0" lvl="0" indent="0" algn="just" fontAlgn="base">
              <a:spcBef>
                <a:spcPts val="1000"/>
              </a:spcBef>
              <a:spcAft>
                <a:spcPct val="0"/>
              </a:spcAft>
              <a:buClrTx/>
              <a:buSzTx/>
              <a:buFont typeface="Arial" charset="0"/>
              <a:buChar char="•"/>
            </a:pPr>
            <a:endParaRPr lang="tr-TR" sz="2000" kern="1200" dirty="0">
              <a:solidFill>
                <a:prstClr val="black"/>
              </a:solidFill>
              <a:latin typeface="Montserrat Light" panose="020B0604020202020204" charset="-94"/>
              <a:ea typeface="+mn-ea"/>
              <a:cs typeface="Arial" charset="0"/>
            </a:endParaRPr>
          </a:p>
          <a:p>
            <a:pPr marL="0" lvl="0" indent="0" algn="just" fontAlgn="base">
              <a:spcBef>
                <a:spcPts val="1000"/>
              </a:spcBef>
              <a:spcAft>
                <a:spcPct val="0"/>
              </a:spcAft>
              <a:buClrTx/>
              <a:buSzTx/>
              <a:buFont typeface="Arial" charset="0"/>
              <a:buChar char="•"/>
            </a:pPr>
            <a:r>
              <a:rPr lang="tr-TR" sz="2000" kern="1200" dirty="0" err="1">
                <a:solidFill>
                  <a:prstClr val="black"/>
                </a:solidFill>
                <a:latin typeface="Montserrat Light" panose="020B0604020202020204" charset="-94"/>
                <a:ea typeface="+mn-ea"/>
                <a:cs typeface="Arial" charset="0"/>
              </a:rPr>
              <a:t>Gardner’e</a:t>
            </a:r>
            <a:r>
              <a:rPr lang="tr-TR" sz="2000" kern="1200" dirty="0">
                <a:solidFill>
                  <a:prstClr val="black"/>
                </a:solidFill>
                <a:latin typeface="Montserrat Light" panose="020B0604020202020204" charset="-94"/>
                <a:ea typeface="+mn-ea"/>
                <a:cs typeface="Arial" charset="0"/>
              </a:rPr>
              <a:t> göre insanların sahip oldukları zeka alanlarının her biri; yaşamak, öğrenmek, problem çözmek ve topluma uyum sağlamak için kullanılan etkili birer araçtır.</a:t>
            </a:r>
          </a:p>
          <a:p>
            <a:endParaRPr lang="tr-TR" dirty="0"/>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25107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172E37F-58AB-8C4B-9F01-F76F807CA618}"/>
              </a:ext>
            </a:extLst>
          </p:cNvPr>
          <p:cNvSpPr>
            <a:spLocks noGrp="1"/>
          </p:cNvSpPr>
          <p:nvPr>
            <p:ph type="body" idx="1"/>
          </p:nvPr>
        </p:nvSpPr>
        <p:spPr>
          <a:xfrm>
            <a:off x="0" y="0"/>
            <a:ext cx="9144000" cy="5143500"/>
          </a:xfrm>
        </p:spPr>
        <p:txBody>
          <a:bodyPr/>
          <a:lstStyle/>
          <a:p>
            <a:r>
              <a:rPr lang="tr-TR" dirty="0" err="1"/>
              <a:t>Gardner’e</a:t>
            </a:r>
            <a:r>
              <a:rPr lang="tr-TR" dirty="0"/>
              <a:t> göre bir problem çözme ya da farklı kültürel ortamlarda bir ürüne şekil verme yeteneğidir. </a:t>
            </a:r>
          </a:p>
          <a:p>
            <a:endParaRPr lang="tr-TR" dirty="0"/>
          </a:p>
          <a:p>
            <a:r>
              <a:rPr lang="tr-TR" dirty="0" err="1"/>
              <a:t>Gardner’in</a:t>
            </a:r>
            <a:r>
              <a:rPr lang="tr-TR" dirty="0"/>
              <a:t> Çoklu Zeka Kuramına zekayı oluşturan yetenek alanlarını;</a:t>
            </a:r>
          </a:p>
          <a:p>
            <a:pPr lvl="1"/>
            <a:r>
              <a:rPr lang="tr-TR" sz="2000" dirty="0"/>
              <a:t>dil, </a:t>
            </a:r>
          </a:p>
          <a:p>
            <a:pPr lvl="1"/>
            <a:r>
              <a:rPr lang="tr-TR" sz="2000" dirty="0"/>
              <a:t>matematik, </a:t>
            </a:r>
          </a:p>
          <a:p>
            <a:pPr lvl="1"/>
            <a:r>
              <a:rPr lang="tr-TR" sz="2000" dirty="0"/>
              <a:t>mekan, </a:t>
            </a:r>
          </a:p>
          <a:p>
            <a:pPr lvl="1"/>
            <a:r>
              <a:rPr lang="tr-TR" sz="2000" dirty="0"/>
              <a:t>beden, </a:t>
            </a:r>
          </a:p>
          <a:p>
            <a:pPr lvl="1"/>
            <a:r>
              <a:rPr lang="tr-TR" sz="2000" dirty="0"/>
              <a:t>müzik, </a:t>
            </a:r>
          </a:p>
          <a:p>
            <a:pPr lvl="1"/>
            <a:r>
              <a:rPr lang="tr-TR" sz="2000" dirty="0"/>
              <a:t>sosyal, </a:t>
            </a:r>
          </a:p>
          <a:p>
            <a:pPr lvl="1"/>
            <a:r>
              <a:rPr lang="tr-TR" sz="2000" dirty="0"/>
              <a:t>doğa ve </a:t>
            </a:r>
          </a:p>
          <a:p>
            <a:pPr lvl="1"/>
            <a:r>
              <a:rPr lang="tr-TR" sz="2000" dirty="0"/>
              <a:t>kişisel olmak üzere sekiz gruba ayırmıştır </a:t>
            </a:r>
            <a:endParaRPr lang="tr-TR" sz="1600" dirty="0"/>
          </a:p>
        </p:txBody>
      </p:sp>
      <p:sp>
        <p:nvSpPr>
          <p:cNvPr id="4" name="Slayt Numarası Yer Tutucusu 3">
            <a:extLst>
              <a:ext uri="{FF2B5EF4-FFF2-40B4-BE49-F238E27FC236}">
                <a16:creationId xmlns:a16="http://schemas.microsoft.com/office/drawing/2014/main" id="{F987B8AE-1C1A-4E4C-8968-7D64BDDB2F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46856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EB26AB-FAE7-8548-BF0A-DF619BBE7F35}"/>
              </a:ext>
            </a:extLst>
          </p:cNvPr>
          <p:cNvSpPr>
            <a:spLocks noGrp="1"/>
          </p:cNvSpPr>
          <p:nvPr>
            <p:ph type="title"/>
          </p:nvPr>
        </p:nvSpPr>
        <p:spPr/>
        <p:txBody>
          <a:bodyPr/>
          <a:lstStyle/>
          <a:p>
            <a:r>
              <a:rPr lang="tr-TR" dirty="0"/>
              <a:t>1. Dil Bilimsel Zeka</a:t>
            </a:r>
          </a:p>
        </p:txBody>
      </p:sp>
      <p:sp>
        <p:nvSpPr>
          <p:cNvPr id="3" name="Metin Yer Tutucusu 2">
            <a:extLst>
              <a:ext uri="{FF2B5EF4-FFF2-40B4-BE49-F238E27FC236}">
                <a16:creationId xmlns:a16="http://schemas.microsoft.com/office/drawing/2014/main" id="{FE242BC6-5ED9-634C-9BB7-2C01F7340134}"/>
              </a:ext>
            </a:extLst>
          </p:cNvPr>
          <p:cNvSpPr>
            <a:spLocks noGrp="1"/>
          </p:cNvSpPr>
          <p:nvPr>
            <p:ph type="body" idx="1"/>
          </p:nvPr>
        </p:nvSpPr>
        <p:spPr>
          <a:xfrm>
            <a:off x="855300" y="1430147"/>
            <a:ext cx="8173984" cy="3033900"/>
          </a:xfrm>
        </p:spPr>
        <p:txBody>
          <a:bodyPr/>
          <a:lstStyle/>
          <a:p>
            <a:r>
              <a:rPr lang="tr-TR" dirty="0"/>
              <a:t>Dili sadece iletişim amacıyla kullanmanın yanı sıra birden çok dil ve iletişim becerisine sahip olmayı kapsamaktadır. </a:t>
            </a:r>
          </a:p>
          <a:p>
            <a:r>
              <a:rPr lang="tr-TR" dirty="0"/>
              <a:t>Bu kapasite sözel ya da yazılı olabilir.</a:t>
            </a:r>
          </a:p>
          <a:p>
            <a:pPr lvl="1"/>
            <a:r>
              <a:rPr lang="tr-TR" dirty="0"/>
              <a:t>Politikacılar, konuşmacılar, hikaye anlatıcıları, </a:t>
            </a:r>
          </a:p>
          <a:p>
            <a:pPr lvl="1"/>
            <a:r>
              <a:rPr lang="tr-TR" dirty="0"/>
              <a:t>Şairler, oyun yazarları, editörler</a:t>
            </a:r>
          </a:p>
          <a:p>
            <a:pPr lvl="1"/>
            <a:endParaRPr lang="tr-TR" dirty="0"/>
          </a:p>
        </p:txBody>
      </p:sp>
      <p:sp>
        <p:nvSpPr>
          <p:cNvPr id="4" name="Slayt Numarası Yer Tutucusu 3">
            <a:extLst>
              <a:ext uri="{FF2B5EF4-FFF2-40B4-BE49-F238E27FC236}">
                <a16:creationId xmlns:a16="http://schemas.microsoft.com/office/drawing/2014/main" id="{DCAC9A25-50DD-4D45-8456-6C89777AED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99594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26192B-5C2C-4C45-B84F-D06633D32AD0}"/>
              </a:ext>
            </a:extLst>
          </p:cNvPr>
          <p:cNvSpPr>
            <a:spLocks noGrp="1"/>
          </p:cNvSpPr>
          <p:nvPr>
            <p:ph type="title"/>
          </p:nvPr>
        </p:nvSpPr>
        <p:spPr/>
        <p:txBody>
          <a:bodyPr/>
          <a:lstStyle/>
          <a:p>
            <a:r>
              <a:rPr lang="tr-TR" dirty="0"/>
              <a:t>2. Mantıksal-Matematiksel Zeka</a:t>
            </a:r>
          </a:p>
        </p:txBody>
      </p:sp>
      <p:sp>
        <p:nvSpPr>
          <p:cNvPr id="3" name="Metin Yer Tutucusu 2">
            <a:extLst>
              <a:ext uri="{FF2B5EF4-FFF2-40B4-BE49-F238E27FC236}">
                <a16:creationId xmlns:a16="http://schemas.microsoft.com/office/drawing/2014/main" id="{8C8EE6A2-D785-CE48-9FF8-4E9C2D09F714}"/>
              </a:ext>
            </a:extLst>
          </p:cNvPr>
          <p:cNvSpPr>
            <a:spLocks noGrp="1"/>
          </p:cNvSpPr>
          <p:nvPr>
            <p:ph type="body" idx="1"/>
          </p:nvPr>
        </p:nvSpPr>
        <p:spPr/>
        <p:txBody>
          <a:bodyPr/>
          <a:lstStyle/>
          <a:p>
            <a:r>
              <a:rPr lang="tr-TR" dirty="0"/>
              <a:t>Mantıksal düşünme, sayıları etkili kullanma, problemlere bilimsel çözümler </a:t>
            </a:r>
            <a:r>
              <a:rPr lang="tr-TR" dirty="0" err="1"/>
              <a:t>üsretme</a:t>
            </a:r>
            <a:r>
              <a:rPr lang="tr-TR" dirty="0"/>
              <a:t> ve kavramlar arası ilişkileri anlama, sınıflama ve genelleme gibi becerileri kapsamaktadır.</a:t>
            </a:r>
          </a:p>
          <a:p>
            <a:pPr lvl="1"/>
            <a:r>
              <a:rPr lang="tr-TR" dirty="0"/>
              <a:t>Matematikçi, muhasebeci, istatistikçi, bilgisayar programcısı, yazılımcılar </a:t>
            </a:r>
          </a:p>
        </p:txBody>
      </p:sp>
      <p:sp>
        <p:nvSpPr>
          <p:cNvPr id="4" name="Slayt Numarası Yer Tutucusu 3">
            <a:extLst>
              <a:ext uri="{FF2B5EF4-FFF2-40B4-BE49-F238E27FC236}">
                <a16:creationId xmlns:a16="http://schemas.microsoft.com/office/drawing/2014/main" id="{92F918D4-7420-BB4A-823A-F70927E81E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247595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33AFF9-77D0-AB46-89D9-DAC60755B752}"/>
              </a:ext>
            </a:extLst>
          </p:cNvPr>
          <p:cNvSpPr>
            <a:spLocks noGrp="1"/>
          </p:cNvSpPr>
          <p:nvPr>
            <p:ph type="title"/>
          </p:nvPr>
        </p:nvSpPr>
        <p:spPr/>
        <p:txBody>
          <a:bodyPr/>
          <a:lstStyle/>
          <a:p>
            <a:r>
              <a:rPr lang="tr-TR" dirty="0"/>
              <a:t>3. </a:t>
            </a:r>
            <a:r>
              <a:rPr lang="tr-TR" dirty="0" err="1"/>
              <a:t>Mekansal</a:t>
            </a:r>
            <a:r>
              <a:rPr lang="tr-TR" dirty="0"/>
              <a:t>-Uzamsal Zeka</a:t>
            </a:r>
          </a:p>
        </p:txBody>
      </p:sp>
      <p:sp>
        <p:nvSpPr>
          <p:cNvPr id="3" name="Metin Yer Tutucusu 2">
            <a:extLst>
              <a:ext uri="{FF2B5EF4-FFF2-40B4-BE49-F238E27FC236}">
                <a16:creationId xmlns:a16="http://schemas.microsoft.com/office/drawing/2014/main" id="{8DB052DD-9DB4-8446-8B70-3C4BB5B4E368}"/>
              </a:ext>
            </a:extLst>
          </p:cNvPr>
          <p:cNvSpPr>
            <a:spLocks noGrp="1"/>
          </p:cNvSpPr>
          <p:nvPr>
            <p:ph type="body" idx="1"/>
          </p:nvPr>
        </p:nvSpPr>
        <p:spPr/>
        <p:txBody>
          <a:bodyPr/>
          <a:lstStyle/>
          <a:p>
            <a:r>
              <a:rPr lang="tr-TR" dirty="0"/>
              <a:t>Üç boyutlu bir nesnenin şekil ve görüntülerini kavrayabilmek ile ilgilidir. </a:t>
            </a:r>
          </a:p>
          <a:p>
            <a:r>
              <a:rPr lang="tr-TR" dirty="0"/>
              <a:t>Harita üzerinde veya konumu kolayca hayal edebilmeyi sağlamaktadır. </a:t>
            </a:r>
          </a:p>
          <a:p>
            <a:pPr lvl="1"/>
            <a:r>
              <a:rPr lang="tr-TR" dirty="0"/>
              <a:t>Avcı, izci, mimar, ressam, tasarımcı</a:t>
            </a:r>
          </a:p>
        </p:txBody>
      </p:sp>
      <p:sp>
        <p:nvSpPr>
          <p:cNvPr id="4" name="Slayt Numarası Yer Tutucusu 3">
            <a:extLst>
              <a:ext uri="{FF2B5EF4-FFF2-40B4-BE49-F238E27FC236}">
                <a16:creationId xmlns:a16="http://schemas.microsoft.com/office/drawing/2014/main" id="{2E44B957-CF34-CB45-930C-0976F46C74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91814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C01427-C760-D148-9115-54FF47C36EE4}"/>
              </a:ext>
            </a:extLst>
          </p:cNvPr>
          <p:cNvSpPr>
            <a:spLocks noGrp="1"/>
          </p:cNvSpPr>
          <p:nvPr>
            <p:ph type="title"/>
          </p:nvPr>
        </p:nvSpPr>
        <p:spPr/>
        <p:txBody>
          <a:bodyPr/>
          <a:lstStyle/>
          <a:p>
            <a:r>
              <a:rPr lang="tr-TR" dirty="0"/>
              <a:t>4. Bedensel-</a:t>
            </a:r>
            <a:r>
              <a:rPr lang="tr-TR" dirty="0" err="1"/>
              <a:t>Kinestetik</a:t>
            </a:r>
            <a:r>
              <a:rPr lang="tr-TR" dirty="0"/>
              <a:t> Zeka </a:t>
            </a:r>
          </a:p>
        </p:txBody>
      </p:sp>
      <p:sp>
        <p:nvSpPr>
          <p:cNvPr id="3" name="Metin Yer Tutucusu 2">
            <a:extLst>
              <a:ext uri="{FF2B5EF4-FFF2-40B4-BE49-F238E27FC236}">
                <a16:creationId xmlns:a16="http://schemas.microsoft.com/office/drawing/2014/main" id="{4FEA1489-D26C-4041-AF13-5EB3059EAD81}"/>
              </a:ext>
            </a:extLst>
          </p:cNvPr>
          <p:cNvSpPr>
            <a:spLocks noGrp="1"/>
          </p:cNvSpPr>
          <p:nvPr>
            <p:ph type="body" idx="1"/>
          </p:nvPr>
        </p:nvSpPr>
        <p:spPr/>
        <p:txBody>
          <a:bodyPr/>
          <a:lstStyle/>
          <a:p>
            <a:r>
              <a:rPr lang="tr-TR" dirty="0"/>
              <a:t>Bireyin vücudunu ve hareketlerini kullanma becerilerini ifade etmektedir. </a:t>
            </a:r>
          </a:p>
          <a:p>
            <a:r>
              <a:rPr lang="tr-TR" dirty="0"/>
              <a:t>Sportif hareketler, düzenli-ritmik oyunları oynamayı kapsamaktadır. </a:t>
            </a:r>
          </a:p>
          <a:p>
            <a:r>
              <a:rPr lang="tr-TR" dirty="0"/>
              <a:t>Koordinasyon, denge, hız, el becerisi ve esneklik gibi becerilerde oldukça iyidirler. </a:t>
            </a:r>
          </a:p>
          <a:p>
            <a:pPr lvl="1"/>
            <a:r>
              <a:rPr lang="tr-TR" dirty="0" smtClean="0"/>
              <a:t>Dansçı</a:t>
            </a:r>
            <a:r>
              <a:rPr lang="tr-TR" dirty="0"/>
              <a:t>, sporcular, cerrahlar, </a:t>
            </a:r>
            <a:r>
              <a:rPr lang="tr-TR" dirty="0" err="1"/>
              <a:t>heykeltraşlar</a:t>
            </a:r>
            <a:endParaRPr lang="tr-TR" dirty="0"/>
          </a:p>
        </p:txBody>
      </p:sp>
      <p:sp>
        <p:nvSpPr>
          <p:cNvPr id="4" name="Slayt Numarası Yer Tutucusu 3">
            <a:extLst>
              <a:ext uri="{FF2B5EF4-FFF2-40B4-BE49-F238E27FC236}">
                <a16:creationId xmlns:a16="http://schemas.microsoft.com/office/drawing/2014/main" id="{3C8AF80E-F4E5-8C4B-A605-E845D996F1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776977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F6A861-AA1C-E849-85FC-651E71F55F5F}"/>
              </a:ext>
            </a:extLst>
          </p:cNvPr>
          <p:cNvSpPr>
            <a:spLocks noGrp="1"/>
          </p:cNvSpPr>
          <p:nvPr>
            <p:ph type="title"/>
          </p:nvPr>
        </p:nvSpPr>
        <p:spPr/>
        <p:txBody>
          <a:bodyPr/>
          <a:lstStyle/>
          <a:p>
            <a:r>
              <a:rPr lang="tr-TR" dirty="0"/>
              <a:t>5. Müzikal-Ritmik Zeka</a:t>
            </a:r>
          </a:p>
        </p:txBody>
      </p:sp>
      <p:sp>
        <p:nvSpPr>
          <p:cNvPr id="3" name="Metin Yer Tutucusu 2">
            <a:extLst>
              <a:ext uri="{FF2B5EF4-FFF2-40B4-BE49-F238E27FC236}">
                <a16:creationId xmlns:a16="http://schemas.microsoft.com/office/drawing/2014/main" id="{CD7D195C-7332-6841-9B79-BD5255CEF40B}"/>
              </a:ext>
            </a:extLst>
          </p:cNvPr>
          <p:cNvSpPr>
            <a:spLocks noGrp="1"/>
          </p:cNvSpPr>
          <p:nvPr>
            <p:ph type="body" idx="1"/>
          </p:nvPr>
        </p:nvSpPr>
        <p:spPr/>
        <p:txBody>
          <a:bodyPr/>
          <a:lstStyle/>
          <a:p>
            <a:r>
              <a:rPr lang="tr-TR" dirty="0"/>
              <a:t>Duygu ve düşüncelerin aktarımında müziği araç olarak kullanmak ile ilgilidir. </a:t>
            </a:r>
          </a:p>
          <a:p>
            <a:r>
              <a:rPr lang="tr-TR" dirty="0"/>
              <a:t>Ritim ve melodilere duyarlıdırlar. </a:t>
            </a:r>
          </a:p>
          <a:p>
            <a:r>
              <a:rPr lang="tr-TR" dirty="0"/>
              <a:t>Enstrüman çalma, söylenen şarkının ya da ritmin benzerini bulmayı kapsamaktadır. </a:t>
            </a:r>
          </a:p>
          <a:p>
            <a:pPr lvl="1"/>
            <a:r>
              <a:rPr lang="tr-TR" dirty="0"/>
              <a:t>Müzisyen,</a:t>
            </a:r>
          </a:p>
          <a:p>
            <a:pPr lvl="1"/>
            <a:r>
              <a:rPr lang="tr-TR" dirty="0"/>
              <a:t>Orkestra şefliği</a:t>
            </a:r>
          </a:p>
        </p:txBody>
      </p:sp>
      <p:sp>
        <p:nvSpPr>
          <p:cNvPr id="4" name="Slayt Numarası Yer Tutucusu 3">
            <a:extLst>
              <a:ext uri="{FF2B5EF4-FFF2-40B4-BE49-F238E27FC236}">
                <a16:creationId xmlns:a16="http://schemas.microsoft.com/office/drawing/2014/main" id="{B186D2B9-C0D3-F849-AAF1-CEE751B039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788088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0BC44B-4240-D149-96C2-938C21A4B640}"/>
              </a:ext>
            </a:extLst>
          </p:cNvPr>
          <p:cNvSpPr>
            <a:spLocks noGrp="1"/>
          </p:cNvSpPr>
          <p:nvPr>
            <p:ph type="title"/>
          </p:nvPr>
        </p:nvSpPr>
        <p:spPr/>
        <p:txBody>
          <a:bodyPr/>
          <a:lstStyle/>
          <a:p>
            <a:r>
              <a:rPr lang="tr-TR" dirty="0"/>
              <a:t>6. Sosyal Zeka </a:t>
            </a:r>
          </a:p>
        </p:txBody>
      </p:sp>
      <p:sp>
        <p:nvSpPr>
          <p:cNvPr id="3" name="Metin Yer Tutucusu 2">
            <a:extLst>
              <a:ext uri="{FF2B5EF4-FFF2-40B4-BE49-F238E27FC236}">
                <a16:creationId xmlns:a16="http://schemas.microsoft.com/office/drawing/2014/main" id="{168150A0-36EE-FB47-99B5-2147F4E72373}"/>
              </a:ext>
            </a:extLst>
          </p:cNvPr>
          <p:cNvSpPr>
            <a:spLocks noGrp="1"/>
          </p:cNvSpPr>
          <p:nvPr>
            <p:ph type="body" idx="1"/>
          </p:nvPr>
        </p:nvSpPr>
        <p:spPr/>
        <p:txBody>
          <a:bodyPr/>
          <a:lstStyle/>
          <a:p>
            <a:r>
              <a:rPr lang="tr-TR" dirty="0"/>
              <a:t>İnsanlarla iletişim kurma, empati kurma ve davranışları yorumlama becerilini kapsamaktadır. </a:t>
            </a:r>
          </a:p>
          <a:p>
            <a:pPr lvl="1"/>
            <a:r>
              <a:rPr lang="tr-TR" dirty="0"/>
              <a:t>Liderler, psikologlar, öğretmenler, turizmciler, aktörler</a:t>
            </a:r>
          </a:p>
        </p:txBody>
      </p:sp>
      <p:sp>
        <p:nvSpPr>
          <p:cNvPr id="4" name="Slayt Numarası Yer Tutucusu 3">
            <a:extLst>
              <a:ext uri="{FF2B5EF4-FFF2-40B4-BE49-F238E27FC236}">
                <a16:creationId xmlns:a16="http://schemas.microsoft.com/office/drawing/2014/main" id="{54F735AF-CABF-4B46-9B05-73177EB5E1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43146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5F00F9-402F-8541-A068-A36107ACC657}"/>
              </a:ext>
            </a:extLst>
          </p:cNvPr>
          <p:cNvSpPr>
            <a:spLocks noGrp="1"/>
          </p:cNvSpPr>
          <p:nvPr>
            <p:ph type="title"/>
          </p:nvPr>
        </p:nvSpPr>
        <p:spPr/>
        <p:txBody>
          <a:bodyPr/>
          <a:lstStyle/>
          <a:p>
            <a:r>
              <a:rPr lang="tr-TR" dirty="0"/>
              <a:t>7. Doğal Zeka</a:t>
            </a:r>
          </a:p>
        </p:txBody>
      </p:sp>
      <p:sp>
        <p:nvSpPr>
          <p:cNvPr id="3" name="Metin Yer Tutucusu 2">
            <a:extLst>
              <a:ext uri="{FF2B5EF4-FFF2-40B4-BE49-F238E27FC236}">
                <a16:creationId xmlns:a16="http://schemas.microsoft.com/office/drawing/2014/main" id="{0A43508C-D0B4-7C40-9B96-F8C5F1BD4A19}"/>
              </a:ext>
            </a:extLst>
          </p:cNvPr>
          <p:cNvSpPr>
            <a:spLocks noGrp="1"/>
          </p:cNvSpPr>
          <p:nvPr>
            <p:ph type="body" idx="1"/>
          </p:nvPr>
        </p:nvSpPr>
        <p:spPr/>
        <p:txBody>
          <a:bodyPr/>
          <a:lstStyle/>
          <a:p>
            <a:r>
              <a:rPr lang="tr-TR" dirty="0"/>
              <a:t>Bitki topluluklarını tanıma, doğal hayattaki farklılıkları ayırt etmeyi kapsamaktadır. </a:t>
            </a:r>
          </a:p>
          <a:p>
            <a:r>
              <a:rPr lang="tr-TR" dirty="0"/>
              <a:t>Yerel ya da global yaşanan çevresel değişiklikleri açıklama, doğa sevgisi, doğayı inceleme ve fotoğraf çekme  gibi davranışlara sahiptirler.</a:t>
            </a:r>
          </a:p>
          <a:p>
            <a:pPr lvl="1"/>
            <a:r>
              <a:rPr lang="tr-TR" dirty="0" smtClean="0"/>
              <a:t>Biyologlar, izciler</a:t>
            </a:r>
            <a:endParaRPr lang="tr-TR" dirty="0"/>
          </a:p>
        </p:txBody>
      </p:sp>
      <p:sp>
        <p:nvSpPr>
          <p:cNvPr id="4" name="Slayt Numarası Yer Tutucusu 3">
            <a:extLst>
              <a:ext uri="{FF2B5EF4-FFF2-40B4-BE49-F238E27FC236}">
                <a16:creationId xmlns:a16="http://schemas.microsoft.com/office/drawing/2014/main" id="{125CE587-0B86-BE4F-8ECE-F97C7D2ADE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137966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EB9A94-A23F-BF43-AB27-45CB5860936E}"/>
              </a:ext>
            </a:extLst>
          </p:cNvPr>
          <p:cNvSpPr>
            <a:spLocks noGrp="1"/>
          </p:cNvSpPr>
          <p:nvPr>
            <p:ph type="title"/>
          </p:nvPr>
        </p:nvSpPr>
        <p:spPr>
          <a:xfrm>
            <a:off x="837715" y="836000"/>
            <a:ext cx="7433400" cy="396300"/>
          </a:xfrm>
        </p:spPr>
        <p:txBody>
          <a:bodyPr/>
          <a:lstStyle/>
          <a:p>
            <a:r>
              <a:rPr lang="tr-TR" dirty="0"/>
              <a:t>8. Kişisel Zeka</a:t>
            </a:r>
          </a:p>
        </p:txBody>
      </p:sp>
      <p:sp>
        <p:nvSpPr>
          <p:cNvPr id="3" name="Metin Yer Tutucusu 2">
            <a:extLst>
              <a:ext uri="{FF2B5EF4-FFF2-40B4-BE49-F238E27FC236}">
                <a16:creationId xmlns:a16="http://schemas.microsoft.com/office/drawing/2014/main" id="{D82F4957-896E-CD4B-AB90-7342EE33C452}"/>
              </a:ext>
            </a:extLst>
          </p:cNvPr>
          <p:cNvSpPr>
            <a:spLocks noGrp="1"/>
          </p:cNvSpPr>
          <p:nvPr>
            <p:ph type="body" idx="1"/>
          </p:nvPr>
        </p:nvSpPr>
        <p:spPr/>
        <p:txBody>
          <a:bodyPr/>
          <a:lstStyle/>
          <a:p>
            <a:r>
              <a:rPr lang="tr-TR" dirty="0"/>
              <a:t>Bireyin kendisini duyması yani anlamasını kapsamaktadır.</a:t>
            </a:r>
          </a:p>
          <a:p>
            <a:r>
              <a:rPr lang="tr-TR" dirty="0"/>
              <a:t>Kim olduğunun, duyguların neden hissedildiği ile ilgilidir. </a:t>
            </a:r>
          </a:p>
          <a:p>
            <a:r>
              <a:rPr lang="tr-TR" dirty="0"/>
              <a:t>Kendini yanıma, güvenme, disiplinli olma, hedeflerini belirleme becerilerine sahip bireylerdir. </a:t>
            </a:r>
          </a:p>
        </p:txBody>
      </p:sp>
      <p:sp>
        <p:nvSpPr>
          <p:cNvPr id="4" name="Slayt Numarası Yer Tutucusu 3">
            <a:extLst>
              <a:ext uri="{FF2B5EF4-FFF2-40B4-BE49-F238E27FC236}">
                <a16:creationId xmlns:a16="http://schemas.microsoft.com/office/drawing/2014/main" id="{4819CF40-F8D4-3B44-9E6F-A70A52F56F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3949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204F8C7A-548F-D14B-8F12-DFB4FED40124}"/>
              </a:ext>
            </a:extLst>
          </p:cNvPr>
          <p:cNvSpPr>
            <a:spLocks noGrp="1"/>
          </p:cNvSpPr>
          <p:nvPr>
            <p:ph type="body" idx="1"/>
          </p:nvPr>
        </p:nvSpPr>
        <p:spPr>
          <a:xfrm>
            <a:off x="0" y="676014"/>
            <a:ext cx="7095392" cy="3968330"/>
          </a:xfrm>
        </p:spPr>
        <p:txBody>
          <a:bodyPr/>
          <a:lstStyle/>
          <a:p>
            <a:pPr algn="just"/>
            <a:r>
              <a:rPr lang="tr-TR" dirty="0"/>
              <a:t>İnsanlık tarihi boyunca üstün yeteneklilik toplumların her zaman dikkatini çekmiştir. </a:t>
            </a:r>
          </a:p>
          <a:p>
            <a:pPr algn="just"/>
            <a:endParaRPr lang="tr-TR" dirty="0"/>
          </a:p>
          <a:p>
            <a:pPr algn="just"/>
            <a:r>
              <a:rPr lang="tr-TR" dirty="0"/>
              <a:t>Üstün yetenekli çocukların her zaman başarılı, mutlu ve doyumlu hayatlar yaşayacakları ve hiçbir zaman başarısız ve mutsuz olmayacağı düşünülmektedir. </a:t>
            </a:r>
          </a:p>
          <a:p>
            <a:pPr algn="just"/>
            <a:endParaRPr lang="tr-TR" dirty="0"/>
          </a:p>
          <a:p>
            <a:pPr algn="just"/>
            <a:r>
              <a:rPr lang="tr-TR" dirty="0"/>
              <a:t>Üstün yetenekli çocukların da gelişimlerine uygun desteğe, rehberliğe ve eğitime ihtiyaçları </a:t>
            </a:r>
            <a:r>
              <a:rPr lang="tr-TR" dirty="0" smtClean="0"/>
              <a:t>vardır.</a:t>
            </a:r>
            <a:endParaRPr lang="tr-TR" dirty="0"/>
          </a:p>
        </p:txBody>
      </p:sp>
      <p:sp>
        <p:nvSpPr>
          <p:cNvPr id="4" name="Slayt Numarası Yer Tutucusu 3">
            <a:extLst>
              <a:ext uri="{FF2B5EF4-FFF2-40B4-BE49-F238E27FC236}">
                <a16:creationId xmlns:a16="http://schemas.microsoft.com/office/drawing/2014/main" id="{F17622DF-C3D1-9A4D-8002-B27C4CCD5F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816781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EB4F71-6BFA-DA40-8651-B1AF4AA31E5F}"/>
              </a:ext>
            </a:extLst>
          </p:cNvPr>
          <p:cNvSpPr>
            <a:spLocks noGrp="1"/>
          </p:cNvSpPr>
          <p:nvPr>
            <p:ph type="title"/>
          </p:nvPr>
        </p:nvSpPr>
        <p:spPr>
          <a:xfrm>
            <a:off x="327762" y="196849"/>
            <a:ext cx="7433400" cy="396300"/>
          </a:xfrm>
        </p:spPr>
        <p:txBody>
          <a:bodyPr/>
          <a:lstStyle/>
          <a:p>
            <a:r>
              <a:rPr lang="tr-TR" dirty="0" err="1"/>
              <a:t>Gardner’e</a:t>
            </a:r>
            <a:r>
              <a:rPr lang="tr-TR" dirty="0"/>
              <a:t> göre zekanın özellikleri</a:t>
            </a:r>
          </a:p>
        </p:txBody>
      </p:sp>
      <p:sp>
        <p:nvSpPr>
          <p:cNvPr id="4" name="Slayt Numarası Yer Tutucusu 3">
            <a:extLst>
              <a:ext uri="{FF2B5EF4-FFF2-40B4-BE49-F238E27FC236}">
                <a16:creationId xmlns:a16="http://schemas.microsoft.com/office/drawing/2014/main" id="{98558B64-8E04-7F41-A416-69E96BFC7D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aphicFrame>
        <p:nvGraphicFramePr>
          <p:cNvPr id="5" name="Diyagram 4">
            <a:extLst>
              <a:ext uri="{FF2B5EF4-FFF2-40B4-BE49-F238E27FC236}">
                <a16:creationId xmlns:a16="http://schemas.microsoft.com/office/drawing/2014/main" id="{518EC6CF-C1E6-FE4D-9BF8-91C37FE6DA1E}"/>
              </a:ext>
            </a:extLst>
          </p:cNvPr>
          <p:cNvGraphicFramePr/>
          <p:nvPr>
            <p:extLst>
              <p:ext uri="{D42A27DB-BD31-4B8C-83A1-F6EECF244321}">
                <p14:modId xmlns:p14="http://schemas.microsoft.com/office/powerpoint/2010/main" val="3287695995"/>
              </p:ext>
            </p:extLst>
          </p:nvPr>
        </p:nvGraphicFramePr>
        <p:xfrm>
          <a:off x="123093" y="687216"/>
          <a:ext cx="7842739" cy="4259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991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57388A-C813-0144-9CE7-1440EACEE69D}"/>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E48F258F-12B0-DB43-819C-577A58BF84F0}"/>
              </a:ext>
            </a:extLst>
          </p:cNvPr>
          <p:cNvSpPr>
            <a:spLocks noGrp="1"/>
          </p:cNvSpPr>
          <p:nvPr>
            <p:ph type="body" idx="1"/>
          </p:nvPr>
        </p:nvSpPr>
        <p:spPr/>
        <p:txBody>
          <a:bodyPr/>
          <a:lstStyle/>
          <a:p>
            <a:pPr algn="just"/>
            <a:r>
              <a:rPr lang="tr-TR" dirty="0"/>
              <a:t>Günümüzde eğitim ve psikoloji alanındaki gelişmelerde çocukların neleri yapabildiğine değil neleri yapabileceğine odaklanılmaktadır. Yani gerçek potansiyel yeteneklerinin ortaya çıkarılması gerektiği düşünülmektedir.</a:t>
            </a:r>
          </a:p>
          <a:p>
            <a:pPr algn="just"/>
            <a:r>
              <a:rPr lang="tr-TR" dirty="0"/>
              <a:t>«Çoklu Zeka Kuramı» da bu görüşten yola çıkarak oluşturulmuştur. </a:t>
            </a:r>
          </a:p>
        </p:txBody>
      </p:sp>
      <p:sp>
        <p:nvSpPr>
          <p:cNvPr id="4" name="Slayt Numarası Yer Tutucusu 3">
            <a:extLst>
              <a:ext uri="{FF2B5EF4-FFF2-40B4-BE49-F238E27FC236}">
                <a16:creationId xmlns:a16="http://schemas.microsoft.com/office/drawing/2014/main" id="{734B3943-3A50-CA40-A6D9-51730BF263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41790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009910-723B-C34E-B890-638220A0185F}"/>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19A94250-3CFB-3D46-AAC3-7D17B6A89909}"/>
              </a:ext>
            </a:extLst>
          </p:cNvPr>
          <p:cNvSpPr>
            <a:spLocks noGrp="1"/>
          </p:cNvSpPr>
          <p:nvPr>
            <p:ph type="body" idx="1"/>
          </p:nvPr>
        </p:nvSpPr>
        <p:spPr>
          <a:xfrm>
            <a:off x="855300" y="1430147"/>
            <a:ext cx="7625284" cy="3319704"/>
          </a:xfrm>
        </p:spPr>
        <p:txBody>
          <a:bodyPr/>
          <a:lstStyle/>
          <a:p>
            <a:pPr algn="just"/>
            <a:r>
              <a:rPr lang="tr-TR" dirty="0" err="1"/>
              <a:t>Gardner</a:t>
            </a:r>
            <a:r>
              <a:rPr lang="tr-TR" dirty="0"/>
              <a:t> insan beyninin modüler (dilsel, sayısal, görsel vb.) yapıda olduğunu düşünmektedir.</a:t>
            </a:r>
          </a:p>
          <a:p>
            <a:pPr algn="just"/>
            <a:endParaRPr lang="tr-TR" dirty="0"/>
          </a:p>
          <a:p>
            <a:pPr algn="just"/>
            <a:r>
              <a:rPr lang="tr-TR" dirty="0"/>
              <a:t>Dilsel ve mantıksal kapasiteler zeka, yetenek ve başarı testlerinde en çok önemsenen alanlardır ancak sadece bunlarla sınırlandırılmamalıdır. Nota, ritim becerileri, çizim yapmak, renkleri doğru kullanmak da zeka belirtileridir. </a:t>
            </a:r>
          </a:p>
        </p:txBody>
      </p:sp>
      <p:sp>
        <p:nvSpPr>
          <p:cNvPr id="4" name="Slayt Numarası Yer Tutucusu 3">
            <a:extLst>
              <a:ext uri="{FF2B5EF4-FFF2-40B4-BE49-F238E27FC236}">
                <a16:creationId xmlns:a16="http://schemas.microsoft.com/office/drawing/2014/main" id="{748D6FE5-A212-6143-B20A-632B478CE0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078881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239066-72EA-584E-A132-A461199D6CF4}"/>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F32000EF-4F59-1948-A3D6-101FF8417CD2}"/>
              </a:ext>
            </a:extLst>
          </p:cNvPr>
          <p:cNvSpPr>
            <a:spLocks noGrp="1"/>
          </p:cNvSpPr>
          <p:nvPr>
            <p:ph type="body" idx="1"/>
          </p:nvPr>
        </p:nvSpPr>
        <p:spPr/>
        <p:txBody>
          <a:bodyPr/>
          <a:lstStyle/>
          <a:p>
            <a:r>
              <a:rPr lang="tr-TR" dirty="0" err="1"/>
              <a:t>Gardner’e</a:t>
            </a:r>
            <a:r>
              <a:rPr lang="tr-TR" dirty="0"/>
              <a:t> göre bir özelliğin zeka göstergesi olarak sayılabilmesi için;</a:t>
            </a:r>
          </a:p>
          <a:p>
            <a:pPr lvl="1"/>
            <a:r>
              <a:rPr lang="tr-TR" dirty="0"/>
              <a:t>Bir dizi sembole sahip olması,</a:t>
            </a:r>
          </a:p>
          <a:p>
            <a:pPr lvl="1"/>
            <a:r>
              <a:rPr lang="tr-TR" dirty="0"/>
              <a:t>Kültürel yapıda değerli olması,</a:t>
            </a:r>
          </a:p>
          <a:p>
            <a:pPr lvl="1"/>
            <a:r>
              <a:rPr lang="tr-TR" dirty="0"/>
              <a:t>Aracılığıyla mal veya hizmet üretebilmesi,</a:t>
            </a:r>
          </a:p>
          <a:p>
            <a:pPr lvl="1"/>
            <a:r>
              <a:rPr lang="tr-TR" dirty="0"/>
              <a:t>Problem çözülebilmesi </a:t>
            </a:r>
            <a:r>
              <a:rPr lang="tr-TR" dirty="0" smtClean="0"/>
              <a:t>gerekmektedir</a:t>
            </a:r>
            <a:endParaRPr lang="tr-TR" dirty="0"/>
          </a:p>
        </p:txBody>
      </p:sp>
      <p:sp>
        <p:nvSpPr>
          <p:cNvPr id="4" name="Slayt Numarası Yer Tutucusu 3">
            <a:extLst>
              <a:ext uri="{FF2B5EF4-FFF2-40B4-BE49-F238E27FC236}">
                <a16:creationId xmlns:a16="http://schemas.microsoft.com/office/drawing/2014/main" id="{11882FE6-0106-A246-9CCC-CE973EC8AB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874331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9373FC-FEB3-D24A-A327-C2ADC41087D8}"/>
              </a:ext>
            </a:extLst>
          </p:cNvPr>
          <p:cNvSpPr>
            <a:spLocks noGrp="1"/>
          </p:cNvSpPr>
          <p:nvPr>
            <p:ph type="title"/>
          </p:nvPr>
        </p:nvSpPr>
        <p:spPr/>
        <p:txBody>
          <a:bodyPr/>
          <a:lstStyle/>
          <a:p>
            <a:r>
              <a:rPr lang="tr-TR" dirty="0"/>
              <a:t>Üstün Zekalı Çocuklar;</a:t>
            </a:r>
          </a:p>
        </p:txBody>
      </p:sp>
      <p:sp>
        <p:nvSpPr>
          <p:cNvPr id="3" name="Metin Yer Tutucusu 2">
            <a:extLst>
              <a:ext uri="{FF2B5EF4-FFF2-40B4-BE49-F238E27FC236}">
                <a16:creationId xmlns:a16="http://schemas.microsoft.com/office/drawing/2014/main" id="{7369390B-3308-3941-9970-72150CA200F0}"/>
              </a:ext>
            </a:extLst>
          </p:cNvPr>
          <p:cNvSpPr>
            <a:spLocks noGrp="1"/>
          </p:cNvSpPr>
          <p:nvPr>
            <p:ph type="body" idx="1"/>
          </p:nvPr>
        </p:nvSpPr>
        <p:spPr/>
        <p:txBody>
          <a:bodyPr/>
          <a:lstStyle/>
          <a:p>
            <a:pPr algn="just"/>
            <a:r>
              <a:rPr lang="tr-TR" dirty="0"/>
              <a:t>Genel zihinsel, özel akademik, yaratıcı-üretken, liderlik, sanat veya </a:t>
            </a:r>
            <a:r>
              <a:rPr lang="tr-TR" dirty="0" err="1"/>
              <a:t>psikomotor</a:t>
            </a:r>
            <a:r>
              <a:rPr lang="tr-TR" dirty="0"/>
              <a:t> alanlardan en az birinde olağanüstü potansiyel yeteneğe sahip olan veya bu alanlardan en az birinde olağanüstü başarı gösteren çocuklardır.</a:t>
            </a:r>
          </a:p>
        </p:txBody>
      </p:sp>
      <p:sp>
        <p:nvSpPr>
          <p:cNvPr id="4" name="Slayt Numarası Yer Tutucusu 3">
            <a:extLst>
              <a:ext uri="{FF2B5EF4-FFF2-40B4-BE49-F238E27FC236}">
                <a16:creationId xmlns:a16="http://schemas.microsoft.com/office/drawing/2014/main" id="{356B473D-44ED-A74F-BF37-451B21B1D6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52591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59E972-4A7E-004C-89AB-7A56C57FCD1B}"/>
              </a:ext>
            </a:extLst>
          </p:cNvPr>
          <p:cNvSpPr>
            <a:spLocks noGrp="1"/>
          </p:cNvSpPr>
          <p:nvPr>
            <p:ph type="title"/>
          </p:nvPr>
        </p:nvSpPr>
        <p:spPr/>
        <p:txBody>
          <a:bodyPr/>
          <a:lstStyle/>
          <a:p>
            <a:r>
              <a:rPr lang="tr-TR" dirty="0"/>
              <a:t>Yetenek;</a:t>
            </a:r>
          </a:p>
        </p:txBody>
      </p:sp>
      <p:sp>
        <p:nvSpPr>
          <p:cNvPr id="3" name="Metin Yer Tutucusu 2">
            <a:extLst>
              <a:ext uri="{FF2B5EF4-FFF2-40B4-BE49-F238E27FC236}">
                <a16:creationId xmlns:a16="http://schemas.microsoft.com/office/drawing/2014/main" id="{5CE4C9EF-14A3-5146-99E2-CFB8B5820227}"/>
              </a:ext>
            </a:extLst>
          </p:cNvPr>
          <p:cNvSpPr>
            <a:spLocks noGrp="1"/>
          </p:cNvSpPr>
          <p:nvPr>
            <p:ph type="body" idx="1"/>
          </p:nvPr>
        </p:nvSpPr>
        <p:spPr>
          <a:xfrm>
            <a:off x="412750" y="1917700"/>
            <a:ext cx="8547100" cy="2616686"/>
          </a:xfrm>
        </p:spPr>
        <p:txBody>
          <a:bodyPr/>
          <a:lstStyle/>
          <a:p>
            <a:pPr algn="just"/>
            <a:r>
              <a:rPr lang="tr-TR" dirty="0"/>
              <a:t>Kalıtım, çevre ve eğitimin etkisiyle gelişmekte ve bir kimsenin bir işin üstesinden gelebilme gücüdür. </a:t>
            </a:r>
          </a:p>
        </p:txBody>
      </p:sp>
      <p:sp>
        <p:nvSpPr>
          <p:cNvPr id="4" name="Slayt Numarası Yer Tutucusu 3">
            <a:extLst>
              <a:ext uri="{FF2B5EF4-FFF2-40B4-BE49-F238E27FC236}">
                <a16:creationId xmlns:a16="http://schemas.microsoft.com/office/drawing/2014/main" id="{998762EF-7D60-5D49-9F4B-C648D1F72F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48044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38BFE4-FE2E-944C-8830-82627FFE1F8E}"/>
              </a:ext>
            </a:extLst>
          </p:cNvPr>
          <p:cNvSpPr>
            <a:spLocks noGrp="1"/>
          </p:cNvSpPr>
          <p:nvPr>
            <p:ph type="title"/>
          </p:nvPr>
        </p:nvSpPr>
        <p:spPr>
          <a:xfrm>
            <a:off x="354138" y="679453"/>
            <a:ext cx="7433400" cy="396300"/>
          </a:xfrm>
        </p:spPr>
        <p:txBody>
          <a:bodyPr/>
          <a:lstStyle/>
          <a:p>
            <a:r>
              <a:rPr lang="tr-TR" dirty="0"/>
              <a:t>Üstün ve özel yeteneklilik;</a:t>
            </a:r>
          </a:p>
        </p:txBody>
      </p:sp>
      <p:sp>
        <p:nvSpPr>
          <p:cNvPr id="3" name="Metin Yer Tutucusu 2">
            <a:extLst>
              <a:ext uri="{FF2B5EF4-FFF2-40B4-BE49-F238E27FC236}">
                <a16:creationId xmlns:a16="http://schemas.microsoft.com/office/drawing/2014/main" id="{99D4A1DF-C7B8-0C45-AF9C-5E3F00B93328}"/>
              </a:ext>
            </a:extLst>
          </p:cNvPr>
          <p:cNvSpPr>
            <a:spLocks noGrp="1"/>
          </p:cNvSpPr>
          <p:nvPr>
            <p:ph type="body" idx="1"/>
          </p:nvPr>
        </p:nvSpPr>
        <p:spPr>
          <a:xfrm>
            <a:off x="213462" y="1148793"/>
            <a:ext cx="8183192" cy="3748522"/>
          </a:xfrm>
        </p:spPr>
        <p:txBody>
          <a:bodyPr/>
          <a:lstStyle/>
          <a:p>
            <a:pPr algn="just"/>
            <a:r>
              <a:rPr lang="tr-TR" dirty="0"/>
              <a:t>Bireyin, genetik özelliklerle var olan ve çevresel uyaranlarla gelişen; fiziksel büyüme ve gelişim, hareket gelişimi, algı-dikkat kontrolü, analiz, sentez, problem çözme gibi bilişsel gelişim, dili anlama ve ifade etme yeteneği, sosyal, duygusal ve estetik gelişim alanlarının birinden ve/veya birkaçında ya da hepsinde çeşitli gözlem ve ölçme aracıyla uzman kişiler tarafından gözlenen ve/veya ölçülebilen, yaşıtlarından ileri olma durumudur. </a:t>
            </a:r>
          </a:p>
        </p:txBody>
      </p:sp>
      <p:sp>
        <p:nvSpPr>
          <p:cNvPr id="4" name="Slayt Numarası Yer Tutucusu 3">
            <a:extLst>
              <a:ext uri="{FF2B5EF4-FFF2-40B4-BE49-F238E27FC236}">
                <a16:creationId xmlns:a16="http://schemas.microsoft.com/office/drawing/2014/main" id="{A7177E6A-7D2C-9543-A376-89C2EAAFDE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2073186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17778C-9E97-D943-B347-2FDA878797AF}"/>
              </a:ext>
            </a:extLst>
          </p:cNvPr>
          <p:cNvSpPr>
            <a:spLocks noGrp="1"/>
          </p:cNvSpPr>
          <p:nvPr>
            <p:ph type="title"/>
          </p:nvPr>
        </p:nvSpPr>
        <p:spPr>
          <a:xfrm>
            <a:off x="213461" y="328589"/>
            <a:ext cx="7433400" cy="396300"/>
          </a:xfrm>
        </p:spPr>
        <p:txBody>
          <a:bodyPr/>
          <a:lstStyle/>
          <a:p>
            <a:r>
              <a:rPr lang="tr-TR" dirty="0"/>
              <a:t>Üstün yetenekli çocuk kavramı;</a:t>
            </a:r>
          </a:p>
        </p:txBody>
      </p:sp>
      <p:sp>
        <p:nvSpPr>
          <p:cNvPr id="3" name="Metin Yer Tutucusu 2">
            <a:extLst>
              <a:ext uri="{FF2B5EF4-FFF2-40B4-BE49-F238E27FC236}">
                <a16:creationId xmlns:a16="http://schemas.microsoft.com/office/drawing/2014/main" id="{E49C42A3-18C5-814D-A9DA-913E7347505F}"/>
              </a:ext>
            </a:extLst>
          </p:cNvPr>
          <p:cNvSpPr>
            <a:spLocks noGrp="1"/>
          </p:cNvSpPr>
          <p:nvPr>
            <p:ph type="body" idx="1"/>
          </p:nvPr>
        </p:nvSpPr>
        <p:spPr>
          <a:xfrm>
            <a:off x="107952" y="962692"/>
            <a:ext cx="7433400" cy="3033900"/>
          </a:xfrm>
        </p:spPr>
        <p:txBody>
          <a:bodyPr/>
          <a:lstStyle/>
          <a:p>
            <a:pPr algn="just"/>
            <a:r>
              <a:rPr lang="tr-TR" dirty="0"/>
              <a:t>Zihinsel, yaratıcılık, sanat ve liderlikle ilgili alanlarda veya özel akademik alanlarda yüksek performans özellikleri gösteren ve bu tür yeteneklerini tam anlamı ile geliştirilmesi için, standart okullarda sağlanmayan özel hizmetlere ve uygulamalara ihtiyaç duyan çocuk ve gençlerdir. </a:t>
            </a:r>
          </a:p>
        </p:txBody>
      </p:sp>
      <p:sp>
        <p:nvSpPr>
          <p:cNvPr id="4" name="Slayt Numarası Yer Tutucusu 3">
            <a:extLst>
              <a:ext uri="{FF2B5EF4-FFF2-40B4-BE49-F238E27FC236}">
                <a16:creationId xmlns:a16="http://schemas.microsoft.com/office/drawing/2014/main" id="{CE6DE2ED-8627-FE40-A6C6-853CB39B95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1711321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1FC98A-6C09-864C-9941-992FFE0AEF07}"/>
              </a:ext>
            </a:extLst>
          </p:cNvPr>
          <p:cNvSpPr>
            <a:spLocks noGrp="1"/>
          </p:cNvSpPr>
          <p:nvPr>
            <p:ph type="title"/>
          </p:nvPr>
        </p:nvSpPr>
        <p:spPr>
          <a:xfrm>
            <a:off x="306600" y="600322"/>
            <a:ext cx="8173984" cy="396300"/>
          </a:xfrm>
        </p:spPr>
        <p:txBody>
          <a:bodyPr/>
          <a:lstStyle/>
          <a:p>
            <a:r>
              <a:rPr lang="tr-TR" dirty="0"/>
              <a:t>Üstün yetenekli çocukların gelişimi</a:t>
            </a:r>
          </a:p>
        </p:txBody>
      </p:sp>
      <p:sp>
        <p:nvSpPr>
          <p:cNvPr id="3" name="Metin Yer Tutucusu 2">
            <a:extLst>
              <a:ext uri="{FF2B5EF4-FFF2-40B4-BE49-F238E27FC236}">
                <a16:creationId xmlns:a16="http://schemas.microsoft.com/office/drawing/2014/main" id="{F054DFBD-3E3E-864F-A4EB-8B4A8B191268}"/>
              </a:ext>
            </a:extLst>
          </p:cNvPr>
          <p:cNvSpPr>
            <a:spLocks noGrp="1"/>
          </p:cNvSpPr>
          <p:nvPr>
            <p:ph type="body" idx="1"/>
          </p:nvPr>
        </p:nvSpPr>
        <p:spPr>
          <a:xfrm>
            <a:off x="187084" y="1981200"/>
            <a:ext cx="8499715" cy="2344615"/>
          </a:xfrm>
        </p:spPr>
        <p:txBody>
          <a:bodyPr/>
          <a:lstStyle/>
          <a:p>
            <a:pPr algn="just"/>
            <a:r>
              <a:rPr lang="tr-TR" dirty="0"/>
              <a:t>Normal olarak kabul edilen standartlardan hem nitelik hem de nicelik olarak farklı içsel deneyimler ortaya koyan ve ileri bilişsel becerileri içeren uyumsuz gelişimdir. </a:t>
            </a:r>
          </a:p>
        </p:txBody>
      </p:sp>
      <p:sp>
        <p:nvSpPr>
          <p:cNvPr id="4" name="Slayt Numarası Yer Tutucusu 3">
            <a:extLst>
              <a:ext uri="{FF2B5EF4-FFF2-40B4-BE49-F238E27FC236}">
                <a16:creationId xmlns:a16="http://schemas.microsoft.com/office/drawing/2014/main" id="{A7087894-6E01-8C4F-ABE5-4B4A9357E4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2277598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E60BE6-F2A1-C345-B6AC-99659AB7FE2B}"/>
              </a:ext>
            </a:extLst>
          </p:cNvPr>
          <p:cNvSpPr>
            <a:spLocks noGrp="1"/>
          </p:cNvSpPr>
          <p:nvPr>
            <p:ph type="title"/>
          </p:nvPr>
        </p:nvSpPr>
        <p:spPr>
          <a:xfrm>
            <a:off x="1321534" y="455900"/>
            <a:ext cx="7433400" cy="396300"/>
          </a:xfrm>
        </p:spPr>
        <p:txBody>
          <a:bodyPr/>
          <a:lstStyle/>
          <a:p>
            <a:r>
              <a:rPr lang="tr-TR" dirty="0"/>
              <a:t>Üstün yetenekli çocuklar;</a:t>
            </a:r>
          </a:p>
        </p:txBody>
      </p:sp>
      <p:sp>
        <p:nvSpPr>
          <p:cNvPr id="4" name="Slayt Numarası Yer Tutucusu 3">
            <a:extLst>
              <a:ext uri="{FF2B5EF4-FFF2-40B4-BE49-F238E27FC236}">
                <a16:creationId xmlns:a16="http://schemas.microsoft.com/office/drawing/2014/main" id="{9665FD25-F64E-4344-ABB2-2A0DD5DF86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aphicFrame>
        <p:nvGraphicFramePr>
          <p:cNvPr id="5" name="Diyagram 4">
            <a:extLst>
              <a:ext uri="{FF2B5EF4-FFF2-40B4-BE49-F238E27FC236}">
                <a16:creationId xmlns:a16="http://schemas.microsoft.com/office/drawing/2014/main" id="{66A79308-4486-2949-8B99-FEA9E05B9C3C}"/>
              </a:ext>
            </a:extLst>
          </p:cNvPr>
          <p:cNvGraphicFramePr/>
          <p:nvPr>
            <p:extLst>
              <p:ext uri="{D42A27DB-BD31-4B8C-83A1-F6EECF244321}">
                <p14:modId xmlns:p14="http://schemas.microsoft.com/office/powerpoint/2010/main" val="131919690"/>
              </p:ext>
            </p:extLst>
          </p:nvPr>
        </p:nvGraphicFramePr>
        <p:xfrm>
          <a:off x="1491761" y="1455550"/>
          <a:ext cx="6160477" cy="30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1568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745285-F3AC-3741-AAF0-C2AD2D7DD748}"/>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0371F8D0-55D9-8B42-964C-9E6F36ABA53F}"/>
              </a:ext>
            </a:extLst>
          </p:cNvPr>
          <p:cNvSpPr>
            <a:spLocks noGrp="1"/>
          </p:cNvSpPr>
          <p:nvPr>
            <p:ph type="body" idx="1"/>
          </p:nvPr>
        </p:nvSpPr>
        <p:spPr>
          <a:xfrm>
            <a:off x="855299" y="1430147"/>
            <a:ext cx="7818437" cy="2877353"/>
          </a:xfrm>
        </p:spPr>
        <p:txBody>
          <a:bodyPr/>
          <a:lstStyle/>
          <a:p>
            <a:r>
              <a:rPr lang="tr-TR" u="sng" dirty="0"/>
              <a:t>Bir bireyin zekasının göstergeleri nelerdir? </a:t>
            </a:r>
          </a:p>
          <a:p>
            <a:endParaRPr lang="tr-TR" u="sng" dirty="0"/>
          </a:p>
          <a:p>
            <a:r>
              <a:rPr lang="tr-TR" dirty="0"/>
              <a:t>İlk akla gelenler;</a:t>
            </a:r>
          </a:p>
          <a:p>
            <a:pPr lvl="1"/>
            <a:r>
              <a:rPr lang="tr-TR" dirty="0"/>
              <a:t>Problem çözme,</a:t>
            </a:r>
          </a:p>
          <a:p>
            <a:pPr lvl="1"/>
            <a:r>
              <a:rPr lang="tr-TR" dirty="0"/>
              <a:t>Mantığını kullanma,</a:t>
            </a:r>
          </a:p>
          <a:p>
            <a:pPr lvl="1"/>
            <a:r>
              <a:rPr lang="tr-TR" dirty="0"/>
              <a:t>Eleştirel düşünme gibi </a:t>
            </a:r>
            <a:r>
              <a:rPr lang="tr-TR"/>
              <a:t>bilişsel </a:t>
            </a:r>
            <a:r>
              <a:rPr lang="tr-TR" smtClean="0"/>
              <a:t>becerilerdir.</a:t>
            </a:r>
            <a:endParaRPr lang="tr-TR" dirty="0"/>
          </a:p>
        </p:txBody>
      </p:sp>
      <p:sp>
        <p:nvSpPr>
          <p:cNvPr id="4" name="Slayt Numarası Yer Tutucusu 3">
            <a:extLst>
              <a:ext uri="{FF2B5EF4-FFF2-40B4-BE49-F238E27FC236}">
                <a16:creationId xmlns:a16="http://schemas.microsoft.com/office/drawing/2014/main" id="{E1AAD9F4-D005-1F45-A1D3-81D2226BA4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237378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F3B6B5D-331B-8648-B904-83B7DC38F92E}"/>
              </a:ext>
            </a:extLst>
          </p:cNvPr>
          <p:cNvSpPr>
            <a:spLocks noGrp="1"/>
          </p:cNvSpPr>
          <p:nvPr>
            <p:ph type="body" idx="1"/>
          </p:nvPr>
        </p:nvSpPr>
        <p:spPr>
          <a:xfrm>
            <a:off x="732208" y="1157586"/>
            <a:ext cx="7433400" cy="3033900"/>
          </a:xfrm>
        </p:spPr>
        <p:txBody>
          <a:bodyPr/>
          <a:lstStyle/>
          <a:p>
            <a:pPr algn="just"/>
            <a:r>
              <a:rPr lang="tr-TR" dirty="0"/>
              <a:t>Amerika Birleşik Devletleri Milli Eğitim Bakanlığının kabul etmiş olduğu tanımda üstün zekalı çocuk yerine üstün yetenekli çocuk kavramı kullanılmaktadır. </a:t>
            </a:r>
          </a:p>
          <a:p>
            <a:pPr algn="just"/>
            <a:endParaRPr lang="tr-TR" dirty="0"/>
          </a:p>
          <a:p>
            <a:pPr algn="just"/>
            <a:r>
              <a:rPr lang="tr-TR" i="1" dirty="0"/>
              <a:t>Akranlarına göre olağanüstü düzeyde başarı veya başarı potansiyeli gösteren çocuk </a:t>
            </a:r>
            <a:r>
              <a:rPr lang="tr-TR" dirty="0"/>
              <a:t>olarak tanımlanmaktadır. </a:t>
            </a:r>
            <a:endParaRPr lang="tr-TR" i="1" dirty="0"/>
          </a:p>
        </p:txBody>
      </p:sp>
      <p:sp>
        <p:nvSpPr>
          <p:cNvPr id="4" name="Slayt Numarası Yer Tutucusu 3">
            <a:extLst>
              <a:ext uri="{FF2B5EF4-FFF2-40B4-BE49-F238E27FC236}">
                <a16:creationId xmlns:a16="http://schemas.microsoft.com/office/drawing/2014/main" id="{855015D5-0262-6B4B-A388-96B668EA74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11266" name="Picture 2" descr="Talent Icons - Download Free Vector Icons | Noun Project">
            <a:extLst>
              <a:ext uri="{FF2B5EF4-FFF2-40B4-BE49-F238E27FC236}">
                <a16:creationId xmlns:a16="http://schemas.microsoft.com/office/drawing/2014/main" id="{E5D7492E-9BAF-EC46-B60A-6AFA976AE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263" y="3794858"/>
            <a:ext cx="1348642" cy="134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90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6032FF0A-5B4A-4E4D-A17C-6CAE749C02D6}"/>
              </a:ext>
            </a:extLst>
          </p:cNvPr>
          <p:cNvSpPr>
            <a:spLocks noGrp="1"/>
          </p:cNvSpPr>
          <p:nvPr>
            <p:ph type="body" idx="1"/>
          </p:nvPr>
        </p:nvSpPr>
        <p:spPr>
          <a:xfrm>
            <a:off x="114716" y="199224"/>
            <a:ext cx="5951976" cy="1735084"/>
          </a:xfrm>
        </p:spPr>
        <p:txBody>
          <a:bodyPr/>
          <a:lstStyle/>
          <a:p>
            <a:pPr marL="76200" indent="0" algn="just">
              <a:buNone/>
            </a:pPr>
            <a:r>
              <a:rPr lang="tr-TR" dirty="0"/>
              <a:t>Üstün yetenek ve üstün zekalı çocuklar bir arada ele alınmaktadır. İki farklı kavram değil üstün zeka, üstün yeteneğin içerisinde yer almaktadır. </a:t>
            </a:r>
          </a:p>
        </p:txBody>
      </p:sp>
      <p:sp>
        <p:nvSpPr>
          <p:cNvPr id="4" name="Slayt Numarası Yer Tutucusu 3">
            <a:extLst>
              <a:ext uri="{FF2B5EF4-FFF2-40B4-BE49-F238E27FC236}">
                <a16:creationId xmlns:a16="http://schemas.microsoft.com/office/drawing/2014/main" id="{A619C401-FAC1-984F-8369-ECA5DE83F1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graphicFrame>
        <p:nvGraphicFramePr>
          <p:cNvPr id="5" name="Diyagram 4">
            <a:extLst>
              <a:ext uri="{FF2B5EF4-FFF2-40B4-BE49-F238E27FC236}">
                <a16:creationId xmlns:a16="http://schemas.microsoft.com/office/drawing/2014/main" id="{723D1F12-12B4-2742-B244-845AF958420F}"/>
              </a:ext>
            </a:extLst>
          </p:cNvPr>
          <p:cNvGraphicFramePr/>
          <p:nvPr>
            <p:extLst>
              <p:ext uri="{D42A27DB-BD31-4B8C-83A1-F6EECF244321}">
                <p14:modId xmlns:p14="http://schemas.microsoft.com/office/powerpoint/2010/main" val="681985775"/>
              </p:ext>
            </p:extLst>
          </p:nvPr>
        </p:nvGraphicFramePr>
        <p:xfrm>
          <a:off x="2384584" y="106676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361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6DC21B2-553D-EE4C-91BA-BBE844642CF4}"/>
              </a:ext>
            </a:extLst>
          </p:cNvPr>
          <p:cNvSpPr>
            <a:spLocks noGrp="1"/>
          </p:cNvSpPr>
          <p:nvPr>
            <p:ph type="body" idx="1"/>
          </p:nvPr>
        </p:nvSpPr>
        <p:spPr>
          <a:xfrm>
            <a:off x="138889" y="768351"/>
            <a:ext cx="8616045" cy="4056180"/>
          </a:xfrm>
        </p:spPr>
        <p:txBody>
          <a:bodyPr/>
          <a:lstStyle/>
          <a:p>
            <a:r>
              <a:rPr lang="tr-TR" dirty="0"/>
              <a:t>Üstün zekanın farklı tanımları olmakla birlikte üstün zeka psikolojik olduğu kadar sosyolojik bir kavramdır. Bu nedenle üstün zekanın tanımı bireysel, toplumsal, zamansal ve kültürel anlamda farklılıklar göstermektedir </a:t>
            </a:r>
          </a:p>
        </p:txBody>
      </p:sp>
      <p:sp>
        <p:nvSpPr>
          <p:cNvPr id="4" name="Slayt Numarası Yer Tutucusu 3">
            <a:extLst>
              <a:ext uri="{FF2B5EF4-FFF2-40B4-BE49-F238E27FC236}">
                <a16:creationId xmlns:a16="http://schemas.microsoft.com/office/drawing/2014/main" id="{039CE72C-B558-3A42-8FC3-BC42CF4E45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1762021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5520DE0-22D2-FC43-8BB6-510EDC874BC5}"/>
              </a:ext>
            </a:extLst>
          </p:cNvPr>
          <p:cNvSpPr>
            <a:spLocks noGrp="1"/>
          </p:cNvSpPr>
          <p:nvPr>
            <p:ph type="body" idx="1"/>
          </p:nvPr>
        </p:nvSpPr>
        <p:spPr>
          <a:xfrm>
            <a:off x="193846" y="902091"/>
            <a:ext cx="6988750" cy="3339318"/>
          </a:xfrm>
        </p:spPr>
        <p:txBody>
          <a:bodyPr/>
          <a:lstStyle/>
          <a:p>
            <a:pPr algn="just"/>
            <a:r>
              <a:rPr lang="tr-TR" dirty="0"/>
              <a:t>Üstün yetenekli çocuklar tüm toplumlarda tüm </a:t>
            </a:r>
            <a:r>
              <a:rPr lang="tr-TR" dirty="0" err="1"/>
              <a:t>sosyo</a:t>
            </a:r>
            <a:r>
              <a:rPr lang="tr-TR" dirty="0"/>
              <a:t>-ekonomik düzeyde bulunabilmektedir. </a:t>
            </a:r>
          </a:p>
          <a:p>
            <a:pPr algn="just"/>
            <a:endParaRPr lang="tr-TR" dirty="0"/>
          </a:p>
          <a:p>
            <a:pPr lvl="1" algn="just"/>
            <a:r>
              <a:rPr lang="tr-TR" dirty="0"/>
              <a:t>Picasso resimde, </a:t>
            </a:r>
          </a:p>
          <a:p>
            <a:pPr lvl="1" algn="just"/>
            <a:r>
              <a:rPr lang="tr-TR" dirty="0"/>
              <a:t>Mozart müzikte, </a:t>
            </a:r>
          </a:p>
          <a:p>
            <a:pPr lvl="1" algn="just"/>
            <a:r>
              <a:rPr lang="tr-TR" dirty="0"/>
              <a:t>Einstein fizikte, </a:t>
            </a:r>
          </a:p>
          <a:p>
            <a:pPr lvl="1" algn="just"/>
            <a:r>
              <a:rPr lang="tr-TR" dirty="0"/>
              <a:t>Edison elektrik alanında örnektir. </a:t>
            </a:r>
          </a:p>
          <a:p>
            <a:pPr marL="76200" indent="0">
              <a:buNone/>
            </a:pPr>
            <a:endParaRPr lang="tr-TR" dirty="0"/>
          </a:p>
        </p:txBody>
      </p:sp>
      <p:sp>
        <p:nvSpPr>
          <p:cNvPr id="4" name="Slayt Numarası Yer Tutucusu 3">
            <a:extLst>
              <a:ext uri="{FF2B5EF4-FFF2-40B4-BE49-F238E27FC236}">
                <a16:creationId xmlns:a16="http://schemas.microsoft.com/office/drawing/2014/main" id="{52293435-9B83-C542-A4B8-970E20FA07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759496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332850" y="957906"/>
            <a:ext cx="5712823" cy="257175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tr-TR" dirty="0">
                <a:solidFill>
                  <a:schemeClr val="bg1"/>
                </a:solidFill>
                <a:latin typeface="Calibri" panose="020F0502020204030204" pitchFamily="34" charset="0"/>
                <a:cs typeface="Calibri" panose="020F0502020204030204" pitchFamily="34" charset="0"/>
              </a:rPr>
              <a:t>Zeka ve </a:t>
            </a:r>
            <a:br>
              <a:rPr lang="tr-TR" dirty="0">
                <a:solidFill>
                  <a:schemeClr val="bg1"/>
                </a:solidFill>
                <a:latin typeface="Calibri" panose="020F0502020204030204" pitchFamily="34" charset="0"/>
                <a:cs typeface="Calibri" panose="020F0502020204030204" pitchFamily="34" charset="0"/>
              </a:rPr>
            </a:br>
            <a:r>
              <a:rPr lang="tr-TR" dirty="0">
                <a:solidFill>
                  <a:schemeClr val="bg1"/>
                </a:solidFill>
                <a:latin typeface="Calibri" panose="020F0502020204030204" pitchFamily="34" charset="0"/>
                <a:cs typeface="Calibri" panose="020F0502020204030204" pitchFamily="34" charset="0"/>
              </a:rPr>
              <a:t>Üstün Yeteneğin Tarihçesi</a:t>
            </a:r>
          </a:p>
        </p:txBody>
      </p:sp>
    </p:spTree>
    <p:extLst>
      <p:ext uri="{BB962C8B-B14F-4D97-AF65-F5344CB8AC3E}">
        <p14:creationId xmlns:p14="http://schemas.microsoft.com/office/powerpoint/2010/main" val="852646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Tarihçe</a:t>
            </a:r>
          </a:p>
        </p:txBody>
      </p:sp>
      <p:sp>
        <p:nvSpPr>
          <p:cNvPr id="100" name="Google Shape;100;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3" name="Metin Yer Tutucusu 2">
            <a:extLst>
              <a:ext uri="{FF2B5EF4-FFF2-40B4-BE49-F238E27FC236}">
                <a16:creationId xmlns:a16="http://schemas.microsoft.com/office/drawing/2014/main" id="{6AC8EE4F-49F0-FE46-8909-C1E50AFC64C1}"/>
              </a:ext>
            </a:extLst>
          </p:cNvPr>
          <p:cNvSpPr>
            <a:spLocks noGrp="1"/>
          </p:cNvSpPr>
          <p:nvPr>
            <p:ph type="body" idx="1"/>
          </p:nvPr>
        </p:nvSpPr>
        <p:spPr/>
        <p:txBody>
          <a:bodyPr/>
          <a:lstStyle/>
          <a:p>
            <a:pPr>
              <a:buFont typeface="Arial" panose="020B0604020202020204" pitchFamily="34" charset="0"/>
              <a:buChar char="•"/>
            </a:pPr>
            <a:r>
              <a:rPr lang="tr-TR" dirty="0"/>
              <a:t>Tarihte üstün zeka ve yetenek ile ilgili ilk çalışmalar Eflatun ile birlikte görülmektedir. </a:t>
            </a:r>
          </a:p>
          <a:p>
            <a:pPr>
              <a:buFont typeface="Arial" panose="020B0604020202020204" pitchFamily="34" charset="0"/>
              <a:buChar char="•"/>
            </a:pPr>
            <a:endParaRPr lang="tr-TR" dirty="0"/>
          </a:p>
          <a:p>
            <a:pPr>
              <a:buFont typeface="Arial" panose="020B0604020202020204" pitchFamily="34" charset="0"/>
              <a:buChar char="•"/>
            </a:pPr>
            <a:r>
              <a:rPr lang="tr-TR" dirty="0"/>
              <a:t>Eflatun toplumdaki bireyleri bakır, tunç, gümüş ve altına benzeterek sınıflandırarak </a:t>
            </a:r>
            <a:r>
              <a:rPr lang="tr-TR" dirty="0" smtClean="0"/>
              <a:t>tanımlamıştır</a:t>
            </a:r>
            <a:endParaRPr lang="tr-TR" dirty="0"/>
          </a:p>
        </p:txBody>
      </p:sp>
    </p:spTree>
    <p:extLst>
      <p:ext uri="{BB962C8B-B14F-4D97-AF65-F5344CB8AC3E}">
        <p14:creationId xmlns:p14="http://schemas.microsoft.com/office/powerpoint/2010/main" val="3263852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9A60AF-C761-C641-8CBC-99D9A4D00C42}"/>
              </a:ext>
            </a:extLst>
          </p:cNvPr>
          <p:cNvSpPr>
            <a:spLocks noGrp="1"/>
          </p:cNvSpPr>
          <p:nvPr>
            <p:ph type="title"/>
          </p:nvPr>
        </p:nvSpPr>
        <p:spPr/>
        <p:txBody>
          <a:bodyPr/>
          <a:lstStyle/>
          <a:p>
            <a:r>
              <a:rPr lang="tr-TR" dirty="0"/>
              <a:t>Tarihçe devam…</a:t>
            </a:r>
          </a:p>
        </p:txBody>
      </p:sp>
      <p:sp>
        <p:nvSpPr>
          <p:cNvPr id="4" name="Slayt Numarası Yer Tutucusu 3">
            <a:extLst>
              <a:ext uri="{FF2B5EF4-FFF2-40B4-BE49-F238E27FC236}">
                <a16:creationId xmlns:a16="http://schemas.microsoft.com/office/drawing/2014/main" id="{6C6571FE-3524-BF48-8F53-CA75B8C157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5" name="Google Shape;99;p18">
            <a:extLst>
              <a:ext uri="{FF2B5EF4-FFF2-40B4-BE49-F238E27FC236}">
                <a16:creationId xmlns:a16="http://schemas.microsoft.com/office/drawing/2014/main" id="{94DE1F4D-7D5A-AE44-89AA-083E6E6358DC}"/>
              </a:ext>
            </a:extLst>
          </p:cNvPr>
          <p:cNvSpPr txBox="1">
            <a:spLocks noGrp="1"/>
          </p:cNvSpPr>
          <p:nvPr>
            <p:ph type="body" idx="1"/>
          </p:nvPr>
        </p:nvSpPr>
        <p:spPr>
          <a:prstGeom prst="rect">
            <a:avLst/>
          </a:prstGeom>
        </p:spPr>
        <p:txBody>
          <a:bodyPr spcFirstLastPara="1" wrap="square" lIns="0" tIns="0" rIns="0" bIns="0" anchor="t" anchorCtr="0">
            <a:noAutofit/>
          </a:bodyPr>
          <a:lstStyle/>
          <a:p>
            <a:pPr lvl="0" algn="just" rtl="0">
              <a:spcBef>
                <a:spcPts val="0"/>
              </a:spcBef>
              <a:spcAft>
                <a:spcPts val="0"/>
              </a:spcAft>
              <a:buSzPts val="2000"/>
              <a:buFont typeface="Arial" panose="020B0604020202020204" pitchFamily="34" charset="0"/>
              <a:buChar char="•"/>
            </a:pPr>
            <a:r>
              <a:rPr lang="tr-TR" dirty="0"/>
              <a:t>İnsan zekası konusundaki çalışmaların tarihi  19. yüzyılda </a:t>
            </a:r>
            <a:r>
              <a:rPr lang="tr-TR" dirty="0" err="1"/>
              <a:t>Agassiz</a:t>
            </a:r>
            <a:r>
              <a:rPr lang="tr-TR" dirty="0"/>
              <a:t> ve </a:t>
            </a:r>
            <a:r>
              <a:rPr lang="tr-TR" dirty="0" err="1"/>
              <a:t>Morton’un</a:t>
            </a:r>
            <a:r>
              <a:rPr lang="tr-TR" dirty="0"/>
              <a:t> kafatası hacmi ile zeka arasındaki ilişkinin araştırmasına kadar gitmektedir. </a:t>
            </a:r>
          </a:p>
          <a:p>
            <a:pPr lvl="0" algn="just" rtl="0">
              <a:spcBef>
                <a:spcPts val="0"/>
              </a:spcBef>
              <a:spcAft>
                <a:spcPts val="0"/>
              </a:spcAft>
              <a:buSzPts val="2000"/>
              <a:buFont typeface="Arial" panose="020B0604020202020204" pitchFamily="34" charset="0"/>
              <a:buChar char="•"/>
            </a:pPr>
            <a:endParaRPr lang="tr-TR" dirty="0"/>
          </a:p>
          <a:p>
            <a:pPr lvl="0" algn="just" rtl="0">
              <a:spcBef>
                <a:spcPts val="0"/>
              </a:spcBef>
              <a:spcAft>
                <a:spcPts val="0"/>
              </a:spcAft>
              <a:buSzPts val="2000"/>
              <a:buFont typeface="Arial" panose="020B0604020202020204" pitchFamily="34" charset="0"/>
              <a:buChar char="•"/>
            </a:pPr>
            <a:r>
              <a:rPr lang="tr-TR" dirty="0"/>
              <a:t>Bilimsel anlamda 19. yüzyılın ikinci yarısında </a:t>
            </a:r>
            <a:r>
              <a:rPr lang="tr-TR" dirty="0" err="1"/>
              <a:t>Sir</a:t>
            </a:r>
            <a:r>
              <a:rPr lang="tr-TR" dirty="0"/>
              <a:t> Francis </a:t>
            </a:r>
            <a:r>
              <a:rPr lang="tr-TR" dirty="0" err="1"/>
              <a:t>Galton’un</a:t>
            </a:r>
            <a:r>
              <a:rPr lang="tr-TR" dirty="0"/>
              <a:t> araştırmaları ile </a:t>
            </a:r>
            <a:r>
              <a:rPr lang="tr-TR" dirty="0" smtClean="0"/>
              <a:t>başlamıştır</a:t>
            </a:r>
            <a:endParaRPr dirty="0"/>
          </a:p>
        </p:txBody>
      </p:sp>
    </p:spTree>
    <p:extLst>
      <p:ext uri="{BB962C8B-B14F-4D97-AF65-F5344CB8AC3E}">
        <p14:creationId xmlns:p14="http://schemas.microsoft.com/office/powerpoint/2010/main" val="3061550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E11D63-4BB6-9245-B5EC-2BE9E456F213}"/>
              </a:ext>
            </a:extLst>
          </p:cNvPr>
          <p:cNvSpPr>
            <a:spLocks noGrp="1"/>
          </p:cNvSpPr>
          <p:nvPr>
            <p:ph type="title"/>
          </p:nvPr>
        </p:nvSpPr>
        <p:spPr/>
        <p:txBody>
          <a:bodyPr/>
          <a:lstStyle/>
          <a:p>
            <a:r>
              <a:rPr lang="tr-TR" dirty="0"/>
              <a:t>Tarihçe devam…</a:t>
            </a:r>
          </a:p>
        </p:txBody>
      </p:sp>
      <p:sp>
        <p:nvSpPr>
          <p:cNvPr id="3" name="Metin Yer Tutucusu 2">
            <a:extLst>
              <a:ext uri="{FF2B5EF4-FFF2-40B4-BE49-F238E27FC236}">
                <a16:creationId xmlns:a16="http://schemas.microsoft.com/office/drawing/2014/main" id="{05AE37E5-18D8-9B4C-98D2-41FD3D2ADBAF}"/>
              </a:ext>
            </a:extLst>
          </p:cNvPr>
          <p:cNvSpPr>
            <a:spLocks noGrp="1"/>
          </p:cNvSpPr>
          <p:nvPr>
            <p:ph type="body" idx="1"/>
          </p:nvPr>
        </p:nvSpPr>
        <p:spPr>
          <a:xfrm>
            <a:off x="855300" y="1506349"/>
            <a:ext cx="6110100" cy="3167301"/>
          </a:xfrm>
        </p:spPr>
        <p:txBody>
          <a:bodyPr/>
          <a:lstStyle/>
          <a:p>
            <a:pPr algn="just">
              <a:buFont typeface="Arial" panose="020B0604020202020204" pitchFamily="34" charset="0"/>
              <a:buChar char="•"/>
            </a:pPr>
            <a:r>
              <a:rPr lang="tr-TR" dirty="0"/>
              <a:t>20. yüzyılda </a:t>
            </a:r>
            <a:r>
              <a:rPr lang="tr-TR" dirty="0" err="1"/>
              <a:t>Binet</a:t>
            </a:r>
            <a:r>
              <a:rPr lang="tr-TR" dirty="0"/>
              <a:t> ve </a:t>
            </a:r>
            <a:r>
              <a:rPr lang="tr-TR" dirty="0" err="1"/>
              <a:t>Simon</a:t>
            </a:r>
            <a:r>
              <a:rPr lang="tr-TR" dirty="0"/>
              <a:t> ilk zeka ölçeğini geliştirmişlerdir.</a:t>
            </a:r>
          </a:p>
          <a:p>
            <a:pPr algn="just">
              <a:buFont typeface="Arial" panose="020B0604020202020204" pitchFamily="34" charset="0"/>
              <a:buChar char="•"/>
            </a:pPr>
            <a:endParaRPr lang="tr-TR" dirty="0"/>
          </a:p>
          <a:p>
            <a:pPr algn="just">
              <a:buFont typeface="Arial" panose="020B0604020202020204" pitchFamily="34" charset="0"/>
              <a:buChar char="•"/>
            </a:pPr>
            <a:r>
              <a:rPr lang="tr-TR" dirty="0"/>
              <a:t>Yine aynı zaman döneminden sonra </a:t>
            </a:r>
            <a:r>
              <a:rPr lang="tr-TR" dirty="0" err="1"/>
              <a:t>Spearman</a:t>
            </a:r>
            <a:r>
              <a:rPr lang="tr-TR" dirty="0"/>
              <a:t> Genel Zeka Kuramını yayınlaması ve </a:t>
            </a:r>
            <a:r>
              <a:rPr lang="tr-TR" dirty="0" err="1"/>
              <a:t>Terman’ın</a:t>
            </a:r>
            <a:r>
              <a:rPr lang="tr-TR" dirty="0"/>
              <a:t> üstün zekalı öğrenciler üzerinde araştırma yapmışlardır. </a:t>
            </a:r>
          </a:p>
        </p:txBody>
      </p:sp>
      <p:sp>
        <p:nvSpPr>
          <p:cNvPr id="4" name="Slayt Numarası Yer Tutucusu 3">
            <a:extLst>
              <a:ext uri="{FF2B5EF4-FFF2-40B4-BE49-F238E27FC236}">
                <a16:creationId xmlns:a16="http://schemas.microsoft.com/office/drawing/2014/main" id="{D2B66D95-B84A-D048-8F0F-87BD759318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3698162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12A270-CB85-1F42-BDBD-B22255E0428B}"/>
              </a:ext>
            </a:extLst>
          </p:cNvPr>
          <p:cNvSpPr>
            <a:spLocks noGrp="1"/>
          </p:cNvSpPr>
          <p:nvPr>
            <p:ph type="title"/>
          </p:nvPr>
        </p:nvSpPr>
        <p:spPr/>
        <p:txBody>
          <a:bodyPr/>
          <a:lstStyle/>
          <a:p>
            <a:r>
              <a:rPr lang="tr-TR" dirty="0"/>
              <a:t>Tarihçe devam…</a:t>
            </a:r>
          </a:p>
        </p:txBody>
      </p:sp>
      <p:sp>
        <p:nvSpPr>
          <p:cNvPr id="3" name="Metin Yer Tutucusu 2">
            <a:extLst>
              <a:ext uri="{FF2B5EF4-FFF2-40B4-BE49-F238E27FC236}">
                <a16:creationId xmlns:a16="http://schemas.microsoft.com/office/drawing/2014/main" id="{DECF8A02-8777-BB42-A9DF-B20B4586ECD9}"/>
              </a:ext>
            </a:extLst>
          </p:cNvPr>
          <p:cNvSpPr>
            <a:spLocks noGrp="1"/>
          </p:cNvSpPr>
          <p:nvPr>
            <p:ph type="body" idx="1"/>
          </p:nvPr>
        </p:nvSpPr>
        <p:spPr/>
        <p:txBody>
          <a:bodyPr/>
          <a:lstStyle/>
          <a:p>
            <a:pPr>
              <a:buFont typeface="Arial" panose="020B0604020202020204" pitchFamily="34" charset="0"/>
              <a:buChar char="•"/>
            </a:pPr>
            <a:r>
              <a:rPr lang="tr-TR" dirty="0"/>
              <a:t>19. yüzyıl öncesinde de insanın biliş dünyasını keşfetmek için farklı uğraşlar verilmiştir.</a:t>
            </a:r>
          </a:p>
          <a:p>
            <a:pPr>
              <a:buFont typeface="Arial" panose="020B0604020202020204" pitchFamily="34" charset="0"/>
              <a:buChar char="•"/>
            </a:pPr>
            <a:endParaRPr lang="tr-TR" dirty="0"/>
          </a:p>
          <a:p>
            <a:pPr>
              <a:buFont typeface="Arial" panose="020B0604020202020204" pitchFamily="34" charset="0"/>
              <a:buChar char="•"/>
            </a:pPr>
            <a:r>
              <a:rPr lang="tr-TR" dirty="0"/>
              <a:t>Homer, </a:t>
            </a:r>
            <a:r>
              <a:rPr lang="tr-TR" dirty="0" err="1"/>
              <a:t>Arisyo</a:t>
            </a:r>
            <a:r>
              <a:rPr lang="tr-TR" dirty="0"/>
              <a:t> ve </a:t>
            </a:r>
            <a:r>
              <a:rPr lang="tr-TR" dirty="0" err="1"/>
              <a:t>Plato’nun</a:t>
            </a:r>
            <a:r>
              <a:rPr lang="tr-TR" dirty="0"/>
              <a:t> çalışmalarında da zeka konusuna değinilmiştir. </a:t>
            </a:r>
          </a:p>
        </p:txBody>
      </p:sp>
      <p:sp>
        <p:nvSpPr>
          <p:cNvPr id="4" name="Slayt Numarası Yer Tutucusu 3">
            <a:extLst>
              <a:ext uri="{FF2B5EF4-FFF2-40B4-BE49-F238E27FC236}">
                <a16:creationId xmlns:a16="http://schemas.microsoft.com/office/drawing/2014/main" id="{88AC675B-A64D-484A-95B0-EDF948C3C2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470273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956EB-A8AE-A045-8258-51CF06EA9B54}"/>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Sir</a:t>
            </a:r>
            <a:r>
              <a:rPr lang="tr-TR" dirty="0">
                <a:latin typeface="Calibri" panose="020F0502020204030204" pitchFamily="34" charset="0"/>
                <a:cs typeface="Calibri" panose="020F0502020204030204" pitchFamily="34" charset="0"/>
              </a:rPr>
              <a:t> Francis </a:t>
            </a:r>
            <a:r>
              <a:rPr lang="tr-TR" dirty="0" err="1">
                <a:latin typeface="Calibri" panose="020F0502020204030204" pitchFamily="34" charset="0"/>
                <a:cs typeface="Calibri" panose="020F0502020204030204" pitchFamily="34" charset="0"/>
              </a:rPr>
              <a:t>Galton</a:t>
            </a:r>
            <a:endParaRPr lang="tr-TR"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id="{9E35E306-B96F-1849-B89D-0B595A882B37}"/>
              </a:ext>
            </a:extLst>
          </p:cNvPr>
          <p:cNvSpPr>
            <a:spLocks noGrp="1"/>
          </p:cNvSpPr>
          <p:nvPr>
            <p:ph type="body" idx="1"/>
          </p:nvPr>
        </p:nvSpPr>
        <p:spPr>
          <a:xfrm>
            <a:off x="855299" y="1506349"/>
            <a:ext cx="7433400" cy="3329420"/>
          </a:xfrm>
        </p:spPr>
        <p:txBody>
          <a:bodyPr/>
          <a:lstStyle/>
          <a:p>
            <a:pPr algn="just">
              <a:buFont typeface="Arial" panose="020B0604020202020204" pitchFamily="34" charset="0"/>
              <a:buChar char="•"/>
            </a:pPr>
            <a:r>
              <a:rPr lang="tr-TR" dirty="0" err="1"/>
              <a:t>Galton</a:t>
            </a:r>
            <a:r>
              <a:rPr lang="tr-TR" dirty="0"/>
              <a:t>, dehalar konusundaki araştırmalarında dahiliğin aileden çocuklara geçtiğini, deha kişilerin akrabalarında da deha olabileceğini saptamıştır.</a:t>
            </a:r>
          </a:p>
          <a:p>
            <a:pPr algn="just">
              <a:buFont typeface="Arial" panose="020B0604020202020204" pitchFamily="34" charset="0"/>
              <a:buChar char="•"/>
            </a:pPr>
            <a:endParaRPr lang="tr-TR" dirty="0"/>
          </a:p>
          <a:p>
            <a:pPr algn="just">
              <a:buFont typeface="Arial" panose="020B0604020202020204" pitchFamily="34" charset="0"/>
              <a:buChar char="•"/>
            </a:pPr>
            <a:r>
              <a:rPr lang="tr-TR" dirty="0" err="1"/>
              <a:t>Galton</a:t>
            </a:r>
            <a:r>
              <a:rPr lang="tr-TR" dirty="0"/>
              <a:t>, zekanın büyük oranda kalıtım ile ilgili olduğunu ve çevresel etkenlerin oldukça az etkili olduğunu belirtmektedir. </a:t>
            </a:r>
          </a:p>
          <a:p>
            <a:pPr algn="just"/>
            <a:endParaRPr lang="tr-TR" dirty="0"/>
          </a:p>
        </p:txBody>
      </p:sp>
      <p:sp>
        <p:nvSpPr>
          <p:cNvPr id="4" name="Slayt Numarası Yer Tutucusu 3">
            <a:extLst>
              <a:ext uri="{FF2B5EF4-FFF2-40B4-BE49-F238E27FC236}">
                <a16:creationId xmlns:a16="http://schemas.microsoft.com/office/drawing/2014/main" id="{35BA9345-8B4A-0642-A7A6-3F7BFDF3CF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242404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197625-0801-8140-8638-B369FB6330CF}"/>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F7218D29-7372-8542-B9DF-1621A15C26AD}"/>
              </a:ext>
            </a:extLst>
          </p:cNvPr>
          <p:cNvSpPr>
            <a:spLocks noGrp="1"/>
          </p:cNvSpPr>
          <p:nvPr>
            <p:ph type="body" idx="1"/>
          </p:nvPr>
        </p:nvSpPr>
        <p:spPr>
          <a:xfrm>
            <a:off x="855300" y="1430147"/>
            <a:ext cx="7433400" cy="3033900"/>
          </a:xfrm>
        </p:spPr>
        <p:txBody>
          <a:bodyPr/>
          <a:lstStyle/>
          <a:p>
            <a:pPr algn="just"/>
            <a:r>
              <a:rPr lang="tr-TR" dirty="0"/>
              <a:t>Zeka ve yetenek kavramları soyut kavramlardır. Öğrenme, sorun çözme becerilerinin yanı sıra genel yetenek, duyum, duygu durum ve yaratıcılığı da </a:t>
            </a:r>
            <a:r>
              <a:rPr lang="tr-TR" dirty="0" smtClean="0"/>
              <a:t>içermektedir. </a:t>
            </a:r>
            <a:endParaRPr lang="tr-TR" dirty="0"/>
          </a:p>
        </p:txBody>
      </p:sp>
      <p:sp>
        <p:nvSpPr>
          <p:cNvPr id="4" name="Slayt Numarası Yer Tutucusu 3">
            <a:extLst>
              <a:ext uri="{FF2B5EF4-FFF2-40B4-BE49-F238E27FC236}">
                <a16:creationId xmlns:a16="http://schemas.microsoft.com/office/drawing/2014/main" id="{116AD839-562C-2443-B81D-BA9CCFFBB5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985595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F38B0A-8960-DC44-BCC3-A9700304A18A}"/>
              </a:ext>
            </a:extLst>
          </p:cNvPr>
          <p:cNvSpPr>
            <a:spLocks noGrp="1"/>
          </p:cNvSpPr>
          <p:nvPr>
            <p:ph type="title"/>
          </p:nvPr>
        </p:nvSpPr>
        <p:spPr>
          <a:xfrm>
            <a:off x="855300" y="528269"/>
            <a:ext cx="7433400" cy="396300"/>
          </a:xfrm>
        </p:spPr>
        <p:txBody>
          <a:bodyPr/>
          <a:lstStyle/>
          <a:p>
            <a:r>
              <a:rPr lang="tr-TR" dirty="0" err="1">
                <a:latin typeface="Calibri" panose="020F0502020204030204" pitchFamily="34" charset="0"/>
                <a:cs typeface="Calibri" panose="020F0502020204030204" pitchFamily="34" charset="0"/>
              </a:rPr>
              <a:t>Sir</a:t>
            </a:r>
            <a:r>
              <a:rPr lang="tr-TR" dirty="0">
                <a:latin typeface="Calibri" panose="020F0502020204030204" pitchFamily="34" charset="0"/>
                <a:cs typeface="Calibri" panose="020F0502020204030204" pitchFamily="34" charset="0"/>
              </a:rPr>
              <a:t> Francis </a:t>
            </a:r>
            <a:r>
              <a:rPr lang="tr-TR" dirty="0" err="1">
                <a:latin typeface="Calibri" panose="020F0502020204030204" pitchFamily="34" charset="0"/>
                <a:cs typeface="Calibri" panose="020F0502020204030204" pitchFamily="34" charset="0"/>
              </a:rPr>
              <a:t>Galton</a:t>
            </a:r>
            <a:r>
              <a:rPr lang="tr-TR" dirty="0">
                <a:latin typeface="Calibri" panose="020F0502020204030204" pitchFamily="34" charset="0"/>
                <a:cs typeface="Calibri" panose="020F0502020204030204" pitchFamily="34" charset="0"/>
              </a:rPr>
              <a:t> (Devamı)</a:t>
            </a:r>
            <a:endParaRPr lang="tr-TR" dirty="0"/>
          </a:p>
        </p:txBody>
      </p:sp>
      <p:sp>
        <p:nvSpPr>
          <p:cNvPr id="3" name="Metin Yer Tutucusu 2">
            <a:extLst>
              <a:ext uri="{FF2B5EF4-FFF2-40B4-BE49-F238E27FC236}">
                <a16:creationId xmlns:a16="http://schemas.microsoft.com/office/drawing/2014/main" id="{C5BCCD20-A344-3D41-A37B-416D8CB17AAD}"/>
              </a:ext>
            </a:extLst>
          </p:cNvPr>
          <p:cNvSpPr>
            <a:spLocks noGrp="1"/>
          </p:cNvSpPr>
          <p:nvPr>
            <p:ph type="body" idx="1"/>
          </p:nvPr>
        </p:nvSpPr>
        <p:spPr>
          <a:xfrm>
            <a:off x="646294" y="1232300"/>
            <a:ext cx="7706398" cy="3517551"/>
          </a:xfrm>
        </p:spPr>
        <p:txBody>
          <a:bodyPr/>
          <a:lstStyle/>
          <a:p>
            <a:pPr algn="just">
              <a:buFont typeface="Arial" panose="020B0604020202020204" pitchFamily="34" charset="0"/>
              <a:buChar char="•"/>
            </a:pPr>
            <a:r>
              <a:rPr lang="tr-TR" dirty="0"/>
              <a:t>Zekanın genel bir kapasite olduğunu, duyuların ise bilgi edinme kanalları olmaları nedeniyle genel bilişsel kapasitenin temellerini oluşturduğunu düşünmektedir. </a:t>
            </a:r>
          </a:p>
          <a:p>
            <a:pPr algn="just">
              <a:buFont typeface="Arial" panose="020B0604020202020204" pitchFamily="34" charset="0"/>
              <a:buChar char="•"/>
            </a:pPr>
            <a:endParaRPr lang="tr-TR" dirty="0"/>
          </a:p>
          <a:p>
            <a:pPr algn="just">
              <a:buFont typeface="Arial" panose="020B0604020202020204" pitchFamily="34" charset="0"/>
              <a:buChar char="•"/>
            </a:pPr>
            <a:r>
              <a:rPr lang="tr-TR" dirty="0"/>
              <a:t>Bu nedenle zihinsel engelli kişilerin duyusal ayırt edici kapasitesinin zayıf olduğunu düşünmektedir. Yüksek zekalı bireylerin ise duyusal ayırt etme kapasitesinin yüksek olduğunu iddia etmektedir. </a:t>
            </a:r>
          </a:p>
        </p:txBody>
      </p:sp>
      <p:sp>
        <p:nvSpPr>
          <p:cNvPr id="4" name="Slayt Numarası Yer Tutucusu 3">
            <a:extLst>
              <a:ext uri="{FF2B5EF4-FFF2-40B4-BE49-F238E27FC236}">
                <a16:creationId xmlns:a16="http://schemas.microsoft.com/office/drawing/2014/main" id="{CA8F2A15-C6A8-464D-9FA3-093E584836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3806100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FA3C50-0304-A341-B549-A6FE0686F8BB}"/>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Sir</a:t>
            </a:r>
            <a:r>
              <a:rPr lang="tr-TR" dirty="0">
                <a:latin typeface="Calibri" panose="020F0502020204030204" pitchFamily="34" charset="0"/>
                <a:cs typeface="Calibri" panose="020F0502020204030204" pitchFamily="34" charset="0"/>
              </a:rPr>
              <a:t> Francis </a:t>
            </a:r>
            <a:r>
              <a:rPr lang="tr-TR" dirty="0" err="1">
                <a:latin typeface="Calibri" panose="020F0502020204030204" pitchFamily="34" charset="0"/>
                <a:cs typeface="Calibri" panose="020F0502020204030204" pitchFamily="34" charset="0"/>
              </a:rPr>
              <a:t>Galton</a:t>
            </a:r>
            <a:r>
              <a:rPr lang="tr-TR" dirty="0">
                <a:latin typeface="Calibri" panose="020F0502020204030204" pitchFamily="34" charset="0"/>
                <a:cs typeface="Calibri" panose="020F0502020204030204" pitchFamily="34" charset="0"/>
              </a:rPr>
              <a:t> (Devamı)</a:t>
            </a:r>
            <a:endParaRPr lang="tr-TR" dirty="0"/>
          </a:p>
        </p:txBody>
      </p:sp>
      <p:sp>
        <p:nvSpPr>
          <p:cNvPr id="3" name="Metin Yer Tutucusu 2">
            <a:extLst>
              <a:ext uri="{FF2B5EF4-FFF2-40B4-BE49-F238E27FC236}">
                <a16:creationId xmlns:a16="http://schemas.microsoft.com/office/drawing/2014/main" id="{A8358FF5-4F39-4742-89DE-A9F645926585}"/>
              </a:ext>
            </a:extLst>
          </p:cNvPr>
          <p:cNvSpPr>
            <a:spLocks noGrp="1"/>
          </p:cNvSpPr>
          <p:nvPr>
            <p:ph type="body" idx="1"/>
          </p:nvPr>
        </p:nvSpPr>
        <p:spPr/>
        <p:txBody>
          <a:bodyPr/>
          <a:lstStyle/>
          <a:p>
            <a:pPr algn="just"/>
            <a:r>
              <a:rPr lang="tr-TR" dirty="0" err="1"/>
              <a:t>Galton</a:t>
            </a:r>
            <a:r>
              <a:rPr lang="tr-TR" dirty="0"/>
              <a:t> zekayı ölçmek için işitsel ve görsel </a:t>
            </a:r>
            <a:r>
              <a:rPr lang="tr-TR" dirty="0" err="1"/>
              <a:t>ayırtedici</a:t>
            </a:r>
            <a:r>
              <a:rPr lang="tr-TR" dirty="0"/>
              <a:t> testlerinin yanı sıra dışarıdan gönderilen uyaranlara karşı tepki zamanını ölçen testler </a:t>
            </a:r>
            <a:r>
              <a:rPr lang="tr-TR" dirty="0" smtClean="0"/>
              <a:t>kullanmıştır. </a:t>
            </a:r>
            <a:endParaRPr lang="tr-TR" dirty="0"/>
          </a:p>
        </p:txBody>
      </p:sp>
      <p:sp>
        <p:nvSpPr>
          <p:cNvPr id="4" name="Slayt Numarası Yer Tutucusu 3">
            <a:extLst>
              <a:ext uri="{FF2B5EF4-FFF2-40B4-BE49-F238E27FC236}">
                <a16:creationId xmlns:a16="http://schemas.microsoft.com/office/drawing/2014/main" id="{A7A64086-608A-E443-8C00-B3970532C8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2312378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3DF346-2F82-644D-BE1A-1B86C89719BB}"/>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Alfred</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Binet</a:t>
            </a:r>
            <a:endParaRPr lang="tr-TR"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id="{1108108D-1602-4944-95D3-06D0CBB2B5A6}"/>
              </a:ext>
            </a:extLst>
          </p:cNvPr>
          <p:cNvSpPr>
            <a:spLocks noGrp="1"/>
          </p:cNvSpPr>
          <p:nvPr>
            <p:ph type="body" idx="1"/>
          </p:nvPr>
        </p:nvSpPr>
        <p:spPr>
          <a:xfrm>
            <a:off x="855300" y="1506350"/>
            <a:ext cx="7433400" cy="2986519"/>
          </a:xfrm>
        </p:spPr>
        <p:txBody>
          <a:bodyPr/>
          <a:lstStyle/>
          <a:p>
            <a:pPr algn="just">
              <a:buFont typeface="Arial" panose="020B0604020202020204" pitchFamily="34" charset="0"/>
              <a:buChar char="•"/>
            </a:pPr>
            <a:r>
              <a:rPr lang="tr-TR" dirty="0" err="1"/>
              <a:t>Binet</a:t>
            </a:r>
            <a:r>
              <a:rPr lang="tr-TR" dirty="0"/>
              <a:t>, </a:t>
            </a:r>
            <a:r>
              <a:rPr lang="tr-TR" dirty="0" err="1"/>
              <a:t>Galton’un</a:t>
            </a:r>
            <a:r>
              <a:rPr lang="tr-TR" dirty="0"/>
              <a:t> zekayı ölçme yöntemleri ve zekayı algılayış şekline tepki göstermektedir çünkü kendisi zekanın daha karmaşık olduğunu düşünmektedir.</a:t>
            </a:r>
          </a:p>
          <a:p>
            <a:pPr algn="just">
              <a:buFont typeface="Arial" panose="020B0604020202020204" pitchFamily="34" charset="0"/>
              <a:buChar char="•"/>
            </a:pPr>
            <a:endParaRPr lang="tr-TR" dirty="0"/>
          </a:p>
          <a:p>
            <a:pPr algn="just">
              <a:buFont typeface="Arial" panose="020B0604020202020204" pitchFamily="34" charset="0"/>
              <a:buChar char="•"/>
            </a:pPr>
            <a:r>
              <a:rPr lang="tr-TR" dirty="0"/>
              <a:t>Zekadaki bireysel farklılıklar, basit işlevlerdense daha komplike işlevlere göre değişiklik göstermektedir. </a:t>
            </a:r>
          </a:p>
        </p:txBody>
      </p:sp>
      <p:sp>
        <p:nvSpPr>
          <p:cNvPr id="4" name="Slayt Numarası Yer Tutucusu 3">
            <a:extLst>
              <a:ext uri="{FF2B5EF4-FFF2-40B4-BE49-F238E27FC236}">
                <a16:creationId xmlns:a16="http://schemas.microsoft.com/office/drawing/2014/main" id="{470EC968-881E-D044-AB39-DCA88F0992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844629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62F893-3374-5C4B-AF45-6D649BB7B45B}"/>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Alfred</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Binet</a:t>
            </a:r>
            <a:r>
              <a:rPr lang="tr-TR" dirty="0">
                <a:latin typeface="Calibri" panose="020F0502020204030204" pitchFamily="34" charset="0"/>
                <a:cs typeface="Calibri" panose="020F0502020204030204" pitchFamily="34" charset="0"/>
              </a:rPr>
              <a:t> (Devamı)</a:t>
            </a:r>
            <a:endParaRPr lang="tr-TR" dirty="0"/>
          </a:p>
        </p:txBody>
      </p:sp>
      <p:sp>
        <p:nvSpPr>
          <p:cNvPr id="3" name="Metin Yer Tutucusu 2">
            <a:extLst>
              <a:ext uri="{FF2B5EF4-FFF2-40B4-BE49-F238E27FC236}">
                <a16:creationId xmlns:a16="http://schemas.microsoft.com/office/drawing/2014/main" id="{098681D2-4813-154C-A609-F4DEA90ED0E3}"/>
              </a:ext>
            </a:extLst>
          </p:cNvPr>
          <p:cNvSpPr>
            <a:spLocks noGrp="1"/>
          </p:cNvSpPr>
          <p:nvPr>
            <p:ph type="body" idx="1"/>
          </p:nvPr>
        </p:nvSpPr>
        <p:spPr>
          <a:xfrm>
            <a:off x="550500" y="1506350"/>
            <a:ext cx="7278506" cy="2801150"/>
          </a:xfrm>
        </p:spPr>
        <p:txBody>
          <a:bodyPr/>
          <a:lstStyle/>
          <a:p>
            <a:pPr>
              <a:buFont typeface="Arial" panose="020B0604020202020204" pitchFamily="34" charset="0"/>
              <a:buChar char="•"/>
            </a:pPr>
            <a:r>
              <a:rPr lang="tr-TR" dirty="0"/>
              <a:t>Zekanın bireysel farklılıklara göre ölçülebilmesi için;</a:t>
            </a:r>
          </a:p>
          <a:p>
            <a:pPr lvl="1">
              <a:buFont typeface="Arial" panose="020B0604020202020204" pitchFamily="34" charset="0"/>
              <a:buChar char="•"/>
            </a:pPr>
            <a:r>
              <a:rPr lang="tr-TR" dirty="0"/>
              <a:t>Şekil, tasarım ve cümle belleğinin,</a:t>
            </a:r>
          </a:p>
          <a:p>
            <a:pPr lvl="1">
              <a:buFont typeface="Arial" panose="020B0604020202020204" pitchFamily="34" charset="0"/>
              <a:buChar char="•"/>
            </a:pPr>
            <a:r>
              <a:rPr lang="tr-TR" dirty="0"/>
              <a:t>Soyut sözcüklerden anlamlar çıkarabilme kapasitesinin,</a:t>
            </a:r>
          </a:p>
          <a:p>
            <a:pPr lvl="1">
              <a:buFont typeface="Arial" panose="020B0604020202020204" pitchFamily="34" charset="0"/>
              <a:buChar char="•"/>
            </a:pPr>
            <a:r>
              <a:rPr lang="tr-TR" dirty="0"/>
              <a:t>Kavrama ve yargılama yeteneklerinin ölçülmesi gerekmektedir. </a:t>
            </a:r>
          </a:p>
          <a:p>
            <a:endParaRPr lang="tr-TR" dirty="0"/>
          </a:p>
        </p:txBody>
      </p:sp>
      <p:sp>
        <p:nvSpPr>
          <p:cNvPr id="4" name="Slayt Numarası Yer Tutucusu 3">
            <a:extLst>
              <a:ext uri="{FF2B5EF4-FFF2-40B4-BE49-F238E27FC236}">
                <a16:creationId xmlns:a16="http://schemas.microsoft.com/office/drawing/2014/main" id="{D0143567-3DD0-7E49-8B4D-068813F124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3148748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926744-EF33-8648-B497-AF3EEBE7CCC8}"/>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Alfred</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Binet</a:t>
            </a:r>
            <a:r>
              <a:rPr lang="tr-TR" dirty="0">
                <a:latin typeface="Calibri" panose="020F0502020204030204" pitchFamily="34" charset="0"/>
                <a:cs typeface="Calibri" panose="020F0502020204030204" pitchFamily="34" charset="0"/>
              </a:rPr>
              <a:t> (Devamı)</a:t>
            </a:r>
            <a:endParaRPr lang="tr-TR" dirty="0"/>
          </a:p>
        </p:txBody>
      </p:sp>
      <p:sp>
        <p:nvSpPr>
          <p:cNvPr id="3" name="Metin Yer Tutucusu 2">
            <a:extLst>
              <a:ext uri="{FF2B5EF4-FFF2-40B4-BE49-F238E27FC236}">
                <a16:creationId xmlns:a16="http://schemas.microsoft.com/office/drawing/2014/main" id="{E74ED8CB-7040-A140-96CD-04E79C05F96E}"/>
              </a:ext>
            </a:extLst>
          </p:cNvPr>
          <p:cNvSpPr>
            <a:spLocks noGrp="1"/>
          </p:cNvSpPr>
          <p:nvPr>
            <p:ph type="body" idx="1"/>
          </p:nvPr>
        </p:nvSpPr>
        <p:spPr/>
        <p:txBody>
          <a:bodyPr/>
          <a:lstStyle/>
          <a:p>
            <a:pPr algn="just"/>
            <a:r>
              <a:rPr lang="tr-TR" dirty="0"/>
              <a:t>Fransa’da Eğitim Bakanlığının isteği üzerine </a:t>
            </a:r>
            <a:r>
              <a:rPr lang="tr-TR" dirty="0" err="1"/>
              <a:t>Simon</a:t>
            </a:r>
            <a:r>
              <a:rPr lang="tr-TR" dirty="0"/>
              <a:t> ile birlikte 1905 yılında ilk zeka testini geliştirmiştir. </a:t>
            </a:r>
          </a:p>
          <a:p>
            <a:pPr algn="just"/>
            <a:r>
              <a:rPr lang="tr-TR" dirty="0"/>
              <a:t>Zeka testinin ismi: </a:t>
            </a:r>
            <a:r>
              <a:rPr lang="tr-TR" dirty="0" err="1"/>
              <a:t>Binet-Simon</a:t>
            </a:r>
            <a:r>
              <a:rPr lang="tr-TR" dirty="0"/>
              <a:t> Ölçeğidir. </a:t>
            </a:r>
          </a:p>
          <a:p>
            <a:pPr algn="just"/>
            <a:r>
              <a:rPr lang="tr-TR" dirty="0"/>
              <a:t>Bununla birlikte zekanın ölçülmesiyle ilgili bir temel oluşturmuş ve birçok araştırmacıya öncü olmuştur. </a:t>
            </a:r>
          </a:p>
        </p:txBody>
      </p:sp>
      <p:sp>
        <p:nvSpPr>
          <p:cNvPr id="4" name="Slayt Numarası Yer Tutucusu 3">
            <a:extLst>
              <a:ext uri="{FF2B5EF4-FFF2-40B4-BE49-F238E27FC236}">
                <a16:creationId xmlns:a16="http://schemas.microsoft.com/office/drawing/2014/main" id="{8682795C-5C17-694D-90D2-8429BEF98F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1162555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EFEDDB-56FF-C343-A4F4-77F5C2E72B87}"/>
              </a:ext>
            </a:extLst>
          </p:cNvPr>
          <p:cNvSpPr>
            <a:spLocks noGrp="1"/>
          </p:cNvSpPr>
          <p:nvPr>
            <p:ph type="title"/>
          </p:nvPr>
        </p:nvSpPr>
        <p:spPr>
          <a:xfrm>
            <a:off x="855300" y="404950"/>
            <a:ext cx="6110100" cy="396300"/>
          </a:xfrm>
        </p:spPr>
        <p:txBody>
          <a:bodyPr/>
          <a:lstStyle/>
          <a:p>
            <a:r>
              <a:rPr lang="tr-TR" dirty="0" err="1">
                <a:latin typeface="Calibri" panose="020F0502020204030204" pitchFamily="34" charset="0"/>
                <a:cs typeface="Calibri" panose="020F0502020204030204" pitchFamily="34" charset="0"/>
              </a:rPr>
              <a:t>Alfred</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Binet</a:t>
            </a:r>
            <a:r>
              <a:rPr lang="tr-TR" dirty="0">
                <a:latin typeface="Calibri" panose="020F0502020204030204" pitchFamily="34" charset="0"/>
                <a:cs typeface="Calibri" panose="020F0502020204030204" pitchFamily="34" charset="0"/>
              </a:rPr>
              <a:t> (Devamı)</a:t>
            </a:r>
            <a:endParaRPr lang="tr-TR" dirty="0"/>
          </a:p>
        </p:txBody>
      </p:sp>
      <p:sp>
        <p:nvSpPr>
          <p:cNvPr id="3" name="Metin Yer Tutucusu 2">
            <a:extLst>
              <a:ext uri="{FF2B5EF4-FFF2-40B4-BE49-F238E27FC236}">
                <a16:creationId xmlns:a16="http://schemas.microsoft.com/office/drawing/2014/main" id="{C7D095F3-4E2C-6542-9DED-4D73C05E7DE0}"/>
              </a:ext>
            </a:extLst>
          </p:cNvPr>
          <p:cNvSpPr>
            <a:spLocks noGrp="1"/>
          </p:cNvSpPr>
          <p:nvPr>
            <p:ph type="body" idx="1"/>
          </p:nvPr>
        </p:nvSpPr>
        <p:spPr>
          <a:xfrm>
            <a:off x="649920" y="983835"/>
            <a:ext cx="8203934" cy="3895896"/>
          </a:xfrm>
        </p:spPr>
        <p:txBody>
          <a:bodyPr/>
          <a:lstStyle/>
          <a:p>
            <a:pPr>
              <a:buFont typeface="Arial" panose="020B0604020202020204" pitchFamily="34" charset="0"/>
              <a:buChar char="•"/>
            </a:pPr>
            <a:r>
              <a:rPr lang="tr-TR" dirty="0"/>
              <a:t>20. yüzyılda </a:t>
            </a:r>
            <a:r>
              <a:rPr lang="tr-TR" dirty="0" err="1"/>
              <a:t>Binnet</a:t>
            </a:r>
            <a:r>
              <a:rPr lang="tr-TR" dirty="0"/>
              <a:t> ve </a:t>
            </a:r>
            <a:r>
              <a:rPr lang="tr-TR" dirty="0" err="1"/>
              <a:t>Simon</a:t>
            </a:r>
            <a:r>
              <a:rPr lang="tr-TR" dirty="0"/>
              <a:t>, zeka ile ilgili üç temel özellik üzerinde durmuşlardır:</a:t>
            </a:r>
          </a:p>
          <a:p>
            <a:pPr>
              <a:buFont typeface="Arial" panose="020B0604020202020204" pitchFamily="34" charset="0"/>
              <a:buChar char="•"/>
            </a:pPr>
            <a:endParaRPr lang="tr-TR" dirty="0"/>
          </a:p>
          <a:p>
            <a:pPr lvl="1">
              <a:buFont typeface="Arial" panose="020B0604020202020204" pitchFamily="34" charset="0"/>
              <a:buChar char="•"/>
            </a:pPr>
            <a:r>
              <a:rPr lang="tr-TR" dirty="0"/>
              <a:t>Verilen bir yönergeyi anlama ve zihinsel tutabilme,</a:t>
            </a:r>
          </a:p>
          <a:p>
            <a:pPr lvl="1">
              <a:buFont typeface="Arial" panose="020B0604020202020204" pitchFamily="34" charset="0"/>
              <a:buChar char="•"/>
            </a:pPr>
            <a:r>
              <a:rPr lang="tr-TR" dirty="0"/>
              <a:t>Bir duruma başarı ile uyum sağlayabilme ya da beklenen davranışı sergileyebilme yeteneği,</a:t>
            </a:r>
          </a:p>
          <a:p>
            <a:pPr lvl="1">
              <a:buFont typeface="Arial" panose="020B0604020202020204" pitchFamily="34" charset="0"/>
              <a:buChar char="•"/>
            </a:pPr>
            <a:r>
              <a:rPr lang="tr-TR" dirty="0"/>
              <a:t>Bireyin kendini değerlendirerek, yaptığı davranışın doğruluğunu denetleyebilme </a:t>
            </a:r>
            <a:r>
              <a:rPr lang="tr-TR" dirty="0" smtClean="0"/>
              <a:t>yeteneğidir</a:t>
            </a:r>
            <a:endParaRPr lang="tr-TR" dirty="0"/>
          </a:p>
        </p:txBody>
      </p:sp>
      <p:sp>
        <p:nvSpPr>
          <p:cNvPr id="4" name="Slayt Numarası Yer Tutucusu 3">
            <a:extLst>
              <a:ext uri="{FF2B5EF4-FFF2-40B4-BE49-F238E27FC236}">
                <a16:creationId xmlns:a16="http://schemas.microsoft.com/office/drawing/2014/main" id="{38B9B50A-3360-4248-B729-B15BABEB60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2729308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C47D20-88FE-8F48-9542-3AA3AA1C10FA}"/>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Lewis</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Terman</a:t>
            </a:r>
            <a:endParaRPr lang="tr-TR"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a16="http://schemas.microsoft.com/office/drawing/2014/main" id="{FB3B741C-B95D-2A4A-81BA-43F27A328AF0}"/>
              </a:ext>
            </a:extLst>
          </p:cNvPr>
          <p:cNvSpPr>
            <a:spLocks noGrp="1"/>
          </p:cNvSpPr>
          <p:nvPr>
            <p:ph type="body" idx="1"/>
          </p:nvPr>
        </p:nvSpPr>
        <p:spPr/>
        <p:txBody>
          <a:bodyPr/>
          <a:lstStyle/>
          <a:p>
            <a:pPr algn="just">
              <a:buFont typeface="Arial" panose="020B0604020202020204" pitchFamily="34" charset="0"/>
              <a:buChar char="•"/>
            </a:pPr>
            <a:r>
              <a:rPr lang="tr-TR" dirty="0" err="1"/>
              <a:t>Terman</a:t>
            </a:r>
            <a:r>
              <a:rPr lang="tr-TR" dirty="0"/>
              <a:t>, büyük bir ölçüde </a:t>
            </a:r>
            <a:r>
              <a:rPr lang="tr-TR" dirty="0" err="1"/>
              <a:t>Alfred</a:t>
            </a:r>
            <a:r>
              <a:rPr lang="tr-TR" dirty="0"/>
              <a:t> </a:t>
            </a:r>
            <a:r>
              <a:rPr lang="tr-TR" dirty="0" err="1"/>
              <a:t>Binet’den</a:t>
            </a:r>
            <a:r>
              <a:rPr lang="tr-TR" dirty="0"/>
              <a:t> etkilenmiştir.</a:t>
            </a:r>
          </a:p>
          <a:p>
            <a:pPr algn="just">
              <a:buFont typeface="Arial" panose="020B0604020202020204" pitchFamily="34" charset="0"/>
              <a:buChar char="•"/>
            </a:pPr>
            <a:endParaRPr lang="tr-TR" dirty="0"/>
          </a:p>
          <a:p>
            <a:pPr algn="just">
              <a:buFont typeface="Arial" panose="020B0604020202020204" pitchFamily="34" charset="0"/>
              <a:buChar char="•"/>
            </a:pPr>
            <a:r>
              <a:rPr lang="tr-TR" dirty="0"/>
              <a:t>William </a:t>
            </a:r>
            <a:r>
              <a:rPr lang="tr-TR" dirty="0" err="1"/>
              <a:t>Stern’in</a:t>
            </a:r>
            <a:r>
              <a:rPr lang="tr-TR" dirty="0"/>
              <a:t> formüle etmiş olduğu IQ kavramını kullanarak Stanford-</a:t>
            </a:r>
            <a:r>
              <a:rPr lang="tr-TR" dirty="0" err="1"/>
              <a:t>Binet</a:t>
            </a:r>
            <a:r>
              <a:rPr lang="tr-TR" dirty="0"/>
              <a:t> Zeka Testinin ilk sürümünü gerçekleştirmiştir.</a:t>
            </a:r>
          </a:p>
          <a:p>
            <a:pPr algn="just">
              <a:buFont typeface="Arial" panose="020B0604020202020204" pitchFamily="34" charset="0"/>
              <a:buChar char="•"/>
            </a:pPr>
            <a:endParaRPr lang="tr-TR" dirty="0"/>
          </a:p>
          <a:p>
            <a:pPr algn="just">
              <a:buFont typeface="Arial" panose="020B0604020202020204" pitchFamily="34" charset="0"/>
              <a:buChar char="•"/>
            </a:pPr>
            <a:r>
              <a:rPr lang="tr-TR" dirty="0"/>
              <a:t>Amerika Birleşik Devletleri’nde geliştirdiği ölçme aracı ile tarama yapmıştır.</a:t>
            </a:r>
          </a:p>
          <a:p>
            <a:pPr>
              <a:buFont typeface="Arial" panose="020B0604020202020204" pitchFamily="34" charset="0"/>
              <a:buChar char="•"/>
            </a:pPr>
            <a:endParaRPr lang="tr-TR" dirty="0"/>
          </a:p>
        </p:txBody>
      </p:sp>
      <p:sp>
        <p:nvSpPr>
          <p:cNvPr id="4" name="Slayt Numarası Yer Tutucusu 3">
            <a:extLst>
              <a:ext uri="{FF2B5EF4-FFF2-40B4-BE49-F238E27FC236}">
                <a16:creationId xmlns:a16="http://schemas.microsoft.com/office/drawing/2014/main" id="{64B9CBFA-19FE-1B42-B736-AD2FECD516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3408668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015F9C-AEE7-5447-807C-BC1A29564798}"/>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Lewis</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Terman</a:t>
            </a:r>
            <a:r>
              <a:rPr lang="tr-TR" dirty="0">
                <a:latin typeface="Calibri" panose="020F0502020204030204" pitchFamily="34" charset="0"/>
                <a:cs typeface="Calibri" panose="020F0502020204030204" pitchFamily="34" charset="0"/>
              </a:rPr>
              <a:t> (Devamı)</a:t>
            </a:r>
            <a:endParaRPr lang="tr-TR" dirty="0"/>
          </a:p>
        </p:txBody>
      </p:sp>
      <p:sp>
        <p:nvSpPr>
          <p:cNvPr id="3" name="Metin Yer Tutucusu 2">
            <a:extLst>
              <a:ext uri="{FF2B5EF4-FFF2-40B4-BE49-F238E27FC236}">
                <a16:creationId xmlns:a16="http://schemas.microsoft.com/office/drawing/2014/main" id="{863A8F4A-B6B3-5145-9653-A88A794FC9B3}"/>
              </a:ext>
            </a:extLst>
          </p:cNvPr>
          <p:cNvSpPr>
            <a:spLocks noGrp="1"/>
          </p:cNvSpPr>
          <p:nvPr>
            <p:ph type="body" idx="1"/>
          </p:nvPr>
        </p:nvSpPr>
        <p:spPr>
          <a:xfrm>
            <a:off x="855299" y="1506349"/>
            <a:ext cx="7725993" cy="3390966"/>
          </a:xfrm>
        </p:spPr>
        <p:txBody>
          <a:bodyPr/>
          <a:lstStyle/>
          <a:p>
            <a:pPr algn="just">
              <a:buFont typeface="Arial" panose="020B0604020202020204" pitchFamily="34" charset="0"/>
              <a:buChar char="•"/>
            </a:pPr>
            <a:r>
              <a:rPr lang="tr-TR" dirty="0"/>
              <a:t>Zeka ile ilgili yaptığı geniş çalışmalar neticesinde zeka bölümü (IQ) 140 ve üstü olan çocukları dahi olarak tanımlanmıştır. </a:t>
            </a:r>
          </a:p>
          <a:p>
            <a:pPr algn="just">
              <a:buFont typeface="Arial" panose="020B0604020202020204" pitchFamily="34" charset="0"/>
              <a:buChar char="•"/>
            </a:pPr>
            <a:endParaRPr lang="tr-TR" dirty="0"/>
          </a:p>
          <a:p>
            <a:pPr algn="just">
              <a:buFont typeface="Arial" panose="020B0604020202020204" pitchFamily="34" charset="0"/>
              <a:buChar char="•"/>
            </a:pPr>
            <a:r>
              <a:rPr lang="tr-TR" dirty="0"/>
              <a:t>Araştırmalarında çocukların sadece zeka puanların yanı sıra fiziksel, sosyal duygusal ve zihinsel özellikleri, sağlık durumları, okul başarısı gibi birçok farklı faktörü birlikte incelenmiştir. </a:t>
            </a:r>
          </a:p>
        </p:txBody>
      </p:sp>
      <p:sp>
        <p:nvSpPr>
          <p:cNvPr id="4" name="Slayt Numarası Yer Tutucusu 3">
            <a:extLst>
              <a:ext uri="{FF2B5EF4-FFF2-40B4-BE49-F238E27FC236}">
                <a16:creationId xmlns:a16="http://schemas.microsoft.com/office/drawing/2014/main" id="{CDE9B6B1-F829-9447-9294-B56C3695EB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1357248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68C0F2-D05A-1245-9309-05451A8673F3}"/>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Lewis</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Terman</a:t>
            </a:r>
            <a:r>
              <a:rPr lang="tr-TR" dirty="0">
                <a:latin typeface="Calibri" panose="020F0502020204030204" pitchFamily="34" charset="0"/>
                <a:cs typeface="Calibri" panose="020F0502020204030204" pitchFamily="34" charset="0"/>
              </a:rPr>
              <a:t> (Devamı)</a:t>
            </a:r>
            <a:endParaRPr lang="tr-TR" dirty="0"/>
          </a:p>
        </p:txBody>
      </p:sp>
      <p:sp>
        <p:nvSpPr>
          <p:cNvPr id="3" name="Metin Yer Tutucusu 2">
            <a:extLst>
              <a:ext uri="{FF2B5EF4-FFF2-40B4-BE49-F238E27FC236}">
                <a16:creationId xmlns:a16="http://schemas.microsoft.com/office/drawing/2014/main" id="{7020B717-CB15-6A4E-9F31-6B23D83657C1}"/>
              </a:ext>
            </a:extLst>
          </p:cNvPr>
          <p:cNvSpPr>
            <a:spLocks noGrp="1"/>
          </p:cNvSpPr>
          <p:nvPr>
            <p:ph type="body" idx="1"/>
          </p:nvPr>
        </p:nvSpPr>
        <p:spPr/>
        <p:txBody>
          <a:bodyPr/>
          <a:lstStyle/>
          <a:p>
            <a:pPr algn="just"/>
            <a:r>
              <a:rPr lang="tr-TR" dirty="0" err="1"/>
              <a:t>Terman’ın</a:t>
            </a:r>
            <a:r>
              <a:rPr lang="tr-TR" dirty="0"/>
              <a:t> üstün zekalı bireyler konusunda yapmış olduğu araştırmalar sonraki dönemlerde birçok araştırmaya temel </a:t>
            </a:r>
            <a:r>
              <a:rPr lang="tr-TR" dirty="0" smtClean="0"/>
              <a:t>oluşturmuştur.</a:t>
            </a:r>
            <a:endParaRPr lang="tr-TR" dirty="0"/>
          </a:p>
        </p:txBody>
      </p:sp>
      <p:sp>
        <p:nvSpPr>
          <p:cNvPr id="4" name="Slayt Numarası Yer Tutucusu 3">
            <a:extLst>
              <a:ext uri="{FF2B5EF4-FFF2-40B4-BE49-F238E27FC236}">
                <a16:creationId xmlns:a16="http://schemas.microsoft.com/office/drawing/2014/main" id="{6573B681-01F3-274C-B55E-0C19A17DB9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754831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4014BE-D2BD-AA45-B7AB-D30A17B428F9}"/>
              </a:ext>
            </a:extLst>
          </p:cNvPr>
          <p:cNvSpPr>
            <a:spLocks noGrp="1"/>
          </p:cNvSpPr>
          <p:nvPr>
            <p:ph type="title"/>
          </p:nvPr>
        </p:nvSpPr>
        <p:spPr>
          <a:xfrm>
            <a:off x="855300" y="572231"/>
            <a:ext cx="7433400" cy="396300"/>
          </a:xfrm>
        </p:spPr>
        <p:txBody>
          <a:bodyPr/>
          <a:lstStyle/>
          <a:p>
            <a:r>
              <a:rPr lang="tr-TR" dirty="0"/>
              <a:t>Türkiye Tarihi</a:t>
            </a:r>
          </a:p>
        </p:txBody>
      </p:sp>
      <p:sp>
        <p:nvSpPr>
          <p:cNvPr id="3" name="Metin Yer Tutucusu 2">
            <a:extLst>
              <a:ext uri="{FF2B5EF4-FFF2-40B4-BE49-F238E27FC236}">
                <a16:creationId xmlns:a16="http://schemas.microsoft.com/office/drawing/2014/main" id="{3CD17AD9-AD69-A44B-BFD2-04B2EE2CF749}"/>
              </a:ext>
            </a:extLst>
          </p:cNvPr>
          <p:cNvSpPr>
            <a:spLocks noGrp="1"/>
          </p:cNvSpPr>
          <p:nvPr>
            <p:ph type="body" idx="1"/>
          </p:nvPr>
        </p:nvSpPr>
        <p:spPr>
          <a:xfrm>
            <a:off x="209576" y="1562100"/>
            <a:ext cx="8271007" cy="3064750"/>
          </a:xfrm>
        </p:spPr>
        <p:txBody>
          <a:bodyPr/>
          <a:lstStyle/>
          <a:p>
            <a:pPr algn="just">
              <a:buFont typeface="Arial" panose="020B0604020202020204" pitchFamily="34" charset="0"/>
              <a:buChar char="•"/>
            </a:pPr>
            <a:r>
              <a:rPr lang="tr-TR" dirty="0"/>
              <a:t>Tarihimizde üstün yetenekli bireylerin en iyi değerlendirildiği dönem Osmanlı İmparatorluğu zamanındaki Enderun Mektepleridir.</a:t>
            </a:r>
          </a:p>
          <a:p>
            <a:pPr algn="just">
              <a:buFont typeface="Arial" panose="020B0604020202020204" pitchFamily="34" charset="0"/>
              <a:buChar char="•"/>
            </a:pPr>
            <a:endParaRPr lang="tr-TR" dirty="0"/>
          </a:p>
          <a:p>
            <a:pPr algn="just">
              <a:buFont typeface="Arial" panose="020B0604020202020204" pitchFamily="34" charset="0"/>
              <a:buChar char="•"/>
            </a:pPr>
            <a:r>
              <a:rPr lang="tr-TR" dirty="0"/>
              <a:t>Günümüzdeki birçok ülkenin üstün yetenekli çocuklarına verilen eğitimlerin temeli Enderun Mekteplerine dayanmaktadır. </a:t>
            </a:r>
          </a:p>
          <a:p>
            <a:pPr algn="just">
              <a:buFont typeface="Arial" panose="020B0604020202020204" pitchFamily="34" charset="0"/>
              <a:buChar char="•"/>
            </a:pPr>
            <a:endParaRPr lang="tr-TR" dirty="0"/>
          </a:p>
          <a:p>
            <a:pPr algn="just"/>
            <a:endParaRPr lang="tr-TR" dirty="0"/>
          </a:p>
          <a:p>
            <a:pPr algn="just"/>
            <a:endParaRPr lang="tr-TR" dirty="0"/>
          </a:p>
          <a:p>
            <a:pPr algn="just"/>
            <a:endParaRPr lang="tr-TR" dirty="0"/>
          </a:p>
          <a:p>
            <a:endParaRPr lang="tr-TR" dirty="0"/>
          </a:p>
        </p:txBody>
      </p:sp>
      <p:sp>
        <p:nvSpPr>
          <p:cNvPr id="4" name="Slayt Numarası Yer Tutucusu 3">
            <a:extLst>
              <a:ext uri="{FF2B5EF4-FFF2-40B4-BE49-F238E27FC236}">
                <a16:creationId xmlns:a16="http://schemas.microsoft.com/office/drawing/2014/main" id="{DB2216C2-9913-7643-82E7-A691C91BD4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extLst>
      <p:ext uri="{BB962C8B-B14F-4D97-AF65-F5344CB8AC3E}">
        <p14:creationId xmlns:p14="http://schemas.microsoft.com/office/powerpoint/2010/main" val="181853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027A3C-28DA-2C4A-B45A-4FCD3DA8D3E2}"/>
              </a:ext>
            </a:extLst>
          </p:cNvPr>
          <p:cNvSpPr>
            <a:spLocks noGrp="1"/>
          </p:cNvSpPr>
          <p:nvPr>
            <p:ph type="title"/>
          </p:nvPr>
        </p:nvSpPr>
        <p:spPr>
          <a:xfrm>
            <a:off x="291461" y="829624"/>
            <a:ext cx="7433400" cy="396300"/>
          </a:xfrm>
        </p:spPr>
        <p:txBody>
          <a:bodyPr/>
          <a:lstStyle/>
          <a:p>
            <a:r>
              <a:rPr lang="tr-TR" dirty="0"/>
              <a:t>Zeka</a:t>
            </a:r>
            <a:r>
              <a:rPr lang="en-AU" dirty="0"/>
              <a:t>;</a:t>
            </a:r>
          </a:p>
        </p:txBody>
      </p:sp>
      <p:sp>
        <p:nvSpPr>
          <p:cNvPr id="3" name="Metin Yer Tutucusu 2">
            <a:extLst>
              <a:ext uri="{FF2B5EF4-FFF2-40B4-BE49-F238E27FC236}">
                <a16:creationId xmlns:a16="http://schemas.microsoft.com/office/drawing/2014/main" id="{5BB04C85-54D8-E54A-AA62-D76E45EB8A1B}"/>
              </a:ext>
            </a:extLst>
          </p:cNvPr>
          <p:cNvSpPr>
            <a:spLocks noGrp="1"/>
          </p:cNvSpPr>
          <p:nvPr>
            <p:ph type="body" idx="1"/>
          </p:nvPr>
        </p:nvSpPr>
        <p:spPr>
          <a:xfrm>
            <a:off x="291461" y="1444682"/>
            <a:ext cx="7433400" cy="3033900"/>
          </a:xfrm>
        </p:spPr>
        <p:txBody>
          <a:bodyPr/>
          <a:lstStyle/>
          <a:p>
            <a:pPr marL="76200" indent="0" algn="just">
              <a:buNone/>
            </a:pPr>
            <a:r>
              <a:rPr lang="tr-TR" dirty="0"/>
              <a:t>Bireyin sözcük dağarcığını, soyutlama yeteneğini, sayıları ve simgeleri anlama ve kullanma yeteneğini, problem çözme, kavramlar icat etme, eleştirme yeteneklerini kapsayan öğrenmenin ölçüsü olarak tanımlanmaktadır. </a:t>
            </a:r>
          </a:p>
        </p:txBody>
      </p:sp>
      <p:sp>
        <p:nvSpPr>
          <p:cNvPr id="4" name="Slayt Numarası Yer Tutucusu 3">
            <a:extLst>
              <a:ext uri="{FF2B5EF4-FFF2-40B4-BE49-F238E27FC236}">
                <a16:creationId xmlns:a16="http://schemas.microsoft.com/office/drawing/2014/main" id="{2C4DFADB-C08F-9040-A4D6-CDD232B50F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787409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F06A8B-7BEB-BF44-8E5F-F7A7B56224F0}"/>
              </a:ext>
            </a:extLst>
          </p:cNvPr>
          <p:cNvSpPr>
            <a:spLocks noGrp="1"/>
          </p:cNvSpPr>
          <p:nvPr>
            <p:ph type="title"/>
          </p:nvPr>
        </p:nvSpPr>
        <p:spPr/>
        <p:txBody>
          <a:bodyPr/>
          <a:lstStyle/>
          <a:p>
            <a:r>
              <a:rPr lang="tr-TR" dirty="0"/>
              <a:t>Enderun Mektepleri</a:t>
            </a:r>
          </a:p>
        </p:txBody>
      </p:sp>
      <p:sp>
        <p:nvSpPr>
          <p:cNvPr id="3" name="Metin Yer Tutucusu 2">
            <a:extLst>
              <a:ext uri="{FF2B5EF4-FFF2-40B4-BE49-F238E27FC236}">
                <a16:creationId xmlns:a16="http://schemas.microsoft.com/office/drawing/2014/main" id="{7C7C1C99-B743-D844-B1C8-8B200689C2AC}"/>
              </a:ext>
            </a:extLst>
          </p:cNvPr>
          <p:cNvSpPr>
            <a:spLocks noGrp="1"/>
          </p:cNvSpPr>
          <p:nvPr>
            <p:ph type="body" idx="1"/>
          </p:nvPr>
        </p:nvSpPr>
        <p:spPr>
          <a:xfrm>
            <a:off x="225769" y="1471600"/>
            <a:ext cx="5434802" cy="2835900"/>
          </a:xfrm>
        </p:spPr>
        <p:txBody>
          <a:bodyPr/>
          <a:lstStyle/>
          <a:p>
            <a:pPr algn="just"/>
            <a:r>
              <a:rPr lang="tr-TR" dirty="0"/>
              <a:t>Osmanlı İmparatorluğu dönemindeki askeri, yönetici, eğitimci ve sanatçı kadroları Enderun Mektebinde eğitim gören üstün yetenekli çocuklardan oluşmaktadır. </a:t>
            </a:r>
          </a:p>
          <a:p>
            <a:pPr algn="just"/>
            <a:endParaRPr lang="tr-TR" dirty="0"/>
          </a:p>
          <a:p>
            <a:endParaRPr lang="tr-TR" dirty="0"/>
          </a:p>
        </p:txBody>
      </p:sp>
      <p:sp>
        <p:nvSpPr>
          <p:cNvPr id="4" name="Slayt Numarası Yer Tutucusu 3">
            <a:extLst>
              <a:ext uri="{FF2B5EF4-FFF2-40B4-BE49-F238E27FC236}">
                <a16:creationId xmlns:a16="http://schemas.microsoft.com/office/drawing/2014/main" id="{F55AD353-67A5-F043-A438-A1A3C019C6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extLst>
      <p:ext uri="{BB962C8B-B14F-4D97-AF65-F5344CB8AC3E}">
        <p14:creationId xmlns:p14="http://schemas.microsoft.com/office/powerpoint/2010/main" val="72800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65A654-52C9-8245-92B0-11541E6B5BFB}"/>
              </a:ext>
            </a:extLst>
          </p:cNvPr>
          <p:cNvSpPr>
            <a:spLocks noGrp="1"/>
          </p:cNvSpPr>
          <p:nvPr>
            <p:ph type="title"/>
          </p:nvPr>
        </p:nvSpPr>
        <p:spPr/>
        <p:txBody>
          <a:bodyPr/>
          <a:lstStyle/>
          <a:p>
            <a:r>
              <a:rPr lang="tr-TR" dirty="0"/>
              <a:t>Türkiye Tarihinde (Devam)</a:t>
            </a:r>
          </a:p>
        </p:txBody>
      </p:sp>
      <p:sp>
        <p:nvSpPr>
          <p:cNvPr id="3" name="Metin Yer Tutucusu 2">
            <a:extLst>
              <a:ext uri="{FF2B5EF4-FFF2-40B4-BE49-F238E27FC236}">
                <a16:creationId xmlns:a16="http://schemas.microsoft.com/office/drawing/2014/main" id="{D8DE64C2-5BD7-E14A-96D2-0D1B03183555}"/>
              </a:ext>
            </a:extLst>
          </p:cNvPr>
          <p:cNvSpPr>
            <a:spLocks noGrp="1"/>
          </p:cNvSpPr>
          <p:nvPr>
            <p:ph type="body" idx="1"/>
          </p:nvPr>
        </p:nvSpPr>
        <p:spPr>
          <a:xfrm>
            <a:off x="715962" y="1375721"/>
            <a:ext cx="8085138" cy="3565556"/>
          </a:xfrm>
        </p:spPr>
        <p:txBody>
          <a:bodyPr/>
          <a:lstStyle/>
          <a:p>
            <a:pPr algn="just">
              <a:buFont typeface="Arial" panose="020B0604020202020204" pitchFamily="34" charset="0"/>
              <a:buChar char="•"/>
            </a:pPr>
            <a:r>
              <a:rPr lang="tr-TR" dirty="0"/>
              <a:t>Cumhuriyet tarihinde ise üstün ve özel yetenekli çocukların eğitimlerine önem verildiği alınan kanunlarla görülmektedir.</a:t>
            </a:r>
          </a:p>
          <a:p>
            <a:pPr algn="just">
              <a:buFont typeface="Arial" panose="020B0604020202020204" pitchFamily="34" charset="0"/>
              <a:buChar char="•"/>
            </a:pPr>
            <a:endParaRPr lang="tr-TR" dirty="0"/>
          </a:p>
          <a:p>
            <a:pPr algn="just">
              <a:buFont typeface="Arial" panose="020B0604020202020204" pitchFamily="34" charset="0"/>
              <a:buChar char="•"/>
            </a:pPr>
            <a:r>
              <a:rPr lang="tr-TR" dirty="0"/>
              <a:t>1929 yılında Milli Eğitim Bakanlığı tarafından lise ve yükseköğrenimini tamamlayan öğrenciler batı ülkelerinde Devlet ve </a:t>
            </a:r>
            <a:r>
              <a:rPr lang="tr-TR" dirty="0" err="1"/>
              <a:t>İktidasi</a:t>
            </a:r>
            <a:r>
              <a:rPr lang="tr-TR" dirty="0"/>
              <a:t> Devlet Teşekkülleri hesabından batı ülkelerinde eğitim görmek için seçilmektedir. </a:t>
            </a:r>
          </a:p>
          <a:p>
            <a:endParaRPr lang="tr-TR" dirty="0"/>
          </a:p>
          <a:p>
            <a:endParaRPr lang="tr-TR" dirty="0"/>
          </a:p>
        </p:txBody>
      </p:sp>
      <p:sp>
        <p:nvSpPr>
          <p:cNvPr id="4" name="Slayt Numarası Yer Tutucusu 3">
            <a:extLst>
              <a:ext uri="{FF2B5EF4-FFF2-40B4-BE49-F238E27FC236}">
                <a16:creationId xmlns:a16="http://schemas.microsoft.com/office/drawing/2014/main" id="{6742B255-E431-B649-AB56-B413A49375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Tree>
    <p:extLst>
      <p:ext uri="{BB962C8B-B14F-4D97-AF65-F5344CB8AC3E}">
        <p14:creationId xmlns:p14="http://schemas.microsoft.com/office/powerpoint/2010/main" val="3398635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3C27CA-0525-3045-AC4E-5D2DB42A31C6}"/>
              </a:ext>
            </a:extLst>
          </p:cNvPr>
          <p:cNvSpPr>
            <a:spLocks noGrp="1"/>
          </p:cNvSpPr>
          <p:nvPr>
            <p:ph type="title"/>
          </p:nvPr>
        </p:nvSpPr>
        <p:spPr/>
        <p:txBody>
          <a:bodyPr/>
          <a:lstStyle/>
          <a:p>
            <a:r>
              <a:rPr lang="tr-TR" dirty="0"/>
              <a:t>Türkiye Tarihinde (Devam)</a:t>
            </a:r>
          </a:p>
        </p:txBody>
      </p:sp>
      <p:sp>
        <p:nvSpPr>
          <p:cNvPr id="3" name="Metin Yer Tutucusu 2">
            <a:extLst>
              <a:ext uri="{FF2B5EF4-FFF2-40B4-BE49-F238E27FC236}">
                <a16:creationId xmlns:a16="http://schemas.microsoft.com/office/drawing/2014/main" id="{354C587E-6C2C-7F4D-9D3D-E71B59CFB12C}"/>
              </a:ext>
            </a:extLst>
          </p:cNvPr>
          <p:cNvSpPr>
            <a:spLocks noGrp="1"/>
          </p:cNvSpPr>
          <p:nvPr>
            <p:ph type="body" idx="1"/>
          </p:nvPr>
        </p:nvSpPr>
        <p:spPr/>
        <p:txBody>
          <a:bodyPr/>
          <a:lstStyle/>
          <a:p>
            <a:pPr algn="just">
              <a:buFont typeface="Arial" panose="020B0604020202020204" pitchFamily="34" charset="0"/>
              <a:buChar char="•"/>
            </a:pPr>
            <a:r>
              <a:rPr lang="tr-TR" dirty="0"/>
              <a:t>1940 yılında kurulan Köy Enstitüleri'nde yetenekli öğrenciler eğitim görmektedirler.</a:t>
            </a:r>
          </a:p>
          <a:p>
            <a:pPr algn="just">
              <a:buFont typeface="Arial" panose="020B0604020202020204" pitchFamily="34" charset="0"/>
              <a:buChar char="•"/>
            </a:pPr>
            <a:endParaRPr lang="tr-TR" dirty="0"/>
          </a:p>
          <a:p>
            <a:pPr algn="just">
              <a:buFont typeface="Arial" panose="020B0604020202020204" pitchFamily="34" charset="0"/>
              <a:buChar char="•"/>
            </a:pPr>
            <a:r>
              <a:rPr lang="tr-TR" dirty="0"/>
              <a:t>Eğitim programında ülkenin yeniden yapılandırılmasını sağlamak ve Cumhuriyet’i geliştirip korumak amaçlanmaktadır. </a:t>
            </a:r>
          </a:p>
          <a:p>
            <a:pPr algn="just"/>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F58FA33C-F116-A844-B948-7C2BB78821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2321647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D14852-B0FA-4249-9459-881D3FDBC2DB}"/>
              </a:ext>
            </a:extLst>
          </p:cNvPr>
          <p:cNvSpPr>
            <a:spLocks noGrp="1"/>
          </p:cNvSpPr>
          <p:nvPr>
            <p:ph type="title"/>
          </p:nvPr>
        </p:nvSpPr>
        <p:spPr/>
        <p:txBody>
          <a:bodyPr/>
          <a:lstStyle/>
          <a:p>
            <a:r>
              <a:rPr lang="tr-TR" dirty="0"/>
              <a:t>Türkiye Tarihinde (Devam)</a:t>
            </a:r>
          </a:p>
        </p:txBody>
      </p:sp>
      <p:sp>
        <p:nvSpPr>
          <p:cNvPr id="3" name="Metin Yer Tutucusu 2">
            <a:extLst>
              <a:ext uri="{FF2B5EF4-FFF2-40B4-BE49-F238E27FC236}">
                <a16:creationId xmlns:a16="http://schemas.microsoft.com/office/drawing/2014/main" id="{D9C020B8-3392-2A4D-BB59-CEBF30516F09}"/>
              </a:ext>
            </a:extLst>
          </p:cNvPr>
          <p:cNvSpPr>
            <a:spLocks noGrp="1"/>
          </p:cNvSpPr>
          <p:nvPr>
            <p:ph type="body" idx="1"/>
          </p:nvPr>
        </p:nvSpPr>
        <p:spPr>
          <a:xfrm>
            <a:off x="855299" y="1506349"/>
            <a:ext cx="7514978" cy="3021689"/>
          </a:xfrm>
        </p:spPr>
        <p:txBody>
          <a:bodyPr/>
          <a:lstStyle/>
          <a:p>
            <a:pPr algn="just">
              <a:buFont typeface="Arial" panose="020B0604020202020204" pitchFamily="34" charset="0"/>
              <a:buChar char="•"/>
            </a:pPr>
            <a:r>
              <a:rPr lang="tr-TR" dirty="0"/>
              <a:t>1948-1956 yılları arasında çıkan kanunlarda resim, müzik, plastik sanatlarda yetenekli çocukların yurt içinde ve yurt dışında eğitim almaları sağlanmaktadır.</a:t>
            </a:r>
          </a:p>
          <a:p>
            <a:pPr algn="just">
              <a:buFont typeface="Arial" panose="020B0604020202020204" pitchFamily="34" charset="0"/>
              <a:buChar char="•"/>
            </a:pPr>
            <a:endParaRPr lang="tr-TR" dirty="0"/>
          </a:p>
          <a:p>
            <a:pPr algn="just">
              <a:buFont typeface="Arial" panose="020B0604020202020204" pitchFamily="34" charset="0"/>
              <a:buChar char="•"/>
            </a:pPr>
            <a:r>
              <a:rPr lang="tr-TR" dirty="0"/>
              <a:t>1959 yılında Türdeş yetenek grubunda olan çocuklar için ortak çalışma grupları oluşturulmuştur. </a:t>
            </a:r>
          </a:p>
          <a:p>
            <a:pPr algn="just"/>
            <a:endParaRPr lang="tr-TR" dirty="0"/>
          </a:p>
        </p:txBody>
      </p:sp>
      <p:sp>
        <p:nvSpPr>
          <p:cNvPr id="4" name="Slayt Numarası Yer Tutucusu 3">
            <a:extLst>
              <a:ext uri="{FF2B5EF4-FFF2-40B4-BE49-F238E27FC236}">
                <a16:creationId xmlns:a16="http://schemas.microsoft.com/office/drawing/2014/main" id="{F8D62469-AF4B-2C41-BA82-76D944907D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4013440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78FB41-5C99-F444-B0B7-E56A2507611A}"/>
              </a:ext>
            </a:extLst>
          </p:cNvPr>
          <p:cNvSpPr>
            <a:spLocks noGrp="1"/>
          </p:cNvSpPr>
          <p:nvPr>
            <p:ph type="title"/>
          </p:nvPr>
        </p:nvSpPr>
        <p:spPr/>
        <p:txBody>
          <a:bodyPr/>
          <a:lstStyle/>
          <a:p>
            <a:r>
              <a:rPr lang="tr-TR" dirty="0"/>
              <a:t>Türkiye Tarihinde (Devam)</a:t>
            </a:r>
          </a:p>
        </p:txBody>
      </p:sp>
      <p:sp>
        <p:nvSpPr>
          <p:cNvPr id="3" name="Metin Yer Tutucusu 2">
            <a:extLst>
              <a:ext uri="{FF2B5EF4-FFF2-40B4-BE49-F238E27FC236}">
                <a16:creationId xmlns:a16="http://schemas.microsoft.com/office/drawing/2014/main" id="{627617D2-14CB-4C4F-806F-3B19B9CDC87E}"/>
              </a:ext>
            </a:extLst>
          </p:cNvPr>
          <p:cNvSpPr>
            <a:spLocks noGrp="1"/>
          </p:cNvSpPr>
          <p:nvPr>
            <p:ph type="body" idx="1"/>
          </p:nvPr>
        </p:nvSpPr>
        <p:spPr>
          <a:xfrm>
            <a:off x="432207" y="1479972"/>
            <a:ext cx="7972177" cy="3039273"/>
          </a:xfrm>
        </p:spPr>
        <p:txBody>
          <a:bodyPr/>
          <a:lstStyle/>
          <a:p>
            <a:pPr>
              <a:buFont typeface="Arial" panose="020B0604020202020204" pitchFamily="34" charset="0"/>
              <a:buChar char="•"/>
            </a:pPr>
            <a:r>
              <a:rPr lang="tr-TR" dirty="0"/>
              <a:t>1962 yılında fen liseleri oluşturulmuştur.</a:t>
            </a:r>
          </a:p>
          <a:p>
            <a:pPr>
              <a:buFont typeface="Arial" panose="020B0604020202020204" pitchFamily="34" charset="0"/>
              <a:buChar char="•"/>
            </a:pPr>
            <a:endParaRPr lang="tr-TR" dirty="0"/>
          </a:p>
          <a:p>
            <a:pPr>
              <a:buFont typeface="Arial" panose="020B0604020202020204" pitchFamily="34" charset="0"/>
              <a:buChar char="•"/>
            </a:pPr>
            <a:r>
              <a:rPr lang="tr-TR" dirty="0"/>
              <a:t>1989 yılında güzel sanatlar lisesi açılmıştır.</a:t>
            </a:r>
          </a:p>
          <a:p>
            <a:pPr>
              <a:buFont typeface="Arial" panose="020B0604020202020204" pitchFamily="34" charset="0"/>
              <a:buChar char="•"/>
            </a:pPr>
            <a:endParaRPr lang="tr-TR" dirty="0"/>
          </a:p>
          <a:p>
            <a:pPr>
              <a:buFont typeface="Arial" panose="020B0604020202020204" pitchFamily="34" charset="0"/>
              <a:buChar char="•"/>
            </a:pPr>
            <a:r>
              <a:rPr lang="tr-TR" dirty="0"/>
              <a:t>1993 yılında bilim sanat merkezleri </a:t>
            </a:r>
            <a:r>
              <a:rPr lang="tr-TR" dirty="0" smtClean="0"/>
              <a:t>açılmıştır.</a:t>
            </a:r>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329E0F3E-5D99-D147-A3BC-6866F5C3B1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Tree>
    <p:extLst>
      <p:ext uri="{BB962C8B-B14F-4D97-AF65-F5344CB8AC3E}">
        <p14:creationId xmlns:p14="http://schemas.microsoft.com/office/powerpoint/2010/main" val="4233717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9D5318-ADE3-324B-BF8B-B297DA43B971}"/>
              </a:ext>
            </a:extLst>
          </p:cNvPr>
          <p:cNvSpPr>
            <a:spLocks noGrp="1"/>
          </p:cNvSpPr>
          <p:nvPr>
            <p:ph type="title"/>
          </p:nvPr>
        </p:nvSpPr>
        <p:spPr>
          <a:xfrm>
            <a:off x="271183" y="263144"/>
            <a:ext cx="7433400" cy="396300"/>
          </a:xfrm>
        </p:spPr>
        <p:txBody>
          <a:bodyPr/>
          <a:lstStyle/>
          <a:p>
            <a:r>
              <a:rPr lang="tr-TR" dirty="0"/>
              <a:t>Kaynakça</a:t>
            </a:r>
          </a:p>
        </p:txBody>
      </p:sp>
      <p:sp>
        <p:nvSpPr>
          <p:cNvPr id="3" name="Metin Yer Tutucusu 2">
            <a:extLst>
              <a:ext uri="{FF2B5EF4-FFF2-40B4-BE49-F238E27FC236}">
                <a16:creationId xmlns:a16="http://schemas.microsoft.com/office/drawing/2014/main" id="{ABF0CDE3-E029-9641-9426-104CBFDC14F2}"/>
              </a:ext>
            </a:extLst>
          </p:cNvPr>
          <p:cNvSpPr>
            <a:spLocks noGrp="1"/>
          </p:cNvSpPr>
          <p:nvPr>
            <p:ph type="body" idx="1"/>
          </p:nvPr>
        </p:nvSpPr>
        <p:spPr>
          <a:xfrm>
            <a:off x="271183" y="784065"/>
            <a:ext cx="8601634" cy="3643015"/>
          </a:xfrm>
        </p:spPr>
        <p:txBody>
          <a:bodyPr/>
          <a:lstStyle/>
          <a:p>
            <a:pPr algn="just"/>
            <a:r>
              <a:rPr lang="tr-TR" sz="1800" dirty="0">
                <a:latin typeface="Calibri" panose="020F0502020204030204" pitchFamily="34" charset="0"/>
                <a:cs typeface="Calibri" panose="020F0502020204030204" pitchFamily="34" charset="0"/>
              </a:rPr>
              <a:t>Aral, N. &amp; Gürsoy, F. (2012). Özel Eğitim Gerektiren Çocuklar ve Özel Eğitime Giriş. İstanbul: </a:t>
            </a:r>
            <a:r>
              <a:rPr lang="tr-TR" sz="1800" dirty="0" err="1">
                <a:latin typeface="Calibri" panose="020F0502020204030204" pitchFamily="34" charset="0"/>
                <a:cs typeface="Calibri" panose="020F0502020204030204" pitchFamily="34" charset="0"/>
              </a:rPr>
              <a:t>Morpa</a:t>
            </a:r>
            <a:r>
              <a:rPr lang="tr-TR" sz="1800" dirty="0">
                <a:latin typeface="Calibri" panose="020F0502020204030204" pitchFamily="34" charset="0"/>
                <a:cs typeface="Calibri" panose="020F0502020204030204" pitchFamily="34" charset="0"/>
              </a:rPr>
              <a:t> Yayınevi.</a:t>
            </a:r>
          </a:p>
          <a:p>
            <a:pPr marL="0" lvl="0" indent="0" algn="just" fontAlgn="base">
              <a:spcBef>
                <a:spcPts val="1000"/>
              </a:spcBef>
              <a:spcAft>
                <a:spcPct val="0"/>
              </a:spcAft>
              <a:buClrTx/>
              <a:buSzTx/>
              <a:buFontTx/>
              <a:buChar char="•"/>
            </a:pPr>
            <a:r>
              <a:rPr lang="tr-TR" sz="1800" kern="1200" dirty="0" smtClean="0">
                <a:solidFill>
                  <a:prstClr val="black"/>
                </a:solidFill>
                <a:latin typeface="Arial" charset="0"/>
                <a:ea typeface="+mn-ea"/>
                <a:cs typeface="Arial" charset="0"/>
              </a:rPr>
              <a:t>      </a:t>
            </a:r>
            <a:r>
              <a:rPr lang="tr-TR" sz="1800" kern="1200" dirty="0" smtClean="0">
                <a:solidFill>
                  <a:prstClr val="black"/>
                </a:solidFill>
                <a:latin typeface="Calibri" panose="020F0502020204030204" pitchFamily="34" charset="0"/>
                <a:ea typeface="+mn-ea"/>
                <a:cs typeface="Calibri" panose="020F0502020204030204" pitchFamily="34" charset="0"/>
              </a:rPr>
              <a:t>Aral</a:t>
            </a:r>
            <a:r>
              <a:rPr lang="tr-TR" sz="1800" kern="1200" dirty="0">
                <a:solidFill>
                  <a:prstClr val="black"/>
                </a:solidFill>
                <a:latin typeface="Calibri" panose="020F0502020204030204" pitchFamily="34" charset="0"/>
                <a:ea typeface="+mn-ea"/>
                <a:cs typeface="Calibri" panose="020F0502020204030204" pitchFamily="34" charset="0"/>
              </a:rPr>
              <a:t>, N., 2011. Bilişsel Gelişim. Çocuk Gelişimi (</a:t>
            </a:r>
            <a:r>
              <a:rPr lang="tr-TR" sz="1800" kern="1200" dirty="0" err="1">
                <a:solidFill>
                  <a:prstClr val="black"/>
                </a:solidFill>
                <a:latin typeface="Calibri" panose="020F0502020204030204" pitchFamily="34" charset="0"/>
                <a:ea typeface="+mn-ea"/>
                <a:cs typeface="Calibri" panose="020F0502020204030204" pitchFamily="34" charset="0"/>
              </a:rPr>
              <a:t>Edit</a:t>
            </a:r>
            <a:r>
              <a:rPr lang="tr-TR" sz="1800" kern="1200" dirty="0">
                <a:solidFill>
                  <a:prstClr val="black"/>
                </a:solidFill>
                <a:latin typeface="Calibri" panose="020F0502020204030204" pitchFamily="34" charset="0"/>
                <a:ea typeface="+mn-ea"/>
                <a:cs typeface="Calibri" panose="020F0502020204030204" pitchFamily="34" charset="0"/>
              </a:rPr>
              <a:t>: N. Aral ve G. </a:t>
            </a:r>
            <a:r>
              <a:rPr lang="tr-TR" sz="1800" kern="1200" dirty="0" smtClean="0">
                <a:solidFill>
                  <a:prstClr val="black"/>
                </a:solidFill>
                <a:latin typeface="Calibri" panose="020F0502020204030204" pitchFamily="34" charset="0"/>
                <a:ea typeface="+mn-ea"/>
                <a:cs typeface="Calibri" panose="020F0502020204030204" pitchFamily="34" charset="0"/>
              </a:rPr>
              <a:t>Baran</a:t>
            </a:r>
            <a:r>
              <a:rPr lang="tr-TR" sz="1800" kern="1200" dirty="0">
                <a:solidFill>
                  <a:prstClr val="black"/>
                </a:solidFill>
                <a:latin typeface="Calibri" panose="020F0502020204030204" pitchFamily="34" charset="0"/>
                <a:ea typeface="+mn-ea"/>
                <a:cs typeface="Calibri" panose="020F0502020204030204" pitchFamily="34" charset="0"/>
              </a:rPr>
              <a:t>), 99-162, İstanbul: Ya-</a:t>
            </a:r>
            <a:r>
              <a:rPr lang="tr-TR" sz="1800" kern="1200" dirty="0" err="1">
                <a:solidFill>
                  <a:prstClr val="black"/>
                </a:solidFill>
                <a:latin typeface="Calibri" panose="020F0502020204030204" pitchFamily="34" charset="0"/>
                <a:ea typeface="+mn-ea"/>
                <a:cs typeface="Calibri" panose="020F0502020204030204" pitchFamily="34" charset="0"/>
              </a:rPr>
              <a:t>Pa</a:t>
            </a:r>
            <a:r>
              <a:rPr lang="tr-TR" sz="1800" kern="1200" dirty="0">
                <a:solidFill>
                  <a:prstClr val="black"/>
                </a:solidFill>
                <a:latin typeface="Calibri" panose="020F0502020204030204" pitchFamily="34" charset="0"/>
                <a:ea typeface="+mn-ea"/>
                <a:cs typeface="Calibri" panose="020F0502020204030204" pitchFamily="34" charset="0"/>
              </a:rPr>
              <a:t> Yayınları. </a:t>
            </a:r>
            <a:endParaRPr lang="tr-TR" sz="1800" dirty="0" smtClean="0">
              <a:latin typeface="Calibri" panose="020F0502020204030204" pitchFamily="34" charset="0"/>
              <a:cs typeface="Calibri" panose="020F0502020204030204" pitchFamily="34" charset="0"/>
            </a:endParaRPr>
          </a:p>
          <a:p>
            <a:pPr algn="just"/>
            <a:r>
              <a:rPr lang="tr-TR" sz="1800" dirty="0" err="1" smtClean="0">
                <a:latin typeface="Calibri" panose="020F0502020204030204" pitchFamily="34" charset="0"/>
                <a:cs typeface="Calibri" panose="020F0502020204030204" pitchFamily="34" charset="0"/>
              </a:rPr>
              <a:t>Baykoç</a:t>
            </a:r>
            <a:r>
              <a:rPr lang="tr-TR" sz="1800" dirty="0" smtClean="0">
                <a:latin typeface="Calibri" panose="020F0502020204030204" pitchFamily="34" charset="0"/>
                <a:cs typeface="Calibri" panose="020F0502020204030204" pitchFamily="34" charset="0"/>
              </a:rPr>
              <a:t> </a:t>
            </a:r>
            <a:r>
              <a:rPr lang="tr-TR" sz="1800" dirty="0">
                <a:latin typeface="Calibri" panose="020F0502020204030204" pitchFamily="34" charset="0"/>
                <a:cs typeface="Calibri" panose="020F0502020204030204" pitchFamily="34" charset="0"/>
              </a:rPr>
              <a:t>Dönmez, N. (2011). Üstün ve Özel Yetenekli Çocuklar ve Eğitimleri (</a:t>
            </a:r>
            <a:r>
              <a:rPr lang="tr-TR" sz="1800" dirty="0" err="1">
                <a:latin typeface="Calibri" panose="020F0502020204030204" pitchFamily="34" charset="0"/>
                <a:cs typeface="Calibri" panose="020F0502020204030204" pitchFamily="34" charset="0"/>
              </a:rPr>
              <a:t>Necate</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Baykoç</a:t>
            </a:r>
            <a:r>
              <a:rPr lang="tr-TR" sz="1800" dirty="0">
                <a:latin typeface="Calibri" panose="020F0502020204030204" pitchFamily="34" charset="0"/>
                <a:cs typeface="Calibri" panose="020F0502020204030204" pitchFamily="34" charset="0"/>
              </a:rPr>
              <a:t> Dönmez, ed.). Ankara: Eğiten Kitap.</a:t>
            </a:r>
          </a:p>
          <a:p>
            <a:pPr algn="just"/>
            <a:r>
              <a:rPr lang="tr-TR" sz="1800" dirty="0" err="1">
                <a:latin typeface="Calibri" panose="020F0502020204030204" pitchFamily="34" charset="0"/>
                <a:cs typeface="Calibri" panose="020F0502020204030204" pitchFamily="34" charset="0"/>
              </a:rPr>
              <a:t>Baykoç</a:t>
            </a:r>
            <a:r>
              <a:rPr lang="tr-TR" sz="1800" dirty="0">
                <a:latin typeface="Calibri" panose="020F0502020204030204" pitchFamily="34" charset="0"/>
                <a:cs typeface="Calibri" panose="020F0502020204030204" pitchFamily="34" charset="0"/>
              </a:rPr>
              <a:t> Dönmez, N. (2018). Üstün Yetenekli Çocuklar. Özel Gereksinimli Çocuklar (Nilgün Metin, ed.). Ankara: Anı Yayıncılık.</a:t>
            </a:r>
          </a:p>
          <a:p>
            <a:pPr algn="just"/>
            <a:r>
              <a:rPr lang="tr-TR" sz="1800" dirty="0">
                <a:latin typeface="Calibri" panose="020F0502020204030204" pitchFamily="34" charset="0"/>
                <a:cs typeface="Calibri" panose="020F0502020204030204" pitchFamily="34" charset="0"/>
              </a:rPr>
              <a:t>Sak, U. (2012). Üstün Zekalılar. Ankara: Vize Yayıncılık.</a:t>
            </a:r>
          </a:p>
          <a:p>
            <a:pPr algn="just"/>
            <a:r>
              <a:rPr lang="tr-TR" sz="1800" dirty="0">
                <a:latin typeface="Calibri" panose="020F0502020204030204" pitchFamily="34" charset="0"/>
                <a:cs typeface="Calibri" panose="020F0502020204030204" pitchFamily="34" charset="0"/>
              </a:rPr>
              <a:t>Talu, N. (1999). Çoklu zeka kuramı ve eğitime yansımaları. Hacettepe Üniversitesi Eğitim Fakültesi Dergisi, 15(15).</a:t>
            </a:r>
          </a:p>
          <a:p>
            <a:pPr algn="just"/>
            <a:r>
              <a:rPr lang="tr-TR" sz="1800" dirty="0">
                <a:latin typeface="Calibri" panose="020F0502020204030204" pitchFamily="34" charset="0"/>
                <a:cs typeface="Calibri" panose="020F0502020204030204" pitchFamily="34" charset="0"/>
              </a:rPr>
              <a:t>Yılmaz, D. (2015). </a:t>
            </a:r>
            <a:r>
              <a:rPr lang="tr-TR" sz="1800" dirty="0" err="1">
                <a:latin typeface="Calibri" panose="020F0502020204030204" pitchFamily="34" charset="0"/>
                <a:cs typeface="Calibri" panose="020F0502020204030204" pitchFamily="34" charset="0"/>
              </a:rPr>
              <a:t>Üstün</a:t>
            </a:r>
            <a:r>
              <a:rPr lang="tr-TR" sz="1800" dirty="0">
                <a:latin typeface="Calibri" panose="020F0502020204030204" pitchFamily="34" charset="0"/>
                <a:cs typeface="Calibri" panose="020F0502020204030204" pitchFamily="34" charset="0"/>
              </a:rPr>
              <a:t> Yetenekliler </a:t>
            </a:r>
            <a:r>
              <a:rPr lang="tr-TR" sz="1800" dirty="0" err="1">
                <a:latin typeface="Calibri" panose="020F0502020204030204" pitchFamily="34" charset="0"/>
                <a:cs typeface="Calibri" panose="020F0502020204030204" pitchFamily="34" charset="0"/>
              </a:rPr>
              <a:t>İçin</a:t>
            </a:r>
            <a:r>
              <a:rPr lang="tr-TR" sz="1800" dirty="0">
                <a:latin typeface="Calibri" panose="020F0502020204030204" pitchFamily="34" charset="0"/>
                <a:cs typeface="Calibri" panose="020F0502020204030204" pitchFamily="34" charset="0"/>
              </a:rPr>
              <a:t> Psikolojik </a:t>
            </a:r>
            <a:r>
              <a:rPr lang="tr-TR" sz="1800" dirty="0" err="1">
                <a:latin typeface="Calibri" panose="020F0502020204030204" pitchFamily="34" charset="0"/>
                <a:cs typeface="Calibri" panose="020F0502020204030204" pitchFamily="34" charset="0"/>
              </a:rPr>
              <a:t>Danışma</a:t>
            </a:r>
            <a:r>
              <a:rPr lang="tr-TR" sz="1800" dirty="0">
                <a:latin typeface="Calibri" panose="020F0502020204030204" pitchFamily="34" charset="0"/>
                <a:cs typeface="Calibri" panose="020F0502020204030204" pitchFamily="34" charset="0"/>
              </a:rPr>
              <a:t> ve Rehberlik Uygulamaları. Ankara: Nobel Yayınevi. </a:t>
            </a:r>
          </a:p>
          <a:p>
            <a:pPr algn="just"/>
            <a:r>
              <a:rPr lang="tr-TR" sz="1800" dirty="0">
                <a:latin typeface="Calibri" panose="020F0502020204030204" pitchFamily="34" charset="0"/>
                <a:cs typeface="Calibri" panose="020F0502020204030204" pitchFamily="34" charset="0"/>
                <a:hlinkClick r:id="rId2"/>
              </a:rPr>
              <a:t>https://www.pngwave.com/png-clip-art-vvvhz</a:t>
            </a:r>
            <a:endParaRPr lang="tr-TR" sz="18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a:p>
            <a:endParaRPr lang="tr-TR" sz="2000" dirty="0"/>
          </a:p>
          <a:p>
            <a:endParaRPr lang="tr-TR" sz="2000" dirty="0"/>
          </a:p>
        </p:txBody>
      </p:sp>
      <p:sp>
        <p:nvSpPr>
          <p:cNvPr id="4" name="Slayt Numarası Yer Tutucusu 3">
            <a:extLst>
              <a:ext uri="{FF2B5EF4-FFF2-40B4-BE49-F238E27FC236}">
                <a16:creationId xmlns:a16="http://schemas.microsoft.com/office/drawing/2014/main" id="{39551D72-1770-7840-A9C3-36C64CDE1D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spTree>
    <p:extLst>
      <p:ext uri="{BB962C8B-B14F-4D97-AF65-F5344CB8AC3E}">
        <p14:creationId xmlns:p14="http://schemas.microsoft.com/office/powerpoint/2010/main" val="32767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pPr marL="0" lvl="0" indent="0" algn="just">
              <a:lnSpc>
                <a:spcPct val="150000"/>
              </a:lnSpc>
              <a:spcBef>
                <a:spcPts val="1000"/>
              </a:spcBef>
              <a:buClrTx/>
              <a:buSzTx/>
              <a:buFont typeface="Arial" pitchFamily="34" charset="0"/>
              <a:buChar char="•"/>
              <a:defRPr/>
            </a:pPr>
            <a:r>
              <a:rPr lang="tr-TR" sz="2000" kern="1200" dirty="0">
                <a:solidFill>
                  <a:prstClr val="black"/>
                </a:solidFill>
                <a:latin typeface="Montserrat Light" panose="020B0604020202020204" charset="-94"/>
                <a:ea typeface="Malgun Gothic" panose="020B0503020000020004" pitchFamily="34" charset="-127"/>
                <a:cs typeface="Arial" panose="020B0604020202020204" pitchFamily="34" charset="0"/>
              </a:rPr>
              <a:t>Genel ve en geniş anlamıyla zeka; bireyin sahip olduğu beden, sosyal yetenek ve fonksiyonlarının bütünleşerek oluşturduğu çok yönlü öğrenme, öğrenilenlerden yararlanma, uyum sağlama ve yeni çözüm yolları bulabilme yeteneğidir.</a:t>
            </a:r>
          </a:p>
          <a:p>
            <a:endParaRPr lang="tr-TR" sz="2000" dirty="0">
              <a:latin typeface="Montserrat Light" panose="020B0604020202020204" charset="-94"/>
            </a:endParaRPr>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30233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A3674AB3-7ACE-AD4B-BB93-5C281E925D3E}"/>
              </a:ext>
            </a:extLst>
          </p:cNvPr>
          <p:cNvSpPr>
            <a:spLocks noGrp="1"/>
          </p:cNvSpPr>
          <p:nvPr>
            <p:ph type="body" idx="1"/>
          </p:nvPr>
        </p:nvSpPr>
        <p:spPr>
          <a:xfrm>
            <a:off x="88900" y="1104901"/>
            <a:ext cx="8940384" cy="2957146"/>
          </a:xfrm>
        </p:spPr>
        <p:txBody>
          <a:bodyPr/>
          <a:lstStyle/>
          <a:p>
            <a:pPr algn="just"/>
            <a:r>
              <a:rPr lang="tr-TR" dirty="0" err="1"/>
              <a:t>Piaget</a:t>
            </a:r>
            <a:r>
              <a:rPr lang="tr-TR" dirty="0"/>
              <a:t> ise zekayı, bireyin çevreye uyum sağlama gücü olarak ele almakta ve bireyin farklı yaşlarda özümleme ve </a:t>
            </a:r>
            <a:r>
              <a:rPr lang="tr-TR" dirty="0" err="1"/>
              <a:t>uyumsama</a:t>
            </a:r>
            <a:r>
              <a:rPr lang="tr-TR" dirty="0"/>
              <a:t> yoluyla çevreye uyum sağladığını ortaya </a:t>
            </a:r>
            <a:r>
              <a:rPr lang="tr-TR" dirty="0" smtClean="0"/>
              <a:t>koymaktadır.</a:t>
            </a:r>
            <a:endParaRPr lang="tr-TR" dirty="0"/>
          </a:p>
        </p:txBody>
      </p:sp>
      <p:sp>
        <p:nvSpPr>
          <p:cNvPr id="4" name="Slayt Numarası Yer Tutucusu 3">
            <a:extLst>
              <a:ext uri="{FF2B5EF4-FFF2-40B4-BE49-F238E27FC236}">
                <a16:creationId xmlns:a16="http://schemas.microsoft.com/office/drawing/2014/main" id="{1E7A133D-9417-F746-8F4C-D5F058497E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85274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pPr marL="0" lvl="0" indent="0" algn="just">
              <a:spcBef>
                <a:spcPts val="1000"/>
              </a:spcBef>
              <a:buClrTx/>
              <a:buSzTx/>
              <a:buFont typeface="Arial" pitchFamily="34" charset="0"/>
              <a:buChar char="•"/>
              <a:defRPr/>
            </a:pPr>
            <a:r>
              <a:rPr lang="tr-TR" sz="1600" kern="1200" dirty="0">
                <a:solidFill>
                  <a:prstClr val="black"/>
                </a:solidFill>
                <a:latin typeface="Montserrat Light" panose="020B0604020202020204" charset="-94"/>
                <a:ea typeface="+mn-ea"/>
                <a:cs typeface="Arial" panose="020B0604020202020204" pitchFamily="34" charset="0"/>
              </a:rPr>
              <a:t>Zekanın ilk yıllarda daha hızlı, daha sonraki yıllarda ise daha yavaş bir gelişim gösterdiği vurgulanmaktadır. </a:t>
            </a:r>
          </a:p>
          <a:p>
            <a:pPr marL="0" lvl="0" indent="0" algn="just">
              <a:spcBef>
                <a:spcPts val="1000"/>
              </a:spcBef>
              <a:buClrTx/>
              <a:buSzTx/>
              <a:buFont typeface="Arial" pitchFamily="34" charset="0"/>
              <a:buChar char="•"/>
              <a:defRPr/>
            </a:pPr>
            <a:r>
              <a:rPr lang="tr-TR" sz="1600" kern="1200" dirty="0">
                <a:solidFill>
                  <a:prstClr val="black"/>
                </a:solidFill>
                <a:latin typeface="Montserrat Light" panose="020B0604020202020204" charset="-94"/>
                <a:ea typeface="+mn-ea"/>
                <a:cs typeface="Arial" panose="020B0604020202020204" pitchFamily="34" charset="0"/>
              </a:rPr>
              <a:t>Genel olarak zekanın % 75’i ilk dört yılda oluşmakta, yirmi yaşa kadar gelişimini sürdürmektedir. Bu yaştan sonra zekanın gelişimi duraklamaktadır. </a:t>
            </a:r>
          </a:p>
          <a:p>
            <a:pPr marL="0" lvl="0" indent="0" algn="just">
              <a:spcBef>
                <a:spcPts val="1000"/>
              </a:spcBef>
              <a:buClrTx/>
              <a:buSzTx/>
              <a:buFont typeface="Arial" pitchFamily="34" charset="0"/>
              <a:buChar char="•"/>
              <a:defRPr/>
            </a:pPr>
            <a:r>
              <a:rPr lang="tr-TR" sz="1600" kern="1200" dirty="0">
                <a:solidFill>
                  <a:prstClr val="black"/>
                </a:solidFill>
                <a:latin typeface="Montserrat Light" panose="020B0604020202020204" charset="-94"/>
                <a:ea typeface="+mn-ea"/>
                <a:cs typeface="Arial" panose="020B0604020202020204" pitchFamily="34" charset="0"/>
              </a:rPr>
              <a:t>Zekayı etkileyen etmenler</a:t>
            </a:r>
          </a:p>
          <a:p>
            <a:pPr marL="685800" lvl="1" indent="-228600" algn="just" eaLnBrk="0" fontAlgn="base" hangingPunct="0">
              <a:lnSpc>
                <a:spcPct val="90000"/>
              </a:lnSpc>
              <a:spcBef>
                <a:spcPts val="500"/>
              </a:spcBef>
              <a:spcAft>
                <a:spcPct val="0"/>
              </a:spcAft>
              <a:buClrTx/>
              <a:buSzTx/>
              <a:buFont typeface="Arial" pitchFamily="34" charset="0"/>
              <a:buChar char="•"/>
              <a:defRPr/>
            </a:pPr>
            <a:r>
              <a:rPr lang="tr-TR" sz="1600" kern="1200" dirty="0">
                <a:solidFill>
                  <a:prstClr val="black"/>
                </a:solidFill>
                <a:latin typeface="Montserrat Light" panose="020B0604020202020204" charset="-94"/>
                <a:ea typeface="+mn-ea"/>
                <a:cs typeface="+mn-cs"/>
              </a:rPr>
              <a:t>Kalıtım </a:t>
            </a:r>
          </a:p>
          <a:p>
            <a:pPr marL="685800" lvl="1" indent="-228600" algn="just" eaLnBrk="0" fontAlgn="base" hangingPunct="0">
              <a:lnSpc>
                <a:spcPct val="90000"/>
              </a:lnSpc>
              <a:spcBef>
                <a:spcPts val="500"/>
              </a:spcBef>
              <a:spcAft>
                <a:spcPct val="0"/>
              </a:spcAft>
              <a:buClrTx/>
              <a:buSzTx/>
              <a:buFont typeface="Arial" pitchFamily="34" charset="0"/>
              <a:buChar char="•"/>
              <a:defRPr/>
            </a:pPr>
            <a:r>
              <a:rPr lang="tr-TR" sz="1600" kern="1200" dirty="0">
                <a:solidFill>
                  <a:prstClr val="black"/>
                </a:solidFill>
                <a:latin typeface="Montserrat Light" panose="020B0604020202020204" charset="-94"/>
                <a:ea typeface="+mn-ea"/>
                <a:cs typeface="+mn-cs"/>
              </a:rPr>
              <a:t>Çevre </a:t>
            </a:r>
          </a:p>
          <a:p>
            <a:pPr marL="685800" lvl="1" indent="-228600" algn="just" eaLnBrk="0" fontAlgn="base" hangingPunct="0">
              <a:lnSpc>
                <a:spcPct val="90000"/>
              </a:lnSpc>
              <a:spcBef>
                <a:spcPts val="500"/>
              </a:spcBef>
              <a:spcAft>
                <a:spcPct val="0"/>
              </a:spcAft>
              <a:buClrTx/>
              <a:buSzTx/>
              <a:buNone/>
              <a:defRPr/>
            </a:pPr>
            <a:r>
              <a:rPr lang="tr-TR" sz="1600" kern="1200" dirty="0">
                <a:solidFill>
                  <a:prstClr val="black"/>
                </a:solidFill>
                <a:latin typeface="Montserrat Light" panose="020B0604020202020204" charset="-94"/>
                <a:ea typeface="+mn-ea"/>
                <a:cs typeface="+mn-cs"/>
              </a:rPr>
              <a:t>olmak üzere iki grupta incelenmektedir.</a:t>
            </a:r>
          </a:p>
          <a:p>
            <a:pPr marL="0" lvl="0" indent="0">
              <a:spcBef>
                <a:spcPts val="1000"/>
              </a:spcBef>
              <a:buClrTx/>
              <a:buSzTx/>
              <a:buNone/>
              <a:defRPr/>
            </a:pPr>
            <a:endParaRPr lang="tr-TR" sz="1600" kern="1200" dirty="0">
              <a:solidFill>
                <a:prstClr val="black">
                  <a:lumMod val="65000"/>
                  <a:lumOff val="35000"/>
                </a:prstClr>
              </a:solidFill>
              <a:latin typeface="Montserrat Light" panose="020B0604020202020204" charset="-94"/>
              <a:ea typeface="+mn-ea"/>
              <a:cs typeface="Arial" panose="020B0604020202020204" pitchFamily="34" charset="0"/>
            </a:endParaRPr>
          </a:p>
          <a:p>
            <a:endParaRPr lang="tr-TR" sz="1600" dirty="0">
              <a:latin typeface="Montserrat Light" panose="020B0604020202020204" charset="-94"/>
            </a:endParaRPr>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9306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pPr marL="0" lvl="0" indent="0" algn="just">
              <a:spcBef>
                <a:spcPts val="1000"/>
              </a:spcBef>
              <a:buClrTx/>
              <a:buSzTx/>
              <a:buFont typeface="Arial" pitchFamily="34" charset="0"/>
              <a:buChar char="•"/>
              <a:defRPr/>
            </a:pPr>
            <a:r>
              <a:rPr lang="tr-TR" kern="1200" dirty="0">
                <a:solidFill>
                  <a:prstClr val="black"/>
                </a:solidFill>
                <a:latin typeface="Montserrat Light" panose="020B0604020202020204" charset="-94"/>
                <a:ea typeface="Microsoft JhengHei Light" panose="020B0304030504040204" pitchFamily="34" charset="-120"/>
                <a:cs typeface="Arial" panose="020B0604020202020204" pitchFamily="34" charset="0"/>
              </a:rPr>
              <a:t>Çağdaş zeka anlayışına önemli katkı sağlayan </a:t>
            </a:r>
            <a:r>
              <a:rPr lang="tr-TR" kern="1200" dirty="0" err="1">
                <a:solidFill>
                  <a:prstClr val="black"/>
                </a:solidFill>
                <a:latin typeface="Montserrat Light" panose="020B0604020202020204" charset="-94"/>
                <a:ea typeface="Microsoft JhengHei Light" panose="020B0304030504040204" pitchFamily="34" charset="-120"/>
                <a:cs typeface="Arial" panose="020B0604020202020204" pitchFamily="34" charset="0"/>
              </a:rPr>
              <a:t>Howard</a:t>
            </a:r>
            <a:r>
              <a:rPr lang="tr-TR" kern="1200" dirty="0">
                <a:solidFill>
                  <a:prstClr val="black"/>
                </a:solidFill>
                <a:latin typeface="Montserrat Light" panose="020B0604020202020204" charset="-94"/>
                <a:ea typeface="Microsoft JhengHei Light" panose="020B0304030504040204" pitchFamily="34" charset="-120"/>
                <a:cs typeface="Arial" panose="020B0604020202020204" pitchFamily="34" charset="0"/>
              </a:rPr>
              <a:t> </a:t>
            </a:r>
            <a:r>
              <a:rPr lang="tr-TR" kern="1200" dirty="0" err="1">
                <a:solidFill>
                  <a:prstClr val="black"/>
                </a:solidFill>
                <a:latin typeface="Montserrat Light" panose="020B0604020202020204" charset="-94"/>
                <a:ea typeface="Microsoft JhengHei Light" panose="020B0304030504040204" pitchFamily="34" charset="-120"/>
                <a:cs typeface="Arial" panose="020B0604020202020204" pitchFamily="34" charset="0"/>
              </a:rPr>
              <a:t>Gardner</a:t>
            </a:r>
            <a:r>
              <a:rPr lang="tr-TR" kern="1200" dirty="0">
                <a:solidFill>
                  <a:prstClr val="black"/>
                </a:solidFill>
                <a:latin typeface="Montserrat Light" panose="020B0604020202020204" charset="-94"/>
                <a:ea typeface="Microsoft JhengHei Light" panose="020B0304030504040204" pitchFamily="34" charset="-120"/>
                <a:cs typeface="Arial" panose="020B0604020202020204" pitchFamily="34" charset="0"/>
              </a:rPr>
              <a:t> 1983 yılında yayımladığı “Zihin Çerçeveleri” adlı eserinde Çoklu Zeka Kuramını </a:t>
            </a:r>
            <a:r>
              <a:rPr lang="tr-TR" kern="1200" dirty="0" smtClean="0">
                <a:solidFill>
                  <a:prstClr val="black"/>
                </a:solidFill>
                <a:latin typeface="Montserrat Light" panose="020B0604020202020204" charset="-94"/>
                <a:ea typeface="Microsoft JhengHei Light" panose="020B0304030504040204" pitchFamily="34" charset="-120"/>
                <a:cs typeface="Arial" panose="020B0604020202020204" pitchFamily="34" charset="0"/>
              </a:rPr>
              <a:t>açıklamıştır.</a:t>
            </a:r>
          </a:p>
          <a:p>
            <a:pPr marL="0" lvl="0" indent="0" algn="just">
              <a:spcBef>
                <a:spcPts val="1000"/>
              </a:spcBef>
              <a:buClrTx/>
              <a:buSzTx/>
              <a:buFont typeface="Arial" pitchFamily="34" charset="0"/>
              <a:buChar char="•"/>
              <a:defRPr/>
            </a:pPr>
            <a:r>
              <a:rPr lang="tr-TR" kern="1200" dirty="0" err="1" smtClean="0">
                <a:solidFill>
                  <a:prstClr val="black"/>
                </a:solidFill>
                <a:latin typeface="Montserrat Light" panose="020B0604020202020204" charset="-94"/>
                <a:ea typeface="Microsoft JhengHei Light" panose="020B0304030504040204" pitchFamily="34" charset="-120"/>
                <a:cs typeface="Arial" panose="020B0604020202020204" pitchFamily="34" charset="0"/>
              </a:rPr>
              <a:t>Gardner’a</a:t>
            </a:r>
            <a:r>
              <a:rPr lang="tr-TR" kern="1200" dirty="0" smtClean="0">
                <a:solidFill>
                  <a:prstClr val="black"/>
                </a:solidFill>
                <a:latin typeface="Montserrat Light" panose="020B0604020202020204" charset="-94"/>
                <a:ea typeface="Microsoft JhengHei Light" panose="020B0304030504040204" pitchFamily="34" charset="-120"/>
                <a:cs typeface="Arial" panose="020B0604020202020204" pitchFamily="34" charset="0"/>
              </a:rPr>
              <a:t> göre zeka bölümü zihin</a:t>
            </a:r>
            <a:r>
              <a:rPr lang="tr-TR" sz="2800" kern="1200" dirty="0" smtClean="0">
                <a:solidFill>
                  <a:prstClr val="black"/>
                </a:solidFill>
                <a:latin typeface="Montserrat Light" panose="020B0604020202020204" charset="-94"/>
                <a:ea typeface="+mn-ea"/>
                <a:cs typeface="Arial" panose="020B0604020202020204" pitchFamily="34" charset="0"/>
              </a:rPr>
              <a:t>sel bütünlüğü ifade etmede yeterli değildir. </a:t>
            </a:r>
          </a:p>
          <a:p>
            <a:pPr marL="0" lvl="0" indent="0">
              <a:spcBef>
                <a:spcPts val="1000"/>
              </a:spcBef>
              <a:buClrTx/>
              <a:buSzTx/>
              <a:buNone/>
              <a:defRPr/>
            </a:pPr>
            <a:endParaRPr lang="tr-TR" sz="2800" kern="1200" dirty="0">
              <a:solidFill>
                <a:prstClr val="black">
                  <a:lumMod val="65000"/>
                  <a:lumOff val="35000"/>
                </a:prstClr>
              </a:solidFill>
              <a:latin typeface="Montserrat Light" panose="020B0604020202020204" charset="-94"/>
              <a:ea typeface="+mn-ea"/>
              <a:cs typeface="Arial" panose="020B0604020202020204" pitchFamily="34" charset="0"/>
            </a:endParaRPr>
          </a:p>
          <a:p>
            <a:pPr marL="0" lvl="0" indent="0">
              <a:spcBef>
                <a:spcPts val="1000"/>
              </a:spcBef>
              <a:buClrTx/>
              <a:buSzTx/>
              <a:buNone/>
            </a:pPr>
            <a:endParaRPr lang="tr-TR" sz="2200" kern="1200" dirty="0">
              <a:solidFill>
                <a:prstClr val="black">
                  <a:lumMod val="65000"/>
                  <a:lumOff val="35000"/>
                </a:prstClr>
              </a:solidFill>
              <a:latin typeface="Arial" panose="020B0604020202020204" pitchFamily="34" charset="0"/>
              <a:ea typeface="+mn-ea"/>
              <a:cs typeface="Arial" panose="020B0604020202020204" pitchFamily="34" charset="0"/>
            </a:endParaRPr>
          </a:p>
          <a:p>
            <a:endParaRPr lang="tr-TR" dirty="0"/>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835888345"/>
      </p:ext>
    </p:extLst>
  </p:cSld>
  <p:clrMapOvr>
    <a:masterClrMapping/>
  </p:clrMapOvr>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2096</Words>
  <Application>Microsoft Office PowerPoint</Application>
  <PresentationFormat>Ekran Gösterisi (16:9)</PresentationFormat>
  <Paragraphs>274</Paragraphs>
  <Slides>55</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55</vt:i4>
      </vt:variant>
    </vt:vector>
  </HeadingPairs>
  <TitlesOfParts>
    <vt:vector size="62" baseType="lpstr">
      <vt:lpstr>Malgun Gothic</vt:lpstr>
      <vt:lpstr>Calibri</vt:lpstr>
      <vt:lpstr>Microsoft JhengHei Light</vt:lpstr>
      <vt:lpstr>Montserrat</vt:lpstr>
      <vt:lpstr>Montserrat Light</vt:lpstr>
      <vt:lpstr>Arial</vt:lpstr>
      <vt:lpstr>Nicholas template</vt:lpstr>
      <vt:lpstr>ZEKA VE ÜSTÜN YETENEĞİN TANIMI VE TARİHÇESİ</vt:lpstr>
      <vt:lpstr>PowerPoint Sunusu</vt:lpstr>
      <vt:lpstr>PowerPoint Sunusu</vt:lpstr>
      <vt:lpstr>PowerPoint Sunusu</vt:lpstr>
      <vt:lpstr>Zeka;</vt:lpstr>
      <vt:lpstr>PowerPoint Sunusu</vt:lpstr>
      <vt:lpstr>PowerPoint Sunusu</vt:lpstr>
      <vt:lpstr>PowerPoint Sunusu</vt:lpstr>
      <vt:lpstr>PowerPoint Sunusu</vt:lpstr>
      <vt:lpstr>PowerPoint Sunusu</vt:lpstr>
      <vt:lpstr>PowerPoint Sunusu</vt:lpstr>
      <vt:lpstr>1. Dil Bilimsel Zeka</vt:lpstr>
      <vt:lpstr>2. Mantıksal-Matematiksel Zeka</vt:lpstr>
      <vt:lpstr>3. Mekansal-Uzamsal Zeka</vt:lpstr>
      <vt:lpstr>4. Bedensel-Kinestetik Zeka </vt:lpstr>
      <vt:lpstr>5. Müzikal-Ritmik Zeka</vt:lpstr>
      <vt:lpstr>6. Sosyal Zeka </vt:lpstr>
      <vt:lpstr>7. Doğal Zeka</vt:lpstr>
      <vt:lpstr>8. Kişisel Zeka</vt:lpstr>
      <vt:lpstr>Gardner’e göre zekanın özellikleri</vt:lpstr>
      <vt:lpstr>PowerPoint Sunusu</vt:lpstr>
      <vt:lpstr>PowerPoint Sunusu</vt:lpstr>
      <vt:lpstr>PowerPoint Sunusu</vt:lpstr>
      <vt:lpstr>Üstün Zekalı Çocuklar;</vt:lpstr>
      <vt:lpstr>Yetenek;</vt:lpstr>
      <vt:lpstr>Üstün ve özel yeteneklilik;</vt:lpstr>
      <vt:lpstr>Üstün yetenekli çocuk kavramı;</vt:lpstr>
      <vt:lpstr>Üstün yetenekli çocukların gelişimi</vt:lpstr>
      <vt:lpstr>Üstün yetenekli çocuklar;</vt:lpstr>
      <vt:lpstr>PowerPoint Sunusu</vt:lpstr>
      <vt:lpstr>PowerPoint Sunusu</vt:lpstr>
      <vt:lpstr>PowerPoint Sunusu</vt:lpstr>
      <vt:lpstr>PowerPoint Sunusu</vt:lpstr>
      <vt:lpstr>Zeka ve  Üstün Yeteneğin Tarihçesi</vt:lpstr>
      <vt:lpstr>Tarihçe</vt:lpstr>
      <vt:lpstr>Tarihçe devam…</vt:lpstr>
      <vt:lpstr>Tarihçe devam…</vt:lpstr>
      <vt:lpstr>Tarihçe devam…</vt:lpstr>
      <vt:lpstr>Sir Francis Galton</vt:lpstr>
      <vt:lpstr>Sir Francis Galton (Devamı)</vt:lpstr>
      <vt:lpstr>Sir Francis Galton (Devamı)</vt:lpstr>
      <vt:lpstr>Alfred Binet</vt:lpstr>
      <vt:lpstr>Alfred Binet (Devamı)</vt:lpstr>
      <vt:lpstr>Alfred Binet (Devamı)</vt:lpstr>
      <vt:lpstr>Alfred Binet (Devamı)</vt:lpstr>
      <vt:lpstr>Lewis Terman</vt:lpstr>
      <vt:lpstr>Lewis Terman (Devamı)</vt:lpstr>
      <vt:lpstr>Lewis Terman (Devamı)</vt:lpstr>
      <vt:lpstr>Türkiye Tarihi</vt:lpstr>
      <vt:lpstr>Enderun Mektepleri</vt:lpstr>
      <vt:lpstr>Türkiye Tarihinde (Devam)</vt:lpstr>
      <vt:lpstr>Türkiye Tarihinde (Devam)</vt:lpstr>
      <vt:lpstr>Türkiye Tarihinde (Devam)</vt:lpstr>
      <vt:lpstr>Türkiye Tarihinde (Devam)</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Zeka  ve  Üstün Yetenek</dc:title>
  <dc:creator>figen</dc:creator>
  <cp:lastModifiedBy>figen</cp:lastModifiedBy>
  <cp:revision>50</cp:revision>
  <dcterms:modified xsi:type="dcterms:W3CDTF">2020-10-16T16:27:23Z</dcterms:modified>
</cp:coreProperties>
</file>