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76" d="100"/>
          <a:sy n="76" d="100"/>
        </p:scale>
        <p:origin x="7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CA1905C-F55F-4D57-9F2B-348816BF15F8}"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255346" y="2750337"/>
            <a:ext cx="1171888" cy="1356442"/>
          </a:xfrm>
        </p:spPr>
        <p:txBody>
          <a:bodyPr/>
          <a:lstStyle/>
          <a:p>
            <a:fld id="{59F8D8C8-7924-4BBF-A4EB-EEDA2B555118}" type="slidenum">
              <a:rPr lang="tr-TR" smtClean="0"/>
              <a:t>‹#›</a:t>
            </a:fld>
            <a:endParaRPr lang="tr-TR"/>
          </a:p>
        </p:txBody>
      </p:sp>
    </p:spTree>
    <p:extLst>
      <p:ext uri="{BB962C8B-B14F-4D97-AF65-F5344CB8AC3E}">
        <p14:creationId xmlns:p14="http://schemas.microsoft.com/office/powerpoint/2010/main" val="455375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CA1905C-F55F-4D57-9F2B-348816BF15F8}"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309"/>
            <a:ext cx="1154151" cy="1090789"/>
          </a:xfrm>
        </p:spPr>
        <p:txBody>
          <a:bodyPr/>
          <a:lstStyle/>
          <a:p>
            <a:fld id="{59F8D8C8-7924-4BBF-A4EB-EEDA2B555118}" type="slidenum">
              <a:rPr lang="tr-TR" smtClean="0"/>
              <a:t>‹#›</a:t>
            </a:fld>
            <a:endParaRPr lang="tr-TR"/>
          </a:p>
        </p:txBody>
      </p:sp>
    </p:spTree>
    <p:extLst>
      <p:ext uri="{BB962C8B-B14F-4D97-AF65-F5344CB8AC3E}">
        <p14:creationId xmlns:p14="http://schemas.microsoft.com/office/powerpoint/2010/main" val="560183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CA1905C-F55F-4D57-9F2B-348816BF15F8}"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615"/>
            <a:ext cx="1154151" cy="1090789"/>
          </a:xfrm>
        </p:spPr>
        <p:txBody>
          <a:bodyPr/>
          <a:lstStyle/>
          <a:p>
            <a:fld id="{59F8D8C8-7924-4BBF-A4EB-EEDA2B555118}" type="slidenum">
              <a:rPr lang="tr-TR" smtClean="0"/>
              <a:t>‹#›</a:t>
            </a:fld>
            <a:endParaRPr lang="tr-TR"/>
          </a:p>
        </p:txBody>
      </p:sp>
    </p:spTree>
    <p:extLst>
      <p:ext uri="{BB962C8B-B14F-4D97-AF65-F5344CB8AC3E}">
        <p14:creationId xmlns:p14="http://schemas.microsoft.com/office/powerpoint/2010/main" val="38747214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CA1905C-F55F-4D57-9F2B-348816BF15F8}"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59F8D8C8-7924-4BBF-A4EB-EEDA2B555118}" type="slidenum">
              <a:rPr lang="tr-TR" smtClean="0"/>
              <a:t>‹#›</a:t>
            </a:fld>
            <a:endParaRPr lang="tr-T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5614886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CA1905C-F55F-4D57-9F2B-348816BF15F8}"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59F8D8C8-7924-4BBF-A4EB-EEDA2B555118}" type="slidenum">
              <a:rPr lang="tr-TR" smtClean="0"/>
              <a:t>‹#›</a:t>
            </a:fld>
            <a:endParaRPr lang="tr-TR"/>
          </a:p>
        </p:txBody>
      </p:sp>
    </p:spTree>
    <p:extLst>
      <p:ext uri="{BB962C8B-B14F-4D97-AF65-F5344CB8AC3E}">
        <p14:creationId xmlns:p14="http://schemas.microsoft.com/office/powerpoint/2010/main" val="4878326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0CA1905C-F55F-4D57-9F2B-348816BF15F8}"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9F8D8C8-7924-4BBF-A4EB-EEDA2B555118}" type="slidenum">
              <a:rPr lang="tr-TR" smtClean="0"/>
              <a:t>‹#›</a:t>
            </a:fld>
            <a:endParaRPr lang="tr-TR"/>
          </a:p>
        </p:txBody>
      </p:sp>
    </p:spTree>
    <p:extLst>
      <p:ext uri="{BB962C8B-B14F-4D97-AF65-F5344CB8AC3E}">
        <p14:creationId xmlns:p14="http://schemas.microsoft.com/office/powerpoint/2010/main" val="39692711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0CA1905C-F55F-4D57-9F2B-348816BF15F8}"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9F8D8C8-7924-4BBF-A4EB-EEDA2B555118}" type="slidenum">
              <a:rPr lang="tr-TR" smtClean="0"/>
              <a:t>‹#›</a:t>
            </a:fld>
            <a:endParaRPr lang="tr-TR"/>
          </a:p>
        </p:txBody>
      </p:sp>
    </p:spTree>
    <p:extLst>
      <p:ext uri="{BB962C8B-B14F-4D97-AF65-F5344CB8AC3E}">
        <p14:creationId xmlns:p14="http://schemas.microsoft.com/office/powerpoint/2010/main" val="19215924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CA1905C-F55F-4D57-9F2B-348816BF15F8}"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F8D8C8-7924-4BBF-A4EB-EEDA2B555118}" type="slidenum">
              <a:rPr lang="tr-TR" smtClean="0"/>
              <a:t>‹#›</a:t>
            </a:fld>
            <a:endParaRPr lang="tr-TR"/>
          </a:p>
        </p:txBody>
      </p:sp>
    </p:spTree>
    <p:extLst>
      <p:ext uri="{BB962C8B-B14F-4D97-AF65-F5344CB8AC3E}">
        <p14:creationId xmlns:p14="http://schemas.microsoft.com/office/powerpoint/2010/main" val="34826623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0CA1905C-F55F-4D57-9F2B-348816BF15F8}" type="datetimeFigureOut">
              <a:rPr lang="tr-TR" smtClean="0"/>
              <a:t>9.05.2020</a:t>
            </a:fld>
            <a:endParaRPr lang="tr-TR"/>
          </a:p>
        </p:txBody>
      </p:sp>
      <p:sp>
        <p:nvSpPr>
          <p:cNvPr id="5" name="Footer Placeholder 4"/>
          <p:cNvSpPr>
            <a:spLocks noGrp="1"/>
          </p:cNvSpPr>
          <p:nvPr>
            <p:ph type="ftr" sz="quarter" idx="11"/>
          </p:nvPr>
        </p:nvSpPr>
        <p:spPr>
          <a:xfrm>
            <a:off x="680321" y="5936188"/>
            <a:ext cx="6126805" cy="365125"/>
          </a:xfrm>
        </p:spPr>
        <p:txBody>
          <a:bodyPr/>
          <a:lstStyle/>
          <a:p>
            <a:endParaRPr lang="tr-T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59F8D8C8-7924-4BBF-A4EB-EEDA2B555118}" type="slidenum">
              <a:rPr lang="tr-TR" smtClean="0"/>
              <a:t>‹#›</a:t>
            </a:fld>
            <a:endParaRPr lang="tr-TR"/>
          </a:p>
        </p:txBody>
      </p:sp>
    </p:spTree>
    <p:extLst>
      <p:ext uri="{BB962C8B-B14F-4D97-AF65-F5344CB8AC3E}">
        <p14:creationId xmlns:p14="http://schemas.microsoft.com/office/powerpoint/2010/main" val="1522871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CA1905C-F55F-4D57-9F2B-348816BF15F8}"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F8D8C8-7924-4BBF-A4EB-EEDA2B555118}" type="slidenum">
              <a:rPr lang="tr-TR" smtClean="0"/>
              <a:t>‹#›</a:t>
            </a:fld>
            <a:endParaRPr lang="tr-TR"/>
          </a:p>
        </p:txBody>
      </p:sp>
    </p:spTree>
    <p:extLst>
      <p:ext uri="{BB962C8B-B14F-4D97-AF65-F5344CB8AC3E}">
        <p14:creationId xmlns:p14="http://schemas.microsoft.com/office/powerpoint/2010/main" val="3604192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0CA1905C-F55F-4D57-9F2B-348816BF15F8}"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729455" y="2869895"/>
            <a:ext cx="1154151" cy="1090789"/>
          </a:xfrm>
        </p:spPr>
        <p:txBody>
          <a:bodyPr/>
          <a:lstStyle/>
          <a:p>
            <a:fld id="{59F8D8C8-7924-4BBF-A4EB-EEDA2B555118}" type="slidenum">
              <a:rPr lang="tr-TR" smtClean="0"/>
              <a:t>‹#›</a:t>
            </a:fld>
            <a:endParaRPr lang="tr-TR"/>
          </a:p>
        </p:txBody>
      </p:sp>
    </p:spTree>
    <p:extLst>
      <p:ext uri="{BB962C8B-B14F-4D97-AF65-F5344CB8AC3E}">
        <p14:creationId xmlns:p14="http://schemas.microsoft.com/office/powerpoint/2010/main" val="3980804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CA1905C-F55F-4D57-9F2B-348816BF15F8}"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9F8D8C8-7924-4BBF-A4EB-EEDA2B555118}" type="slidenum">
              <a:rPr lang="tr-TR" smtClean="0"/>
              <a:t>‹#›</a:t>
            </a:fld>
            <a:endParaRPr lang="tr-TR"/>
          </a:p>
        </p:txBody>
      </p:sp>
    </p:spTree>
    <p:extLst>
      <p:ext uri="{BB962C8B-B14F-4D97-AF65-F5344CB8AC3E}">
        <p14:creationId xmlns:p14="http://schemas.microsoft.com/office/powerpoint/2010/main" val="266165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80322" y="3030008"/>
            <a:ext cx="4698355" cy="290617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594123" y="3030008"/>
            <a:ext cx="4700059" cy="290617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CA1905C-F55F-4D57-9F2B-348816BF15F8}"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9F8D8C8-7924-4BBF-A4EB-EEDA2B555118}" type="slidenum">
              <a:rPr lang="tr-TR" smtClean="0"/>
              <a:t>‹#›</a:t>
            </a:fld>
            <a:endParaRPr lang="tr-TR"/>
          </a:p>
        </p:txBody>
      </p:sp>
    </p:spTree>
    <p:extLst>
      <p:ext uri="{BB962C8B-B14F-4D97-AF65-F5344CB8AC3E}">
        <p14:creationId xmlns:p14="http://schemas.microsoft.com/office/powerpoint/2010/main" val="1526548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0CA1905C-F55F-4D57-9F2B-348816BF15F8}"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9F8D8C8-7924-4BBF-A4EB-EEDA2B555118}" type="slidenum">
              <a:rPr lang="tr-TR" smtClean="0"/>
              <a:t>‹#›</a:t>
            </a:fld>
            <a:endParaRPr lang="tr-TR"/>
          </a:p>
        </p:txBody>
      </p:sp>
    </p:spTree>
    <p:extLst>
      <p:ext uri="{BB962C8B-B14F-4D97-AF65-F5344CB8AC3E}">
        <p14:creationId xmlns:p14="http://schemas.microsoft.com/office/powerpoint/2010/main" val="2805486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0CA1905C-F55F-4D57-9F2B-348816BF15F8}"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9F8D8C8-7924-4BBF-A4EB-EEDA2B555118}" type="slidenum">
              <a:rPr lang="tr-TR" smtClean="0"/>
              <a:t>‹#›</a:t>
            </a:fld>
            <a:endParaRPr lang="tr-TR"/>
          </a:p>
        </p:txBody>
      </p:sp>
    </p:spTree>
    <p:extLst>
      <p:ext uri="{BB962C8B-B14F-4D97-AF65-F5344CB8AC3E}">
        <p14:creationId xmlns:p14="http://schemas.microsoft.com/office/powerpoint/2010/main" val="2839697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CA1905C-F55F-4D57-9F2B-348816BF15F8}"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9F8D8C8-7924-4BBF-A4EB-EEDA2B555118}" type="slidenum">
              <a:rPr lang="tr-TR" smtClean="0"/>
              <a:t>‹#›</a:t>
            </a:fld>
            <a:endParaRPr lang="tr-TR"/>
          </a:p>
        </p:txBody>
      </p:sp>
    </p:spTree>
    <p:extLst>
      <p:ext uri="{BB962C8B-B14F-4D97-AF65-F5344CB8AC3E}">
        <p14:creationId xmlns:p14="http://schemas.microsoft.com/office/powerpoint/2010/main" val="3682381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CA1905C-F55F-4D57-9F2B-348816BF15F8}"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9F8D8C8-7924-4BBF-A4EB-EEDA2B555118}" type="slidenum">
              <a:rPr lang="tr-TR" smtClean="0"/>
              <a:t>‹#›</a:t>
            </a:fld>
            <a:endParaRPr lang="tr-TR"/>
          </a:p>
        </p:txBody>
      </p:sp>
    </p:spTree>
    <p:extLst>
      <p:ext uri="{BB962C8B-B14F-4D97-AF65-F5344CB8AC3E}">
        <p14:creationId xmlns:p14="http://schemas.microsoft.com/office/powerpoint/2010/main" val="1449380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CA1905C-F55F-4D57-9F2B-348816BF15F8}" type="datetimeFigureOut">
              <a:rPr lang="tr-TR" smtClean="0"/>
              <a:t>9.05.2020</a:t>
            </a:fld>
            <a:endParaRPr lang="tr-T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59F8D8C8-7924-4BBF-A4EB-EEDA2B555118}" type="slidenum">
              <a:rPr lang="tr-TR" smtClean="0"/>
              <a:t>‹#›</a:t>
            </a:fld>
            <a:endParaRPr lang="tr-TR"/>
          </a:p>
        </p:txBody>
      </p:sp>
    </p:spTree>
    <p:extLst>
      <p:ext uri="{BB962C8B-B14F-4D97-AF65-F5344CB8AC3E}">
        <p14:creationId xmlns:p14="http://schemas.microsoft.com/office/powerpoint/2010/main" val="362039044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4670E9-C4FB-4AF3-9D81-5A68E4C1AB2A}"/>
              </a:ext>
            </a:extLst>
          </p:cNvPr>
          <p:cNvSpPr>
            <a:spLocks noGrp="1"/>
          </p:cNvSpPr>
          <p:nvPr>
            <p:ph type="ctrTitle"/>
          </p:nvPr>
        </p:nvSpPr>
        <p:spPr/>
        <p:txBody>
          <a:bodyPr/>
          <a:lstStyle/>
          <a:p>
            <a:pPr algn="ctr"/>
            <a:r>
              <a:rPr lang="tr-TR" sz="3600" dirty="0">
                <a:latin typeface="Comic Sans MS" panose="030F0702030302020204" pitchFamily="66" charset="0"/>
              </a:rPr>
              <a:t>ŞUNGA DÖNEMİ III</a:t>
            </a:r>
            <a:br>
              <a:rPr lang="tr-TR" sz="3600" dirty="0">
                <a:latin typeface="Comic Sans MS" panose="030F0702030302020204" pitchFamily="66" charset="0"/>
              </a:rPr>
            </a:br>
            <a:r>
              <a:rPr lang="tr-TR" sz="3600" dirty="0">
                <a:latin typeface="Comic Sans MS" panose="030F0702030302020204" pitchFamily="66" charset="0"/>
              </a:rPr>
              <a:t>10. Hafta</a:t>
            </a:r>
            <a:endParaRPr lang="tr-TR" sz="3600" dirty="0"/>
          </a:p>
        </p:txBody>
      </p:sp>
      <p:sp>
        <p:nvSpPr>
          <p:cNvPr id="3" name="Alt Başlık 2">
            <a:extLst>
              <a:ext uri="{FF2B5EF4-FFF2-40B4-BE49-F238E27FC236}">
                <a16:creationId xmlns:a16="http://schemas.microsoft.com/office/drawing/2014/main" id="{55458167-C736-47A5-B5ED-B852AB96C66F}"/>
              </a:ext>
            </a:extLst>
          </p:cNvPr>
          <p:cNvSpPr>
            <a:spLocks noGrp="1"/>
          </p:cNvSpPr>
          <p:nvPr>
            <p:ph type="subTitle" idx="1"/>
          </p:nvPr>
        </p:nvSpPr>
        <p:spPr>
          <a:xfrm>
            <a:off x="680322" y="4394039"/>
            <a:ext cx="8336678" cy="1373070"/>
          </a:xfrm>
        </p:spPr>
        <p:txBody>
          <a:bodyPr>
            <a:normAutofit fontScale="70000" lnSpcReduction="20000"/>
          </a:bodyPr>
          <a:lstStyle/>
          <a:p>
            <a:r>
              <a:rPr lang="tr-TR" dirty="0">
                <a:latin typeface="Comic Sans MS" panose="030F0702030302020204" pitchFamily="66" charset="0"/>
              </a:rPr>
              <a:t>Prof. Dr. H. Derya CAN</a:t>
            </a:r>
          </a:p>
          <a:p>
            <a:r>
              <a:rPr lang="tr-TR" dirty="0">
                <a:latin typeface="Comic Sans MS" panose="030F0702030302020204" pitchFamily="66" charset="0"/>
              </a:rPr>
              <a:t>Ankara Üniversitesi</a:t>
            </a:r>
          </a:p>
          <a:p>
            <a:r>
              <a:rPr lang="tr-TR" dirty="0">
                <a:latin typeface="Comic Sans MS" panose="030F0702030302020204" pitchFamily="66" charset="0"/>
              </a:rPr>
              <a:t>Dil ve Tarih-Coğrafya Fakültesi</a:t>
            </a:r>
          </a:p>
          <a:p>
            <a:r>
              <a:rPr lang="tr-TR" dirty="0">
                <a:latin typeface="Comic Sans MS" panose="030F0702030302020204" pitchFamily="66" charset="0"/>
              </a:rPr>
              <a:t>Doğu Dilleri ve Edebiyatları Bölümü</a:t>
            </a:r>
          </a:p>
          <a:p>
            <a:r>
              <a:rPr lang="tr-TR" dirty="0">
                <a:latin typeface="Comic Sans MS" panose="030F0702030302020204" pitchFamily="66" charset="0"/>
              </a:rPr>
              <a:t>Hindoloji Anabilim Dalı</a:t>
            </a:r>
          </a:p>
          <a:p>
            <a:endParaRPr lang="tr-TR" dirty="0"/>
          </a:p>
        </p:txBody>
      </p:sp>
    </p:spTree>
    <p:extLst>
      <p:ext uri="{BB962C8B-B14F-4D97-AF65-F5344CB8AC3E}">
        <p14:creationId xmlns:p14="http://schemas.microsoft.com/office/powerpoint/2010/main" val="1813424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669A9904-8FB2-4ABD-8AD8-38B74166165E}"/>
              </a:ext>
            </a:extLst>
          </p:cNvPr>
          <p:cNvSpPr/>
          <p:nvPr/>
        </p:nvSpPr>
        <p:spPr>
          <a:xfrm>
            <a:off x="1739900" y="485758"/>
            <a:ext cx="7099300" cy="5571077"/>
          </a:xfrm>
          <a:prstGeom prst="rect">
            <a:avLst/>
          </a:prstGeom>
        </p:spPr>
        <p:txBody>
          <a:bodyPr wrap="square">
            <a:spAutoFit/>
          </a:bodyPr>
          <a:lstStyle/>
          <a:p>
            <a:pPr marL="449580" algn="ctr">
              <a:lnSpc>
                <a:spcPct val="150000"/>
              </a:lnSpc>
              <a:spcAft>
                <a:spcPts val="1200"/>
              </a:spcAft>
            </a:pP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Bharhut</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Stupa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gibi gösterişli anıtlar, genellikle, tek bir kral tarafından sahiplenilerek, büyük bir dini fazilete kavuşmak için yaptırılmışlardır. Ancak buradaki heykellerden, ilgili geleneğin burası için geçerli olmadığını, yani birden fazla kral tarafından sahiplenilerek zenginleştirildiği anlaşılmaktadır. Bu nedenle tasviri yapılan sahnelerde de bir konu bütünlüğü ya da devamlığının olmadığı görülmektedir. </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484371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FAA8762-A06B-4741-8CDA-000D9671D5A8}"/>
              </a:ext>
            </a:extLst>
          </p:cNvPr>
          <p:cNvSpPr/>
          <p:nvPr/>
        </p:nvSpPr>
        <p:spPr>
          <a:xfrm>
            <a:off x="2108200" y="0"/>
            <a:ext cx="7505700" cy="6278963"/>
          </a:xfrm>
          <a:prstGeom prst="rect">
            <a:avLst/>
          </a:prstGeom>
        </p:spPr>
        <p:txBody>
          <a:bodyPr wrap="square">
            <a:spAutoFit/>
          </a:bodyPr>
          <a:lstStyle/>
          <a:p>
            <a:pPr marL="449580" indent="449580" algn="ctr">
              <a:lnSpc>
                <a:spcPct val="150000"/>
              </a:lnSpc>
              <a:spcAft>
                <a:spcPts val="1200"/>
              </a:spcAft>
            </a:pPr>
            <a:endPar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endParaRPr>
          </a:p>
          <a:p>
            <a:pPr marL="449580" indent="449580" algn="ctr">
              <a:lnSpc>
                <a:spcPct val="150000"/>
              </a:lnSpc>
              <a:spcAft>
                <a:spcPts val="1200"/>
              </a:spcAft>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Korkuluktaki sarmaşık asma deseni biçimindeki yatay taşlar üzerine, iç içe geçmiş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Cataka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sahneleri özenle oyulmuştur. Bu motif,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Bharhut'un</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zengin görünümüyle mükemmel bir uyum içindedir ve diğer yaşamsal niteliklerle ilişkilendirilerek tapınağın genel havasına katkıda bulunur. Bu uyumu tamamlamak için giriş kapılarının üzerine konuşlandırılan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Yakşalar</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ve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Yakşiler</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Stupa'yı</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korumakta, kapılardan geçenleri kutsayarak bereketlerini yaymaktadır. </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89729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CB10E63-F333-499D-9992-9E7466882F84}"/>
              </a:ext>
            </a:extLst>
          </p:cNvPr>
          <p:cNvSpPr/>
          <p:nvPr/>
        </p:nvSpPr>
        <p:spPr>
          <a:xfrm>
            <a:off x="1701800" y="508000"/>
            <a:ext cx="7442200" cy="6125075"/>
          </a:xfrm>
          <a:prstGeom prst="rect">
            <a:avLst/>
          </a:prstGeom>
        </p:spPr>
        <p:txBody>
          <a:bodyPr wrap="square">
            <a:spAutoFit/>
          </a:bodyPr>
          <a:lstStyle/>
          <a:p>
            <a:pPr marL="449580" algn="ctr">
              <a:lnSpc>
                <a:spcPct val="150000"/>
              </a:lnSpc>
              <a:spcAft>
                <a:spcPts val="1200"/>
              </a:spcAft>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Kuzey kapısının solundaki korkuluk direğinde, Kuzey tanrısı olarak da bilinen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Yakşa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Kubera’nın</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kabartması ve hemen yanında, çiçekli bir ağaca sarılmış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Yakşi</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Çandra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yer almaktadır. Başında göz alıcı bir elbise, ayak bileklerinde halhallar, kollarında çok sayıda bilezik ve kolyeleri bulunur, yanaklarında ise kutsal işaretleri yer almaktadır.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Şunga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dönemine ait bir kraliçe olarak yapılmış olsa da, zamanla doğurganlık/bereket  kraliçesi olarak anılmaya başlanmıştır.</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345166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0412CAB-34F9-407E-BD16-08B81C6E09B1}"/>
              </a:ext>
            </a:extLst>
          </p:cNvPr>
          <p:cNvSpPr/>
          <p:nvPr/>
        </p:nvSpPr>
        <p:spPr>
          <a:xfrm>
            <a:off x="2311400" y="969305"/>
            <a:ext cx="6096000" cy="4463081"/>
          </a:xfrm>
          <a:prstGeom prst="rect">
            <a:avLst/>
          </a:prstGeom>
        </p:spPr>
        <p:txBody>
          <a:bodyPr>
            <a:spAutoFit/>
          </a:bodyPr>
          <a:lstStyle/>
          <a:p>
            <a:pPr marL="449580" algn="ctr">
              <a:lnSpc>
                <a:spcPct val="150000"/>
              </a:lnSpc>
              <a:spcAft>
                <a:spcPts val="1200"/>
              </a:spcAft>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Bu eski doğurganlık/bereket sembolü, kuşkusuz ki erken dönem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Yakşi</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figürlerinden türetilmiştir.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Çandra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ise,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Makara’nın</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eski bir formu olarak, sular ve verimlilik ile ilişkilendirilen, bir bölümü balık ya da timsah olan ve genellikle de bir fil kafasıyla görülen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mitsel</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bir ifrittir.</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314402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CA8243A-5BF9-4212-9519-4E69F04DD908}"/>
              </a:ext>
            </a:extLst>
          </p:cNvPr>
          <p:cNvSpPr/>
          <p:nvPr/>
        </p:nvSpPr>
        <p:spPr>
          <a:xfrm>
            <a:off x="1257300" y="787400"/>
            <a:ext cx="7886700" cy="3909083"/>
          </a:xfrm>
          <a:prstGeom prst="rect">
            <a:avLst/>
          </a:prstGeom>
        </p:spPr>
        <p:txBody>
          <a:bodyPr wrap="square">
            <a:spAutoFit/>
          </a:bodyPr>
          <a:lstStyle/>
          <a:p>
            <a:pPr marL="449580" indent="449580" algn="ctr">
              <a:lnSpc>
                <a:spcPct val="150000"/>
              </a:lnSpc>
              <a:spcAft>
                <a:spcPts val="1200"/>
              </a:spcAft>
            </a:pP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Salabhanjika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ve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Nagalar’ın</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pek çok değişik örneği de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Bharhut'taki</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korkuluk direklerinde, kompozisyonu oluşturan diğer hayvanlarla birlikte tasvir edilmiş ve sonunda bu tasvirlerin bazıları Hindu tanrılarının binek hayvanları (vahana) olarak anılmaya başlanmıştır. İşte bu taratıcı formun ilk örnekleri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Bharhut’ta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yer almaktadır.  </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10452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C1422E7-DEE5-4AEF-B58B-2B9B85BD61D1}"/>
              </a:ext>
            </a:extLst>
          </p:cNvPr>
          <p:cNvSpPr/>
          <p:nvPr/>
        </p:nvSpPr>
        <p:spPr>
          <a:xfrm>
            <a:off x="2133600" y="1028256"/>
            <a:ext cx="6096000" cy="5017079"/>
          </a:xfrm>
          <a:prstGeom prst="rect">
            <a:avLst/>
          </a:prstGeom>
        </p:spPr>
        <p:txBody>
          <a:bodyPr>
            <a:spAutoFit/>
          </a:bodyPr>
          <a:lstStyle/>
          <a:p>
            <a:pPr marL="449580" indent="449580" algn="ctr">
              <a:lnSpc>
                <a:spcPct val="150000"/>
              </a:lnSpc>
              <a:spcAft>
                <a:spcPts val="1200"/>
              </a:spcAft>
            </a:pP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Bharhut</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Hindistan'ın en eski ve en önemli anıtlarından biridir.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Buddhist</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mitolojinin en değerli kütüphanelerinden biri olarak anılmaktadır. Aynı zamanda hem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Buddhist</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hem de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Brahmanik</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geleneğe ait en eski ikonografik motiflere ait örnekleri bünyesinde barındırması açısından çok değerlidir. </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306804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C3D0C98D-C4FE-4543-8B02-A89B67A03134}"/>
              </a:ext>
            </a:extLst>
          </p:cNvPr>
          <p:cNvSpPr/>
          <p:nvPr/>
        </p:nvSpPr>
        <p:spPr>
          <a:xfrm>
            <a:off x="2235200" y="990600"/>
            <a:ext cx="6908800" cy="3355086"/>
          </a:xfrm>
          <a:prstGeom prst="rect">
            <a:avLst/>
          </a:prstGeom>
        </p:spPr>
        <p:txBody>
          <a:bodyPr wrap="square">
            <a:spAutoFit/>
          </a:bodyPr>
          <a:lstStyle/>
          <a:p>
            <a:pPr algn="ctr">
              <a:lnSpc>
                <a:spcPct val="150000"/>
              </a:lnSpc>
            </a:pPr>
            <a:r>
              <a:rPr lang="tr-TR" sz="2400" dirty="0" err="1">
                <a:solidFill>
                  <a:schemeClr val="bg1"/>
                </a:solidFill>
                <a:latin typeface="Comic Sans MS" panose="030F0702030302020204" pitchFamily="66" charset="0"/>
                <a:ea typeface="Calibri" panose="020F0502020204030204" pitchFamily="34" charset="0"/>
              </a:rPr>
              <a:t>Bharhut’taki</a:t>
            </a:r>
            <a:r>
              <a:rPr lang="tr-TR" sz="2400" dirty="0">
                <a:solidFill>
                  <a:schemeClr val="bg1"/>
                </a:solidFill>
                <a:latin typeface="Comic Sans MS" panose="030F0702030302020204" pitchFamily="66" charset="0"/>
                <a:ea typeface="Calibri" panose="020F0502020204030204" pitchFamily="34" charset="0"/>
              </a:rPr>
              <a:t> rölyeflerde, </a:t>
            </a:r>
            <a:r>
              <a:rPr lang="tr-TR" sz="2400" dirty="0" err="1">
                <a:solidFill>
                  <a:schemeClr val="bg1"/>
                </a:solidFill>
                <a:latin typeface="Comic Sans MS" panose="030F0702030302020204" pitchFamily="66" charset="0"/>
                <a:ea typeface="Calibri" panose="020F0502020204030204" pitchFamily="34" charset="0"/>
              </a:rPr>
              <a:t>Buddha’nın</a:t>
            </a:r>
            <a:r>
              <a:rPr lang="tr-TR" sz="2400" dirty="0">
                <a:solidFill>
                  <a:schemeClr val="bg1"/>
                </a:solidFill>
                <a:latin typeface="Comic Sans MS" panose="030F0702030302020204" pitchFamily="66" charset="0"/>
                <a:ea typeface="Calibri" panose="020F0502020204030204" pitchFamily="34" charset="0"/>
              </a:rPr>
              <a:t> daha önceki yaşamlarının konu edildiği çok sayıdaki </a:t>
            </a:r>
            <a:r>
              <a:rPr lang="tr-TR" sz="2400" dirty="0" err="1">
                <a:solidFill>
                  <a:schemeClr val="bg1"/>
                </a:solidFill>
                <a:latin typeface="Comic Sans MS" panose="030F0702030302020204" pitchFamily="66" charset="0"/>
                <a:ea typeface="Calibri" panose="020F0502020204030204" pitchFamily="34" charset="0"/>
              </a:rPr>
              <a:t>Cataka</a:t>
            </a:r>
            <a:r>
              <a:rPr lang="tr-TR" sz="2400" dirty="0">
                <a:solidFill>
                  <a:schemeClr val="bg1"/>
                </a:solidFill>
                <a:latin typeface="Comic Sans MS" panose="030F0702030302020204" pitchFamily="66" charset="0"/>
                <a:ea typeface="Calibri" panose="020F0502020204030204" pitchFamily="34" charset="0"/>
              </a:rPr>
              <a:t> masalı ile </a:t>
            </a:r>
            <a:r>
              <a:rPr lang="tr-TR" sz="2400" dirty="0" err="1">
                <a:solidFill>
                  <a:schemeClr val="bg1"/>
                </a:solidFill>
                <a:latin typeface="Comic Sans MS" panose="030F0702030302020204" pitchFamily="66" charset="0"/>
                <a:ea typeface="Calibri" panose="020F0502020204030204" pitchFamily="34" charset="0"/>
              </a:rPr>
              <a:t>Sakyamuni’nin</a:t>
            </a:r>
            <a:r>
              <a:rPr lang="tr-TR" sz="2400" dirty="0">
                <a:solidFill>
                  <a:schemeClr val="bg1"/>
                </a:solidFill>
                <a:latin typeface="Comic Sans MS" panose="030F0702030302020204" pitchFamily="66" charset="0"/>
                <a:ea typeface="Calibri" panose="020F0502020204030204" pitchFamily="34" charset="0"/>
              </a:rPr>
              <a:t> hayatındaki önemli olayları betimleyen tasvirler yer almaktadır. Ancak </a:t>
            </a:r>
            <a:r>
              <a:rPr lang="tr-TR" sz="2400" dirty="0" err="1">
                <a:solidFill>
                  <a:schemeClr val="bg1"/>
                </a:solidFill>
                <a:latin typeface="Comic Sans MS" panose="030F0702030302020204" pitchFamily="66" charset="0"/>
                <a:ea typeface="Calibri" panose="020F0502020204030204" pitchFamily="34" charset="0"/>
              </a:rPr>
              <a:t>Buddha’nın</a:t>
            </a:r>
            <a:r>
              <a:rPr lang="tr-TR" sz="2400" dirty="0">
                <a:solidFill>
                  <a:schemeClr val="bg1"/>
                </a:solidFill>
                <a:latin typeface="Comic Sans MS" panose="030F0702030302020204" pitchFamily="66" charset="0"/>
                <a:ea typeface="Calibri" panose="020F0502020204030204" pitchFamily="34" charset="0"/>
              </a:rPr>
              <a:t> insan biçimindeki formuna asla yer verilmemektedir. </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2693504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8686F187-730D-4340-949A-558F429C5E95}"/>
              </a:ext>
            </a:extLst>
          </p:cNvPr>
          <p:cNvSpPr/>
          <p:nvPr/>
        </p:nvSpPr>
        <p:spPr>
          <a:xfrm>
            <a:off x="1879600" y="838201"/>
            <a:ext cx="7264400" cy="5017079"/>
          </a:xfrm>
          <a:prstGeom prst="rect">
            <a:avLst/>
          </a:prstGeom>
        </p:spPr>
        <p:txBody>
          <a:bodyPr wrap="square">
            <a:spAutoFit/>
          </a:bodyPr>
          <a:lstStyle/>
          <a:p>
            <a:pPr marL="449580" indent="449580" algn="ctr">
              <a:lnSpc>
                <a:spcPct val="150000"/>
              </a:lnSpc>
              <a:spcAft>
                <a:spcPts val="1200"/>
              </a:spcAft>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Hayatındaki  önemli olaylar, bazı sembollerle tasvir edilmiştir. İlk vaazı bir tekerlek ile, aydınlanması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Bodhi</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ağacı, kurtuluşa ermesi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Parinirvana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stupa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bir at binicisi ise genç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Buddha’nın</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babasının sarayından ayrılmasını temsil etmektedir. Ayak izleri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Çakravartin’in</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kutsal sembollerini, boş bir alana kurulan bir kraliyet şemsiyesi ise kutsallığını tasvir etmektedir.</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080940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697030B-4993-4819-9659-147437B3D819}"/>
              </a:ext>
            </a:extLst>
          </p:cNvPr>
          <p:cNvSpPr/>
          <p:nvPr/>
        </p:nvSpPr>
        <p:spPr>
          <a:xfrm>
            <a:off x="2286000" y="926237"/>
            <a:ext cx="6096000" cy="5571077"/>
          </a:xfrm>
          <a:prstGeom prst="rect">
            <a:avLst/>
          </a:prstGeom>
        </p:spPr>
        <p:txBody>
          <a:bodyPr>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Rölyefin merkezinde </a:t>
            </a:r>
            <a:r>
              <a:rPr lang="tr-TR" sz="2400" dirty="0" err="1">
                <a:solidFill>
                  <a:schemeClr val="bg1"/>
                </a:solidFill>
                <a:latin typeface="Comic Sans MS" panose="030F0702030302020204" pitchFamily="66" charset="0"/>
                <a:ea typeface="Calibri" panose="020F0502020204030204" pitchFamily="34" charset="0"/>
              </a:rPr>
              <a:t>Buddha’nın</a:t>
            </a:r>
            <a:r>
              <a:rPr lang="tr-TR" sz="2400" dirty="0">
                <a:solidFill>
                  <a:schemeClr val="bg1"/>
                </a:solidFill>
                <a:latin typeface="Comic Sans MS" panose="030F0702030302020204" pitchFamily="66" charset="0"/>
                <a:ea typeface="Calibri" panose="020F0502020204030204" pitchFamily="34" charset="0"/>
              </a:rPr>
              <a:t> devasa erdem çarkı yer almaktadır. İki büyük sütunun üzerinde etrafı korkulukla kaplı büyük bir platform vardır. Bu platformun iki yanında birer </a:t>
            </a:r>
            <a:r>
              <a:rPr lang="tr-TR" sz="2400" dirty="0" err="1">
                <a:solidFill>
                  <a:schemeClr val="bg1"/>
                </a:solidFill>
                <a:latin typeface="Comic Sans MS" panose="030F0702030302020204" pitchFamily="66" charset="0"/>
                <a:ea typeface="Calibri" panose="020F0502020204030204" pitchFamily="34" charset="0"/>
              </a:rPr>
              <a:t>çaitya</a:t>
            </a:r>
            <a:r>
              <a:rPr lang="tr-TR" sz="2400" dirty="0">
                <a:solidFill>
                  <a:schemeClr val="bg1"/>
                </a:solidFill>
                <a:latin typeface="Comic Sans MS" panose="030F0702030302020204" pitchFamily="66" charset="0"/>
                <a:ea typeface="Calibri" panose="020F0502020204030204" pitchFamily="34" charset="0"/>
              </a:rPr>
              <a:t> yer almaktadır. Çarkın etrafında </a:t>
            </a:r>
            <a:r>
              <a:rPr lang="tr-TR" sz="2400" dirty="0" err="1">
                <a:solidFill>
                  <a:schemeClr val="bg1"/>
                </a:solidFill>
                <a:latin typeface="Comic Sans MS" panose="030F0702030302020204" pitchFamily="66" charset="0"/>
                <a:ea typeface="Calibri" panose="020F0502020204030204" pitchFamily="34" charset="0"/>
              </a:rPr>
              <a:t>Buddha’nın</a:t>
            </a:r>
            <a:r>
              <a:rPr lang="tr-TR" sz="2400" dirty="0">
                <a:solidFill>
                  <a:schemeClr val="bg1"/>
                </a:solidFill>
                <a:latin typeface="Comic Sans MS" panose="030F0702030302020204" pitchFamily="66" charset="0"/>
                <a:ea typeface="Calibri" panose="020F0502020204030204" pitchFamily="34" charset="0"/>
              </a:rPr>
              <a:t> vaazlarını dinleyen dört keşiş bulunur. Efsaneye göre bu sahnede </a:t>
            </a:r>
            <a:r>
              <a:rPr lang="tr-TR" sz="2400" dirty="0" err="1">
                <a:solidFill>
                  <a:schemeClr val="bg1"/>
                </a:solidFill>
                <a:latin typeface="Comic Sans MS" panose="030F0702030302020204" pitchFamily="66" charset="0"/>
                <a:ea typeface="Calibri" panose="020F0502020204030204" pitchFamily="34" charset="0"/>
              </a:rPr>
              <a:t>Buddha</a:t>
            </a:r>
            <a:r>
              <a:rPr lang="tr-TR" sz="2400" dirty="0">
                <a:solidFill>
                  <a:schemeClr val="bg1"/>
                </a:solidFill>
                <a:latin typeface="Comic Sans MS" panose="030F0702030302020204" pitchFamily="66" charset="0"/>
                <a:ea typeface="Calibri" panose="020F0502020204030204" pitchFamily="34" charset="0"/>
              </a:rPr>
              <a:t>, kral </a:t>
            </a:r>
            <a:r>
              <a:rPr lang="tr-TR" sz="2400" dirty="0" err="1">
                <a:solidFill>
                  <a:schemeClr val="bg1"/>
                </a:solidFill>
                <a:latin typeface="Comic Sans MS" panose="030F0702030302020204" pitchFamily="66" charset="0"/>
                <a:ea typeface="Calibri" panose="020F0502020204030204" pitchFamily="34" charset="0"/>
              </a:rPr>
              <a:t>Vidudabha’ya</a:t>
            </a:r>
            <a:r>
              <a:rPr lang="tr-TR" sz="2400" dirty="0">
                <a:solidFill>
                  <a:schemeClr val="bg1"/>
                </a:solidFill>
                <a:latin typeface="Comic Sans MS" panose="030F0702030302020204" pitchFamily="66" charset="0"/>
                <a:ea typeface="Calibri" panose="020F0502020204030204" pitchFamily="34" charset="0"/>
              </a:rPr>
              <a:t> </a:t>
            </a:r>
            <a:r>
              <a:rPr lang="tr-TR" sz="2400" dirty="0" err="1">
                <a:solidFill>
                  <a:schemeClr val="bg1"/>
                </a:solidFill>
                <a:latin typeface="Comic Sans MS" panose="030F0702030302020204" pitchFamily="66" charset="0"/>
                <a:ea typeface="Calibri" panose="020F0502020204030204" pitchFamily="34" charset="0"/>
              </a:rPr>
              <a:t>Şakya</a:t>
            </a:r>
            <a:r>
              <a:rPr lang="tr-TR" sz="2400" dirty="0">
                <a:solidFill>
                  <a:schemeClr val="bg1"/>
                </a:solidFill>
                <a:latin typeface="Comic Sans MS" panose="030F0702030302020204" pitchFamily="66" charset="0"/>
                <a:ea typeface="Calibri" panose="020F0502020204030204" pitchFamily="34" charset="0"/>
              </a:rPr>
              <a:t> ırkının tarihini anlatmaktadır. </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2787313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FC7321A-D086-4FB0-A0BD-7D929E7EE371}"/>
              </a:ext>
            </a:extLst>
          </p:cNvPr>
          <p:cNvSpPr/>
          <p:nvPr/>
        </p:nvSpPr>
        <p:spPr>
          <a:xfrm>
            <a:off x="1422400" y="833207"/>
            <a:ext cx="6781800" cy="5017079"/>
          </a:xfrm>
          <a:prstGeom prst="rect">
            <a:avLst/>
          </a:prstGeom>
        </p:spPr>
        <p:txBody>
          <a:bodyPr wrap="square">
            <a:spAutoFit/>
          </a:bodyPr>
          <a:lstStyle/>
          <a:p>
            <a:pPr marL="449580" indent="445770" algn="ctr">
              <a:lnSpc>
                <a:spcPct val="150000"/>
              </a:lnSpc>
              <a:spcAft>
                <a:spcPts val="1200"/>
              </a:spcAft>
            </a:pP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Buddha’nın</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tahtı çiçeklerle süslüdür ve onun varlığı, çelenklerle süslü şemsiye ile tasvir edilmiştir. Büyük bir merkez olan bu tekerlek,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Buddha’nın</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bir sembolü olmaktan ziyade, evin merkezindeki gücü, enerjiyi temsil ettiği düşünülür. Sonraki dönemlerde,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Mahayana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Buddhizm’i</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ile birlikte,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Buddha’nın</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insan formunun betimlemeleri yaygınlaşmaya başlanmıştır.</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821954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C26A44B1-2F55-47D1-A139-918875A61D27}"/>
              </a:ext>
            </a:extLst>
          </p:cNvPr>
          <p:cNvSpPr/>
          <p:nvPr/>
        </p:nvSpPr>
        <p:spPr>
          <a:xfrm>
            <a:off x="1879600" y="1092200"/>
            <a:ext cx="7264400" cy="3909083"/>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Harika bir görsel şölen sunan bu tasvir, Hintlilerin ikinci yüzyıldaki günlük yaşamları hakkında ipuçları verirken iki bin yıl sonraki izleyicilerinin dahi ilgisini çekmektedir. Solda; atın arkasında, üstü kemerli bir </a:t>
            </a:r>
            <a:r>
              <a:rPr lang="tr-TR" sz="2400" dirty="0" err="1">
                <a:solidFill>
                  <a:schemeClr val="bg1"/>
                </a:solidFill>
                <a:latin typeface="Comic Sans MS" panose="030F0702030302020204" pitchFamily="66" charset="0"/>
                <a:ea typeface="Calibri" panose="020F0502020204030204" pitchFamily="34" charset="0"/>
              </a:rPr>
              <a:t>çaitya</a:t>
            </a:r>
            <a:r>
              <a:rPr lang="tr-TR" sz="2400" dirty="0">
                <a:solidFill>
                  <a:schemeClr val="bg1"/>
                </a:solidFill>
                <a:latin typeface="Comic Sans MS" panose="030F0702030302020204" pitchFamily="66" charset="0"/>
                <a:ea typeface="Calibri" panose="020F0502020204030204" pitchFamily="34" charset="0"/>
              </a:rPr>
              <a:t> vardır. Duvarın arka tarafında ise bir bağ mango ağacını filiyle taşıyan bir fil seyisi yer alır. </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1665857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5C7EF63-6091-443E-B2D8-C518640C9D03}"/>
              </a:ext>
            </a:extLst>
          </p:cNvPr>
          <p:cNvSpPr/>
          <p:nvPr/>
        </p:nvSpPr>
        <p:spPr>
          <a:xfrm>
            <a:off x="2374900" y="643461"/>
            <a:ext cx="6096000" cy="5571077"/>
          </a:xfrm>
          <a:prstGeom prst="rect">
            <a:avLst/>
          </a:prstGeom>
        </p:spPr>
        <p:txBody>
          <a:bodyPr>
            <a:spAutoFit/>
          </a:bodyPr>
          <a:lstStyle/>
          <a:p>
            <a:pPr marL="449580" algn="ctr">
              <a:lnSpc>
                <a:spcPct val="150000"/>
              </a:lnSpc>
              <a:spcAft>
                <a:spcPts val="1200"/>
              </a:spcAft>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Sağda ise; savaş arabası taşıyan başı örtülü iki kişi vardır. Sürücünün sağında,  kral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Vidudabha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oturmaktadır ve üzerinde kraliyet şemsiyesi bulunmaktadır. Bir elini havaya doğru kaldırmışken, diğeri sürücünün omuzundadır. Arabayı kalın toynakları olan ve başında ponpona benzeyen bir süsü bulunan iki güçlü boğa çekmektedir. </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947864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858A1CDD-E293-416E-9771-6C3547926F29}"/>
              </a:ext>
            </a:extLst>
          </p:cNvPr>
          <p:cNvSpPr/>
          <p:nvPr/>
        </p:nvSpPr>
        <p:spPr>
          <a:xfrm>
            <a:off x="1917700" y="952501"/>
            <a:ext cx="7226300" cy="5017079"/>
          </a:xfrm>
          <a:prstGeom prst="rect">
            <a:avLst/>
          </a:prstGeom>
        </p:spPr>
        <p:txBody>
          <a:bodyPr wrap="square">
            <a:spAutoFit/>
          </a:bodyPr>
          <a:lstStyle/>
          <a:p>
            <a:pPr marL="449580" algn="ctr">
              <a:lnSpc>
                <a:spcPct val="150000"/>
              </a:lnSpc>
              <a:spcAft>
                <a:spcPts val="1200"/>
              </a:spcAft>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Tasvirleri yapılan hikâyeler,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Buddhist</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inanırlar tarafından çok iyi bilinmektedir. Ancak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Bharhut’taki</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rölyeflerde açıklayıcı yazılar da bulunmaktadır. Aslında çoğu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inanırın</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okuma-yazma bilmediği düşünülürse, bunun sebebi çokta anlaşılır değildir. Tapınağın içerisinde,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Buddha’nın</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vaaz verirken tasvir edildiği rölyefte yer alan yazılar zamanla yıpranarak silinmiş, dökülmüştür. </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956335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a:extLst>
              <a:ext uri="{FF2B5EF4-FFF2-40B4-BE49-F238E27FC236}">
                <a16:creationId xmlns:a16="http://schemas.microsoft.com/office/drawing/2014/main" id="{07C55B53-07D6-4F05-A1A0-6B41B3841EA9}"/>
              </a:ext>
            </a:extLst>
          </p:cNvPr>
          <p:cNvSpPr/>
          <p:nvPr/>
        </p:nvSpPr>
        <p:spPr>
          <a:xfrm>
            <a:off x="1562100" y="495300"/>
            <a:ext cx="7670800" cy="6125075"/>
          </a:xfrm>
          <a:prstGeom prst="rect">
            <a:avLst/>
          </a:prstGeom>
        </p:spPr>
        <p:txBody>
          <a:bodyPr wrap="square">
            <a:spAutoFit/>
          </a:bodyPr>
          <a:lstStyle/>
          <a:p>
            <a:pPr algn="ctr">
              <a:lnSpc>
                <a:spcPct val="150000"/>
              </a:lnSpc>
            </a:pPr>
            <a:r>
              <a:rPr lang="tr-TR" dirty="0">
                <a:latin typeface="Times New Roman" panose="02020603050405020304" pitchFamily="18" charset="0"/>
                <a:ea typeface="Calibri" panose="020F0502020204030204" pitchFamily="34" charset="0"/>
              </a:rPr>
              <a:t>	</a:t>
            </a:r>
            <a:r>
              <a:rPr lang="tr-TR" sz="2400" dirty="0">
                <a:solidFill>
                  <a:schemeClr val="bg1"/>
                </a:solidFill>
                <a:latin typeface="Comic Sans MS" panose="030F0702030302020204" pitchFamily="66" charset="0"/>
                <a:ea typeface="Calibri" panose="020F0502020204030204" pitchFamily="34" charset="0"/>
              </a:rPr>
              <a:t>Büyük daireler biçimindeki işlemeli madalyonlar ve ağır dikey çıtalar,  </a:t>
            </a:r>
            <a:r>
              <a:rPr lang="tr-TR" sz="2400" dirty="0" err="1">
                <a:solidFill>
                  <a:schemeClr val="bg1"/>
                </a:solidFill>
                <a:latin typeface="Comic Sans MS" panose="030F0702030302020204" pitchFamily="66" charset="0"/>
                <a:ea typeface="Calibri" panose="020F0502020204030204" pitchFamily="34" charset="0"/>
              </a:rPr>
              <a:t>Bharhut</a:t>
            </a:r>
            <a:r>
              <a:rPr lang="tr-TR" sz="2400" dirty="0">
                <a:solidFill>
                  <a:schemeClr val="bg1"/>
                </a:solidFill>
                <a:latin typeface="Comic Sans MS" panose="030F0702030302020204" pitchFamily="66" charset="0"/>
                <a:ea typeface="Calibri" panose="020F0502020204030204" pitchFamily="34" charset="0"/>
              </a:rPr>
              <a:t> </a:t>
            </a:r>
            <a:r>
              <a:rPr lang="tr-TR" sz="2400" dirty="0" err="1">
                <a:solidFill>
                  <a:schemeClr val="bg1"/>
                </a:solidFill>
                <a:latin typeface="Comic Sans MS" panose="030F0702030302020204" pitchFamily="66" charset="0"/>
                <a:ea typeface="Calibri" panose="020F0502020204030204" pitchFamily="34" charset="0"/>
              </a:rPr>
              <a:t>Stupa’nın</a:t>
            </a:r>
            <a:r>
              <a:rPr lang="tr-TR" sz="2400" dirty="0">
                <a:solidFill>
                  <a:schemeClr val="bg1"/>
                </a:solidFill>
                <a:latin typeface="Comic Sans MS" panose="030F0702030302020204" pitchFamily="66" charset="0"/>
                <a:ea typeface="Calibri" panose="020F0502020204030204" pitchFamily="34" charset="0"/>
              </a:rPr>
              <a:t> korkuluklarını süsleyen önemli unsurları oluşturmaktadır.</a:t>
            </a:r>
          </a:p>
          <a:p>
            <a:pPr algn="ctr">
              <a:lnSpc>
                <a:spcPct val="150000"/>
              </a:lnSpc>
            </a:pPr>
            <a:r>
              <a:rPr lang="tr-TR" sz="2400" dirty="0">
                <a:solidFill>
                  <a:schemeClr val="bg1"/>
                </a:solidFill>
                <a:latin typeface="Comic Sans MS" panose="030F0702030302020204" pitchFamily="66" charset="0"/>
              </a:rPr>
              <a:t>Bu madalyonlar üzerinde tasviri yapılmış en güzel örneklerden biri, Kraliçe </a:t>
            </a:r>
            <a:r>
              <a:rPr lang="tr-TR" sz="2400" dirty="0" err="1">
                <a:solidFill>
                  <a:schemeClr val="bg1"/>
                </a:solidFill>
                <a:latin typeface="Comic Sans MS" panose="030F0702030302020204" pitchFamily="66" charset="0"/>
              </a:rPr>
              <a:t>Maya’nın</a:t>
            </a:r>
            <a:r>
              <a:rPr lang="tr-TR" sz="2400" dirty="0">
                <a:solidFill>
                  <a:schemeClr val="bg1"/>
                </a:solidFill>
                <a:latin typeface="Comic Sans MS" panose="030F0702030302020204" pitchFamily="66" charset="0"/>
              </a:rPr>
              <a:t> dramı ya da </a:t>
            </a:r>
            <a:r>
              <a:rPr lang="tr-TR" sz="2400" dirty="0" err="1">
                <a:solidFill>
                  <a:schemeClr val="bg1"/>
                </a:solidFill>
                <a:latin typeface="Comic Sans MS" panose="030F0702030302020204" pitchFamily="66" charset="0"/>
              </a:rPr>
              <a:t>Buddha’ya</a:t>
            </a:r>
            <a:r>
              <a:rPr lang="tr-TR" sz="2400" dirty="0">
                <a:solidFill>
                  <a:schemeClr val="bg1"/>
                </a:solidFill>
                <a:latin typeface="Comic Sans MS" panose="030F0702030302020204" pitchFamily="66" charset="0"/>
              </a:rPr>
              <a:t> hamile kalması olarak bilinen sahnedir. </a:t>
            </a:r>
            <a:r>
              <a:rPr lang="tr-TR" sz="2400" dirty="0" err="1">
                <a:solidFill>
                  <a:schemeClr val="bg1"/>
                </a:solidFill>
                <a:latin typeface="Comic Sans MS" panose="030F0702030302020204" pitchFamily="66" charset="0"/>
              </a:rPr>
              <a:t>Buddhist</a:t>
            </a:r>
            <a:r>
              <a:rPr lang="tr-TR" sz="2400" dirty="0">
                <a:solidFill>
                  <a:schemeClr val="bg1"/>
                </a:solidFill>
                <a:latin typeface="Comic Sans MS" panose="030F0702030302020204" pitchFamily="66" charset="0"/>
              </a:rPr>
              <a:t> efsanesine göre bu tasvir, </a:t>
            </a:r>
            <a:r>
              <a:rPr lang="tr-TR" sz="2400" dirty="0" err="1">
                <a:solidFill>
                  <a:schemeClr val="bg1"/>
                </a:solidFill>
                <a:latin typeface="Comic Sans MS" panose="030F0702030302020204" pitchFamily="66" charset="0"/>
              </a:rPr>
              <a:t>Buddha’nın</a:t>
            </a:r>
            <a:r>
              <a:rPr lang="tr-TR" sz="2400" dirty="0">
                <a:solidFill>
                  <a:schemeClr val="bg1"/>
                </a:solidFill>
                <a:latin typeface="Comic Sans MS" panose="030F0702030302020204" pitchFamily="66" charset="0"/>
              </a:rPr>
              <a:t>  </a:t>
            </a:r>
            <a:r>
              <a:rPr lang="tr-TR" sz="2400" dirty="0" err="1">
                <a:solidFill>
                  <a:schemeClr val="bg1"/>
                </a:solidFill>
                <a:latin typeface="Comic Sans MS" panose="030F0702030302020204" pitchFamily="66" charset="0"/>
              </a:rPr>
              <a:t>Tathagatha</a:t>
            </a:r>
            <a:r>
              <a:rPr lang="tr-TR" sz="2400" dirty="0">
                <a:solidFill>
                  <a:schemeClr val="bg1"/>
                </a:solidFill>
                <a:latin typeface="Comic Sans MS" panose="030F0702030302020204" pitchFamily="66" charset="0"/>
              </a:rPr>
              <a:t> ( gerçek olan </a:t>
            </a:r>
            <a:r>
              <a:rPr lang="tr-TR" sz="2400" dirty="0" err="1">
                <a:solidFill>
                  <a:schemeClr val="bg1"/>
                </a:solidFill>
                <a:latin typeface="Comic Sans MS" panose="030F0702030302020204" pitchFamily="66" charset="0"/>
              </a:rPr>
              <a:t>Buddha</a:t>
            </a:r>
            <a:r>
              <a:rPr lang="tr-TR" sz="2400" dirty="0">
                <a:solidFill>
                  <a:schemeClr val="bg1"/>
                </a:solidFill>
                <a:latin typeface="Comic Sans MS" panose="030F0702030302020204" pitchFamily="66" charset="0"/>
              </a:rPr>
              <a:t>) olarak insanlar dünyasına gelişini betimlemektedir ve bunun için beyaz bir fil olarak kraliçenin rahmine girmiştir.</a:t>
            </a:r>
          </a:p>
        </p:txBody>
      </p:sp>
    </p:spTree>
    <p:extLst>
      <p:ext uri="{BB962C8B-B14F-4D97-AF65-F5344CB8AC3E}">
        <p14:creationId xmlns:p14="http://schemas.microsoft.com/office/powerpoint/2010/main" val="3570201917"/>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52</TotalTime>
  <Words>763</Words>
  <Application>Microsoft Office PowerPoint</Application>
  <PresentationFormat>Geniş ekran</PresentationFormat>
  <Paragraphs>22</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Comic Sans MS</vt:lpstr>
      <vt:lpstr>Times New Roman</vt:lpstr>
      <vt:lpstr>Trebuchet MS</vt:lpstr>
      <vt:lpstr>Berlin</vt:lpstr>
      <vt:lpstr>ŞUNGA DÖNEMİ III 10.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ŞUNGA DÖNEMİ III 10. Hafta</dc:title>
  <dc:creator>Casper</dc:creator>
  <cp:lastModifiedBy>Casper</cp:lastModifiedBy>
  <cp:revision>3</cp:revision>
  <dcterms:created xsi:type="dcterms:W3CDTF">2020-05-09T14:16:05Z</dcterms:created>
  <dcterms:modified xsi:type="dcterms:W3CDTF">2020-05-09T15:08:38Z</dcterms:modified>
</cp:coreProperties>
</file>