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10.xml" ContentType="application/vnd.openxmlformats-officedocument.them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11.xml" ContentType="application/vnd.openxmlformats-officedocument.them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0.xml" ContentType="application/vnd.openxmlformats-officedocument.themeOverrid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12.xml" ContentType="application/vnd.openxmlformats-officedocument.them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13.xml" ContentType="application/vnd.openxmlformats-officedocument.them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theme/theme14.xml" ContentType="application/vnd.openxmlformats-officedocument.theme+xml"/>
  <Override PartName="/ppt/theme/themeOverride49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5.xml" ContentType="application/vnd.openxmlformats-officedocument.them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theme/themeOverride56.xml" ContentType="application/vnd.openxmlformats-officedocument.themeOverride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theme/theme16.xml" ContentType="application/vnd.openxmlformats-officedocument.theme+xml"/>
  <Override PartName="/ppt/theme/themeOverride57.xml" ContentType="application/vnd.openxmlformats-officedocument.themeOverride+xml"/>
  <Override PartName="/ppt/theme/themeOverride58.xml" ContentType="application/vnd.openxmlformats-officedocument.themeOverride+xml"/>
  <Override PartName="/ppt/theme/themeOverride59.xml" ContentType="application/vnd.openxmlformats-officedocument.themeOverride+xml"/>
  <Override PartName="/ppt/theme/themeOverride60.xml" ContentType="application/vnd.openxmlformats-officedocument.themeOverride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theme/theme17.xml" ContentType="application/vnd.openxmlformats-officedocument.theme+xml"/>
  <Override PartName="/ppt/theme/themeOverride61.xml" ContentType="application/vnd.openxmlformats-officedocument.themeOverride+xml"/>
  <Override PartName="/ppt/theme/themeOverride62.xml" ContentType="application/vnd.openxmlformats-officedocument.themeOverride+xml"/>
  <Override PartName="/ppt/theme/themeOverride63.xml" ContentType="application/vnd.openxmlformats-officedocument.themeOverride+xml"/>
  <Override PartName="/ppt/theme/themeOverride64.xml" ContentType="application/vnd.openxmlformats-officedocument.themeOverride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theme/theme18.xml" ContentType="application/vnd.openxmlformats-officedocument.theme+xml"/>
  <Override PartName="/ppt/theme/themeOverride65.xml" ContentType="application/vnd.openxmlformats-officedocument.themeOverride+xml"/>
  <Override PartName="/ppt/theme/themeOverride66.xml" ContentType="application/vnd.openxmlformats-officedocument.themeOverride+xml"/>
  <Override PartName="/ppt/theme/themeOverride67.xml" ContentType="application/vnd.openxmlformats-officedocument.themeOverride+xml"/>
  <Override PartName="/ppt/theme/themeOverride68.xml" ContentType="application/vnd.openxmlformats-officedocument.themeOverride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9.xml" ContentType="application/vnd.openxmlformats-officedocument.theme+xml"/>
  <Override PartName="/ppt/theme/themeOverride69.xml" ContentType="application/vnd.openxmlformats-officedocument.themeOverride+xml"/>
  <Override PartName="/ppt/theme/themeOverride70.xml" ContentType="application/vnd.openxmlformats-officedocument.themeOverride+xml"/>
  <Override PartName="/ppt/theme/themeOverride71.xml" ContentType="application/vnd.openxmlformats-officedocument.themeOverride+xml"/>
  <Override PartName="/ppt/theme/themeOverride7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1" r:id="rId6"/>
    <p:sldMasterId id="2147483723" r:id="rId7"/>
    <p:sldMasterId id="2147483735" r:id="rId8"/>
    <p:sldMasterId id="2147483747" r:id="rId9"/>
    <p:sldMasterId id="2147483759" r:id="rId10"/>
    <p:sldMasterId id="2147483771" r:id="rId11"/>
    <p:sldMasterId id="2147483783" r:id="rId12"/>
    <p:sldMasterId id="2147483795" r:id="rId13"/>
    <p:sldMasterId id="2147483807" r:id="rId14"/>
    <p:sldMasterId id="2147483819" r:id="rId15"/>
    <p:sldMasterId id="2147483831" r:id="rId16"/>
    <p:sldMasterId id="2147483843" r:id="rId17"/>
    <p:sldMasterId id="2147483855" r:id="rId18"/>
    <p:sldMasterId id="2147483867" r:id="rId19"/>
  </p:sldMasterIdLst>
  <p:sldIdLst>
    <p:sldId id="256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66" r:id="rId30"/>
    <p:sldId id="267" r:id="rId31"/>
    <p:sldId id="268" r:id="rId32"/>
    <p:sldId id="269" r:id="rId33"/>
    <p:sldId id="270" r:id="rId34"/>
    <p:sldId id="271" r:id="rId35"/>
    <p:sldId id="272" r:id="rId36"/>
    <p:sldId id="273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9" Type="http://schemas.openxmlformats.org/officeDocument/2006/relationships/viewProps" Target="viewProps.xml"/><Relationship Id="rId21" Type="http://schemas.openxmlformats.org/officeDocument/2006/relationships/slide" Target="slides/slide2.xml"/><Relationship Id="rId34" Type="http://schemas.openxmlformats.org/officeDocument/2006/relationships/slide" Target="slides/slide15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slide" Target="slides/slide18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slide" Target="slides/slide16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32.xml"/><Relationship Id="rId4" Type="http://schemas.openxmlformats.org/officeDocument/2006/relationships/image" Target="../media/image1.jpeg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33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34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35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36.xml"/><Relationship Id="rId4" Type="http://schemas.openxmlformats.org/officeDocument/2006/relationships/image" Target="../media/image1.jpeg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37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38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39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40.xml"/><Relationship Id="rId4" Type="http://schemas.openxmlformats.org/officeDocument/2006/relationships/image" Target="../media/image1.jpeg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41.xml"/></Relationships>
</file>

<file path=ppt/slideLayouts/_rels/slideLayout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42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4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44.xml"/><Relationship Id="rId4" Type="http://schemas.openxmlformats.org/officeDocument/2006/relationships/image" Target="../media/image1.jpeg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3.xml"/><Relationship Id="rId1" Type="http://schemas.openxmlformats.org/officeDocument/2006/relationships/themeOverride" Target="../theme/themeOverride45.xml"/></Relationships>
</file>

<file path=ppt/slideLayouts/_rels/slideLayout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3.xml"/><Relationship Id="rId1" Type="http://schemas.openxmlformats.org/officeDocument/2006/relationships/themeOverride" Target="../theme/themeOverride4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3.xml"/><Relationship Id="rId1" Type="http://schemas.openxmlformats.org/officeDocument/2006/relationships/themeOverride" Target="../theme/themeOverride47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3.xml"/><Relationship Id="rId1" Type="http://schemas.openxmlformats.org/officeDocument/2006/relationships/themeOverride" Target="../theme/themeOverride48.xml"/><Relationship Id="rId4" Type="http://schemas.openxmlformats.org/officeDocument/2006/relationships/image" Target="../media/image1.jpeg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4.xml"/><Relationship Id="rId1" Type="http://schemas.openxmlformats.org/officeDocument/2006/relationships/themeOverride" Target="../theme/themeOverride49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4.xml"/><Relationship Id="rId1" Type="http://schemas.openxmlformats.org/officeDocument/2006/relationships/themeOverride" Target="../theme/themeOverride50.xml"/></Relationships>
</file>

<file path=ppt/slideLayouts/_rels/slideLayout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4.xml"/><Relationship Id="rId1" Type="http://schemas.openxmlformats.org/officeDocument/2006/relationships/themeOverride" Target="../theme/themeOverride5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4.xml"/><Relationship Id="rId1" Type="http://schemas.openxmlformats.org/officeDocument/2006/relationships/themeOverride" Target="../theme/themeOverride52.xml"/><Relationship Id="rId4" Type="http://schemas.openxmlformats.org/officeDocument/2006/relationships/image" Target="../media/image1.jpeg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5.xml"/><Relationship Id="rId1" Type="http://schemas.openxmlformats.org/officeDocument/2006/relationships/themeOverride" Target="../theme/themeOverride53.xml"/></Relationships>
</file>

<file path=ppt/slideLayouts/_rels/slideLayout1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5.xml"/><Relationship Id="rId1" Type="http://schemas.openxmlformats.org/officeDocument/2006/relationships/themeOverride" Target="../theme/themeOverride54.xml"/></Relationships>
</file>

<file path=ppt/slideLayouts/_rels/slideLayout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5.xml"/><Relationship Id="rId1" Type="http://schemas.openxmlformats.org/officeDocument/2006/relationships/themeOverride" Target="../theme/themeOverride5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5.xml"/><Relationship Id="rId1" Type="http://schemas.openxmlformats.org/officeDocument/2006/relationships/themeOverride" Target="../theme/themeOverride56.xml"/><Relationship Id="rId4" Type="http://schemas.openxmlformats.org/officeDocument/2006/relationships/image" Target="../media/image1.jpeg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6.xml"/><Relationship Id="rId1" Type="http://schemas.openxmlformats.org/officeDocument/2006/relationships/themeOverride" Target="../theme/themeOverride57.xml"/></Relationships>
</file>

<file path=ppt/slideLayouts/_rels/slideLayout1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6.xml"/><Relationship Id="rId1" Type="http://schemas.openxmlformats.org/officeDocument/2006/relationships/themeOverride" Target="../theme/themeOverride58.xml"/></Relationships>
</file>

<file path=ppt/slideLayouts/_rels/slideLayout1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6.xml"/><Relationship Id="rId1" Type="http://schemas.openxmlformats.org/officeDocument/2006/relationships/themeOverride" Target="../theme/themeOverride59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6.xml"/><Relationship Id="rId1" Type="http://schemas.openxmlformats.org/officeDocument/2006/relationships/themeOverride" Target="../theme/themeOverride60.xml"/><Relationship Id="rId4" Type="http://schemas.openxmlformats.org/officeDocument/2006/relationships/image" Target="../media/image1.jpeg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7.xml"/><Relationship Id="rId1" Type="http://schemas.openxmlformats.org/officeDocument/2006/relationships/themeOverride" Target="../theme/themeOverride61.xml"/></Relationships>
</file>

<file path=ppt/slideLayouts/_rels/slideLayout1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7.xml"/><Relationship Id="rId1" Type="http://schemas.openxmlformats.org/officeDocument/2006/relationships/themeOverride" Target="../theme/themeOverride62.xml"/></Relationships>
</file>

<file path=ppt/slideLayouts/_rels/slideLayout1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7.xml"/><Relationship Id="rId1" Type="http://schemas.openxmlformats.org/officeDocument/2006/relationships/themeOverride" Target="../theme/themeOverride63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7.xml"/><Relationship Id="rId1" Type="http://schemas.openxmlformats.org/officeDocument/2006/relationships/themeOverride" Target="../theme/themeOverride64.xml"/><Relationship Id="rId4" Type="http://schemas.openxmlformats.org/officeDocument/2006/relationships/image" Target="../media/image1.jpeg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8.xml"/><Relationship Id="rId1" Type="http://schemas.openxmlformats.org/officeDocument/2006/relationships/themeOverride" Target="../theme/themeOverride65.xml"/></Relationships>
</file>

<file path=ppt/slideLayouts/_rels/slideLayout1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8.xml"/><Relationship Id="rId1" Type="http://schemas.openxmlformats.org/officeDocument/2006/relationships/themeOverride" Target="../theme/themeOverride66.xml"/></Relationships>
</file>

<file path=ppt/slideLayouts/_rels/slideLayout1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8.xml"/><Relationship Id="rId1" Type="http://schemas.openxmlformats.org/officeDocument/2006/relationships/themeOverride" Target="../theme/themeOverride6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8.xml"/><Relationship Id="rId1" Type="http://schemas.openxmlformats.org/officeDocument/2006/relationships/themeOverride" Target="../theme/themeOverride68.xml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9.xml"/><Relationship Id="rId1" Type="http://schemas.openxmlformats.org/officeDocument/2006/relationships/themeOverride" Target="../theme/themeOverride69.xml"/></Relationships>
</file>

<file path=ppt/slideLayouts/_rels/slideLayout2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9.xml"/><Relationship Id="rId1" Type="http://schemas.openxmlformats.org/officeDocument/2006/relationships/themeOverride" Target="../theme/themeOverride70.xml"/></Relationships>
</file>

<file path=ppt/slideLayouts/_rels/slideLayout2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9.xml"/><Relationship Id="rId1" Type="http://schemas.openxmlformats.org/officeDocument/2006/relationships/themeOverride" Target="../theme/themeOverride71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9.xml"/><Relationship Id="rId1" Type="http://schemas.openxmlformats.org/officeDocument/2006/relationships/themeOverride" Target="../theme/themeOverride72.xml"/><Relationship Id="rId4" Type="http://schemas.openxmlformats.org/officeDocument/2006/relationships/image" Target="../media/image1.jpeg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9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1.jpe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1.jpe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7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8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1.jpeg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21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2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2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24.xml"/><Relationship Id="rId4" Type="http://schemas.openxmlformats.org/officeDocument/2006/relationships/image" Target="../media/image1.jpeg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25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26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2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28.xml"/><Relationship Id="rId4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29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30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3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53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16046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9328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9647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6635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5901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93852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640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40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890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41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55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66142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468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40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592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18813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5040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8356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344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047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0227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46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87437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6146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928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367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48351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02368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58226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636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549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38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81092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9409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67220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46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424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50147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00611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1793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599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670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50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6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40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79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3276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5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34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27327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29667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40822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46491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24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107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061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134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42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63793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04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02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9947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8049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88380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84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387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876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736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26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52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2563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745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06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6949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02214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982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34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6545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0363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23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306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75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70985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5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57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061799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50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33054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88750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797750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98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170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310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31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3181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86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743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02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582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202162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4238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64663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459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448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516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978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22391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138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264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3393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08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050606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14704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6160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1222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9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061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676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159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5282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355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29616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646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20860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948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726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2B4A4D-06F4-47D5-89A2-EFC9EF126864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381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7236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5346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376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58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92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487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6837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878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62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890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056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691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2B4A4D-06F4-47D5-89A2-EFC9EF126864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7383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54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3678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222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52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0098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070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1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647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96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403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5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7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2B4A4D-06F4-47D5-89A2-EFC9EF126864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7746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986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1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25724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40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337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064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964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773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745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725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4716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2172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63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76725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7870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262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222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54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138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4699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767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438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99981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19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89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0250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112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81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163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521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35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3966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79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15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4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8545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7139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2119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752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01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83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74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81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3332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364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15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16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18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20 Köşeli Çift Ayraç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8835D-732E-4B4A-84EC-CE973C8AAF15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081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77723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89B535-5CD4-4E6B-86E1-09B33F59C97F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581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61A0DF-6C51-433C-A750-FF2F96BDAA51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22752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7" name="18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19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10" name="20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A0E68-0764-4AA5-933A-A6AF5B54A4D4}" type="slidenum">
              <a:rPr lang="tr-TR" altLang="tr-TR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7184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41537-49EA-42E1-B0C8-625D9CD10D83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30261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15 Köşeli Çift Ayraç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DF13B6-65E3-447C-B5B1-A579AC8C8F96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158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79B83D-1DEA-4C43-A0D3-00A0888531D3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82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637009-4062-429F-9F10-7EA067BE8519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581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1ADED-A092-434C-9459-4650E10B38D8}" type="slidenum">
              <a:rPr lang="tr-TR" altLang="tr-TR" smtClean="0">
                <a:solidFill>
                  <a:prstClr val="white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187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64793C-E004-490A-88E5-EE694338D248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71412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3D786-7A0B-4BB7-960A-6A198272C88D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77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4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07.xml"/><Relationship Id="rId10" Type="http://schemas.openxmlformats.org/officeDocument/2006/relationships/slideLayout" Target="../slideLayouts/slideLayout112.xml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5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3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6.xm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34.xm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42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7.xml"/><Relationship Id="rId1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40.xml"/><Relationship Id="rId10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4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3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8.xml"/><Relationship Id="rId1" Type="http://schemas.openxmlformats.org/officeDocument/2006/relationships/slideLayout" Target="../slideLayouts/slideLayout147.xml"/><Relationship Id="rId6" Type="http://schemas.openxmlformats.org/officeDocument/2006/relationships/slideLayout" Target="../slideLayouts/slideLayout152.xml"/><Relationship Id="rId11" Type="http://schemas.openxmlformats.org/officeDocument/2006/relationships/slideLayout" Target="../slideLayouts/slideLayout157.xml"/><Relationship Id="rId5" Type="http://schemas.openxmlformats.org/officeDocument/2006/relationships/slideLayout" Target="../slideLayouts/slideLayout151.xml"/><Relationship Id="rId10" Type="http://schemas.openxmlformats.org/officeDocument/2006/relationships/slideLayout" Target="../slideLayouts/slideLayout156.xml"/><Relationship Id="rId4" Type="http://schemas.openxmlformats.org/officeDocument/2006/relationships/slideLayout" Target="../slideLayouts/slideLayout150.xml"/><Relationship Id="rId9" Type="http://schemas.openxmlformats.org/officeDocument/2006/relationships/slideLayout" Target="../slideLayouts/slideLayout15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4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9.xml"/><Relationship Id="rId1" Type="http://schemas.openxmlformats.org/officeDocument/2006/relationships/slideLayout" Target="../slideLayouts/slideLayout158.xml"/><Relationship Id="rId6" Type="http://schemas.openxmlformats.org/officeDocument/2006/relationships/slideLayout" Target="../slideLayouts/slideLayout163.xml"/><Relationship Id="rId11" Type="http://schemas.openxmlformats.org/officeDocument/2006/relationships/slideLayout" Target="../slideLayouts/slideLayout168.xml"/><Relationship Id="rId5" Type="http://schemas.openxmlformats.org/officeDocument/2006/relationships/slideLayout" Target="../slideLayouts/slideLayout162.xml"/><Relationship Id="rId10" Type="http://schemas.openxmlformats.org/officeDocument/2006/relationships/slideLayout" Target="../slideLayouts/slideLayout167.xml"/><Relationship Id="rId4" Type="http://schemas.openxmlformats.org/officeDocument/2006/relationships/slideLayout" Target="../slideLayouts/slideLayout161.xml"/><Relationship Id="rId9" Type="http://schemas.openxmlformats.org/officeDocument/2006/relationships/slideLayout" Target="../slideLayouts/slideLayout166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70.xml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6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81.xml"/><Relationship Id="rId1" Type="http://schemas.openxmlformats.org/officeDocument/2006/relationships/slideLayout" Target="../slideLayouts/slideLayout180.xml"/><Relationship Id="rId6" Type="http://schemas.openxmlformats.org/officeDocument/2006/relationships/slideLayout" Target="../slideLayouts/slideLayout185.xml"/><Relationship Id="rId11" Type="http://schemas.openxmlformats.org/officeDocument/2006/relationships/slideLayout" Target="../slideLayouts/slideLayout190.xml"/><Relationship Id="rId5" Type="http://schemas.openxmlformats.org/officeDocument/2006/relationships/slideLayout" Target="../slideLayouts/slideLayout184.xml"/><Relationship Id="rId10" Type="http://schemas.openxmlformats.org/officeDocument/2006/relationships/slideLayout" Target="../slideLayouts/slideLayout189.xml"/><Relationship Id="rId4" Type="http://schemas.openxmlformats.org/officeDocument/2006/relationships/slideLayout" Target="../slideLayouts/slideLayout183.xml"/><Relationship Id="rId9" Type="http://schemas.openxmlformats.org/officeDocument/2006/relationships/slideLayout" Target="../slideLayouts/slideLayout188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92.xml"/><Relationship Id="rId1" Type="http://schemas.openxmlformats.org/officeDocument/2006/relationships/slideLayout" Target="../slideLayouts/slideLayout191.xml"/><Relationship Id="rId6" Type="http://schemas.openxmlformats.org/officeDocument/2006/relationships/slideLayout" Target="../slideLayouts/slideLayout196.xml"/><Relationship Id="rId11" Type="http://schemas.openxmlformats.org/officeDocument/2006/relationships/slideLayout" Target="../slideLayouts/slideLayout201.xml"/><Relationship Id="rId5" Type="http://schemas.openxmlformats.org/officeDocument/2006/relationships/slideLayout" Target="../slideLayouts/slideLayout195.xml"/><Relationship Id="rId10" Type="http://schemas.openxmlformats.org/officeDocument/2006/relationships/slideLayout" Target="../slideLayouts/slideLayout200.xml"/><Relationship Id="rId4" Type="http://schemas.openxmlformats.org/officeDocument/2006/relationships/slideLayout" Target="../slideLayouts/slideLayout194.xml"/><Relationship Id="rId9" Type="http://schemas.openxmlformats.org/officeDocument/2006/relationships/slideLayout" Target="../slideLayouts/slideLayout19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8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3.xml"/><Relationship Id="rId1" Type="http://schemas.openxmlformats.org/officeDocument/2006/relationships/slideLayout" Target="../slideLayouts/slideLayout202.xml"/><Relationship Id="rId6" Type="http://schemas.openxmlformats.org/officeDocument/2006/relationships/slideLayout" Target="../slideLayouts/slideLayout207.xml"/><Relationship Id="rId11" Type="http://schemas.openxmlformats.org/officeDocument/2006/relationships/slideLayout" Target="../slideLayouts/slideLayout212.xml"/><Relationship Id="rId5" Type="http://schemas.openxmlformats.org/officeDocument/2006/relationships/slideLayout" Target="../slideLayouts/slideLayout206.xml"/><Relationship Id="rId10" Type="http://schemas.openxmlformats.org/officeDocument/2006/relationships/slideLayout" Target="../slideLayouts/slideLayout211.xml"/><Relationship Id="rId4" Type="http://schemas.openxmlformats.org/officeDocument/2006/relationships/slideLayout" Target="../slideLayouts/slideLayout205.xml"/><Relationship Id="rId9" Type="http://schemas.openxmlformats.org/officeDocument/2006/relationships/slideLayout" Target="../slideLayouts/slideLayout21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5228-CB66-4069-A59D-B813E4CCEFD9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CECDE-30EC-4134-9A69-A5532FADD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40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8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04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1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8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37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71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11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13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7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41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3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5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02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1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E69EA-77E5-4548-926E-9463B523775A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2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Ayak ve Ayak bileği kinezyolojisi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402138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/>
              <a:t>Ayak ve ayak bileği esneklik ve stabilitenin bir arada bulunduğu dinamik bir yapıdır.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/>
          </a:p>
          <a:p>
            <a:pPr eaLnBrk="1" hangingPunct="1">
              <a:lnSpc>
                <a:spcPct val="80000"/>
              </a:lnSpc>
            </a:pPr>
            <a:r>
              <a:rPr lang="tr-TR" altLang="tr-TR" sz="2400"/>
              <a:t>Topuk vuruşu esnasında şok absorbe eden bir yapı olarak hareket ederken, yerle temas sırasında zeminin şekline uyum sağlar.</a:t>
            </a:r>
          </a:p>
        </p:txBody>
      </p:sp>
    </p:spTree>
    <p:extLst>
      <p:ext uri="{BB962C8B-B14F-4D97-AF65-F5344CB8AC3E}">
        <p14:creationId xmlns:p14="http://schemas.microsoft.com/office/powerpoint/2010/main" val="217102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 b="1"/>
              <a:t>Arka grup kaslar</a:t>
            </a:r>
          </a:p>
          <a:p>
            <a:pPr eaLnBrk="1" hangingPunct="1"/>
            <a:r>
              <a:rPr lang="tr-TR" altLang="tr-TR" sz="2400"/>
              <a:t>M. Triseps sura (M. Gastroknemius, m. Plantaris ve m. Soleus), m. Tibialis posterior, m. Fleksör digitorum longus ve m. Fleksör hallusis longus  kaslarıdır.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M. Triseps sura kasları plantar fleksiyon yaptırırlar.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Soleus kası postür kası olarak rol alır.</a:t>
            </a:r>
          </a:p>
        </p:txBody>
      </p:sp>
      <p:sp>
        <p:nvSpPr>
          <p:cNvPr id="96258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AYAK BİLEĞİ VE AYAĞIN KASLARI</a:t>
            </a:r>
          </a:p>
        </p:txBody>
      </p:sp>
    </p:spTree>
    <p:extLst>
      <p:ext uri="{BB962C8B-B14F-4D97-AF65-F5344CB8AC3E}">
        <p14:creationId xmlns:p14="http://schemas.microsoft.com/office/powerpoint/2010/main" val="2431643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 dirty="0"/>
              <a:t>Tek bacak üzerinde durma sırasında </a:t>
            </a:r>
            <a:r>
              <a:rPr lang="tr-TR" sz="2800" dirty="0" err="1"/>
              <a:t>soleusta</a:t>
            </a:r>
            <a:r>
              <a:rPr lang="tr-TR" sz="2800" dirty="0"/>
              <a:t> vücut ağırlığının yarısı kadar kuvvet oluşmaktadır.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tr-TR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 dirty="0"/>
              <a:t>Parmak ucuna kalkma sırasında hem </a:t>
            </a:r>
            <a:r>
              <a:rPr lang="tr-TR" sz="2800" dirty="0" err="1"/>
              <a:t>gastroknemius</a:t>
            </a:r>
            <a:r>
              <a:rPr lang="tr-TR" sz="2800" dirty="0"/>
              <a:t> hem de </a:t>
            </a:r>
            <a:r>
              <a:rPr lang="tr-TR" sz="2800" dirty="0" err="1"/>
              <a:t>soleus</a:t>
            </a:r>
            <a:r>
              <a:rPr lang="tr-TR" sz="2800" dirty="0"/>
              <a:t> kasları kasılır.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tr-TR" sz="28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 dirty="0"/>
              <a:t>Koşma, sıçrama sırasında </a:t>
            </a:r>
            <a:r>
              <a:rPr lang="tr-TR" sz="2800" dirty="0" err="1"/>
              <a:t>gastroknemius</a:t>
            </a:r>
            <a:r>
              <a:rPr lang="tr-TR" sz="2800" dirty="0"/>
              <a:t> kası ön plandadır. </a:t>
            </a:r>
          </a:p>
          <a:p>
            <a:pPr eaLnBrk="1" hangingPunct="1">
              <a:defRPr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868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2 İçerik Yer Tutucusu"/>
          <p:cNvSpPr>
            <a:spLocks noGrp="1"/>
          </p:cNvSpPr>
          <p:nvPr>
            <p:ph idx="1"/>
          </p:nvPr>
        </p:nvSpPr>
        <p:spPr>
          <a:xfrm>
            <a:off x="1981200" y="1357313"/>
            <a:ext cx="8229600" cy="5143500"/>
          </a:xfrm>
        </p:spPr>
        <p:txBody>
          <a:bodyPr/>
          <a:lstStyle/>
          <a:p>
            <a:pPr eaLnBrk="1" hangingPunct="1"/>
            <a:r>
              <a:rPr lang="tr-TR" altLang="tr-TR" sz="2800"/>
              <a:t>M. Tibialis posterior subtalar eklemin invertörü olmanın yanısıra ayak arkına dinamik destek sağlar.</a:t>
            </a:r>
          </a:p>
          <a:p>
            <a:pPr eaLnBrk="1" hangingPunct="1"/>
            <a:r>
              <a:rPr lang="tr-TR" altLang="tr-TR" sz="2800"/>
              <a:t>Bu kasın paralizisinde ayak arkı çöker ve pes planus deformitesi gelişir.</a:t>
            </a:r>
          </a:p>
          <a:p>
            <a:pPr eaLnBrk="1" hangingPunct="1"/>
            <a:r>
              <a:rPr lang="tr-TR" altLang="tr-TR" sz="2800"/>
              <a:t>M. Fleksör digitorum longus ve m. Fleksör hallusis longus kasları ayağın longitudinal arkını desteklerler ve yürümenin itme fazında zemine kuvvet uygulamak için kasılırlar.</a:t>
            </a:r>
          </a:p>
        </p:txBody>
      </p:sp>
    </p:spTree>
    <p:extLst>
      <p:ext uri="{BB962C8B-B14F-4D97-AF65-F5344CB8AC3E}">
        <p14:creationId xmlns:p14="http://schemas.microsoft.com/office/powerpoint/2010/main" val="538506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b="1"/>
              <a:t>Lateral grup kaslar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Peroneal kaslardır.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Ayağın evertörleridir.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Paralizisinde ayak bileği stabilitesi bozulur ve inversiyon zedelenmeleri oluşur.</a:t>
            </a:r>
          </a:p>
          <a:p>
            <a:pPr eaLnBrk="1" hangingPunct="1"/>
            <a:endParaRPr lang="tr-TR" altLang="tr-TR" sz="2800"/>
          </a:p>
        </p:txBody>
      </p:sp>
      <p:sp>
        <p:nvSpPr>
          <p:cNvPr id="983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79157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577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Ön grup kaslar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M. Tibialis anterior, m. Ekstensör hallusis longus, m. Ekstansör digitorum longus, m. Peroneus tertius kaslarıdır.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Bu kasların paralizisinde düşük ayak gelişir.</a:t>
            </a:r>
          </a:p>
        </p:txBody>
      </p:sp>
      <p:sp>
        <p:nvSpPr>
          <p:cNvPr id="993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122710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/>
              <a:t>Ayak arkları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/>
              <a:t>1.Medial longitudinal ark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/>
              <a:t>2.Lateral longitudinal ark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/>
              <a:t>3.Transvers ark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Arkları, sitatik ligaman fasia desteği ve dinamik kas kontraksiyonu ile sağlanır.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Vücut ağırlığı arklar sayesinde ayağa dağıtılır.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mtClean="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40317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tr-TR" sz="2800"/>
              <a:t>Medial longitudinal ark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/>
              <a:t>Kalkaneus, talus, naviküler, medial kuneiform ve ilk metatarsal kemiklerden oluşan bu ark, en uzun ve en yüksek arktır.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tr-TR" sz="2800"/>
              <a:t>Lateral longitudinal ark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/>
              <a:t>Kalkaneus, kuboid ve 5. metatarstan oluşur. Daha düşüktür.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tr-TR" sz="2800"/>
              <a:t>Transvers ark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/>
              <a:t>Orta tarsal ve tarsometatarsal alanlarda medialden laterale doğru iç bükeydir. 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tr-TR" smtClean="0"/>
          </a:p>
        </p:txBody>
      </p:sp>
      <p:sp>
        <p:nvSpPr>
          <p:cNvPr id="1013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97093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/>
              <a:t>Arklar ayağın gücüne stabilitesine, hareketliliğine ve esnekliğine katkıda bulunurlar.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Yük taşıma sırasında bu arklar şok absorbe eder ve yükün uygun dağılımını sağlarlar.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/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Arkların derinliğinin kaybolması pes planus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/>
              <a:t> 	derinliğin fazla olması ise Pes Kavus olarak değerlendirilir. Ayak iz değerlendirme çalışmaları ile belirlenebilir.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endParaRPr lang="tr-TR" altLang="tr-TR" sz="28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06193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Ayakta durma sırasında ağırlık kalkaneus ve metatarsal başlara yarı yarıya dağıtılır.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Birinci metatars başına diğer dört metatars başından 2 kat daha fazla yük alır. </a:t>
            </a:r>
          </a:p>
        </p:txBody>
      </p:sp>
      <p:sp>
        <p:nvSpPr>
          <p:cNvPr id="1044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Ayağa binen yükler</a:t>
            </a:r>
          </a:p>
        </p:txBody>
      </p:sp>
    </p:spTree>
    <p:extLst>
      <p:ext uri="{BB962C8B-B14F-4D97-AF65-F5344CB8AC3E}">
        <p14:creationId xmlns:p14="http://schemas.microsoft.com/office/powerpoint/2010/main" val="17976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981200" y="1600201"/>
            <a:ext cx="6686550" cy="4525963"/>
          </a:xfrm>
        </p:spPr>
        <p:txBody>
          <a:bodyPr/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 dirty="0"/>
              <a:t>Ayağın yerden kalkışı esnasında ise sert bir yapıya dönüşür.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tr-TR" sz="2800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tr-TR" sz="2800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tr-TR" sz="2800" dirty="0"/>
              <a:t>Ayak vücut ağırlığını taşıdığı ve çevreyle temas sağladığı için zedelenme olasılığı yüksektir</a:t>
            </a:r>
            <a:r>
              <a:rPr lang="tr-TR" sz="2400" dirty="0"/>
              <a:t>. </a:t>
            </a:r>
          </a:p>
          <a:p>
            <a:pPr eaLnBrk="1" hangingPunct="1">
              <a:defRPr/>
            </a:pPr>
            <a:endParaRPr lang="tr-TR" dirty="0"/>
          </a:p>
        </p:txBody>
      </p:sp>
      <p:sp>
        <p:nvSpPr>
          <p:cNvPr id="45060" name="3 İçerik Yer Tutucusu"/>
          <p:cNvSpPr>
            <a:spLocks noGrp="1"/>
          </p:cNvSpPr>
          <p:nvPr>
            <p:ph sz="half" idx="2"/>
          </p:nvPr>
        </p:nvSpPr>
        <p:spPr>
          <a:xfrm flipH="1">
            <a:off x="10210801" y="5786439"/>
            <a:ext cx="100013" cy="339725"/>
          </a:xfrm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81708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38314" y="500063"/>
            <a:ext cx="4573587" cy="5626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Ayak 7 tarsal, 5 metatars ve 14 falanks olmak üzere 26 kemik ve bu eklemin oluşturduğu 33 eklem ile komleks bir yapıya sahiptir.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Ayak elastik bir kavis oluşturan yapıdır.Bu kavsin tepesini talus oluşturur ve kalkaneusun tepesine oturur.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Talus ayağın bacakla olan bağlantısını sağlar.Vücut ağırlığını alıp ileten güç ve sağlamlığa sahip bir kemiktir.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</p:txBody>
      </p:sp>
      <p:sp>
        <p:nvSpPr>
          <p:cNvPr id="46083" name="İçerik Yer Tutucus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10604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Ayak kemiklerinden en büyüğü kalkaneustur.Vücut ağırlığının çoğunu talustan alıp yere iletir.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Küboid kemikler ayağın lateral yüzünde palpe edilir.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742480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Navikular kemik ayağın medialinde çıkıntı olarak palpe edilir.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Ayağa arkadan bakıldığında kalkaneus gözlenmelidir.Kalkaneus nötral pozisyonda yada hafif valgus pozisyonundadır.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428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/>
          </p:cNvSpPr>
          <p:nvPr>
            <p:ph idx="1"/>
          </p:nvPr>
        </p:nvSpPr>
        <p:spPr>
          <a:xfrm>
            <a:off x="1981200" y="1214438"/>
            <a:ext cx="8229600" cy="5429250"/>
          </a:xfrm>
        </p:spPr>
        <p:txBody>
          <a:bodyPr/>
          <a:lstStyle/>
          <a:p>
            <a:pPr eaLnBrk="1" hangingPunct="1"/>
            <a:r>
              <a:rPr lang="tr-TR" altLang="tr-TR" sz="2800"/>
              <a:t>Distal tibia ve fibulanın talus ile yaptığı bir eklemdir.Bu eklem yük verme esnasında kuvvetin ayağa iletimini sağlar.Bu kuvvet vücut ağırlığının on katına kadar ulaşabilir. </a:t>
            </a:r>
          </a:p>
          <a:p>
            <a:pPr eaLnBrk="1" hangingPunct="1"/>
            <a:r>
              <a:rPr lang="tr-TR" altLang="tr-TR" sz="2800"/>
              <a:t>Dorsifleksiyon ve plantar fleksiyon hareketleri bu eklemde gerçekleşir.</a:t>
            </a:r>
          </a:p>
          <a:p>
            <a:pPr eaLnBrk="1" hangingPunct="1"/>
            <a:r>
              <a:rPr lang="tr-TR" altLang="tr-TR" sz="2800"/>
              <a:t>Malleollerin uçlarını birleştiren çizgi ayak bileği aksını oluşturur.</a:t>
            </a:r>
          </a:p>
          <a:p>
            <a:pPr eaLnBrk="1" hangingPunct="1">
              <a:buFontTx/>
              <a:buNone/>
            </a:pPr>
            <a:r>
              <a:rPr lang="tr-TR" altLang="tr-TR" sz="2800"/>
              <a:t>	</a:t>
            </a:r>
            <a:endParaRPr lang="tr-TR" altLang="tr-TR" sz="2800" b="1"/>
          </a:p>
          <a:p>
            <a:pPr eaLnBrk="1" hangingPunct="1"/>
            <a:r>
              <a:rPr lang="tr-TR" altLang="tr-TR" sz="2800"/>
              <a:t>	</a:t>
            </a:r>
          </a:p>
        </p:txBody>
      </p:sp>
      <p:sp>
        <p:nvSpPr>
          <p:cNvPr id="921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Talokrural</a:t>
            </a:r>
            <a:r>
              <a:rPr lang="tr-TR" dirty="0" smtClean="0"/>
              <a:t> (</a:t>
            </a:r>
            <a:r>
              <a:rPr lang="tr-TR" dirty="0" err="1" smtClean="0"/>
              <a:t>tibiotalar</a:t>
            </a:r>
            <a:r>
              <a:rPr lang="tr-TR" dirty="0" smtClean="0"/>
              <a:t>) eklem</a:t>
            </a:r>
          </a:p>
        </p:txBody>
      </p:sp>
    </p:spTree>
    <p:extLst>
      <p:ext uri="{BB962C8B-B14F-4D97-AF65-F5344CB8AC3E}">
        <p14:creationId xmlns:p14="http://schemas.microsoft.com/office/powerpoint/2010/main" val="1715178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Talus ve kalkaneusun arasındaki eklemdir.</a:t>
            </a:r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Yük verme sırasında yaklaşık ağırlığın %50 si metatarslara, %50 si topuklara biner.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Baş parmağın yük taşıması diğer parmaklara göre 2 kat daha fazladır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tr-TR" altLang="tr-TR" smtClean="0"/>
              <a:t>   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err="1"/>
              <a:t>Subtalar</a:t>
            </a:r>
            <a:r>
              <a:rPr lang="tr-TR" sz="4000" dirty="0"/>
              <a:t> Eklem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1875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85875"/>
            <a:ext cx="8229600" cy="5143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/>
              <a:t>Ayak bileği bütün eksenlerde hareket yapabilir ancak en temel hareketi horizonto-frontal düzlemdedir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Ayak eklemi yaklaşık 65 derece fleksiyon ve ekstansiyon yapar.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Normal yürüme sırasında yaklaşık 30ºlik hareket (10º dorsifleksiyon, 20º plantar fleksiyon) yeterlidir.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/>
              <a:t>Ayak yaklaşık 35 derece inversiyon 20 derece eversiyon hareketine sahiptir.</a:t>
            </a:r>
          </a:p>
        </p:txBody>
      </p:sp>
    </p:spTree>
    <p:extLst>
      <p:ext uri="{BB962C8B-B14F-4D97-AF65-F5344CB8AC3E}">
        <p14:creationId xmlns:p14="http://schemas.microsoft.com/office/powerpoint/2010/main" val="1290085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/>
              <a:t>Tarsometatarsal eklemlerde hareket minimaldir ancak hep birlikte ayağa bir miktar esneklik sağlar.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1. metatarsal eklem diğerlerine göre daha fazla açıda hareket yapar.</a:t>
            </a:r>
          </a:p>
          <a:p>
            <a:pPr eaLnBrk="1" hangingPunct="1"/>
            <a:endParaRPr lang="tr-TR" altLang="tr-TR" sz="2800"/>
          </a:p>
          <a:p>
            <a:pPr eaLnBrk="1" hangingPunct="1"/>
            <a:r>
              <a:rPr lang="tr-TR" altLang="tr-TR" sz="2800"/>
              <a:t>Metatorsofalengial eklemlerin abd ve add hareketleri vardır.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116039314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8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2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3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4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5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16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7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5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6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0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8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9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668</Words>
  <Application>Microsoft Office PowerPoint</Application>
  <PresentationFormat>Geniş ekran</PresentationFormat>
  <Paragraphs>95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19</vt:i4>
      </vt:variant>
      <vt:variant>
        <vt:lpstr>Slayt Başlıkları</vt:lpstr>
      </vt:variant>
      <vt:variant>
        <vt:i4>18</vt:i4>
      </vt:variant>
    </vt:vector>
  </HeadingPairs>
  <TitlesOfParts>
    <vt:vector size="44" baseType="lpstr">
      <vt:lpstr>Arial</vt:lpstr>
      <vt:lpstr>Calibri</vt:lpstr>
      <vt:lpstr>Calibri Light</vt:lpstr>
      <vt:lpstr>Lucida Sans Unicode</vt:lpstr>
      <vt:lpstr>Verdana</vt:lpstr>
      <vt:lpstr>Wingdings 2</vt:lpstr>
      <vt:lpstr>Wingdings 3</vt:lpstr>
      <vt:lpstr>Office Teması</vt:lpstr>
      <vt:lpstr>Kalabalık</vt:lpstr>
      <vt:lpstr>1_Kalabalık</vt:lpstr>
      <vt:lpstr>2_Kalabalık</vt:lpstr>
      <vt:lpstr>3_Kalabalık</vt:lpstr>
      <vt:lpstr>4_Kalabalık</vt:lpstr>
      <vt:lpstr>5_Kalabalık</vt:lpstr>
      <vt:lpstr>6_Kalabalık</vt:lpstr>
      <vt:lpstr>7_Kalabalık</vt:lpstr>
      <vt:lpstr>8_Kalabalık</vt:lpstr>
      <vt:lpstr>9_Kalabalık</vt:lpstr>
      <vt:lpstr>10_Kalabalık</vt:lpstr>
      <vt:lpstr>11_Kalabalık</vt:lpstr>
      <vt:lpstr>12_Kalabalık</vt:lpstr>
      <vt:lpstr>13_Kalabalık</vt:lpstr>
      <vt:lpstr>14_Kalabalık</vt:lpstr>
      <vt:lpstr>15_Kalabalık</vt:lpstr>
      <vt:lpstr>16_Kalabalık</vt:lpstr>
      <vt:lpstr>17_Kalabalık</vt:lpstr>
      <vt:lpstr>Ayak ve Ayak bileği kinezyolojisi</vt:lpstr>
      <vt:lpstr>PowerPoint Sunusu</vt:lpstr>
      <vt:lpstr>PowerPoint Sunusu</vt:lpstr>
      <vt:lpstr>PowerPoint Sunusu</vt:lpstr>
      <vt:lpstr>PowerPoint Sunusu</vt:lpstr>
      <vt:lpstr>Talokrural (tibiotalar) eklem</vt:lpstr>
      <vt:lpstr>Subtalar Eklem</vt:lpstr>
      <vt:lpstr>PowerPoint Sunusu</vt:lpstr>
      <vt:lpstr>PowerPoint Sunusu</vt:lpstr>
      <vt:lpstr>AYAK BİLEĞİ VE AYAĞIN KASLARI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Ayağa binen yükler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Ayak ve Ayak bileği kinezyolojisi</dc:title>
  <dc:creator>sinan sert</dc:creator>
  <cp:lastModifiedBy>sinan sert</cp:lastModifiedBy>
  <cp:revision>1</cp:revision>
  <dcterms:created xsi:type="dcterms:W3CDTF">2019-07-31T11:08:06Z</dcterms:created>
  <dcterms:modified xsi:type="dcterms:W3CDTF">2019-07-31T11:12:39Z</dcterms:modified>
</cp:coreProperties>
</file>