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3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1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31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9673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83251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56593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77253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2147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31648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67199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96286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49368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4389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06089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9112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5310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3390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92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5871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958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981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56932" y="2726265"/>
            <a:ext cx="6815669" cy="2565398"/>
          </a:xfrm>
        </p:spPr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İş Yerinde Protokol </a:t>
            </a:r>
            <a:r>
              <a:rPr lang="tr-TR" dirty="0" smtClean="0">
                <a:latin typeface="Comic Sans MS" pitchFamily="66" charset="0"/>
              </a:rPr>
              <a:t>Kuralları </a:t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ve </a:t>
            </a:r>
            <a:r>
              <a:rPr lang="tr-TR" dirty="0" smtClean="0">
                <a:latin typeface="Comic Sans MS" pitchFamily="66" charset="0"/>
              </a:rPr>
              <a:t>İş Görüşmesi</a:t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(Mülakat)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294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677334" y="1217084"/>
            <a:ext cx="4119563" cy="4572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 görüşmeleri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922866" y="1955800"/>
            <a:ext cx="10520363" cy="335597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b="1" u="sng" dirty="0" smtClean="0">
                <a:solidFill>
                  <a:srgbClr val="002060"/>
                </a:solidFill>
                <a:latin typeface="Comic Sans MS" pitchFamily="66" charset="0"/>
              </a:rPr>
              <a:t>İş Görüşmelerinin Başarısını Etkileyen Unsurlar </a:t>
            </a:r>
          </a:p>
          <a:p>
            <a:pPr algn="just"/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Başvuru dilekçesi yazımı </a:t>
            </a:r>
          </a:p>
          <a:p>
            <a:pPr algn="just"/>
            <a:r>
              <a:rPr lang="tr-TR" sz="1800" b="1" dirty="0" smtClean="0">
                <a:solidFill>
                  <a:srgbClr val="002060"/>
                </a:solidFill>
                <a:latin typeface="Comic Sans MS" pitchFamily="66" charset="0"/>
              </a:rPr>
              <a:t>Özgeçmiş </a:t>
            </a:r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hazırlama </a:t>
            </a:r>
          </a:p>
          <a:p>
            <a:pPr algn="just"/>
            <a:r>
              <a:rPr lang="tr-TR" sz="1800" b="1" dirty="0" smtClean="0">
                <a:solidFill>
                  <a:srgbClr val="002060"/>
                </a:solidFill>
                <a:latin typeface="Comic Sans MS" pitchFamily="66" charset="0"/>
              </a:rPr>
              <a:t>Giysi </a:t>
            </a:r>
            <a:endParaRPr lang="tr-TR" sz="1800" b="1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Selamlaşma </a:t>
            </a:r>
          </a:p>
          <a:p>
            <a:pPr algn="just"/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Hitap </a:t>
            </a:r>
          </a:p>
          <a:p>
            <a:pPr algn="just"/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Duruş, oturuş, davranış </a:t>
            </a:r>
          </a:p>
          <a:p>
            <a:pPr algn="just"/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Konuşma biçimi </a:t>
            </a:r>
            <a:endParaRPr lang="tr-TR" sz="1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algn="just">
              <a:buNone/>
            </a:pPr>
            <a:endParaRPr lang="tr-TR" sz="1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algn="just">
              <a:buNone/>
            </a:pPr>
            <a:r>
              <a:rPr lang="tr-TR" sz="1800" b="1" dirty="0" smtClean="0">
                <a:solidFill>
                  <a:srgbClr val="002060"/>
                </a:solidFill>
                <a:latin typeface="Comic Sans MS" pitchFamily="66" charset="0"/>
              </a:rPr>
              <a:t>Yazılı </a:t>
            </a:r>
            <a:r>
              <a:rPr lang="tr-TR" sz="1800" b="1" dirty="0">
                <a:solidFill>
                  <a:srgbClr val="002060"/>
                </a:solidFill>
                <a:latin typeface="Comic Sans MS" pitchFamily="66" charset="0"/>
              </a:rPr>
              <a:t>sınavlarda başarılı olan bir çok kişi yukarıdaki konulara dikkat etmedikleri için işi </a:t>
            </a:r>
            <a:r>
              <a:rPr lang="tr-TR" sz="1800" b="1" dirty="0" smtClean="0">
                <a:solidFill>
                  <a:srgbClr val="002060"/>
                </a:solidFill>
                <a:latin typeface="Comic Sans MS" pitchFamily="66" charset="0"/>
              </a:rPr>
              <a:t>kaybetmektedirler.</a:t>
            </a:r>
            <a:endParaRPr lang="tr-TR" sz="1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8461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931333" y="896408"/>
            <a:ext cx="4538663" cy="68897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İş görüşmeleri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1405466" y="1710268"/>
            <a:ext cx="9110134" cy="3489325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İş görüşmelerinde aranan en önemli özellikler, adayların üstün bilgi ve becerileri değil, başvuruda bulunduğu kurumun dokusuna uygun, uyumlu ve olgun ilişkileri sağlayacak, iletişim becerileri yüksek kişilerdir.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Kişiye,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işle ilgili bilgi ve beceriler kurum tarafından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kazandırılabilir.  Ancak kişilerarası ilişkilerde uyumsuzluk,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iletişim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sorunları ve kişilik kusurlarını düzeltmek oldukça zordur.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Bu özellikleri edinememiş kişiler tercih edilmez. </a:t>
            </a:r>
            <a:endParaRPr lang="tr-TR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306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922867" y="999067"/>
            <a:ext cx="10312400" cy="4952999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Özgeçmiş Hazırlama</a:t>
            </a: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Özgeçmiş 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adayı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en iyi şekilde tanımlayan/tanıtan, başka bir deyişle pazarlayan 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bir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araçtır. Bu 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nedenle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özenle 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ve kurallara uygun bir şekilde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hazırlanmalıdır.</a:t>
            </a:r>
            <a:endParaRPr lang="tr-TR" sz="20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Özgeçmiş bilgisayarda hazırlanmalı, A4 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beyaz kağıt kullanılmalı,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yazım kurallarına uyulmalı ve özellikle ifade hatalarından kaçınılmalıdır. </a:t>
            </a:r>
            <a:endParaRPr lang="tr-TR" sz="20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Özgeçmiş yazımında kullanılan dil abartılı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, süslü ve teknik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olmamalıdır. </a:t>
            </a:r>
            <a:endParaRPr lang="tr-TR" sz="2000" dirty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Bilgilerin </a:t>
            </a:r>
            <a:r>
              <a:rPr lang="tr-TR" sz="2000" dirty="0">
                <a:solidFill>
                  <a:srgbClr val="002060"/>
                </a:solidFill>
                <a:latin typeface="Comic Sans MS" pitchFamily="66" charset="0"/>
              </a:rPr>
              <a:t>tam ve doğru </a:t>
            </a: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olduğu kontrol edilmelidir.</a:t>
            </a: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Yetenekler ve başarılar abartılmamalıdır. </a:t>
            </a: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Kişisel bilgilere (yaş, kilo, boy, renk gibi) yer verilmemelidir. </a:t>
            </a: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Referans istenmiyorsa verilmemelidir.</a:t>
            </a:r>
          </a:p>
          <a:p>
            <a:pPr algn="just">
              <a:lnSpc>
                <a:spcPct val="140000"/>
              </a:lnSpc>
              <a:buFont typeface="Wingdings" pitchFamily="2" charset="2"/>
              <a:buChar char="q"/>
            </a:pPr>
            <a:r>
              <a:rPr lang="tr-TR" sz="2000" dirty="0" smtClean="0">
                <a:solidFill>
                  <a:srgbClr val="002060"/>
                </a:solidFill>
                <a:latin typeface="Comic Sans MS" pitchFamily="66" charset="0"/>
              </a:rPr>
              <a:t>İmza bulunmamalıdır.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q"/>
            </a:pPr>
            <a:endParaRPr lang="tr-TR" sz="20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40474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855133" y="795337"/>
            <a:ext cx="10363200" cy="529219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2600" b="1" dirty="0" smtClean="0">
                <a:solidFill>
                  <a:srgbClr val="002060"/>
                </a:solidFill>
                <a:latin typeface="Comic Sans MS" pitchFamily="66" charset="0"/>
              </a:rPr>
              <a:t>Özgeçmiş hazırlarken;</a:t>
            </a:r>
            <a:endParaRPr lang="tr-TR" sz="2600" b="1" dirty="0">
              <a:solidFill>
                <a:srgbClr val="002060"/>
              </a:solidFill>
              <a:latin typeface="Comic Sans MS" pitchFamily="66" charset="0"/>
            </a:endParaRPr>
          </a:p>
          <a:p>
            <a:pPr lvl="1"/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Doğum tarihi ve yeri 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Medeni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durum 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Askerlik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durumu 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Yabancı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dil ve bilgisayar bilgisi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tr-TR" u="sng" dirty="0" smtClean="0">
                <a:solidFill>
                  <a:srgbClr val="002060"/>
                </a:solidFill>
                <a:latin typeface="Comic Sans MS" pitchFamily="66" charset="0"/>
              </a:rPr>
              <a:t>Ters Kronolojik Sıra İle;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Eğitim Durumu 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Görevler 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Başarılı Çalışmalar 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Yayınlar 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Ödüller</a:t>
            </a:r>
          </a:p>
          <a:p>
            <a:pPr lvl="1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Son Altı Ay İçinde Çekilmiş İyi Bir Fotoğraf Eklenmelidir.</a:t>
            </a:r>
            <a:endParaRPr lang="tr-TR" dirty="0" smtClean="0">
              <a:latin typeface="Comic Sans MS" pitchFamily="66" charset="0"/>
            </a:endParaRPr>
          </a:p>
          <a:p>
            <a:endParaRPr lang="tr-TR" dirty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tr-TR" u="sng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350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685800" y="643467"/>
            <a:ext cx="10676467" cy="568113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10000"/>
              </a:lnSpc>
              <a:buNone/>
            </a:pPr>
            <a:r>
              <a:rPr lang="tr-TR" sz="2000" b="1" dirty="0" smtClean="0">
                <a:solidFill>
                  <a:srgbClr val="002060"/>
                </a:solidFill>
                <a:latin typeface="Comic Sans MS" pitchFamily="66" charset="0"/>
              </a:rPr>
              <a:t>İş Görüşmelerinde Dikkat Edilmesi Gereken Konular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İş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görüşmesine gidilecek kurum hakkında önceden bilgi sahibi olunmalıdır. </a:t>
            </a:r>
          </a:p>
          <a:p>
            <a:pPr marL="742950" lvl="2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Kurumun yapısı, amaçları, hizmet alanı </a:t>
            </a:r>
          </a:p>
          <a:p>
            <a:pPr marL="742950" lvl="2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Yöneticilerin unvan ad ve soyadları </a:t>
            </a:r>
          </a:p>
          <a:p>
            <a:pPr marL="742950" lvl="2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Ödenen ücretler hakkında fikir sahibi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olunmalıdır.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Kesinlikle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geç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kalınmamalı, görüşme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yerine en az 20 dakika önce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ve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yalnız olarak gidilmelidir.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Görüşmeye giderken özenli hazırlanılmalı (giysiler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, temizlik, koku, makyaj ve aksesuarlar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).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El çantası dışındaki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eşyalar (şemsiye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torba, palto vb.)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görüşme odasının dışında bırakılmalı, elde cep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telefonu, anahtarlık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gibi şeyler bulundurulmamalı,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görüşme odasına girerken cep telefonu kapatılmalıdır.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Odaya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kesinlikle ceketin önü açık veya eller cepte girilmemelidir. 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Görüşme yapan kişi oturacak yer göstermeden oturulmamalıdır. Otururken kesinlikle bacak bacak üstüne atılmamalıdır.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Görüşmede her ikramın bir sınav olduğu unutulmamalıdır.  Görüşme sırasında ikram edilse dahi asla sigara içilmemelidir.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Adayın rol yapması en büyük hatadır. Samimi olmayan tavır ve davranışlar görüşmeyi olumsuz yönde etkiler.</a:t>
            </a:r>
          </a:p>
          <a:p>
            <a:pPr>
              <a:lnSpc>
                <a:spcPct val="110000"/>
              </a:lnSpc>
              <a:buFont typeface="Wingdings" pitchFamily="2" charset="2"/>
              <a:buChar char="q"/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Aday kendini tanıtırken aşırıya kaçmaktan kaçınılmalı, özel, siyasal, ideolojik, dinle ve sporla ilgili konulara kesinlikle girmemelidir. </a:t>
            </a:r>
          </a:p>
          <a:p>
            <a:pPr algn="just"/>
            <a:endParaRPr lang="tr-TR" sz="14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q"/>
            </a:pP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q"/>
            </a:pP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800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571461" y="1214422"/>
            <a:ext cx="10364451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913773" y="2000241"/>
            <a:ext cx="10363827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753533" y="813329"/>
            <a:ext cx="10363200" cy="1225550"/>
          </a:xfrm>
        </p:spPr>
        <p:txBody>
          <a:bodyPr>
            <a:normAutofit/>
          </a:bodyPr>
          <a:lstStyle/>
          <a:p>
            <a:r>
              <a:rPr lang="tr-TR" sz="3000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İŞYERİNDE UYULMASI GEREKEN </a:t>
            </a:r>
            <a:r>
              <a:rPr lang="tr-TR" sz="30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BAZI KURALLAR</a:t>
            </a:r>
            <a:endParaRPr lang="tr-TR" sz="3000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778934" y="1802872"/>
            <a:ext cx="10363200" cy="400526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İşyerinde çalışma arkadaşlarına ve üstlere “siz” diye hitap edilmelidir.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İşyerinde biriyle karşılaştığınızda uygun şekilde selam verilmelidir.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İşyerine gelen ziyaretçiler ayakta karşılanmalı, oturmaları için yer gösterilerek ikramlarda bulunulmalıdır.</a:t>
            </a:r>
          </a:p>
          <a:p>
            <a:pPr>
              <a:lnSpc>
                <a:spcPct val="120000"/>
              </a:lnSpc>
              <a:buClr>
                <a:schemeClr val="bg1"/>
              </a:buClr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İş arkadaşlarıyla, amirlerle ve hizmet verdiğiniz kişilerle saygı çerçevesinde iletişim kurulmalı, özellikle tartışmaktan kaçınılmalıdır.</a:t>
            </a:r>
          </a:p>
          <a:p>
            <a:pPr>
              <a:lnSpc>
                <a:spcPct val="120000"/>
              </a:lnSpc>
            </a:pPr>
            <a:endParaRPr lang="tr-TR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9086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1371601" y="559329"/>
            <a:ext cx="9601200" cy="1303337"/>
          </a:xfrm>
        </p:spPr>
        <p:txBody>
          <a:bodyPr/>
          <a:lstStyle/>
          <a:p>
            <a:r>
              <a:rPr lang="tr-TR" b="1" cap="none" dirty="0" smtClean="0">
                <a:solidFill>
                  <a:schemeClr val="accent1">
                    <a:lumMod val="50000"/>
                  </a:schemeClr>
                </a:solidFill>
              </a:rPr>
              <a:t>Makamda Protokol Kuralları</a:t>
            </a:r>
            <a:endParaRPr lang="tr-TR" cap="none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066" y="1690159"/>
            <a:ext cx="8001000" cy="39735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9796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821267" y="729191"/>
            <a:ext cx="10363200" cy="828675"/>
          </a:xfrm>
        </p:spPr>
        <p:txBody>
          <a:bodyPr>
            <a:normAutofit/>
          </a:bodyPr>
          <a:lstStyle/>
          <a:p>
            <a:pPr algn="l"/>
            <a:r>
              <a:rPr lang="tr-TR" sz="3600" b="1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Makamda Protokol Kuralları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1041400" y="1574271"/>
            <a:ext cx="10363200" cy="4157662"/>
          </a:xfrm>
          <a:prstGeom prst="rect">
            <a:avLst/>
          </a:prstGeom>
        </p:spPr>
        <p:txBody>
          <a:bodyPr/>
          <a:lstStyle/>
          <a:p>
            <a:pPr algn="just"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Çalıştığınız kurumda yöneticinizin makamına girdiğinizde;</a:t>
            </a:r>
          </a:p>
          <a:p>
            <a:pPr lvl="1" algn="just">
              <a:buClrTx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Saygılar Sayın Rektörüm, </a:t>
            </a:r>
          </a:p>
          <a:p>
            <a:pPr lvl="1" algn="just">
              <a:buClrTx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Saygılar Sayın Başkanım, </a:t>
            </a:r>
          </a:p>
          <a:p>
            <a:pPr lvl="1" algn="just">
              <a:buClrTx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Saygılar Sayın Valim, </a:t>
            </a:r>
          </a:p>
          <a:p>
            <a:pPr lvl="1" algn="just">
              <a:buClrTx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Saygılar Sayın Genel Müdürüm gibi unvanıyla hitap ederek selamlayın. 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Makama girerken yanınızda mutlaka ajanda ve kalem bulundurun.</a:t>
            </a:r>
          </a:p>
          <a:p>
            <a:pPr algn="just"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Ayrıca ceketinizin tek (üst) düğmesinin ilikli olmasına dikkat edin. </a:t>
            </a:r>
          </a:p>
          <a:p>
            <a:pPr algn="just"/>
            <a:endParaRPr lang="tr-TR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41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956732" y="974197"/>
            <a:ext cx="9601200" cy="85460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Makamda Protokol Kuralları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914400" y="1878541"/>
            <a:ext cx="10363200" cy="394652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Makama evrak götürüldüğünde, çok yakın mesafeden değil karşıdan nezaketle sunulmalıdır.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Amiriniz odanıza geldiğinde saygılı davranarak ayağa kalkılmalıdır.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Amir veya eş düzey birisi odanıza geldiğinde makamda oturulmamalı, </a:t>
            </a:r>
          </a:p>
          <a:p>
            <a:pPr>
              <a:buClrTx/>
              <a:buNone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	konukla birlikte misafir koltuğunda oturulmalıdır.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Amir elini uzatmadığı takdirde tokalaşmak için el uzatılmamalıdır.</a:t>
            </a:r>
          </a:p>
          <a:p>
            <a:pPr>
              <a:buClrTx/>
              <a:buFont typeface="Wingdings" pitchFamily="2" charset="2"/>
              <a:buChar char="q"/>
            </a:pPr>
            <a:endParaRPr lang="tr-TR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8677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1092200" y="957263"/>
            <a:ext cx="9601200" cy="1303337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PROTOKOLDE ALTIN KURALLAR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1024466" y="2172229"/>
            <a:ext cx="10363200" cy="357663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tr-TR" b="1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Yönetim dilinde “rica etmek”, emir vermektir. </a:t>
            </a:r>
          </a:p>
          <a:p>
            <a:pPr>
              <a:buClrTx/>
              <a:buNone/>
            </a:pPr>
            <a:r>
              <a:rPr lang="tr-TR" b="1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 Üstlere ve denklere arz; astlara rica edilir.</a:t>
            </a:r>
            <a:endParaRPr lang="tr-TR" cap="none" dirty="0" smtClean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Terbiye ve nezaket ölçülerinde davranmaya özen gösteriniz.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Karşınızdakilere sürekli kendinizden söz etmeyiniz. 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Hoşgörülü ve iyimser davranınız.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Karşınızdakinin inançlarına saygı gösterin.</a:t>
            </a:r>
            <a:endParaRPr lang="tr-TR" cap="none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2376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1024488" y="948797"/>
            <a:ext cx="9601200" cy="1303337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PROTOKOLDE ALTIN KURALLAR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1024488" y="2180697"/>
            <a:ext cx="10363200" cy="357663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Kişisel özellikleri ve sırları sohbet konusu yapmayınız. 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Başkalarına ölçülü öğütler verin ve kimseyi yargılamayın. 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Sinirli değil, sakin ve anlayışlı olunuz. 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Birbirinize karşı nazik davranınız.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q"/>
            </a:pPr>
            <a:endParaRPr lang="tr-TR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8194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idx="4294967295"/>
          </p:nvPr>
        </p:nvSpPr>
        <p:spPr>
          <a:xfrm>
            <a:off x="719668" y="652460"/>
            <a:ext cx="9601200" cy="1303337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PROTOKOLDE ALTIN KURALLAR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948267" y="1887537"/>
            <a:ext cx="10363200" cy="41237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İsteklerinizi belirtirken “Lütfen” kelimesini kullanmaktan korkmayınız.</a:t>
            </a:r>
          </a:p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Kırıcı konuşmaktan kaçınınız. </a:t>
            </a:r>
          </a:p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Hatasız kişi olmadığını unutmayınız. </a:t>
            </a: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Hata yaptığınızda </a:t>
            </a: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ya da yanlış anlaşılmalarda özür dilemekten kaçınmayınız.</a:t>
            </a:r>
          </a:p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Çalıştığınız kişilere karşı alıngan değil, anlayışlı olunuz. </a:t>
            </a:r>
          </a:p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Nezaketiniz yapmacık değil, içten </a:t>
            </a: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olsun. </a:t>
            </a:r>
            <a:endParaRPr lang="tr-TR" sz="1800" cap="none" dirty="0" smtClean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Özellikle argodan kaçınınız. </a:t>
            </a:r>
          </a:p>
          <a:p>
            <a:pPr marL="271463" indent="-271463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Uygun olmayan sözlü ya da fiziksel şakalardan uzak </a:t>
            </a:r>
            <a:r>
              <a:rPr lang="tr-TR" sz="1800" cap="none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durunuz.</a:t>
            </a:r>
            <a:endParaRPr lang="tr-TR" sz="1800" cap="none" dirty="0" smtClean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4765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İŞ GÖRÜŞMELERİ</a:t>
            </a:r>
            <a:endParaRPr lang="tr-T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171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128</TotalTime>
  <Words>792</Words>
  <Application>Microsoft Office PowerPoint</Application>
  <PresentationFormat>Özel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Organik</vt:lpstr>
      <vt:lpstr>İş Yerinde Protokol Kuralları  ve İş Görüşmesi (Mülakat)</vt:lpstr>
      <vt:lpstr>İŞYERİNDE UYULMASI GEREKEN BAZI KURALLAR</vt:lpstr>
      <vt:lpstr>Makamda Protokol Kuralları</vt:lpstr>
      <vt:lpstr>Makamda Protokol Kuralları</vt:lpstr>
      <vt:lpstr>Makamda Protokol Kuralları</vt:lpstr>
      <vt:lpstr>PROTOKOLDE ALTIN KURALLAR</vt:lpstr>
      <vt:lpstr>PROTOKOLDE ALTIN KURALLAR</vt:lpstr>
      <vt:lpstr>PROTOKOLDE ALTIN KURALLAR</vt:lpstr>
      <vt:lpstr>İŞ GÖRÜŞMELERİ</vt:lpstr>
      <vt:lpstr>İş görüşmeleri</vt:lpstr>
      <vt:lpstr>İş görüşmeleri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12</cp:revision>
  <dcterms:created xsi:type="dcterms:W3CDTF">2013-08-01T11:23:12Z</dcterms:created>
  <dcterms:modified xsi:type="dcterms:W3CDTF">2020-04-27T19:07:20Z</dcterms:modified>
</cp:coreProperties>
</file>