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7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25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6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tr-TR" dirty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8982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415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6925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657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745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2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10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66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85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34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6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87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dirty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36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dirty="0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072480-10DA-4FB4-BEAE-2A1DEA90F248}" type="datetimeFigureOut">
              <a:rPr lang="tr-TR" smtClean="0"/>
              <a:t>24.04.2018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637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8442" y="1060801"/>
            <a:ext cx="9104968" cy="2087581"/>
          </a:xfrm>
        </p:spPr>
        <p:txBody>
          <a:bodyPr/>
          <a:lstStyle/>
          <a:p>
            <a:r>
              <a:rPr lang="tr-TR" sz="5400" b="1" u="sng" dirty="0">
                <a:latin typeface="Constantia"/>
                <a:cs typeface="Calibri"/>
              </a:rPr>
              <a:t>A.Ü. GAMA MYO.  Elektrik ve Enerji Bölümü</a:t>
            </a:r>
            <a:r>
              <a:rPr lang="tr-TR" sz="5400" b="1" dirty="0">
                <a:latin typeface="Constantia"/>
                <a:cs typeface="Calibri"/>
              </a:rPr>
              <a:t> </a:t>
            </a:r>
            <a:endParaRPr lang="tr-TR" sz="5400">
              <a:latin typeface="Constantia"/>
              <a:cs typeface="Calibri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51442" y="3517379"/>
            <a:ext cx="6620968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Temel elektronik </a:t>
            </a:r>
          </a:p>
          <a:p>
            <a:r>
              <a:rPr lang="tr-TR" sz="4000" b="1" dirty="0"/>
              <a:t>13. hafta 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EC12C194-2704-4948-8A3C-041E817AE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40" y="18389"/>
            <a:ext cx="964542" cy="964542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92C851BB-007E-4DAC-8FE5-F51CA7D412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8540" y="18389"/>
            <a:ext cx="964542" cy="96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186243-DF50-42FE-93D5-2CF7EE35C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7523" y="1423102"/>
            <a:ext cx="7053542" cy="1400530"/>
          </a:xfrm>
        </p:spPr>
        <p:txBody>
          <a:bodyPr/>
          <a:lstStyle/>
          <a:p>
            <a:r>
              <a:rPr lang="tr-TR" sz="5400" b="1" u="sng" dirty="0"/>
              <a:t>İÇİNDEKİLER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CEBCA7-83EA-4F42-AE69-E37547333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508" y="2762045"/>
            <a:ext cx="8230504" cy="41954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4000" b="1" dirty="0"/>
              <a:t>FET'Lİ YÜKSELTEÇLER 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849A369-03F5-41F2-B6BD-78026BB23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" y="4011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BE9EA26D-307D-4A71-92D7-1302B5A3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8" y="4011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C1581A-1EAB-4711-8C2A-7CA719923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622" y="955926"/>
            <a:ext cx="7053542" cy="1400530"/>
          </a:xfrm>
        </p:spPr>
        <p:txBody>
          <a:bodyPr/>
          <a:lstStyle/>
          <a:p>
            <a:r>
              <a:rPr lang="tr-TR" b="1" dirty="0"/>
              <a:t>FET'Lİ YÜKSELTEÇLER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A2B0EE-A380-4DB1-825D-EEF3F13E3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39" y="1659300"/>
            <a:ext cx="8995906" cy="47418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JFET'Lİ YÜKSELTEÇLER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Alçak Frekans - Büyük Sinyal İçin JFET Devre Modeli 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dirty="0"/>
              <a:t>    </a:t>
            </a:r>
            <a:r>
              <a:rPr lang="tr-TR" dirty="0" err="1"/>
              <a:t>JFET'in</a:t>
            </a:r>
            <a:r>
              <a:rPr lang="tr-TR" dirty="0"/>
              <a:t> en önemli uygulama alanlarından biri yükselteç (amplifikatör) devreleridir. Diğer taraftan son yıllarda sayısal devrelerde de çok sık kullanılmaya başlanılmıştır. </a:t>
            </a:r>
            <a:r>
              <a:rPr lang="tr-TR" dirty="0" err="1"/>
              <a:t>JFET'li</a:t>
            </a:r>
            <a:r>
              <a:rPr lang="tr-TR" dirty="0"/>
              <a:t> amplifikatörlerin analizi ve tasarımı eşdeğer devreler yardımı ile yapılır. Devre analizinde kullanılan iki tip eşdeğer devre modeli vardır. Bunlar; Lineer veya küçük sinyal eşdeğer devresi, büyük sinyal veya lineer olmayan devrelerdir. Elemanın maksimum çalışma frekanslarının altında çalışması alçak frekans devre modeline uygundur.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E901718-9740-4BDC-B2B8-344BC6187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" y="4010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29ED4A1B-E30C-4626-8D7E-0F56764B4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10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63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0E1142-1E73-4E09-847C-2C0819C0E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6659" y="467095"/>
            <a:ext cx="7053542" cy="1400530"/>
          </a:xfrm>
        </p:spPr>
        <p:txBody>
          <a:bodyPr/>
          <a:lstStyle/>
          <a:p>
            <a:r>
              <a:rPr lang="tr-TR" b="1" dirty="0"/>
              <a:t>FET'Lİ YÜKSELTEÇLER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538E9D-759B-4867-901A-EC37C9EA1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390" y="1779749"/>
            <a:ext cx="8780245" cy="485683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tr-TR" dirty="0"/>
              <a:t> Alçak frekans devre modelleri genellikle frekansa bağlı olmayan devre elemanlarından oluşur. Yüksek frekanslarda ise elemanın frekansla ilgili etkilerini gösterebilmek için, devreye </a:t>
            </a:r>
            <a:r>
              <a:rPr lang="tr-TR" dirty="0" err="1"/>
              <a:t>kapasitans</a:t>
            </a:r>
            <a:r>
              <a:rPr lang="tr-TR" dirty="0"/>
              <a:t> ve </a:t>
            </a:r>
            <a:r>
              <a:rPr lang="tr-TR" dirty="0" err="1"/>
              <a:t>endüktanslar</a:t>
            </a:r>
            <a:r>
              <a:rPr lang="tr-TR" dirty="0"/>
              <a:t> eklenebilir. Bu tip devre modellerine de yüksek frekans eşdeğer devre modeli denir.</a:t>
            </a:r>
          </a:p>
          <a:p>
            <a:pPr>
              <a:buNone/>
            </a:pPr>
            <a:r>
              <a:rPr lang="tr-TR" dirty="0"/>
              <a:t>Alçak frekans-büyük sinyal için </a:t>
            </a:r>
            <a:r>
              <a:rPr lang="tr-TR" dirty="0" err="1"/>
              <a:t>tasarlanılan</a:t>
            </a:r>
            <a:r>
              <a:rPr lang="tr-TR" dirty="0"/>
              <a:t> devre modeline eşdeğer devre ismi de verilmektedir. JFET karakteristikleri, </a:t>
            </a:r>
            <a:r>
              <a:rPr lang="tr-TR" dirty="0" err="1"/>
              <a:t>bipolar</a:t>
            </a:r>
            <a:r>
              <a:rPr lang="tr-TR" dirty="0"/>
              <a:t> </a:t>
            </a:r>
            <a:r>
              <a:rPr lang="tr-TR" dirty="0" err="1"/>
              <a:t>transistör</a:t>
            </a:r>
            <a:r>
              <a:rPr lang="tr-TR" dirty="0"/>
              <a:t> karakteristiklerine biraz benzerlik göstermesine karşın, bu karakteristikler arasında üç önemli fark vardır. Birinci fark, </a:t>
            </a:r>
            <a:r>
              <a:rPr lang="tr-TR" dirty="0" err="1"/>
              <a:t>JFET'in</a:t>
            </a:r>
            <a:r>
              <a:rPr lang="tr-TR" dirty="0"/>
              <a:t> kontrol parametresi akımdan ziyade gerilim esasına bağlı oluşudur.</a:t>
            </a:r>
            <a:endParaRPr lang="tr-TR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37E36BC-745B-4390-A9A0-E32343E1E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" y="4009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53D1D82-4192-49B3-8760-4C1B470EE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9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257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88534F-76D3-4CC9-AF52-9D391B96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90" y="648941"/>
            <a:ext cx="7053542" cy="1400530"/>
          </a:xfrm>
        </p:spPr>
        <p:txBody>
          <a:bodyPr/>
          <a:lstStyle/>
          <a:p>
            <a:r>
              <a:rPr lang="tr-TR" b="1" dirty="0"/>
              <a:t>FET'Lİ YÜKSELTEÇLER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77C8BA-62DD-440E-9699-4C67F9498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305" y="2092164"/>
            <a:ext cx="8701570" cy="46566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z="2200" dirty="0">
                <a:solidFill>
                  <a:srgbClr val="FFFFFF"/>
                </a:solidFill>
                <a:latin typeface="Century Gothic"/>
              </a:rPr>
              <a:t> İkinci fark,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JFET'te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giriş gerilimi sıfır iken çıkış akımının akmasıdır. Üçüncü fark ise; JFET karakteristik eğimlerinin belli bir eğime sahip olduklarıdır. Normal çalışma şartları altında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JFET'te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geytden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sörs'e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doğru sinyal akımı hiç akmaz. Bu nedenle,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geyt-sörs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direnci kullanılan elemana bağlı olarak mega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ohm'lar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 mertebesindedir.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VGS'nin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ID akımı üzerindeki etkisi ise </a:t>
            </a:r>
            <a:r>
              <a:rPr lang="tr-TR" sz="2200" dirty="0" err="1">
                <a:solidFill>
                  <a:srgbClr val="FFFFFF"/>
                </a:solidFill>
                <a:latin typeface="Century Gothic"/>
              </a:rPr>
              <a:t>trandüktans</a:t>
            </a:r>
            <a:r>
              <a:rPr lang="tr-TR" sz="2200" dirty="0">
                <a:solidFill>
                  <a:srgbClr val="FFFFFF"/>
                </a:solidFill>
                <a:latin typeface="Century Gothic"/>
              </a:rPr>
              <a:t> eşitliği;</a:t>
            </a:r>
            <a:r>
              <a:rPr lang="tr-TR" sz="2200" dirty="0">
                <a:latin typeface="Century Gothic"/>
                <a:ea typeface="Century Gothic"/>
                <a:cs typeface="Century Gothic"/>
              </a:rPr>
              <a:t>​</a:t>
            </a:r>
            <a:endParaRPr lang="tr-TR" sz="2200" dirty="0"/>
          </a:p>
        </p:txBody>
      </p:sp>
      <p:pic>
        <p:nvPicPr>
          <p:cNvPr id="4" name="Resim 4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B15070A1-9802-4FE4-8247-78E59170B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8090" y="4211052"/>
            <a:ext cx="1323975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86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B18418-56FD-458F-A847-F6D1CBC9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48" y="754643"/>
            <a:ext cx="7053542" cy="1400530"/>
          </a:xfrm>
        </p:spPr>
        <p:txBody>
          <a:bodyPr/>
          <a:lstStyle/>
          <a:p>
            <a:r>
              <a:rPr lang="tr-TR" b="1" dirty="0"/>
              <a:t>FET'Lİ YÜKSELTEÇLER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2080B7-811D-44D3-840B-29AFB2B54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04" y="1526696"/>
            <a:ext cx="8880887" cy="50293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ile gösterilmişti. V</a:t>
            </a:r>
            <a:r>
              <a:rPr lang="tr-TR" sz="1500" dirty="0"/>
              <a:t>GS</a:t>
            </a:r>
            <a:r>
              <a:rPr lang="tr-TR" dirty="0"/>
              <a:t> gerilimindeki değişimler nedeni ile </a:t>
            </a:r>
            <a:r>
              <a:rPr lang="tr-TR" dirty="0" err="1"/>
              <a:t>I</a:t>
            </a:r>
            <a:r>
              <a:rPr lang="tr-TR" sz="1500" dirty="0" err="1"/>
              <a:t>D</a:t>
            </a:r>
            <a:r>
              <a:rPr lang="tr-TR" dirty="0" err="1"/>
              <a:t>'de</a:t>
            </a:r>
            <a:r>
              <a:rPr lang="tr-TR" dirty="0"/>
              <a:t> meydana gelen değişimler, </a:t>
            </a:r>
            <a:r>
              <a:rPr lang="tr-TR" dirty="0" err="1"/>
              <a:t>dreyn-sörs</a:t>
            </a:r>
            <a:r>
              <a:rPr lang="tr-TR" dirty="0"/>
              <a:t> devresinde gerilime Bağımlı akım kaynağı sembolü (</a:t>
            </a:r>
            <a:r>
              <a:rPr lang="tr-TR" dirty="0" err="1"/>
              <a:t>gm.V</a:t>
            </a:r>
            <a:r>
              <a:rPr lang="tr-TR" sz="1500" dirty="0" err="1"/>
              <a:t>GS</a:t>
            </a:r>
            <a:r>
              <a:rPr lang="tr-TR" dirty="0"/>
              <a:t>) ile aşağıda verilen şekilde eşdeğer devrede gösterilmiştir. Devrede V</a:t>
            </a:r>
            <a:r>
              <a:rPr lang="tr-TR" sz="1500" dirty="0"/>
              <a:t>DS</a:t>
            </a:r>
            <a:r>
              <a:rPr lang="tr-TR" dirty="0"/>
              <a:t> gerilimi artarken I</a:t>
            </a:r>
            <a:r>
              <a:rPr lang="tr-TR" sz="1500" dirty="0"/>
              <a:t>D</a:t>
            </a:r>
            <a:r>
              <a:rPr lang="tr-TR" dirty="0"/>
              <a:t> akımı da belli bir eğimle yükselir. V</a:t>
            </a:r>
            <a:r>
              <a:rPr lang="tr-TR" sz="1500" dirty="0"/>
              <a:t>DS</a:t>
            </a:r>
            <a:r>
              <a:rPr lang="tr-TR" dirty="0"/>
              <a:t> gerilimi ile I</a:t>
            </a:r>
            <a:r>
              <a:rPr lang="tr-TR" sz="1500" dirty="0"/>
              <a:t>D</a:t>
            </a:r>
            <a:r>
              <a:rPr lang="tr-TR" dirty="0"/>
              <a:t> akımı arasındaki bu etkileşim eşdeğer devrede </a:t>
            </a:r>
            <a:r>
              <a:rPr lang="tr-TR" dirty="0" err="1"/>
              <a:t>dreyn-sörs</a:t>
            </a:r>
            <a:r>
              <a:rPr lang="tr-TR" dirty="0"/>
              <a:t> arasına konulan </a:t>
            </a:r>
            <a:r>
              <a:rPr lang="tr-TR" dirty="0" err="1"/>
              <a:t>rd</a:t>
            </a:r>
            <a:r>
              <a:rPr lang="tr-TR" dirty="0"/>
              <a:t> iç direnci ile gösterilebilir. </a:t>
            </a:r>
            <a:r>
              <a:rPr lang="tr-TR" dirty="0" err="1"/>
              <a:t>rd</a:t>
            </a:r>
            <a:r>
              <a:rPr lang="tr-TR" dirty="0"/>
              <a:t>’ </a:t>
            </a:r>
            <a:r>
              <a:rPr lang="tr-TR" dirty="0" err="1"/>
              <a:t>nin</a:t>
            </a:r>
            <a:r>
              <a:rPr lang="tr-TR" dirty="0"/>
              <a:t> değeri JFET ve MOSFET için 10KΩ ile 100KΩ arasındadır. Eşdeğer devrenin çıkışında görülen r direnci, </a:t>
            </a:r>
            <a:r>
              <a:rPr lang="tr-TR" dirty="0" err="1"/>
              <a:t>dreyn</a:t>
            </a:r>
            <a:r>
              <a:rPr lang="tr-TR" dirty="0"/>
              <a:t> uç (terminal) direncidir.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B278997-7A1C-4DA3-8C79-BE528FCB6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7" y="4008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F3D80DB6-DF29-4E13-A125-4FC52F80C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8"/>
            <a:ext cx="932090" cy="932090"/>
          </a:xfrm>
          <a:prstGeom prst="rect">
            <a:avLst/>
          </a:prstGeom>
        </p:spPr>
      </p:pic>
      <p:pic>
        <p:nvPicPr>
          <p:cNvPr id="8" name="Resim 8" descr="nesne, saat içeren bir resim&#10;&#10;Yüksek güvenilirlikle oluşturulmuş açıklama">
            <a:extLst>
              <a:ext uri="{FF2B5EF4-FFF2-40B4-BE49-F238E27FC236}">
                <a16:creationId xmlns:a16="http://schemas.microsoft.com/office/drawing/2014/main" id="{54CF965C-1B1B-4BFE-9E33-B83018349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702" y="4468296"/>
            <a:ext cx="6136256" cy="227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76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BDADF35-01A5-48A9-A5A5-CAA56695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3565" y="237057"/>
            <a:ext cx="7053542" cy="1400530"/>
          </a:xfrm>
        </p:spPr>
        <p:txBody>
          <a:bodyPr/>
          <a:lstStyle/>
          <a:p>
            <a:r>
              <a:rPr lang="tr-TR" b="1" dirty="0"/>
              <a:t>FET'Lİ YÜKSELTEÇLER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228E8A-5D92-41A5-B9FC-7FE0323EC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390" y="1262165"/>
            <a:ext cx="8837753" cy="53600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Alçak Frekans - Küçük Sinyal için JFET Devre Modeli</a:t>
            </a:r>
          </a:p>
          <a:p>
            <a:pPr>
              <a:buNone/>
            </a:pPr>
            <a:r>
              <a:rPr lang="tr-TR" dirty="0"/>
              <a:t>Alçak frekans-küçük sinyal için tasarlanmış, tek besleme kaynağına sahip bir </a:t>
            </a:r>
            <a:r>
              <a:rPr lang="tr-TR" dirty="0" err="1"/>
              <a:t>JFET'li</a:t>
            </a:r>
            <a:r>
              <a:rPr lang="tr-TR" dirty="0"/>
              <a:t> yükselteç ve eşdeğer devresi aşağıdaki şekilde verilmiştir. Küçük sinyal modelini kullanabilmek için, </a:t>
            </a:r>
            <a:r>
              <a:rPr lang="tr-TR" dirty="0" err="1"/>
              <a:t>gm</a:t>
            </a:r>
            <a:r>
              <a:rPr lang="tr-TR" dirty="0"/>
              <a:t> ve </a:t>
            </a:r>
            <a:r>
              <a:rPr lang="tr-TR" dirty="0" err="1"/>
              <a:t>rds</a:t>
            </a:r>
            <a:r>
              <a:rPr lang="tr-TR" dirty="0"/>
              <a:t> değerlerinin verilmesi veya bu değerlerin karakteristik eğrilerden bulunması gerekir. Eğriler kullanılırsa, bu değerler sükunetteki çalışma noktasına yakın ID, VDS, VGS miktarına göre tespit edilir. Daha sonra </a:t>
            </a:r>
            <a:r>
              <a:rPr lang="tr-TR" dirty="0" err="1"/>
              <a:t>trandüktans</a:t>
            </a:r>
            <a:r>
              <a:rPr lang="tr-TR" dirty="0"/>
              <a:t>;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Ve </a:t>
            </a:r>
            <a:r>
              <a:rPr lang="tr-TR" dirty="0" err="1"/>
              <a:t>dreyn</a:t>
            </a:r>
            <a:r>
              <a:rPr lang="tr-TR" dirty="0"/>
              <a:t> -</a:t>
            </a:r>
            <a:r>
              <a:rPr lang="tr-TR" dirty="0" err="1"/>
              <a:t>sörs</a:t>
            </a:r>
            <a:r>
              <a:rPr lang="tr-TR" dirty="0"/>
              <a:t> arası(</a:t>
            </a:r>
            <a:r>
              <a:rPr lang="tr-TR" dirty="0" err="1"/>
              <a:t>dreyn</a:t>
            </a:r>
            <a:r>
              <a:rPr lang="tr-TR" dirty="0"/>
              <a:t> iç ve çıkış) direnci 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                                                           Eşitliklerinden bulunur.          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2C5CC00-2315-4E5E-BDB3-84F4608E8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" y="4007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0391E9B9-8D9D-49EC-8F3F-8306714F1D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7"/>
            <a:ext cx="932090" cy="932090"/>
          </a:xfrm>
          <a:prstGeom prst="rect">
            <a:avLst/>
          </a:prstGeom>
        </p:spPr>
      </p:pic>
      <p:pic>
        <p:nvPicPr>
          <p:cNvPr id="8" name="Resim 8">
            <a:extLst>
              <a:ext uri="{FF2B5EF4-FFF2-40B4-BE49-F238E27FC236}">
                <a16:creationId xmlns:a16="http://schemas.microsoft.com/office/drawing/2014/main" id="{8CB2C82B-68E3-4D55-A086-5E5AF7D2D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6593" y="3940744"/>
            <a:ext cx="2600325" cy="1190625"/>
          </a:xfrm>
          <a:prstGeom prst="rect">
            <a:avLst/>
          </a:prstGeom>
        </p:spPr>
      </p:pic>
      <p:pic>
        <p:nvPicPr>
          <p:cNvPr id="10" name="Resim 10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3410B319-6C5A-41F2-8CE5-A19754CC70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2682" y="5628778"/>
            <a:ext cx="262890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54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4E9F47B-CCA5-405A-9809-E3FE3E7EC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68" y="639623"/>
            <a:ext cx="7053542" cy="1400530"/>
          </a:xfrm>
        </p:spPr>
        <p:txBody>
          <a:bodyPr/>
          <a:lstStyle/>
          <a:p>
            <a:r>
              <a:rPr lang="tr-TR" b="1" dirty="0"/>
              <a:t>FET'Lİ YÜKSELTEÇLER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2FFAD8-1DA2-4C56-A16F-0E9606427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258" y="1693485"/>
            <a:ext cx="8679604" cy="500061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/>
              <a:t>Küçük sinyal eşdeğer devresi dc seviyeleri içine almaz . Bu nedenle V</a:t>
            </a:r>
            <a:r>
              <a:rPr lang="tr-TR" sz="1500" dirty="0"/>
              <a:t>GG</a:t>
            </a:r>
            <a:r>
              <a:rPr lang="tr-TR" dirty="0"/>
              <a:t>, V</a:t>
            </a:r>
            <a:r>
              <a:rPr lang="tr-TR" sz="1500" dirty="0"/>
              <a:t>DD</a:t>
            </a:r>
            <a:r>
              <a:rPr lang="tr-TR" dirty="0"/>
              <a:t> gibi bütün DC kaynaklar kısa devre edilir. </a:t>
            </a:r>
            <a:r>
              <a:rPr lang="tr-TR" dirty="0" err="1"/>
              <a:t>JFET'lerde</a:t>
            </a:r>
            <a:r>
              <a:rPr lang="tr-TR" dirty="0"/>
              <a:t> dc ve </a:t>
            </a:r>
            <a:r>
              <a:rPr lang="tr-TR" dirty="0" err="1"/>
              <a:t>ac</a:t>
            </a:r>
            <a:r>
              <a:rPr lang="tr-TR" dirty="0"/>
              <a:t> hesapların birbirine olan etkisini göre bilmek için aşağıdaki şekilde görülen yükselteç ile karakteristiklerinin nasıl kullanıldığını inceleyelim .</a:t>
            </a:r>
          </a:p>
          <a:p>
            <a:pPr marL="0" indent="0">
              <a:buClr>
                <a:srgbClr val="8AD0D6"/>
              </a:buClr>
              <a:buNone/>
            </a:pP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44FF029-6AF6-4D3F-B5B0-45E13CE7E2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5" y="4006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6C7E7B4-0A13-4585-97FE-77B023592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6"/>
            <a:ext cx="932090" cy="932090"/>
          </a:xfrm>
          <a:prstGeom prst="rect">
            <a:avLst/>
          </a:prstGeom>
        </p:spPr>
      </p:pic>
      <p:pic>
        <p:nvPicPr>
          <p:cNvPr id="8" name="Resim 8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686590F7-4FA8-4445-ADE7-C092344D6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381" y="3504364"/>
            <a:ext cx="7502105" cy="276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799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C2C85D-F001-42E0-9C5B-9A19D3E1C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49337" y="1709220"/>
            <a:ext cx="9327140" cy="50724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tr-TR" sz="5400" b="1" dirty="0"/>
              <a:t>KAYNAKÇA</a:t>
            </a:r>
          </a:p>
          <a:p>
            <a:pPr algn="ctr">
              <a:buNone/>
            </a:pPr>
            <a:r>
              <a:rPr lang="tr-TR" sz="2200" dirty="0"/>
              <a:t>http://na5b.turkkonferans.org/TB2AJ/temel%20elektronik/9-alan%20etkili%20transist%C3%B6rl%C3%BC%20y%C3%BCkseltecler.pdf</a:t>
            </a:r>
            <a:endParaRPr lang="tr-TR" sz="220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F0D1BBA-6DE0-4B9E-8075-E892D44DE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4" y="4005"/>
            <a:ext cx="932090" cy="93209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7B86DF39-B757-44CF-AC2D-305362EE6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7896" y="4005"/>
            <a:ext cx="932090" cy="9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490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Ekran Gösterisi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İyon</vt:lpstr>
      <vt:lpstr>A.Ü. GAMA MYO.  Elektrik ve Enerji Bölümü </vt:lpstr>
      <vt:lpstr>İÇİNDEKİLER</vt:lpstr>
      <vt:lpstr>FET'Lİ YÜKSELTEÇLER </vt:lpstr>
      <vt:lpstr>FET'Lİ YÜKSELTEÇLER </vt:lpstr>
      <vt:lpstr>FET'Lİ YÜKSELTEÇLER</vt:lpstr>
      <vt:lpstr>FET'Lİ YÜKSELTEÇLER </vt:lpstr>
      <vt:lpstr>FET'Lİ YÜKSELTEÇLER</vt:lpstr>
      <vt:lpstr>FET'Lİ YÜKSELTEÇLER 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Elektrik ve Enerji Bölümü </dc:title>
  <dc:creator/>
  <cp:lastModifiedBy/>
  <cp:revision>4</cp:revision>
  <dcterms:created xsi:type="dcterms:W3CDTF">2012-08-15T22:53:30Z</dcterms:created>
  <dcterms:modified xsi:type="dcterms:W3CDTF">2018-04-24T18:56:58Z</dcterms:modified>
</cp:coreProperties>
</file>