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6"/>
  </p:notesMasterIdLst>
  <p:handoutMasterIdLst>
    <p:handoutMasterId r:id="rId17"/>
  </p:handoutMasterIdLst>
  <p:sldIdLst>
    <p:sldId id="256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323" r:id="rId12"/>
    <p:sldId id="324" r:id="rId13"/>
    <p:sldId id="325" r:id="rId14"/>
    <p:sldId id="326" r:id="rId15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294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5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397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397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638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499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499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58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601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602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78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704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704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9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806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806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33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hape 2"/>
          <p:cNvSpPr>
            <a:spLocks noGrp="1"/>
          </p:cNvSpPr>
          <p:nvPr>
            <p:ph idx="1"/>
          </p:nvPr>
        </p:nvSpPr>
        <p:spPr>
          <a:xfrm>
            <a:off x="467544" y="915566"/>
            <a:ext cx="7920880" cy="3679056"/>
          </a:xfrm>
        </p:spPr>
        <p:txBody>
          <a:bodyPr/>
          <a:lstStyle/>
          <a:p>
            <a:pPr defTabSz="685800" eaLnBrk="1" hangingPunct="1">
              <a:buNone/>
            </a:pPr>
            <a:r>
              <a:rPr lang="tr-TR" altLang="en-US" sz="2175" dirty="0" smtClean="0"/>
              <a:t>Atılacak tohum miktarının belirlenmesi</a:t>
            </a:r>
            <a:endParaRPr lang="tr-TR" altLang="en-US" sz="2175" dirty="0"/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Yağış miktar ve dağılışı</a:t>
            </a:r>
            <a:endParaRPr lang="tr-TR" altLang="en-US" sz="1950" dirty="0"/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Toprak koşulları </a:t>
            </a:r>
            <a:endParaRPr lang="tr-TR" altLang="en-US" sz="1950" dirty="0"/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Tohum yatağının durumu ve ekim yöntemi</a:t>
            </a:r>
            <a:endParaRPr lang="tr-TR" altLang="en-US" sz="1950" dirty="0"/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Tohum büyüklüğü ve karakteri</a:t>
            </a:r>
            <a:endParaRPr lang="tr-TR" altLang="en-US" sz="1950" dirty="0"/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Tür ve varyete seçimi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smtClean="0"/>
              <a:t>Tesisin amacı</a:t>
            </a:r>
            <a:endParaRPr lang="tr-TR" altLang="en-US" sz="1950" dirty="0"/>
          </a:p>
        </p:txBody>
      </p:sp>
      <p:sp>
        <p:nvSpPr>
          <p:cNvPr id="36867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05979"/>
            <a:ext cx="7848872" cy="857250"/>
          </a:xfrm>
        </p:spPr>
        <p:txBody>
          <a:bodyPr/>
          <a:lstStyle/>
          <a:p>
            <a:r>
              <a:rPr lang="en-US" sz="2800" dirty="0" err="1" smtClean="0"/>
              <a:t>Yem</a:t>
            </a:r>
            <a:r>
              <a:rPr lang="en-US" sz="2800" dirty="0" smtClean="0"/>
              <a:t> </a:t>
            </a:r>
            <a:r>
              <a:rPr lang="en-US" sz="2800" dirty="0" err="1" smtClean="0"/>
              <a:t>bitkilerinin</a:t>
            </a:r>
            <a:r>
              <a:rPr lang="en-US" sz="2800" dirty="0" smtClean="0"/>
              <a:t> </a:t>
            </a:r>
            <a:r>
              <a:rPr lang="en-US" sz="2800" dirty="0" err="1" smtClean="0"/>
              <a:t>yardımcı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koruyucu</a:t>
            </a:r>
            <a:r>
              <a:rPr lang="en-US" sz="2800" dirty="0" smtClean="0"/>
              <a:t> </a:t>
            </a:r>
            <a:r>
              <a:rPr lang="en-US" sz="2800" dirty="0" err="1" smtClean="0"/>
              <a:t>bitkilerle</a:t>
            </a:r>
            <a:r>
              <a:rPr lang="en-US" sz="2800" dirty="0" smtClean="0"/>
              <a:t> </a:t>
            </a:r>
            <a:r>
              <a:rPr lang="en-US" sz="2800" dirty="0" err="1" smtClean="0"/>
              <a:t>ekimi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bitkilerle</a:t>
            </a:r>
            <a:r>
              <a:rPr lang="en-US" dirty="0" smtClean="0"/>
              <a:t> </a:t>
            </a:r>
            <a:r>
              <a:rPr lang="en-US" dirty="0" err="1" smtClean="0"/>
              <a:t>ekimi</a:t>
            </a:r>
            <a:endParaRPr lang="en-US" dirty="0" smtClean="0"/>
          </a:p>
          <a:p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bitkilerle</a:t>
            </a:r>
            <a:r>
              <a:rPr lang="en-US" dirty="0" smtClean="0"/>
              <a:t> </a:t>
            </a:r>
            <a:r>
              <a:rPr lang="en-US" dirty="0" err="1" smtClean="0"/>
              <a:t>ekimi</a:t>
            </a:r>
            <a:endParaRPr lang="en-US" dirty="0" smtClean="0"/>
          </a:p>
          <a:p>
            <a:pPr lvl="1"/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bitki</a:t>
            </a:r>
            <a:r>
              <a:rPr lang="en-US" dirty="0" smtClean="0"/>
              <a:t> </a:t>
            </a:r>
            <a:r>
              <a:rPr lang="en-US" dirty="0" err="1" smtClean="0"/>
              <a:t>ışık</a:t>
            </a:r>
            <a:r>
              <a:rPr lang="en-US" dirty="0" smtClean="0"/>
              <a:t>,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ürünle</a:t>
            </a:r>
            <a:r>
              <a:rPr lang="en-US" dirty="0" smtClean="0"/>
              <a:t> </a:t>
            </a:r>
            <a:r>
              <a:rPr lang="en-US" dirty="0" err="1" smtClean="0"/>
              <a:t>rakebet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Yatarak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ürüne</a:t>
            </a:r>
            <a:r>
              <a:rPr lang="en-US" dirty="0" smtClean="0"/>
              <a:t> </a:t>
            </a:r>
            <a:r>
              <a:rPr lang="en-US" dirty="0" err="1" smtClean="0"/>
              <a:t>gölge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bitkinin</a:t>
            </a:r>
            <a:r>
              <a:rPr lang="en-US" dirty="0" smtClean="0"/>
              <a:t> </a:t>
            </a:r>
            <a:r>
              <a:rPr lang="en-US" dirty="0" err="1" smtClean="0"/>
              <a:t>hasadından</a:t>
            </a:r>
            <a:r>
              <a:rPr lang="en-US" dirty="0" smtClean="0"/>
              <a:t> </a:t>
            </a:r>
            <a:r>
              <a:rPr lang="en-US" dirty="0" err="1" smtClean="0"/>
              <a:t>hemen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, </a:t>
            </a:r>
            <a:r>
              <a:rPr lang="en-US" dirty="0" err="1" smtClean="0"/>
              <a:t>yazlık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otlar</a:t>
            </a:r>
            <a:r>
              <a:rPr lang="en-US" dirty="0" smtClean="0"/>
              <a:t> </a:t>
            </a:r>
            <a:r>
              <a:rPr lang="en-US" dirty="0" err="1" smtClean="0"/>
              <a:t>tesisi</a:t>
            </a:r>
            <a:r>
              <a:rPr lang="en-US" dirty="0" smtClean="0"/>
              <a:t> </a:t>
            </a:r>
            <a:r>
              <a:rPr lang="en-US" dirty="0" err="1" smtClean="0"/>
              <a:t>istila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3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134672" cy="857250"/>
          </a:xfrm>
        </p:spPr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bitkilerinde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 </a:t>
            </a:r>
            <a:r>
              <a:rPr lang="en-US" dirty="0" err="1" smtClean="0"/>
              <a:t>derinliğinin</a:t>
            </a:r>
            <a:r>
              <a:rPr lang="en-US" dirty="0" smtClean="0"/>
              <a:t> </a:t>
            </a:r>
            <a:r>
              <a:rPr lang="en-US" dirty="0" err="1" smtClean="0"/>
              <a:t>ayarlanması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bitkisi</a:t>
            </a:r>
            <a:r>
              <a:rPr lang="en-US" dirty="0" smtClean="0"/>
              <a:t> </a:t>
            </a:r>
            <a:r>
              <a:rPr lang="en-US" dirty="0" err="1" smtClean="0"/>
              <a:t>tohumları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büyüklükte</a:t>
            </a:r>
            <a:r>
              <a:rPr lang="en-US" dirty="0" smtClean="0"/>
              <a:t> </a:t>
            </a:r>
            <a:r>
              <a:rPr lang="en-US" dirty="0" err="1" smtClean="0"/>
              <a:t>tohum</a:t>
            </a:r>
            <a:r>
              <a:rPr lang="en-US" dirty="0" smtClean="0"/>
              <a:t> </a:t>
            </a:r>
            <a:r>
              <a:rPr lang="en-US" dirty="0" err="1" smtClean="0"/>
              <a:t>iriliklerine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 (</a:t>
            </a:r>
            <a:r>
              <a:rPr lang="en-US" dirty="0" err="1" smtClean="0"/>
              <a:t>Örn</a:t>
            </a:r>
            <a:r>
              <a:rPr lang="en-US" dirty="0" smtClean="0"/>
              <a:t>: </a:t>
            </a: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bezelyesi</a:t>
            </a:r>
            <a:r>
              <a:rPr lang="en-US" dirty="0" smtClean="0"/>
              <a:t>, </a:t>
            </a:r>
            <a:r>
              <a:rPr lang="en-US" dirty="0" err="1" smtClean="0"/>
              <a:t>aküçgül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tohumlular</a:t>
            </a:r>
            <a:r>
              <a:rPr lang="en-US" dirty="0" smtClean="0"/>
              <a:t> </a:t>
            </a:r>
            <a:r>
              <a:rPr lang="en-US" dirty="0" err="1" smtClean="0"/>
              <a:t>derine</a:t>
            </a:r>
            <a:r>
              <a:rPr lang="en-US" dirty="0" smtClean="0"/>
              <a:t> </a:t>
            </a:r>
            <a:r>
              <a:rPr lang="en-US" dirty="0" err="1" smtClean="0"/>
              <a:t>ekildiklerinde</a:t>
            </a:r>
            <a:r>
              <a:rPr lang="en-US" dirty="0" smtClean="0"/>
              <a:t> </a:t>
            </a:r>
            <a:r>
              <a:rPr lang="en-US" dirty="0" err="1" smtClean="0"/>
              <a:t>çimlenseler</a:t>
            </a:r>
            <a:r>
              <a:rPr lang="en-US" dirty="0" smtClean="0"/>
              <a:t> bile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yüzüne</a:t>
            </a:r>
            <a:r>
              <a:rPr lang="en-US" dirty="0" smtClean="0"/>
              <a:t> </a:t>
            </a:r>
            <a:r>
              <a:rPr lang="en-US" dirty="0" err="1" smtClean="0"/>
              <a:t>çıkamazlar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yüzlek</a:t>
            </a:r>
            <a:r>
              <a:rPr lang="en-US" dirty="0" smtClean="0"/>
              <a:t> </a:t>
            </a:r>
            <a:r>
              <a:rPr lang="en-US" dirty="0" err="1" smtClean="0"/>
              <a:t>ekilen</a:t>
            </a:r>
            <a:r>
              <a:rPr lang="en-US" dirty="0" smtClean="0"/>
              <a:t> </a:t>
            </a:r>
            <a:r>
              <a:rPr lang="en-US" dirty="0" err="1" smtClean="0"/>
              <a:t>tohumlar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sağlıksız</a:t>
            </a:r>
            <a:r>
              <a:rPr lang="en-US" dirty="0" smtClean="0"/>
              <a:t> </a:t>
            </a:r>
            <a:r>
              <a:rPr lang="en-US" dirty="0" err="1" smtClean="0"/>
              <a:t>gelişirler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hafif</a:t>
            </a:r>
            <a:r>
              <a:rPr lang="en-US" dirty="0" smtClean="0"/>
              <a:t> </a:t>
            </a:r>
            <a:r>
              <a:rPr lang="en-US" dirty="0" err="1" smtClean="0"/>
              <a:t>topraklarda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derin</a:t>
            </a:r>
            <a:r>
              <a:rPr lang="en-US" dirty="0" smtClean="0"/>
              <a:t>,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topraklarda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yüzlek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 </a:t>
            </a:r>
            <a:r>
              <a:rPr lang="en-US" dirty="0" err="1" smtClean="0"/>
              <a:t>önerilir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8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Tohum</a:t>
            </a:r>
            <a:r>
              <a:rPr lang="en-US" sz="2400" dirty="0" smtClean="0"/>
              <a:t> </a:t>
            </a:r>
            <a:r>
              <a:rPr lang="en-US" sz="2400" dirty="0" err="1" smtClean="0"/>
              <a:t>büyüklüğü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toprak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karakterine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/>
              <a:t> </a:t>
            </a:r>
            <a:r>
              <a:rPr lang="en-US" sz="2400" dirty="0" err="1" smtClean="0"/>
              <a:t>ekim</a:t>
            </a:r>
            <a:r>
              <a:rPr lang="en-US" sz="2400" dirty="0" smtClean="0"/>
              <a:t> </a:t>
            </a:r>
            <a:r>
              <a:rPr lang="en-US" sz="2400" dirty="0" err="1" smtClean="0"/>
              <a:t>derinlikleri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891905"/>
              </p:ext>
            </p:extLst>
          </p:nvPr>
        </p:nvGraphicFramePr>
        <p:xfrm>
          <a:off x="476250" y="1009254"/>
          <a:ext cx="82296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Tohum büyüklüğü</a:t>
                      </a:r>
                      <a:endParaRPr lang="tr-TR" noProof="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Bitki türü</a:t>
                      </a:r>
                      <a:endParaRPr lang="tr-TR" noProof="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Ekim derinliği (cm)</a:t>
                      </a:r>
                      <a:endParaRPr lang="tr-TR" noProof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Ağır toprak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Hafif toprak</a:t>
                      </a:r>
                      <a:endParaRPr lang="tr-TR" noProof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noProof="0" dirty="0" smtClean="0"/>
                        <a:t>Küçük tohumlular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noProof="0" dirty="0" err="1" smtClean="0"/>
                        <a:t>Aktavus</a:t>
                      </a:r>
                      <a:r>
                        <a:rPr lang="tr-TR" noProof="0" dirty="0" smtClean="0"/>
                        <a:t> </a:t>
                      </a:r>
                      <a:r>
                        <a:rPr lang="tr-TR" noProof="0" dirty="0" err="1" smtClean="0"/>
                        <a:t>out</a:t>
                      </a:r>
                      <a:endParaRPr lang="tr-TR" noProof="0" dirty="0" smtClean="0"/>
                    </a:p>
                    <a:p>
                      <a:r>
                        <a:rPr lang="tr-TR" noProof="0" dirty="0" err="1" smtClean="0"/>
                        <a:t>Kelp</a:t>
                      </a:r>
                      <a:r>
                        <a:rPr lang="tr-TR" baseline="0" noProof="0" dirty="0" smtClean="0"/>
                        <a:t> kuyruğu</a:t>
                      </a:r>
                    </a:p>
                    <a:p>
                      <a:r>
                        <a:rPr lang="tr-TR" baseline="0" noProof="0" dirty="0" smtClean="0"/>
                        <a:t>Ak üçgül</a:t>
                      </a:r>
                    </a:p>
                    <a:p>
                      <a:r>
                        <a:rPr lang="tr-TR" baseline="0" noProof="0" dirty="0" smtClean="0"/>
                        <a:t>Melez üçgül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0,5-1,5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1,5-2,5</a:t>
                      </a:r>
                      <a:endParaRPr lang="tr-TR" noProof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noProof="0" dirty="0" smtClean="0"/>
                        <a:t>Orta</a:t>
                      </a:r>
                      <a:r>
                        <a:rPr lang="tr-TR" baseline="0" noProof="0" dirty="0" smtClean="0"/>
                        <a:t> tohumlular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noProof="0" dirty="0" smtClean="0"/>
                        <a:t>Yonca</a:t>
                      </a:r>
                    </a:p>
                    <a:p>
                      <a:r>
                        <a:rPr lang="tr-TR" noProof="0" dirty="0" smtClean="0"/>
                        <a:t>Yaş yoncası</a:t>
                      </a:r>
                    </a:p>
                    <a:p>
                      <a:r>
                        <a:rPr lang="tr-TR" noProof="0" dirty="0" smtClean="0"/>
                        <a:t>Brom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1,5-2,0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2,5-3,0</a:t>
                      </a:r>
                      <a:endParaRPr lang="tr-TR" noProof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noProof="0" dirty="0" smtClean="0"/>
                        <a:t>İri tohumlular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noProof="0" dirty="0" smtClean="0"/>
                        <a:t>Yem bezelyesi</a:t>
                      </a:r>
                    </a:p>
                    <a:p>
                      <a:r>
                        <a:rPr lang="tr-TR" noProof="0" dirty="0" smtClean="0"/>
                        <a:t>Fiğ</a:t>
                      </a:r>
                      <a:r>
                        <a:rPr lang="tr-TR" baseline="0" noProof="0" dirty="0" smtClean="0"/>
                        <a:t> türleri</a:t>
                      </a:r>
                    </a:p>
                    <a:p>
                      <a:r>
                        <a:rPr lang="tr-TR" baseline="0" noProof="0" dirty="0" err="1" smtClean="0"/>
                        <a:t>Sorghum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2,5-4,0</a:t>
                      </a:r>
                      <a:endParaRPr lang="tr-T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noProof="0" dirty="0" smtClean="0"/>
                        <a:t>4,0-7,5</a:t>
                      </a:r>
                      <a:endParaRPr lang="tr-TR" noProof="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2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ctrTitle"/>
          </p:nvPr>
        </p:nvSpPr>
        <p:spPr>
          <a:xfrm>
            <a:off x="1569452" y="1597641"/>
            <a:ext cx="6005097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30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YEMBİTKİLERİ YETİŞTİRME TEKNİĞİ</a:t>
            </a:r>
          </a:p>
        </p:txBody>
      </p:sp>
      <p:sp>
        <p:nvSpPr>
          <p:cNvPr id="29699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6040" y="205979"/>
            <a:ext cx="617474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Yembitkileri tesislerinde başarısızlık nedenleri</a:t>
            </a:r>
          </a:p>
        </p:txBody>
      </p:sp>
      <p:sp>
        <p:nvSpPr>
          <p:cNvPr id="3072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2175"/>
              <a:t>Çimlenme devresinde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Sert tohum ve dormansi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Oksijen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Sıcaklık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Nem</a:t>
            </a:r>
          </a:p>
          <a:p>
            <a:pPr marL="471488" indent="-471488" defTabSz="68580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tr-TR" altLang="en-US" sz="2175"/>
              <a:t>Fide devresinde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Tohumların üzerlerinin yeterince örtülememesi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Tohumların çok derine ekilmesi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Toprak yüzeyinin kaymak bağlaması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Fidelerin kuruması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r>
              <a:rPr lang="tr-TR" altLang="en-US" sz="1950"/>
              <a:t>Donma</a:t>
            </a:r>
          </a:p>
          <a:p>
            <a:pPr marL="771525" lvl="1" indent="-471488" defTabSz="685800" eaLnBrk="1" hangingPunct="1">
              <a:lnSpc>
                <a:spcPct val="80000"/>
              </a:lnSpc>
              <a:buFont typeface="Calibri" charset="0"/>
              <a:buAutoNum type="alphaLcParenR"/>
            </a:pPr>
            <a:endParaRPr lang="tr-TR" altLang="en-US" sz="1950"/>
          </a:p>
        </p:txBody>
      </p:sp>
      <p:sp>
        <p:nvSpPr>
          <p:cNvPr id="3072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3213" y="205979"/>
            <a:ext cx="6174224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7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Yembitkileri tesislerinde başarısızlık nedenleri</a:t>
            </a:r>
            <a:endParaRPr lang="tr-TR" sz="2700" dirty="0"/>
          </a:p>
        </p:txBody>
      </p:sp>
      <p:sp>
        <p:nvSpPr>
          <p:cNvPr id="31747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lnSpc>
                <a:spcPct val="90000"/>
              </a:lnSpc>
              <a:buFont typeface="Calibri" charset="0"/>
              <a:buAutoNum type="arabicPeriod" startAt="3"/>
            </a:pPr>
            <a:r>
              <a:rPr lang="tr-TR" altLang="en-US"/>
              <a:t>Gelişme devresinde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Toprağın pH derecesi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Toprakta besin maddesi yetersizliği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Zayıf drenaj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Don ve kuraklıklar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Hastalık ve zararlılar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Yabancı ot rekabeti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Koruyucu bitki rekabeti</a:t>
            </a:r>
          </a:p>
          <a:p>
            <a:pPr marL="771525" lvl="1" indent="-471488" defTabSz="685800" eaLnBrk="1" hangingPunct="1">
              <a:lnSpc>
                <a:spcPct val="90000"/>
              </a:lnSpc>
              <a:buFont typeface="Calibri" charset="0"/>
              <a:buAutoNum type="alphaLcParenR"/>
            </a:pPr>
            <a:r>
              <a:rPr lang="tr-TR" altLang="en-US"/>
              <a:t>Baklagillerin aşılanmamış olması</a:t>
            </a:r>
          </a:p>
        </p:txBody>
      </p:sp>
      <p:sp>
        <p:nvSpPr>
          <p:cNvPr id="3174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5979"/>
            <a:ext cx="617220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Toprak ve tohum yatağının hazırlanması</a:t>
            </a:r>
          </a:p>
        </p:txBody>
      </p:sp>
      <p:sp>
        <p:nvSpPr>
          <p:cNvPr id="32771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685800" eaLnBrk="1" hangingPunct="1">
              <a:buNone/>
            </a:pPr>
            <a:r>
              <a:rPr lang="tr-TR" altLang="en-US" sz="2100"/>
              <a:t>Bu amaçla en çok uygulanan ıslah yöntemleri şunlardır.</a:t>
            </a:r>
            <a:endParaRPr lang="tr-TR" altLang="en-US"/>
          </a:p>
          <a:p>
            <a:pPr marL="0" indent="0" defTabSz="685800" eaLnBrk="1" hangingPunct="1">
              <a:buFont typeface="Calibri" charset="0"/>
              <a:buAutoNum type="arabicPeriod"/>
            </a:pPr>
            <a:r>
              <a:rPr lang="tr-TR" altLang="en-US" sz="2100"/>
              <a:t>Toprak reaksiyonunun ayarlanması,</a:t>
            </a:r>
          </a:p>
          <a:p>
            <a:pPr marL="0" indent="0" defTabSz="685800" eaLnBrk="1" hangingPunct="1">
              <a:buFont typeface="Calibri" charset="0"/>
              <a:buAutoNum type="arabicPeriod"/>
            </a:pPr>
            <a:r>
              <a:rPr lang="tr-TR" altLang="en-US" sz="2100"/>
              <a:t>Toprak rutubetinin ayarlanması,</a:t>
            </a:r>
          </a:p>
          <a:p>
            <a:pPr marL="0" indent="0" defTabSz="685800" eaLnBrk="1" hangingPunct="1">
              <a:buFont typeface="Calibri" charset="0"/>
              <a:buAutoNum type="arabicPeriod"/>
            </a:pPr>
            <a:r>
              <a:rPr lang="tr-TR" altLang="en-US" sz="2100"/>
              <a:t>Topraktaki bitki besin maddeleri dengesinin ayarlanması,</a:t>
            </a:r>
          </a:p>
          <a:p>
            <a:pPr marL="0" indent="0" defTabSz="685800" eaLnBrk="1" hangingPunct="1">
              <a:buFont typeface="Calibri" charset="0"/>
              <a:buAutoNum type="arabicPeriod"/>
            </a:pPr>
            <a:r>
              <a:rPr lang="tr-TR" altLang="en-US" sz="2100"/>
              <a:t>Toprağın fiziki yapısının düzeltilmesi ve tesfiye edilmesi.</a:t>
            </a:r>
          </a:p>
        </p:txBody>
      </p:sp>
      <p:sp>
        <p:nvSpPr>
          <p:cNvPr id="3277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4611" y="205979"/>
            <a:ext cx="617142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7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Yembitkilerinin Ekim zamanı ve Yöntemi</a:t>
            </a:r>
          </a:p>
        </p:txBody>
      </p:sp>
      <p:sp>
        <p:nvSpPr>
          <p:cNvPr id="33795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7891" indent="-267891" defTabSz="685800" eaLnBrk="1" hangingPunct="1">
              <a:buNone/>
            </a:pPr>
            <a:r>
              <a:rPr lang="tr-TR" altLang="en-US"/>
              <a:t>Ekim zamanları;</a:t>
            </a:r>
          </a:p>
          <a:p>
            <a:pPr marL="267891" indent="-267891" defTabSz="685800" eaLnBrk="1" hangingPunct="1">
              <a:buNone/>
            </a:pPr>
            <a:endParaRPr lang="tr-TR" altLang="en-US"/>
          </a:p>
          <a:p>
            <a:pPr marL="267891" indent="-267891" defTabSz="685800" eaLnBrk="1" hangingPunct="1">
              <a:buFont typeface="Calibri" charset="0"/>
              <a:buAutoNum type="arabicPeriod"/>
            </a:pPr>
            <a:r>
              <a:rPr lang="tr-TR" altLang="en-US"/>
              <a:t>İlkbahar ekimi (İç ve D.Anadolu),</a:t>
            </a:r>
          </a:p>
          <a:p>
            <a:pPr marL="267891" indent="-267891" defTabSz="685800" eaLnBrk="1" hangingPunct="1">
              <a:buFont typeface="Calibri" charset="0"/>
              <a:buAutoNum type="arabicPeriod"/>
            </a:pPr>
            <a:r>
              <a:rPr lang="tr-TR" altLang="en-US"/>
              <a:t>Yaz Ekimi  (Yaz sonu yağışlı olan bölgeler)</a:t>
            </a:r>
          </a:p>
          <a:p>
            <a:pPr marL="267891" indent="-267891" defTabSz="685800" eaLnBrk="1" hangingPunct="1">
              <a:buFont typeface="Calibri" charset="0"/>
              <a:buAutoNum type="arabicPeriod"/>
            </a:pPr>
            <a:r>
              <a:rPr lang="tr-TR" altLang="en-US"/>
              <a:t>Sonbahar ekimi (Ilıman bölgelerde)</a:t>
            </a:r>
          </a:p>
          <a:p>
            <a:pPr marL="267891" indent="-267891" defTabSz="685800" eaLnBrk="1" hangingPunct="1">
              <a:buFont typeface="Calibri" charset="0"/>
              <a:buAutoNum type="arabicPeriod"/>
            </a:pPr>
            <a:r>
              <a:rPr lang="tr-TR" altLang="en-US"/>
              <a:t>Dondurma (Geç Sonbahar)</a:t>
            </a:r>
          </a:p>
          <a:p>
            <a:pPr marL="267891" indent="-267891" defTabSz="685800" eaLnBrk="1" hangingPunct="1">
              <a:buFont typeface="Calibri" charset="0"/>
              <a:buAutoNum type="arabicPeriod"/>
            </a:pPr>
            <a:endParaRPr lang="tr-TR" altLang="en-US"/>
          </a:p>
        </p:txBody>
      </p:sp>
      <p:sp>
        <p:nvSpPr>
          <p:cNvPr id="3379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7968" y="205979"/>
            <a:ext cx="6172076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7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Yembitkilerinin Ekim zamanı ve Yöntemi</a:t>
            </a:r>
            <a:endParaRPr lang="tr-TR" sz="2700" dirty="0"/>
          </a:p>
        </p:txBody>
      </p:sp>
      <p:sp>
        <p:nvSpPr>
          <p:cNvPr id="34819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800" eaLnBrk="1" hangingPunct="1">
              <a:buNone/>
            </a:pPr>
            <a:r>
              <a:rPr lang="tr-TR" altLang="en-US"/>
              <a:t>Ekim şekilleri;</a:t>
            </a:r>
          </a:p>
          <a:p>
            <a:pPr defTabSz="685800" eaLnBrk="1" hangingPunct="1">
              <a:buNone/>
            </a:pPr>
            <a:r>
              <a:rPr lang="tr-TR" altLang="en-US"/>
              <a:t>a) Serpme ekim ve sakıncaları</a:t>
            </a:r>
          </a:p>
          <a:p>
            <a:pPr defTabSz="685800" eaLnBrk="1" hangingPunct="1">
              <a:buFont typeface="Arial" charset="0"/>
              <a:buAutoNum type="arabicPeriod"/>
            </a:pPr>
            <a:r>
              <a:rPr lang="tr-TR" altLang="en-US"/>
              <a:t>Ekim derinliği ayarlanamaz,</a:t>
            </a:r>
          </a:p>
          <a:p>
            <a:pPr defTabSz="685800" eaLnBrk="1" hangingPunct="1">
              <a:buFont typeface="Arial" charset="0"/>
              <a:buAutoNum type="arabicPeriod"/>
            </a:pPr>
            <a:r>
              <a:rPr lang="tr-TR" altLang="en-US"/>
              <a:t>Bitkiler arasındaki açıklık ayarlanamaz,</a:t>
            </a:r>
          </a:p>
          <a:p>
            <a:pPr defTabSz="685800" eaLnBrk="1" hangingPunct="1">
              <a:buFont typeface="Arial" charset="0"/>
              <a:buAutoNum type="arabicPeriod"/>
            </a:pPr>
            <a:r>
              <a:rPr lang="tr-TR" altLang="en-US"/>
              <a:t>Mekanik yollarda yapancı ot mücadelesi yapılamaz,</a:t>
            </a:r>
          </a:p>
          <a:p>
            <a:pPr defTabSz="685800" eaLnBrk="1" hangingPunct="1">
              <a:buFont typeface="Arial" charset="0"/>
              <a:buAutoNum type="arabicPeriod"/>
            </a:pPr>
            <a:r>
              <a:rPr lang="tr-TR" altLang="en-US"/>
              <a:t>Fazla tohum kullanılmak zorunluluğu vardır.</a:t>
            </a:r>
          </a:p>
          <a:p>
            <a:pPr defTabSz="685800" eaLnBrk="1" hangingPunct="1">
              <a:buNone/>
            </a:pPr>
            <a:endParaRPr lang="tr-TR" altLang="en-US"/>
          </a:p>
        </p:txBody>
      </p:sp>
      <p:sp>
        <p:nvSpPr>
          <p:cNvPr id="3482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hape 2"/>
          <p:cNvSpPr>
            <a:spLocks noGrp="1"/>
          </p:cNvSpPr>
          <p:nvPr>
            <p:ph idx="1"/>
          </p:nvPr>
        </p:nvSpPr>
        <p:spPr>
          <a:xfrm>
            <a:off x="899592" y="375047"/>
            <a:ext cx="7632848" cy="4219575"/>
          </a:xfrm>
        </p:spPr>
        <p:txBody>
          <a:bodyPr/>
          <a:lstStyle/>
          <a:p>
            <a:pPr defTabSz="685800" eaLnBrk="1" hangingPunct="1">
              <a:buNone/>
            </a:pPr>
            <a:r>
              <a:rPr lang="tr-TR" altLang="en-US" dirty="0"/>
              <a:t>Makineli ekim,</a:t>
            </a:r>
          </a:p>
          <a:p>
            <a:pPr defTabSz="685800" eaLnBrk="1" hangingPunct="1">
              <a:buNone/>
            </a:pPr>
            <a:r>
              <a:rPr lang="tr-TR" altLang="en-US" dirty="0"/>
              <a:t>b) Bastırıcı merdanelerle ekim</a:t>
            </a:r>
          </a:p>
          <a:p>
            <a:pPr defTabSz="685800" eaLnBrk="1" hangingPunct="1">
              <a:buNone/>
            </a:pPr>
            <a:r>
              <a:rPr lang="tr-TR" altLang="en-US" dirty="0"/>
              <a:t>c) Ekim makinesi ile (Mibzerle) ekim ve faydaları</a:t>
            </a:r>
          </a:p>
          <a:p>
            <a:pPr marL="771525" lvl="1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Tohumlar istenilen derinliğe atılabilirler,</a:t>
            </a:r>
          </a:p>
          <a:p>
            <a:pPr marL="771525" lvl="1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Bitkiler arasındaki açıklık istenilen derinliğe atılabilirler.</a:t>
            </a:r>
          </a:p>
          <a:p>
            <a:pPr marL="771525" lvl="1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Mekanik yabancı ot mücadelesi yapılabilir.</a:t>
            </a:r>
          </a:p>
          <a:p>
            <a:pPr marL="771525" lvl="1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Sulama ve gübreleme daha kolay olur,</a:t>
            </a:r>
          </a:p>
          <a:p>
            <a:pPr marL="771525" lvl="1" indent="-471488" defTabSz="685800" eaLnBrk="1" hangingPunct="1">
              <a:buFont typeface="Calibri" charset="0"/>
              <a:buAutoNum type="arabicPeriod"/>
            </a:pPr>
            <a:r>
              <a:rPr lang="tr-TR" altLang="en-US" dirty="0"/>
              <a:t>Tohumdan tasarruf sağlanır,</a:t>
            </a:r>
          </a:p>
          <a:p>
            <a:pPr defTabSz="685800" eaLnBrk="1" hangingPunct="1">
              <a:buFont typeface="Calibri" charset="0"/>
              <a:buAutoNum type="arabicPeriod"/>
            </a:pPr>
            <a:endParaRPr lang="tr-TR" altLang="en-US" dirty="0"/>
          </a:p>
        </p:txBody>
      </p:sp>
      <p:sp>
        <p:nvSpPr>
          <p:cNvPr id="35843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hape 2"/>
          <p:cNvSpPr>
            <a:spLocks noGrp="1"/>
          </p:cNvSpPr>
          <p:nvPr>
            <p:ph idx="1"/>
          </p:nvPr>
        </p:nvSpPr>
        <p:spPr>
          <a:xfrm>
            <a:off x="467544" y="915566"/>
            <a:ext cx="7920880" cy="3679056"/>
          </a:xfrm>
        </p:spPr>
        <p:txBody>
          <a:bodyPr/>
          <a:lstStyle/>
          <a:p>
            <a:pPr defTabSz="685800" eaLnBrk="1" hangingPunct="1">
              <a:buNone/>
            </a:pPr>
            <a:r>
              <a:rPr lang="tr-TR" altLang="en-US" sz="2175"/>
              <a:t>d) </a:t>
            </a:r>
            <a:r>
              <a:rPr lang="tr-TR" altLang="en-US" sz="2175" dirty="0" err="1"/>
              <a:t>Yembitkilerin</a:t>
            </a:r>
            <a:r>
              <a:rPr lang="tr-TR" altLang="en-US" sz="2175" dirty="0"/>
              <a:t> kombine (baskılı) mibzerle ekilmesi ve yararları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/>
              <a:t>Tohumla birlikte atılan gübre bitkiler için hazır durumdadır.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/>
              <a:t>Çok az yabancı ot gübrelenmiş olacaktır. 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/>
              <a:t>Az miktarda toprak gübrelenir ve </a:t>
            </a:r>
            <a:r>
              <a:rPr lang="tr-TR" altLang="en-US" sz="1950" dirty="0" err="1"/>
              <a:t>diğre</a:t>
            </a:r>
            <a:r>
              <a:rPr lang="tr-TR" altLang="en-US" sz="1950" dirty="0"/>
              <a:t> besin maddelerinin elverişsiz forma dönüşmesi önlenir.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/>
              <a:t>Geç sonbahar ve erken ilkbaharda başarılı bir </a:t>
            </a:r>
            <a:r>
              <a:rPr lang="tr-TR" altLang="en-US" sz="1950" dirty="0" err="1"/>
              <a:t>yembitkisi</a:t>
            </a:r>
            <a:r>
              <a:rPr lang="tr-TR" altLang="en-US" sz="1950" dirty="0"/>
              <a:t> tesisi kurulabilir.</a:t>
            </a:r>
          </a:p>
          <a:p>
            <a:pPr marL="739379" lvl="1" indent="-396479" defTabSz="685800" eaLnBrk="1" hangingPunct="1">
              <a:buFont typeface="Calibri" charset="0"/>
              <a:buAutoNum type="arabicPeriod"/>
            </a:pPr>
            <a:r>
              <a:rPr lang="tr-TR" altLang="en-US" sz="1950" dirty="0" err="1"/>
              <a:t>Yembitkileri</a:t>
            </a:r>
            <a:r>
              <a:rPr lang="tr-TR" altLang="en-US" sz="1950" dirty="0"/>
              <a:t>  fideleri hızlı gelişme olanağına sahip olur ve böylece ortaya çıkacak olumsuz toprak ve iklim koşullarından daha az zarar görürler.</a:t>
            </a:r>
          </a:p>
        </p:txBody>
      </p:sp>
      <p:sp>
        <p:nvSpPr>
          <p:cNvPr id="36867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535</Words>
  <Application>Microsoft Macintosh PowerPoint</Application>
  <PresentationFormat>On-screen Show (16:9)</PresentationFormat>
  <Paragraphs>122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Arial</vt:lpstr>
      <vt:lpstr>Office Theme</vt:lpstr>
      <vt:lpstr>Custom Design</vt:lpstr>
      <vt:lpstr>YEM KÜLTÜRÜNÜN İLKELERİ</vt:lpstr>
      <vt:lpstr>YEMBİTKİLERİ YETİŞTİRME TEKNİĞİ</vt:lpstr>
      <vt:lpstr>Yembitkileri tesislerinde başarısızlık nedenleri</vt:lpstr>
      <vt:lpstr>Yembitkileri tesislerinde başarısızlık nedenleri</vt:lpstr>
      <vt:lpstr>Toprak ve tohum yatağının hazırlanması</vt:lpstr>
      <vt:lpstr>Yembitkilerinin Ekim zamanı ve Yöntemi</vt:lpstr>
      <vt:lpstr>Yembitkilerinin Ekim zamanı ve Yöntemi</vt:lpstr>
      <vt:lpstr>PowerPoint Presentation</vt:lpstr>
      <vt:lpstr>PowerPoint Presentation</vt:lpstr>
      <vt:lpstr>PowerPoint Presentation</vt:lpstr>
      <vt:lpstr>Yem bitkilerinin yardımcı ve koruyucu bitkilerle ekimi</vt:lpstr>
      <vt:lpstr>Yem bitkilerinde ekim derinliğinin ayarlanması</vt:lpstr>
      <vt:lpstr>Tohum büyüklüğü ve toprak karakterine göre ekim derinlikleri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35</cp:revision>
  <dcterms:created xsi:type="dcterms:W3CDTF">2015-10-19T14:04:59Z</dcterms:created>
  <dcterms:modified xsi:type="dcterms:W3CDTF">2017-11-24T13:47:31Z</dcterms:modified>
</cp:coreProperties>
</file>