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9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PROTEİNLER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7177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319 BİYOKİMYA 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Proteinler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Amino </a:t>
            </a:r>
            <a:r>
              <a:rPr lang="en-US" dirty="0" err="1"/>
              <a:t>asitlerin</a:t>
            </a:r>
            <a:r>
              <a:rPr lang="en-US" dirty="0"/>
              <a:t> 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türde</a:t>
            </a:r>
            <a:r>
              <a:rPr lang="en-US" dirty="0"/>
              <a:t>, 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sayıda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diziliş</a:t>
            </a:r>
            <a:r>
              <a:rPr lang="en-US" dirty="0"/>
              <a:t> </a:t>
            </a:r>
            <a:r>
              <a:rPr lang="en-US" dirty="0" err="1"/>
              <a:t>sırasında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düz</a:t>
            </a:r>
            <a:r>
              <a:rPr lang="en-US" dirty="0"/>
              <a:t> </a:t>
            </a:r>
            <a:r>
              <a:rPr lang="en-US" dirty="0" err="1"/>
              <a:t>zincirde</a:t>
            </a:r>
            <a:r>
              <a:rPr lang="en-US" dirty="0"/>
              <a:t> </a:t>
            </a:r>
            <a:r>
              <a:rPr lang="en-US" dirty="0" err="1"/>
              <a:t>birbirlerine</a:t>
            </a:r>
            <a:r>
              <a:rPr lang="en-US" dirty="0"/>
              <a:t> </a:t>
            </a:r>
            <a:r>
              <a:rPr lang="en-US" dirty="0" err="1"/>
              <a:t>kovalent</a:t>
            </a:r>
            <a:r>
              <a:rPr lang="en-US" dirty="0"/>
              <a:t> </a:t>
            </a:r>
            <a:r>
              <a:rPr lang="en-US" dirty="0" err="1"/>
              <a:t>bağlanmasıyla</a:t>
            </a:r>
            <a:r>
              <a:rPr lang="en-US" dirty="0"/>
              <a:t> </a:t>
            </a:r>
            <a:r>
              <a:rPr lang="en-US" dirty="0" err="1"/>
              <a:t>oluşmuş</a:t>
            </a:r>
            <a:r>
              <a:rPr lang="en-US" dirty="0"/>
              <a:t> </a:t>
            </a:r>
            <a:r>
              <a:rPr lang="en-US" dirty="0" err="1"/>
              <a:t>polipeptitlerdir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err="1"/>
              <a:t>Proteinler</a:t>
            </a:r>
            <a:r>
              <a:rPr lang="en-US" dirty="0"/>
              <a:t>, amino </a:t>
            </a:r>
            <a:r>
              <a:rPr lang="en-US" dirty="0" err="1"/>
              <a:t>asitlerin</a:t>
            </a:r>
            <a:r>
              <a:rPr lang="en-US" dirty="0"/>
              <a:t> </a:t>
            </a:r>
            <a:r>
              <a:rPr lang="en-US" dirty="0" err="1"/>
              <a:t>polimerleridirler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20 </a:t>
            </a:r>
            <a:r>
              <a:rPr lang="en-US" dirty="0" err="1"/>
              <a:t>standart</a:t>
            </a:r>
            <a:r>
              <a:rPr lang="en-US" dirty="0"/>
              <a:t> amino </a:t>
            </a:r>
            <a:r>
              <a:rPr lang="en-US" dirty="0" err="1"/>
              <a:t>asit</a:t>
            </a:r>
            <a:r>
              <a:rPr lang="en-US" dirty="0"/>
              <a:t>,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sayıda</a:t>
            </a:r>
            <a:r>
              <a:rPr lang="en-US" dirty="0"/>
              <a:t> protein </a:t>
            </a:r>
            <a:r>
              <a:rPr lang="en-US" dirty="0" err="1"/>
              <a:t>yapısını</a:t>
            </a:r>
            <a:r>
              <a:rPr lang="en-US" dirty="0"/>
              <a:t> </a:t>
            </a:r>
            <a:r>
              <a:rPr lang="en-US" dirty="0" err="1"/>
              <a:t>oluşturur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err="1"/>
              <a:t>Yeryüzünde</a:t>
            </a:r>
            <a:r>
              <a:rPr lang="en-US" dirty="0"/>
              <a:t> </a:t>
            </a:r>
            <a:r>
              <a:rPr lang="en-US" dirty="0" err="1"/>
              <a:t>bütün</a:t>
            </a:r>
            <a:r>
              <a:rPr lang="en-US" dirty="0"/>
              <a:t> </a:t>
            </a:r>
            <a:r>
              <a:rPr lang="en-US" dirty="0" err="1"/>
              <a:t>canlılardaki</a:t>
            </a:r>
            <a:r>
              <a:rPr lang="en-US" dirty="0"/>
              <a:t> protein </a:t>
            </a:r>
            <a:r>
              <a:rPr lang="en-US" dirty="0" err="1"/>
              <a:t>türlerinin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milyon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tahmin</a:t>
            </a:r>
            <a:r>
              <a:rPr lang="en-US" dirty="0"/>
              <a:t> </a:t>
            </a:r>
            <a:r>
              <a:rPr lang="en-US" dirty="0" err="1"/>
              <a:t>edilmektedir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284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6848"/>
            <a:ext cx="8229600" cy="565931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u="sng" dirty="0" err="1" smtClean="0"/>
              <a:t>Peptid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Bağları</a:t>
            </a:r>
            <a:endParaRPr lang="en-US" b="1" u="sng" dirty="0" smtClean="0"/>
          </a:p>
          <a:p>
            <a:pPr marL="0" indent="0">
              <a:buNone/>
            </a:pPr>
            <a:r>
              <a:rPr lang="en-US" dirty="0" err="1"/>
              <a:t>Bir</a:t>
            </a:r>
            <a:r>
              <a:rPr lang="en-US" dirty="0"/>
              <a:t> amino </a:t>
            </a:r>
            <a:r>
              <a:rPr lang="en-US" dirty="0" err="1"/>
              <a:t>asidin</a:t>
            </a:r>
            <a:r>
              <a:rPr lang="en-US" dirty="0"/>
              <a:t> -</a:t>
            </a:r>
            <a:r>
              <a:rPr lang="en-US" dirty="0" err="1"/>
              <a:t>karboksil</a:t>
            </a:r>
            <a:r>
              <a:rPr lang="en-US" dirty="0"/>
              <a:t> </a:t>
            </a:r>
            <a:r>
              <a:rPr lang="en-US" dirty="0" err="1"/>
              <a:t>karbonu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amino </a:t>
            </a:r>
            <a:r>
              <a:rPr lang="en-US" dirty="0" err="1"/>
              <a:t>asidin</a:t>
            </a:r>
            <a:r>
              <a:rPr lang="en-US" dirty="0"/>
              <a:t> -amino </a:t>
            </a:r>
            <a:r>
              <a:rPr lang="en-US" dirty="0" err="1"/>
              <a:t>azotu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oluşan</a:t>
            </a:r>
            <a:r>
              <a:rPr lang="en-US" dirty="0"/>
              <a:t> CN </a:t>
            </a:r>
            <a:r>
              <a:rPr lang="en-US" dirty="0" err="1" smtClean="0"/>
              <a:t>bağlarıdır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u="sng" dirty="0" err="1" smtClean="0"/>
              <a:t>Disülfid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Bağları</a:t>
            </a:r>
            <a:endParaRPr lang="en-US" b="1" u="sng" dirty="0" smtClean="0"/>
          </a:p>
          <a:p>
            <a:pPr marL="0" indent="0">
              <a:buNone/>
            </a:pPr>
            <a:r>
              <a:rPr lang="en-US" dirty="0" err="1"/>
              <a:t>İki</a:t>
            </a:r>
            <a:r>
              <a:rPr lang="en-US" dirty="0"/>
              <a:t> </a:t>
            </a:r>
            <a:r>
              <a:rPr lang="en-US" dirty="0" err="1"/>
              <a:t>sistein</a:t>
            </a:r>
            <a:r>
              <a:rPr lang="en-US" dirty="0"/>
              <a:t> </a:t>
            </a:r>
            <a:r>
              <a:rPr lang="en-US" dirty="0" err="1"/>
              <a:t>kalıntısı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, </a:t>
            </a:r>
            <a:r>
              <a:rPr lang="en-US" dirty="0" err="1"/>
              <a:t>sülfhidril</a:t>
            </a:r>
            <a:r>
              <a:rPr lang="en-US" dirty="0"/>
              <a:t> (</a:t>
            </a:r>
            <a:r>
              <a:rPr lang="en-US" dirty="0" err="1"/>
              <a:t>tiyol</a:t>
            </a:r>
            <a:r>
              <a:rPr lang="en-US" dirty="0"/>
              <a:t>, SH) </a:t>
            </a:r>
            <a:r>
              <a:rPr lang="en-US" dirty="0" err="1"/>
              <a:t>gruplarının</a:t>
            </a:r>
            <a:r>
              <a:rPr lang="en-US" dirty="0"/>
              <a:t> H </a:t>
            </a:r>
            <a:r>
              <a:rPr lang="en-US" dirty="0" err="1"/>
              <a:t>kaybetmeleri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</a:t>
            </a:r>
            <a:r>
              <a:rPr lang="en-US" dirty="0" err="1"/>
              <a:t>oluşan</a:t>
            </a:r>
            <a:r>
              <a:rPr lang="en-US" dirty="0"/>
              <a:t> SS </a:t>
            </a:r>
            <a:r>
              <a:rPr lang="en-US" dirty="0" err="1"/>
              <a:t>bağlarıdır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u="sng" dirty="0" err="1" smtClean="0"/>
              <a:t>Apolar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Bağlar</a:t>
            </a:r>
            <a:endParaRPr lang="en-US" b="1" u="sng" dirty="0" smtClean="0"/>
          </a:p>
          <a:p>
            <a:pPr marL="0" indent="0">
              <a:buNone/>
            </a:pPr>
            <a:r>
              <a:rPr lang="en-US" dirty="0" err="1"/>
              <a:t>Polipeptit</a:t>
            </a:r>
            <a:r>
              <a:rPr lang="en-US" dirty="0"/>
              <a:t> </a:t>
            </a:r>
            <a:r>
              <a:rPr lang="en-US" dirty="0" err="1"/>
              <a:t>zincirindeki</a:t>
            </a:r>
            <a:r>
              <a:rPr lang="en-US" dirty="0"/>
              <a:t> amino </a:t>
            </a:r>
            <a:r>
              <a:rPr lang="en-US" dirty="0" err="1"/>
              <a:t>asit</a:t>
            </a:r>
            <a:r>
              <a:rPr lang="en-US" dirty="0"/>
              <a:t> </a:t>
            </a:r>
            <a:r>
              <a:rPr lang="en-US" dirty="0" err="1"/>
              <a:t>kalıntılarının</a:t>
            </a:r>
            <a:r>
              <a:rPr lang="en-US" dirty="0"/>
              <a:t> </a:t>
            </a:r>
            <a:r>
              <a:rPr lang="en-US" dirty="0" err="1"/>
              <a:t>metil</a:t>
            </a:r>
            <a:r>
              <a:rPr lang="en-US" dirty="0"/>
              <a:t> </a:t>
            </a:r>
            <a:r>
              <a:rPr lang="en-US" dirty="0" err="1"/>
              <a:t>grubu</a:t>
            </a:r>
            <a:r>
              <a:rPr lang="en-US" dirty="0"/>
              <a:t>, </a:t>
            </a:r>
            <a:r>
              <a:rPr lang="en-US" dirty="0" err="1"/>
              <a:t>alifatik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, </a:t>
            </a:r>
            <a:r>
              <a:rPr lang="en-US" dirty="0" err="1"/>
              <a:t>siklik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apolar</a:t>
            </a:r>
            <a:r>
              <a:rPr lang="en-US" dirty="0"/>
              <a:t> </a:t>
            </a:r>
            <a:r>
              <a:rPr lang="en-US" dirty="0" err="1"/>
              <a:t>kısımlarının</a:t>
            </a:r>
            <a:r>
              <a:rPr lang="en-US" dirty="0"/>
              <a:t> </a:t>
            </a:r>
            <a:r>
              <a:rPr lang="en-US" dirty="0" err="1"/>
              <a:t>birbirlerine</a:t>
            </a:r>
            <a:r>
              <a:rPr lang="en-US" dirty="0"/>
              <a:t> </a:t>
            </a:r>
            <a:r>
              <a:rPr lang="en-US" dirty="0" err="1"/>
              <a:t>yeter</a:t>
            </a:r>
            <a:r>
              <a:rPr lang="en-US" dirty="0"/>
              <a:t> </a:t>
            </a:r>
            <a:r>
              <a:rPr lang="en-US" dirty="0" err="1"/>
              <a:t>derecede</a:t>
            </a:r>
            <a:r>
              <a:rPr lang="en-US" dirty="0"/>
              <a:t> </a:t>
            </a:r>
            <a:r>
              <a:rPr lang="en-US" dirty="0" err="1"/>
              <a:t>yakın</a:t>
            </a:r>
            <a:r>
              <a:rPr lang="en-US" dirty="0"/>
              <a:t> </a:t>
            </a:r>
            <a:r>
              <a:rPr lang="en-US" dirty="0" err="1"/>
              <a:t>olmaları</a:t>
            </a:r>
            <a:r>
              <a:rPr lang="en-US" dirty="0"/>
              <a:t> </a:t>
            </a:r>
            <a:r>
              <a:rPr lang="en-US" dirty="0" err="1"/>
              <a:t>halinde</a:t>
            </a:r>
            <a:r>
              <a:rPr lang="en-US" dirty="0"/>
              <a:t> </a:t>
            </a:r>
            <a:r>
              <a:rPr lang="en-US" dirty="0" err="1"/>
              <a:t>geçici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polarite</a:t>
            </a:r>
            <a:r>
              <a:rPr lang="en-US" dirty="0"/>
              <a:t> </a:t>
            </a:r>
            <a:r>
              <a:rPr lang="en-US" dirty="0" err="1"/>
              <a:t>göstermelerinin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Van der Waals-London </a:t>
            </a:r>
            <a:r>
              <a:rPr lang="en-US" dirty="0" err="1"/>
              <a:t>çekme</a:t>
            </a:r>
            <a:r>
              <a:rPr lang="en-US" dirty="0"/>
              <a:t> </a:t>
            </a:r>
            <a:r>
              <a:rPr lang="en-US" dirty="0" err="1"/>
              <a:t>kuvveti</a:t>
            </a:r>
            <a:r>
              <a:rPr lang="en-US" dirty="0"/>
              <a:t> </a:t>
            </a:r>
            <a:r>
              <a:rPr lang="en-US" dirty="0" err="1"/>
              <a:t>diye</a:t>
            </a:r>
            <a:r>
              <a:rPr lang="en-US" dirty="0"/>
              <a:t> </a:t>
            </a:r>
            <a:r>
              <a:rPr lang="en-US" dirty="0" err="1"/>
              <a:t>bilinen</a:t>
            </a:r>
            <a:r>
              <a:rPr lang="en-US" dirty="0"/>
              <a:t> </a:t>
            </a:r>
            <a:r>
              <a:rPr lang="en-US" dirty="0" err="1"/>
              <a:t>zayıf</a:t>
            </a:r>
            <a:r>
              <a:rPr lang="en-US" dirty="0"/>
              <a:t> </a:t>
            </a:r>
            <a:r>
              <a:rPr lang="en-US" dirty="0" err="1"/>
              <a:t>çekme</a:t>
            </a:r>
            <a:r>
              <a:rPr lang="en-US" dirty="0"/>
              <a:t> </a:t>
            </a:r>
            <a:r>
              <a:rPr lang="en-US" dirty="0" err="1"/>
              <a:t>kuvveti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(CH3CH3) </a:t>
            </a:r>
            <a:r>
              <a:rPr lang="en-US" dirty="0" err="1"/>
              <a:t>oluşan</a:t>
            </a:r>
            <a:r>
              <a:rPr lang="en-US" dirty="0"/>
              <a:t> </a:t>
            </a:r>
            <a:r>
              <a:rPr lang="en-US" dirty="0" err="1"/>
              <a:t>bağlardır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358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9500"/>
            <a:ext cx="8229600" cy="56966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u="sng" dirty="0" smtClean="0">
                <a:latin typeface="Calibri"/>
                <a:cs typeface="Calibri"/>
              </a:rPr>
              <a:t>H </a:t>
            </a:r>
            <a:r>
              <a:rPr lang="en-US" sz="2200" b="1" u="sng" dirty="0" err="1" smtClean="0">
                <a:latin typeface="Calibri"/>
                <a:cs typeface="Calibri"/>
              </a:rPr>
              <a:t>Bağları</a:t>
            </a:r>
            <a:endParaRPr lang="en-US" sz="2200" b="1" u="sng" dirty="0" smtClean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tr-TR" sz="2200" dirty="0" err="1">
                <a:latin typeface="Calibri"/>
                <a:cs typeface="Calibri"/>
              </a:rPr>
              <a:t>Polipeptit</a:t>
            </a:r>
            <a:r>
              <a:rPr lang="tr-TR" sz="2200" dirty="0">
                <a:latin typeface="Calibri"/>
                <a:cs typeface="Calibri"/>
              </a:rPr>
              <a:t> zinciri oluşturan </a:t>
            </a:r>
            <a:r>
              <a:rPr lang="tr-TR" sz="2200" dirty="0" err="1">
                <a:latin typeface="Calibri"/>
                <a:cs typeface="Calibri"/>
              </a:rPr>
              <a:t>peptit</a:t>
            </a:r>
            <a:r>
              <a:rPr lang="tr-TR" sz="2200" dirty="0">
                <a:latin typeface="Calibri"/>
                <a:cs typeface="Calibri"/>
              </a:rPr>
              <a:t> bağlarındaki rezonans veya </a:t>
            </a:r>
            <a:r>
              <a:rPr lang="tr-TR" sz="2200" dirty="0" err="1">
                <a:latin typeface="Calibri"/>
                <a:cs typeface="Calibri"/>
              </a:rPr>
              <a:t>mezomeri</a:t>
            </a:r>
            <a:r>
              <a:rPr lang="tr-TR" sz="2200" dirty="0">
                <a:latin typeface="Calibri"/>
                <a:cs typeface="Calibri"/>
              </a:rPr>
              <a:t> durumundan dolayı, oksijenlerin bilinen </a:t>
            </a:r>
            <a:r>
              <a:rPr lang="tr-TR" sz="2200" dirty="0" err="1">
                <a:latin typeface="Calibri"/>
                <a:cs typeface="Calibri"/>
              </a:rPr>
              <a:t>keto</a:t>
            </a:r>
            <a:r>
              <a:rPr lang="tr-TR" sz="2200" dirty="0">
                <a:latin typeface="Calibri"/>
                <a:cs typeface="Calibri"/>
              </a:rPr>
              <a:t> gruplarından daha negatif, azotların ise pozitif özellik taşımasının sonucu olarak, bir </a:t>
            </a:r>
            <a:r>
              <a:rPr lang="tr-TR" sz="2200" dirty="0" err="1">
                <a:latin typeface="Calibri"/>
                <a:cs typeface="Calibri"/>
              </a:rPr>
              <a:t>polipeptit</a:t>
            </a:r>
            <a:r>
              <a:rPr lang="tr-TR" sz="2200" dirty="0">
                <a:latin typeface="Calibri"/>
                <a:cs typeface="Calibri"/>
              </a:rPr>
              <a:t> zincirdeki bir </a:t>
            </a:r>
            <a:r>
              <a:rPr lang="tr-TR" sz="2200" dirty="0" err="1">
                <a:latin typeface="Calibri"/>
                <a:cs typeface="Calibri"/>
              </a:rPr>
              <a:t>peptit</a:t>
            </a:r>
            <a:r>
              <a:rPr lang="tr-TR" sz="2200" dirty="0">
                <a:latin typeface="Calibri"/>
                <a:cs typeface="Calibri"/>
              </a:rPr>
              <a:t> düzleminde bulunan oksijen atomu ile bir başka </a:t>
            </a:r>
            <a:r>
              <a:rPr lang="tr-TR" sz="2200" dirty="0" err="1">
                <a:latin typeface="Calibri"/>
                <a:cs typeface="Calibri"/>
              </a:rPr>
              <a:t>peptit</a:t>
            </a:r>
            <a:r>
              <a:rPr lang="tr-TR" sz="2200" dirty="0">
                <a:latin typeface="Calibri"/>
                <a:cs typeface="Calibri"/>
              </a:rPr>
              <a:t> bağı veya düzlemindeki azot atomu arasında, aradaki uzaklık yaklaşık 2,7 </a:t>
            </a:r>
            <a:r>
              <a:rPr lang="tr-TR" sz="2200" dirty="0" err="1">
                <a:latin typeface="Calibri"/>
                <a:cs typeface="Calibri"/>
              </a:rPr>
              <a:t>A</a:t>
            </a:r>
            <a:r>
              <a:rPr lang="tr-TR" sz="2200" baseline="30000" dirty="0" err="1">
                <a:latin typeface="Calibri"/>
                <a:cs typeface="Calibri"/>
              </a:rPr>
              <a:t>o</a:t>
            </a:r>
            <a:r>
              <a:rPr lang="tr-TR" sz="2200" dirty="0">
                <a:latin typeface="Calibri"/>
                <a:cs typeface="Calibri"/>
              </a:rPr>
              <a:t> olduğunda, hidrojen köprüsü şeklinde </a:t>
            </a:r>
            <a:r>
              <a:rPr lang="tr-TR" sz="2200" b="1" dirty="0">
                <a:latin typeface="Calibri"/>
                <a:cs typeface="Calibri"/>
              </a:rPr>
              <a:t>(C</a:t>
            </a:r>
            <a:r>
              <a:rPr lang="tr-TR" sz="2200" b="1" dirty="0">
                <a:latin typeface="Calibri"/>
                <a:cs typeface="Calibri"/>
                <a:sym typeface="Symbol" charset="0"/>
              </a:rPr>
              <a:t></a:t>
            </a:r>
            <a:r>
              <a:rPr lang="tr-TR" sz="2200" b="1" dirty="0">
                <a:latin typeface="Calibri"/>
                <a:cs typeface="Calibri"/>
              </a:rPr>
              <a:t>O</a:t>
            </a:r>
            <a:r>
              <a:rPr lang="tr-TR" sz="2200" b="1" dirty="0">
                <a:latin typeface="Calibri"/>
                <a:cs typeface="Calibri"/>
                <a:sym typeface="Symbol" charset="0"/>
              </a:rPr>
              <a:t></a:t>
            </a:r>
            <a:r>
              <a:rPr lang="tr-TR" sz="2200" b="1" dirty="0">
                <a:latin typeface="Calibri"/>
                <a:cs typeface="Calibri"/>
              </a:rPr>
              <a:t>H</a:t>
            </a:r>
            <a:r>
              <a:rPr lang="tr-TR" sz="2200" b="1" dirty="0">
                <a:latin typeface="Calibri"/>
                <a:cs typeface="Calibri"/>
                <a:sym typeface="Symbol" charset="0"/>
              </a:rPr>
              <a:t></a:t>
            </a:r>
            <a:r>
              <a:rPr lang="tr-TR" sz="2200" b="1" dirty="0">
                <a:latin typeface="Calibri"/>
                <a:cs typeface="Calibri"/>
              </a:rPr>
              <a:t>N) </a:t>
            </a:r>
            <a:r>
              <a:rPr lang="tr-TR" sz="2200" dirty="0">
                <a:latin typeface="Calibri"/>
                <a:cs typeface="Calibri"/>
              </a:rPr>
              <a:t>oluşan </a:t>
            </a:r>
            <a:r>
              <a:rPr lang="tr-TR" sz="2200" dirty="0" smtClean="0">
                <a:latin typeface="Calibri"/>
                <a:cs typeface="Calibri"/>
              </a:rPr>
              <a:t>bağlardır.</a:t>
            </a:r>
          </a:p>
          <a:p>
            <a:pPr marL="0" indent="0">
              <a:buNone/>
            </a:pPr>
            <a:endParaRPr lang="tr-TR" sz="2200" dirty="0" smtClean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tr-TR" sz="2200" b="1" u="sng" dirty="0" smtClean="0">
                <a:latin typeface="Calibri"/>
                <a:cs typeface="Calibri"/>
              </a:rPr>
              <a:t>İyon Bağları</a:t>
            </a:r>
          </a:p>
          <a:p>
            <a:pPr marL="0" indent="0">
              <a:buNone/>
            </a:pPr>
            <a:r>
              <a:rPr lang="tr-TR" sz="2200" dirty="0" err="1">
                <a:cs typeface="Calibri"/>
              </a:rPr>
              <a:t>Polipeptit</a:t>
            </a:r>
            <a:r>
              <a:rPr lang="tr-TR" sz="2200" dirty="0">
                <a:cs typeface="Calibri"/>
              </a:rPr>
              <a:t> zincirlerindeki asidik ve bazik amino asit kalıntılarının fonksiyonel gruplarının  fizyolojik </a:t>
            </a:r>
            <a:r>
              <a:rPr lang="tr-TR" sz="2200" dirty="0" err="1">
                <a:cs typeface="Calibri"/>
              </a:rPr>
              <a:t>pH’da</a:t>
            </a:r>
            <a:r>
              <a:rPr lang="tr-TR" sz="2200" dirty="0">
                <a:cs typeface="Calibri"/>
              </a:rPr>
              <a:t> tamamen veya kısmen iyonlaşmış halde bulunmalarının sonucu olarak, elektronegatif ve elektropozitif gruplar arasında gelişen elektrostatik çekim kuvveti ile (COOH3N+) oluşan bağlardır. </a:t>
            </a:r>
          </a:p>
          <a:p>
            <a:pPr marL="0" indent="0">
              <a:buNone/>
            </a:pPr>
            <a:endParaRPr lang="tr-TR" sz="2200" dirty="0" smtClean="0">
              <a:latin typeface="Calibri"/>
              <a:cs typeface="Calibri"/>
            </a:endParaRPr>
          </a:p>
          <a:p>
            <a:pPr marL="0" indent="0">
              <a:buNone/>
            </a:pPr>
            <a:endParaRPr lang="tr-TR" sz="2200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US" sz="22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1538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Protein </a:t>
            </a:r>
            <a:r>
              <a:rPr lang="en-US" dirty="0" err="1" smtClean="0"/>
              <a:t>Moleküllerinin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Konformasyonu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Proteinlerde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birincil</a:t>
            </a:r>
            <a:r>
              <a:rPr lang="en-US" dirty="0"/>
              <a:t> (primer), 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ikincil</a:t>
            </a:r>
            <a:r>
              <a:rPr lang="en-US" dirty="0"/>
              <a:t> (</a:t>
            </a:r>
            <a:r>
              <a:rPr lang="en-US" dirty="0" err="1"/>
              <a:t>sekonder</a:t>
            </a:r>
            <a:r>
              <a:rPr lang="en-US" dirty="0"/>
              <a:t>), 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üçüncül</a:t>
            </a:r>
            <a:r>
              <a:rPr lang="en-US" dirty="0"/>
              <a:t> (</a:t>
            </a:r>
            <a:r>
              <a:rPr lang="en-US" dirty="0" err="1"/>
              <a:t>tersiyer</a:t>
            </a:r>
            <a:r>
              <a:rPr lang="en-US" dirty="0"/>
              <a:t>) 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dördüncül</a:t>
            </a:r>
            <a:r>
              <a:rPr lang="en-US" dirty="0"/>
              <a:t> (</a:t>
            </a:r>
            <a:r>
              <a:rPr lang="en-US" dirty="0" err="1"/>
              <a:t>kuarterner</a:t>
            </a:r>
            <a:r>
              <a:rPr lang="en-US" dirty="0"/>
              <a:t>) </a:t>
            </a:r>
            <a:r>
              <a:rPr lang="en-US" dirty="0" err="1"/>
              <a:t>yapı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diye</a:t>
            </a:r>
            <a:r>
              <a:rPr lang="en-US" dirty="0"/>
              <a:t> </a:t>
            </a:r>
            <a:r>
              <a:rPr lang="en-US" dirty="0" err="1"/>
              <a:t>dört</a:t>
            </a:r>
            <a:r>
              <a:rPr lang="en-US" dirty="0"/>
              <a:t> </a:t>
            </a:r>
            <a:r>
              <a:rPr lang="en-US" dirty="0" err="1"/>
              <a:t>yapı</a:t>
            </a:r>
            <a:r>
              <a:rPr lang="en-US" dirty="0"/>
              <a:t> </a:t>
            </a:r>
            <a:r>
              <a:rPr lang="en-US" dirty="0" err="1"/>
              <a:t>tanımlanır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93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Proteinlerin</a:t>
            </a:r>
            <a:r>
              <a:rPr lang="en-US" dirty="0" smtClean="0"/>
              <a:t> </a:t>
            </a:r>
            <a:r>
              <a:rPr lang="en-US" dirty="0" err="1" smtClean="0"/>
              <a:t>Yapılarına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Sınıflandırılmaları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 smtClean="0">
                <a:latin typeface="Calibri"/>
                <a:cs typeface="Calibri"/>
              </a:rPr>
              <a:t>Basit</a:t>
            </a:r>
            <a:r>
              <a:rPr lang="en-US" dirty="0" smtClean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proteinler</a:t>
            </a:r>
            <a:r>
              <a:rPr lang="en-US" dirty="0">
                <a:latin typeface="Calibri"/>
                <a:cs typeface="Calibri"/>
              </a:rPr>
              <a:t>, </a:t>
            </a:r>
            <a:r>
              <a:rPr lang="en-US" dirty="0" err="1">
                <a:latin typeface="Calibri"/>
                <a:cs typeface="Calibri"/>
              </a:rPr>
              <a:t>yalnızca</a:t>
            </a:r>
            <a:r>
              <a:rPr lang="en-US" dirty="0">
                <a:latin typeface="Calibri"/>
                <a:cs typeface="Calibri"/>
              </a:rPr>
              <a:t> amino </a:t>
            </a:r>
            <a:r>
              <a:rPr lang="en-US" dirty="0" err="1">
                <a:latin typeface="Calibri"/>
                <a:cs typeface="Calibri"/>
              </a:rPr>
              <a:t>asitlerden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oluşmuş</a:t>
            </a:r>
            <a:r>
              <a:rPr lang="en-US" dirty="0">
                <a:latin typeface="Calibri"/>
                <a:cs typeface="Calibri"/>
              </a:rPr>
              <a:t>; </a:t>
            </a:r>
            <a:r>
              <a:rPr lang="en-US" dirty="0" err="1">
                <a:latin typeface="Calibri"/>
                <a:cs typeface="Calibri"/>
              </a:rPr>
              <a:t>hidroliz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olduklarında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sadece</a:t>
            </a:r>
            <a:r>
              <a:rPr lang="en-US" dirty="0">
                <a:latin typeface="Calibri"/>
                <a:cs typeface="Calibri"/>
              </a:rPr>
              <a:t> amino </a:t>
            </a:r>
            <a:r>
              <a:rPr lang="en-US" dirty="0" err="1">
                <a:latin typeface="Calibri"/>
                <a:cs typeface="Calibri"/>
              </a:rPr>
              <a:t>asitleri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veren</a:t>
            </a:r>
            <a:r>
              <a:rPr lang="en-US" dirty="0">
                <a:latin typeface="Calibri"/>
                <a:cs typeface="Calibri"/>
              </a:rPr>
              <a:t>, </a:t>
            </a:r>
            <a:r>
              <a:rPr lang="en-US" dirty="0" err="1">
                <a:latin typeface="Calibri"/>
                <a:cs typeface="Calibri"/>
              </a:rPr>
              <a:t>polipeptit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zincirleri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yapısındaki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proteinlerdir</a:t>
            </a:r>
            <a:r>
              <a:rPr lang="en-US" dirty="0">
                <a:latin typeface="Calibri"/>
                <a:cs typeface="Calibri"/>
              </a:rPr>
              <a:t>. </a:t>
            </a:r>
            <a:r>
              <a:rPr lang="en-US" dirty="0" err="1">
                <a:latin typeface="Calibri"/>
                <a:cs typeface="Calibri"/>
              </a:rPr>
              <a:t>Basit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proteinler</a:t>
            </a:r>
            <a:r>
              <a:rPr lang="en-US" dirty="0">
                <a:latin typeface="Calibri"/>
                <a:cs typeface="Calibri"/>
              </a:rPr>
              <a:t>, </a:t>
            </a:r>
            <a:r>
              <a:rPr lang="en-US" dirty="0" err="1">
                <a:latin typeface="Calibri"/>
                <a:cs typeface="Calibri"/>
              </a:rPr>
              <a:t>değişik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niteliklerine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göre</a:t>
            </a:r>
            <a:r>
              <a:rPr lang="en-US" dirty="0">
                <a:latin typeface="Calibri"/>
                <a:cs typeface="Calibri"/>
              </a:rPr>
              <a:t> alt </a:t>
            </a:r>
            <a:r>
              <a:rPr lang="en-US" dirty="0" err="1">
                <a:latin typeface="Calibri"/>
                <a:cs typeface="Calibri"/>
              </a:rPr>
              <a:t>gruplara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ayrılarak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incelenirler</a:t>
            </a:r>
            <a:r>
              <a:rPr lang="en-US" dirty="0" smtClean="0">
                <a:latin typeface="Calibri"/>
                <a:cs typeface="Calibri"/>
              </a:rPr>
              <a:t>.</a:t>
            </a: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  <a:p>
            <a:pPr marL="0" indent="0" algn="just">
              <a:buNone/>
            </a:pPr>
            <a:r>
              <a:rPr lang="en-US" dirty="0" err="1" smtClean="0">
                <a:latin typeface="Calibri"/>
                <a:cs typeface="Calibri"/>
              </a:rPr>
              <a:t>Bileşik</a:t>
            </a:r>
            <a:r>
              <a:rPr lang="en-US" dirty="0" smtClean="0">
                <a:latin typeface="Calibri"/>
                <a:cs typeface="Calibri"/>
              </a:rPr>
              <a:t> </a:t>
            </a:r>
            <a:r>
              <a:rPr lang="en-US" dirty="0" err="1" smtClean="0">
                <a:latin typeface="Calibri"/>
                <a:cs typeface="Calibri"/>
              </a:rPr>
              <a:t>proteinler</a:t>
            </a:r>
            <a:r>
              <a:rPr lang="en-US" dirty="0" smtClean="0">
                <a:latin typeface="Calibri"/>
                <a:cs typeface="Calibri"/>
              </a:rPr>
              <a:t>, </a:t>
            </a:r>
            <a:r>
              <a:rPr lang="tr-TR" dirty="0">
                <a:latin typeface="Calibri"/>
                <a:cs typeface="Calibri"/>
              </a:rPr>
              <a:t>Bileşik proteinler (</a:t>
            </a:r>
            <a:r>
              <a:rPr lang="tr-TR" dirty="0" err="1">
                <a:latin typeface="Calibri"/>
                <a:cs typeface="Calibri"/>
              </a:rPr>
              <a:t>konjuge</a:t>
            </a:r>
            <a:r>
              <a:rPr lang="tr-TR" dirty="0">
                <a:latin typeface="Calibri"/>
                <a:cs typeface="Calibri"/>
              </a:rPr>
              <a:t> proteinler), amino asitlerden oluşmuş </a:t>
            </a:r>
            <a:r>
              <a:rPr lang="tr-TR" dirty="0" err="1">
                <a:latin typeface="Calibri"/>
                <a:cs typeface="Calibri"/>
              </a:rPr>
              <a:t>polipeptit</a:t>
            </a:r>
            <a:r>
              <a:rPr lang="tr-TR" dirty="0">
                <a:latin typeface="Calibri"/>
                <a:cs typeface="Calibri"/>
              </a:rPr>
              <a:t> zincirlerinin </a:t>
            </a:r>
            <a:r>
              <a:rPr lang="tr-TR" dirty="0" err="1">
                <a:solidFill>
                  <a:schemeClr val="hlink"/>
                </a:solidFill>
                <a:latin typeface="Calibri"/>
                <a:cs typeface="Calibri"/>
              </a:rPr>
              <a:t>prostetik</a:t>
            </a:r>
            <a:r>
              <a:rPr lang="tr-TR" dirty="0">
                <a:solidFill>
                  <a:schemeClr val="hlink"/>
                </a:solidFill>
                <a:latin typeface="Calibri"/>
                <a:cs typeface="Calibri"/>
              </a:rPr>
              <a:t> grup</a:t>
            </a:r>
            <a:r>
              <a:rPr lang="tr-TR" dirty="0">
                <a:latin typeface="Calibri"/>
                <a:cs typeface="Calibri"/>
              </a:rPr>
              <a:t> denen yapılara bağlanmasıyla oluşmuştur</a:t>
            </a:r>
          </a:p>
          <a:p>
            <a:pPr marL="0" indent="0" algn="just">
              <a:buNone/>
            </a:pPr>
            <a:r>
              <a:rPr lang="tr-TR" dirty="0">
                <a:latin typeface="Calibri"/>
                <a:cs typeface="Calibri"/>
              </a:rPr>
              <a:t>Hidroliz edildiklerinde amino asitlerden başka değişik nitelikte kimyasal maddeler de veren proteinlerdir.</a:t>
            </a: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0823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402</Words>
  <Application>Microsoft Macintosh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PROTEİNLER</vt:lpstr>
      <vt:lpstr>Proteinler</vt:lpstr>
      <vt:lpstr>PowerPoint Presentation</vt:lpstr>
      <vt:lpstr>PowerPoint Presentation</vt:lpstr>
      <vt:lpstr>Protein Moleküllerinin Yapısı ve Konformasyonu</vt:lpstr>
      <vt:lpstr>Proteinlerin Yapılarına Göre Sınıflandırılmaları 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14</cp:revision>
  <dcterms:created xsi:type="dcterms:W3CDTF">2018-05-08T12:08:33Z</dcterms:created>
  <dcterms:modified xsi:type="dcterms:W3CDTF">2018-05-09T12:14:55Z</dcterms:modified>
</cp:coreProperties>
</file>