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8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8" autoAdjust="0"/>
    <p:restoredTop sz="94624" autoAdjust="0"/>
  </p:normalViewPr>
  <p:slideViewPr>
    <p:cSldViewPr>
      <p:cViewPr varScale="1">
        <p:scale>
          <a:sx n="73" d="100"/>
          <a:sy n="73" d="100"/>
        </p:scale>
        <p:origin x="148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04C852-C358-48F4-956F-E474A6B4DBC2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B112F7-94AC-4F00-9800-3630211B3F8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83589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CFBE92-F3B8-4C68-9F49-3081F8139553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01D4E3-99B9-4F6A-851C-4BFD8E381B9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8754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01D4E3-99B9-4F6A-851C-4BFD8E381B91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POPÜLİZM VE </a:t>
            </a:r>
            <a:r>
              <a:rPr lang="tr-TR" dirty="0" smtClean="0"/>
              <a:t>TOPLUMSAL </a:t>
            </a:r>
            <a:r>
              <a:rPr lang="tr-TR" dirty="0" smtClean="0"/>
              <a:t>HAREKETLER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POPÜLİZM VE TOPLUMSAL HAREKETLER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/>
              <a:t>Popülizmin sosyal bilimler ve sol içerisinde bir tartışma konusu olarak bu kadar öne çıkması yeni değil. </a:t>
            </a:r>
            <a:endParaRPr lang="tr-TR" dirty="0" smtClean="0"/>
          </a:p>
          <a:p>
            <a:r>
              <a:rPr lang="tr-TR" dirty="0" smtClean="0"/>
              <a:t>Pek </a:t>
            </a:r>
            <a:r>
              <a:rPr lang="tr-TR" dirty="0"/>
              <a:t>çok bazı çalışmalarda Rus </a:t>
            </a:r>
            <a:r>
              <a:rPr lang="tr-TR" dirty="0" err="1"/>
              <a:t>Narodinklerinden</a:t>
            </a:r>
            <a:r>
              <a:rPr lang="tr-TR" dirty="0"/>
              <a:t>, Mısır'daki Nasır yönetimine kadar birbirinden pek çok farklı siyasal hareket ve rejim "popülist" sıfatıyla anıldılar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Türkiye'de de Kemalizm dahil modern siyasal tarih içerisinde bazı özel dönemeçlerin </a:t>
            </a:r>
            <a:r>
              <a:rPr lang="tr-TR" dirty="0" err="1"/>
              <a:t>tahlililinde</a:t>
            </a:r>
            <a:r>
              <a:rPr lang="tr-TR" dirty="0"/>
              <a:t> işler kılındı. </a:t>
            </a:r>
            <a:endParaRPr lang="tr-TR" dirty="0" smtClean="0"/>
          </a:p>
          <a:p>
            <a:r>
              <a:rPr lang="tr-TR" dirty="0" smtClean="0"/>
              <a:t>Haliyle </a:t>
            </a:r>
            <a:r>
              <a:rPr lang="tr-TR" dirty="0"/>
              <a:t>de kavramın tanımı, kapsamı ve geçerliliği her zaman tartışmalıydı. </a:t>
            </a:r>
            <a:endParaRPr lang="tr-TR" dirty="0"/>
          </a:p>
          <a:p>
            <a:endParaRPr lang="tr-TR" dirty="0" smtClean="0"/>
          </a:p>
          <a:p>
            <a:pPr lvl="0"/>
            <a:endParaRPr lang="tr-TR" dirty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Popülizm ve Toplumsal Hareketler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Son dönemde ortaya çıkan tartışmalarda </a:t>
            </a:r>
            <a:r>
              <a:rPr lang="tr-TR" dirty="0" smtClean="0"/>
              <a:t>kavram </a:t>
            </a:r>
            <a:r>
              <a:rPr lang="tr-TR" dirty="0" err="1"/>
              <a:t>Ernesto</a:t>
            </a:r>
            <a:r>
              <a:rPr lang="tr-TR" dirty="0"/>
              <a:t> </a:t>
            </a:r>
            <a:r>
              <a:rPr lang="tr-TR" dirty="0" err="1"/>
              <a:t>Laclau’nun</a:t>
            </a:r>
            <a:r>
              <a:rPr lang="tr-TR" dirty="0"/>
              <a:t> </a:t>
            </a:r>
            <a:endParaRPr lang="tr-TR" dirty="0" smtClean="0"/>
          </a:p>
          <a:p>
            <a:pPr lvl="1"/>
            <a:r>
              <a:rPr lang="tr-TR" dirty="0" smtClean="0"/>
              <a:t>1977 </a:t>
            </a:r>
            <a:r>
              <a:rPr lang="tr-TR" dirty="0"/>
              <a:t>yılında yayımladığı </a:t>
            </a:r>
            <a:r>
              <a:rPr lang="tr-TR" i="1" dirty="0"/>
              <a:t>Marksist Teoride Siyaset ve İdeoloji </a:t>
            </a:r>
            <a:r>
              <a:rPr lang="tr-TR" dirty="0"/>
              <a:t>isimli kitabında geliştirdiği ve </a:t>
            </a:r>
          </a:p>
          <a:p>
            <a:pPr lvl="1"/>
            <a:r>
              <a:rPr lang="tr-TR" dirty="0" smtClean="0"/>
              <a:t>2002’de </a:t>
            </a:r>
            <a:r>
              <a:rPr lang="tr-TR" i="1" dirty="0"/>
              <a:t>Popülist Akıl Üzerine</a:t>
            </a:r>
            <a:r>
              <a:rPr lang="tr-TR" dirty="0"/>
              <a:t> isimli kitabında yeniden ziyaret ederek revize ettiği içerik ile ilişkili bir şekilde ele </a:t>
            </a:r>
            <a:r>
              <a:rPr lang="tr-TR" dirty="0" smtClean="0"/>
              <a:t>alınıyor</a:t>
            </a:r>
            <a:endParaRPr lang="tr-TR" dirty="0"/>
          </a:p>
          <a:p>
            <a:endParaRPr lang="tr-TR" dirty="0" smtClean="0"/>
          </a:p>
        </p:txBody>
      </p:sp>
    </p:spTree>
  </p:cSld>
  <p:clrMapOvr>
    <a:masterClrMapping/>
  </p:clrMapOvr>
  <p:transition advTm="39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Popülizm ve </a:t>
            </a:r>
            <a:r>
              <a:rPr lang="tr-TR" dirty="0" smtClean="0"/>
              <a:t>Toplumsal Hareketler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Laclau’ya</a:t>
            </a:r>
            <a:r>
              <a:rPr lang="tr-TR" dirty="0" smtClean="0"/>
              <a:t> göre popülizm</a:t>
            </a:r>
          </a:p>
          <a:p>
            <a:pPr lvl="1"/>
            <a:r>
              <a:rPr lang="tr-TR" dirty="0"/>
              <a:t>T</a:t>
            </a:r>
            <a:r>
              <a:rPr lang="tr-TR" dirty="0" smtClean="0"/>
              <a:t>oplum </a:t>
            </a:r>
            <a:r>
              <a:rPr lang="tr-TR" dirty="0"/>
              <a:t>içerisinde yarılma yaratıcı bir gündem üzerinden yeniden </a:t>
            </a:r>
            <a:r>
              <a:rPr lang="tr-TR" dirty="0" err="1"/>
              <a:t>içeriklendirilen</a:t>
            </a:r>
            <a:r>
              <a:rPr lang="tr-TR" dirty="0"/>
              <a:t> “halk” ile  kurulu düzenin temsilcileri arasında bir karşıtlık yaratılması ve belirli bir siyasal program ve hedef doğrultusunda bu karşıtlığın harekete </a:t>
            </a:r>
            <a:r>
              <a:rPr lang="tr-TR" dirty="0" smtClean="0"/>
              <a:t>geçirilmesi.</a:t>
            </a:r>
          </a:p>
          <a:p>
            <a:pPr lvl="1"/>
            <a:r>
              <a:rPr lang="tr-TR" dirty="0" smtClean="0"/>
              <a:t>Bir ideoloji, bir söylem, bir siyasal programdan ziyade siyaset mantığı</a:t>
            </a:r>
          </a:p>
          <a:p>
            <a:pPr lvl="1"/>
            <a:r>
              <a:rPr lang="tr-TR" dirty="0" smtClean="0"/>
              <a:t>Sağ ve sol siyasal stratejilerde de işleyebilir.</a:t>
            </a:r>
            <a:endParaRPr lang="tr-TR" dirty="0"/>
          </a:p>
          <a:p>
            <a:pPr lvl="1"/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Sağ Popülizmin Ayırt Edici Özellikleri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Liderleriyle </a:t>
            </a:r>
            <a:r>
              <a:rPr lang="tr-TR" dirty="0"/>
              <a:t>bunların takipçi kitlesi arasındaki </a:t>
            </a:r>
            <a:r>
              <a:rPr lang="tr-TR" dirty="0" smtClean="0"/>
              <a:t>ilişki: </a:t>
            </a:r>
          </a:p>
          <a:p>
            <a:pPr lvl="1"/>
            <a:r>
              <a:rPr lang="tr-TR" dirty="0" smtClean="0"/>
              <a:t>Sağ </a:t>
            </a:r>
            <a:r>
              <a:rPr lang="tr-TR" dirty="0"/>
              <a:t>popülizmde lider-kitle ilişkisi, sol popülizmden farklı olarak kitlelerin hareketin kendi dinamiği içerisinde şekil verilmiş taleplerinin bir liderin sözcülüğünde ve bir tema altında siyasete aktarılmasına dayanmaz. </a:t>
            </a:r>
            <a:endParaRPr lang="tr-TR" dirty="0" smtClean="0"/>
          </a:p>
          <a:p>
            <a:pPr lvl="1"/>
            <a:r>
              <a:rPr lang="tr-TR" dirty="0" smtClean="0"/>
              <a:t>Daha </a:t>
            </a:r>
            <a:r>
              <a:rPr lang="tr-TR" dirty="0"/>
              <a:t>çok, mevcut yakınma ve taleplerin bir lider tarafından duygusal ve </a:t>
            </a:r>
            <a:r>
              <a:rPr lang="tr-TR" dirty="0" err="1"/>
              <a:t>ajitatif</a:t>
            </a:r>
            <a:r>
              <a:rPr lang="tr-TR" dirty="0"/>
              <a:t> bir söylemle </a:t>
            </a:r>
            <a:r>
              <a:rPr lang="tr-TR" dirty="0" smtClean="0"/>
              <a:t>işlenmesi</a:t>
            </a:r>
          </a:p>
          <a:p>
            <a:pPr lvl="1"/>
            <a:r>
              <a:rPr lang="tr-TR" dirty="0" smtClean="0"/>
              <a:t>“</a:t>
            </a:r>
            <a:r>
              <a:rPr lang="tr-TR" dirty="0"/>
              <a:t>Halk ya da millet” olarak işaretlediği kitlenin ham haldeki ortalama talep, hissiyat ya da statüsüne seslenerek onlarla bir özdeşlik algısı uyandırmaya çalışan lider </a:t>
            </a:r>
            <a:endParaRPr lang="tr-TR" dirty="0" smtClean="0"/>
          </a:p>
          <a:p>
            <a:pPr marL="457200" lvl="1" indent="0"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Popülizm ve Toplumsal Hareketler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i="1" dirty="0" smtClean="0"/>
              <a:t>Sağ Popülizm:</a:t>
            </a:r>
          </a:p>
          <a:p>
            <a:pPr lvl="1"/>
            <a:r>
              <a:rPr lang="tr-TR" dirty="0"/>
              <a:t>. </a:t>
            </a:r>
            <a:r>
              <a:rPr lang="tr-TR" dirty="0" smtClean="0"/>
              <a:t>Muhayyel ya </a:t>
            </a:r>
            <a:r>
              <a:rPr lang="tr-TR" dirty="0"/>
              <a:t>da gerçek bir </a:t>
            </a:r>
            <a:r>
              <a:rPr lang="tr-TR" i="1" dirty="0" err="1"/>
              <a:t>establishment’a</a:t>
            </a:r>
            <a:r>
              <a:rPr lang="tr-TR" dirty="0"/>
              <a:t> iktidar bloğuna ya da elitlere karşı “halkı” (ya da milleti) inşa </a:t>
            </a:r>
            <a:r>
              <a:rPr lang="tr-TR" dirty="0" smtClean="0"/>
              <a:t>etme</a:t>
            </a:r>
          </a:p>
          <a:p>
            <a:pPr lvl="1"/>
            <a:r>
              <a:rPr lang="tr-TR" dirty="0" smtClean="0"/>
              <a:t>güncel </a:t>
            </a:r>
            <a:r>
              <a:rPr lang="tr-TR" dirty="0"/>
              <a:t>bir tehdide karşı alarm </a:t>
            </a:r>
            <a:r>
              <a:rPr lang="tr-TR" dirty="0" smtClean="0"/>
              <a:t>duygusu</a:t>
            </a:r>
          </a:p>
          <a:p>
            <a:pPr lvl="1"/>
            <a:r>
              <a:rPr lang="tr-TR" dirty="0" smtClean="0"/>
              <a:t> </a:t>
            </a:r>
            <a:r>
              <a:rPr lang="tr-TR" dirty="0" err="1" smtClean="0"/>
              <a:t>Establishment’ın</a:t>
            </a:r>
            <a:r>
              <a:rPr lang="tr-TR" dirty="0" smtClean="0"/>
              <a:t> aymazlığına</a:t>
            </a:r>
            <a:r>
              <a:rPr lang="tr-TR" dirty="0"/>
              <a:t>, çaresizliğine, pasifliğine ve çürümüşlüğüne yapılan vurgu </a:t>
            </a:r>
            <a:r>
              <a:rPr lang="tr-TR" dirty="0" err="1"/>
              <a:t>dolayımıyla</a:t>
            </a:r>
            <a:r>
              <a:rPr lang="tr-TR" dirty="0"/>
              <a:t> kurulur. 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Popülizm ve Toplumsal Hareketler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Sağ Popülizmin Yükselişinin Arkasındaki Tarihsel Zemin:</a:t>
            </a:r>
          </a:p>
          <a:p>
            <a:pPr lvl="1"/>
            <a:r>
              <a:rPr lang="tr-TR" dirty="0" err="1" smtClean="0"/>
              <a:t>neoliberalizmin</a:t>
            </a:r>
            <a:r>
              <a:rPr lang="tr-TR" dirty="0" smtClean="0"/>
              <a:t> </a:t>
            </a:r>
            <a:r>
              <a:rPr lang="tr-TR" dirty="0"/>
              <a:t>biriktirdiği siyasal, ideolojik ve iktisadi bunalım dinamiklerinin 2008 kriziyle eriştiği “yönetilemez” hale gelmesi </a:t>
            </a:r>
            <a:endParaRPr lang="tr-TR" dirty="0" smtClean="0"/>
          </a:p>
          <a:p>
            <a:pPr lvl="1"/>
            <a:r>
              <a:rPr lang="tr-TR" dirty="0"/>
              <a:t>uzun süredir Batılı kapitalist ülkeler için bir sorun alanı olan mültecilik/göçmenlik meselesinin yine 2008 sonrasında özellikle Suriye savaşıyla eriştiği yönetilemez hale gelmesi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3947670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Popülizm ve Toplumsal Hareketler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tr-TR" dirty="0" smtClean="0"/>
              <a:t>Bir «Semptom» olarak Sağ Popülizm</a:t>
            </a:r>
          </a:p>
          <a:p>
            <a:pPr lvl="2"/>
            <a:r>
              <a:rPr lang="tr-TR" dirty="0"/>
              <a:t>ulus-devletler ile ulusal ekonomi arasındaki bağın 1980 sonrası dönemde tedricen aşındırılması, yani </a:t>
            </a:r>
            <a:r>
              <a:rPr lang="tr-TR" i="1" dirty="0"/>
              <a:t>ulus-devletin egemenlik </a:t>
            </a:r>
            <a:r>
              <a:rPr lang="tr-TR" i="1" dirty="0" smtClean="0"/>
              <a:t>krizi</a:t>
            </a:r>
            <a:endParaRPr lang="tr-TR" dirty="0"/>
          </a:p>
          <a:p>
            <a:pPr lvl="2"/>
            <a:r>
              <a:rPr lang="tr-TR" dirty="0"/>
              <a:t>merkezdeki siyasal partilerin önemsizleşmesi </a:t>
            </a:r>
            <a:endParaRPr lang="tr-TR" dirty="0" smtClean="0"/>
          </a:p>
          <a:p>
            <a:pPr lvl="2"/>
            <a:r>
              <a:rPr lang="tr-TR" dirty="0"/>
              <a:t>sanayi </a:t>
            </a:r>
            <a:r>
              <a:rPr lang="tr-TR" dirty="0" err="1"/>
              <a:t>proleteryası</a:t>
            </a:r>
            <a:r>
              <a:rPr lang="tr-TR" dirty="0"/>
              <a:t> olmak üzere </a:t>
            </a:r>
            <a:r>
              <a:rPr lang="tr-TR" i="1" dirty="0"/>
              <a:t>işçi </a:t>
            </a:r>
            <a:r>
              <a:rPr lang="tr-TR" i="1" dirty="0" smtClean="0"/>
              <a:t>sınıfı siyasetinin </a:t>
            </a:r>
            <a:r>
              <a:rPr lang="tr-TR" i="1" dirty="0"/>
              <a:t>son otuz yıldaki </a:t>
            </a:r>
            <a:r>
              <a:rPr lang="tr-TR" i="1" dirty="0" smtClean="0"/>
              <a:t>gerileyişi</a:t>
            </a:r>
            <a:r>
              <a:rPr lang="tr-TR" dirty="0" smtClean="0"/>
              <a:t> </a:t>
            </a:r>
          </a:p>
          <a:p>
            <a:pPr lvl="2"/>
            <a:r>
              <a:rPr lang="tr-TR" dirty="0" smtClean="0"/>
              <a:t>Sendikal hareket ve sosyalist partilerin etkisizleşmesi</a:t>
            </a:r>
          </a:p>
          <a:p>
            <a:pPr lvl="2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13743149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1683</TotalTime>
  <Words>411</Words>
  <Application>Microsoft Office PowerPoint</Application>
  <PresentationFormat>Ekran Gösterisi (4:3)</PresentationFormat>
  <Paragraphs>36</Paragraphs>
  <Slides>8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Calibri</vt:lpstr>
      <vt:lpstr>Ofis Teması</vt:lpstr>
      <vt:lpstr>POPÜLİZM VE TOPLUMSAL HAREKETLER</vt:lpstr>
      <vt:lpstr>POPÜLİZM VE TOPLUMSAL HAREKETLER</vt:lpstr>
      <vt:lpstr>Popülizm ve Toplumsal Hareketler</vt:lpstr>
      <vt:lpstr>Popülizm ve Toplumsal Hareketler</vt:lpstr>
      <vt:lpstr>Sağ Popülizmin Ayırt Edici Özellikleri</vt:lpstr>
      <vt:lpstr>Popülizm ve Toplumsal Hareketler</vt:lpstr>
      <vt:lpstr>Popülizm ve Toplumsal Hareketler</vt:lpstr>
      <vt:lpstr>Popülizm ve Toplumsal Hareketler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ULUSLARI İLİŞKİLER TEORİLERİ VE ÖRGÜTLER</dc:title>
  <dc:creator>Cenk</dc:creator>
  <cp:lastModifiedBy>CENK</cp:lastModifiedBy>
  <cp:revision>51</cp:revision>
  <dcterms:created xsi:type="dcterms:W3CDTF">2014-02-18T21:50:20Z</dcterms:created>
  <dcterms:modified xsi:type="dcterms:W3CDTF">2019-11-18T10:30:16Z</dcterms:modified>
</cp:coreProperties>
</file>