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12"/>
  </p:notesMasterIdLst>
  <p:sldIdLst>
    <p:sldId id="256" r:id="rId2"/>
    <p:sldId id="268" r:id="rId3"/>
    <p:sldId id="257" r:id="rId4"/>
    <p:sldId id="259" r:id="rId5"/>
    <p:sldId id="261" r:id="rId6"/>
    <p:sldId id="267" r:id="rId7"/>
    <p:sldId id="270" r:id="rId8"/>
    <p:sldId id="269" r:id="rId9"/>
    <p:sldId id="271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545" autoAdjust="0"/>
  </p:normalViewPr>
  <p:slideViewPr>
    <p:cSldViewPr snapToGrid="0" snapToObjects="1">
      <p:cViewPr varScale="1">
        <p:scale>
          <a:sx n="44" d="100"/>
          <a:sy n="44" d="100"/>
        </p:scale>
        <p:origin x="-2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C8234-01B0-BE4C-B91B-F9393D393B1D}" type="datetimeFigureOut">
              <a:rPr lang="en-US" smtClean="0"/>
              <a:t>4.05.20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3CC67-5BA0-3844-AE97-0A150E89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63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3CC67-5BA0-3844-AE97-0A150E8912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68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3CC67-5BA0-3844-AE97-0A150E8912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89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3CC67-5BA0-3844-AE97-0A150E8912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61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hangingPunct="0"/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hangingPunct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3CC67-5BA0-3844-AE97-0A150E8912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92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3CC67-5BA0-3844-AE97-0A150E8912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57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455439-FC29-4867-8337-2CE5ED055A22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941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ABE6C8A-6FA9-2A4B-BD40-F7F39202E1E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93E6662-561C-034E-9195-8BE351DEFEF3}" type="datetimeFigureOut">
              <a:rPr lang="en-US" smtClean="0"/>
              <a:t>4.05.20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228" y="1513517"/>
            <a:ext cx="7543800" cy="259397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AMİNOASİTLER </a:t>
            </a:r>
            <a:r>
              <a:rPr lang="en-US" sz="3600" b="1" dirty="0" err="1" smtClean="0">
                <a:solidFill>
                  <a:srgbClr val="FF0000"/>
                </a:solidFill>
              </a:rPr>
              <a:t>v</a:t>
            </a:r>
            <a:r>
              <a:rPr lang="en-US" sz="3600" b="1" dirty="0" err="1">
                <a:solidFill>
                  <a:srgbClr val="FF0000"/>
                </a:solidFill>
              </a:rPr>
              <a:t>e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>
                <a:solidFill>
                  <a:srgbClr val="FF0000"/>
                </a:solidFill>
              </a:rPr>
              <a:t>PROTEİNLER </a:t>
            </a:r>
            <a:r>
              <a:rPr lang="en-US" sz="3600" b="1" dirty="0" err="1" smtClean="0">
                <a:solidFill>
                  <a:srgbClr val="FF0000"/>
                </a:solidFill>
              </a:rPr>
              <a:t>ile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>
                <a:solidFill>
                  <a:srgbClr val="FF0000"/>
                </a:solidFill>
              </a:rPr>
              <a:t>İLGİLİ </a:t>
            </a:r>
            <a:r>
              <a:rPr lang="en-US" sz="3600" b="1" dirty="0" smtClean="0">
                <a:solidFill>
                  <a:srgbClr val="FF0000"/>
                </a:solidFill>
              </a:rPr>
              <a:t>REAKSİYONLAR</a:t>
            </a:r>
            <a:r>
              <a:rPr lang="tr-TR" sz="3600" dirty="0">
                <a:solidFill>
                  <a:srgbClr val="FF0000"/>
                </a:solidFill>
              </a:rPr>
              <a:t/>
            </a:r>
            <a:br>
              <a:rPr lang="tr-TR" sz="3600" dirty="0">
                <a:solidFill>
                  <a:srgbClr val="FF0000"/>
                </a:solidFill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198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Kaynaklar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530725"/>
          </a:xfrm>
        </p:spPr>
        <p:txBody>
          <a:bodyPr/>
          <a:lstStyle/>
          <a:p>
            <a:r>
              <a:rPr lang="en-US" sz="2000" dirty="0" smtClean="0"/>
              <a:t>Ankara </a:t>
            </a:r>
            <a:r>
              <a:rPr lang="en-US" sz="2000" dirty="0" err="1" smtClean="0"/>
              <a:t>Üniversitesi</a:t>
            </a:r>
            <a:r>
              <a:rPr lang="en-US" sz="2000" dirty="0" smtClean="0"/>
              <a:t> </a:t>
            </a:r>
            <a:r>
              <a:rPr lang="en-US" sz="2000" dirty="0" err="1" smtClean="0"/>
              <a:t>Eczacılık</a:t>
            </a:r>
            <a:r>
              <a:rPr lang="en-US" sz="2000" dirty="0" smtClean="0"/>
              <a:t> </a:t>
            </a:r>
            <a:r>
              <a:rPr lang="en-US" sz="2000" dirty="0" err="1" smtClean="0"/>
              <a:t>Fakültesi</a:t>
            </a:r>
            <a:r>
              <a:rPr lang="en-US" sz="2000" dirty="0" smtClean="0"/>
              <a:t> </a:t>
            </a:r>
            <a:r>
              <a:rPr lang="en-US" sz="2000" dirty="0" err="1" smtClean="0"/>
              <a:t>Biyokimya</a:t>
            </a:r>
            <a:r>
              <a:rPr lang="en-US" sz="2000" dirty="0" smtClean="0"/>
              <a:t> Pratik Föyü-2004</a:t>
            </a:r>
          </a:p>
          <a:p>
            <a:r>
              <a:rPr lang="en-US" sz="2000" dirty="0" smtClean="0"/>
              <a:t>Practical Biochemistry (2015). </a:t>
            </a:r>
            <a:r>
              <a:rPr lang="en-US" sz="2000" dirty="0" err="1" smtClean="0"/>
              <a:t>Aljebory</a:t>
            </a:r>
            <a:r>
              <a:rPr lang="en-US" sz="2000" dirty="0" smtClean="0"/>
              <a:t>, A., And </a:t>
            </a:r>
            <a:r>
              <a:rPr lang="en-US" sz="2000" dirty="0" err="1" smtClean="0"/>
              <a:t>Alsalman</a:t>
            </a:r>
            <a:r>
              <a:rPr lang="en-US" sz="2000" dirty="0" smtClean="0"/>
              <a:t>, A. </a:t>
            </a:r>
          </a:p>
          <a:p>
            <a:r>
              <a:rPr lang="en-US" sz="2000" dirty="0" smtClean="0"/>
              <a:t>A Laboratory Text Book of Biochemistry, Molecular Biology and Microbiology (2014)</a:t>
            </a:r>
          </a:p>
          <a:p>
            <a:r>
              <a:rPr lang="en-US" sz="2000" dirty="0" err="1" smtClean="0"/>
              <a:t>Lehninger</a:t>
            </a:r>
            <a:r>
              <a:rPr lang="en-US" sz="2000" dirty="0" smtClean="0"/>
              <a:t> Principles of Biochemistry- 5th Edition (2008)</a:t>
            </a:r>
          </a:p>
          <a:p>
            <a:r>
              <a:rPr lang="en-US" sz="2000" dirty="0" err="1"/>
              <a:t>Nowotny</a:t>
            </a:r>
            <a:r>
              <a:rPr lang="en-US" sz="2000" dirty="0"/>
              <a:t>, A. (1979). </a:t>
            </a:r>
            <a:r>
              <a:rPr lang="en-US" sz="2000" i="1" dirty="0"/>
              <a:t>Protein Determination by the Biuret Method. Basic Exercises in Immunochemistry, 168–169</a:t>
            </a:r>
            <a:r>
              <a:rPr lang="en-US" sz="2000" i="1" dirty="0" smtClean="0"/>
              <a:t>.</a:t>
            </a:r>
            <a:endParaRPr lang="en-US" sz="2000" dirty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87727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Aminoasitler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8777"/>
            <a:ext cx="7620000" cy="1347287"/>
          </a:xfrm>
        </p:spPr>
        <p:txBody>
          <a:bodyPr>
            <a:normAutofit/>
          </a:bodyPr>
          <a:lstStyle/>
          <a:p>
            <a:pPr hangingPunct="0"/>
            <a:r>
              <a:rPr lang="pt-BR" dirty="0" err="1"/>
              <a:t>Bir</a:t>
            </a:r>
            <a:r>
              <a:rPr lang="pt-BR" dirty="0"/>
              <a:t> amino </a:t>
            </a:r>
            <a:r>
              <a:rPr lang="pt-BR" dirty="0" err="1"/>
              <a:t>asidin</a:t>
            </a:r>
            <a:r>
              <a:rPr lang="pt-BR" dirty="0"/>
              <a:t> </a:t>
            </a:r>
            <a:r>
              <a:rPr lang="pt-BR" dirty="0" err="1"/>
              <a:t>karboksil</a:t>
            </a:r>
            <a:r>
              <a:rPr lang="pt-BR" dirty="0"/>
              <a:t> </a:t>
            </a:r>
            <a:r>
              <a:rPr lang="pt-BR" dirty="0" err="1"/>
              <a:t>grubu</a:t>
            </a:r>
            <a:r>
              <a:rPr lang="pt-BR" dirty="0"/>
              <a:t> </a:t>
            </a:r>
            <a:r>
              <a:rPr lang="pt-BR" dirty="0" err="1"/>
              <a:t>ile</a:t>
            </a:r>
            <a:r>
              <a:rPr lang="pt-BR" dirty="0"/>
              <a:t> </a:t>
            </a:r>
            <a:r>
              <a:rPr lang="pt-BR" dirty="0" err="1"/>
              <a:t>diğer</a:t>
            </a:r>
            <a:r>
              <a:rPr lang="pt-BR" dirty="0"/>
              <a:t> amino </a:t>
            </a:r>
            <a:r>
              <a:rPr lang="pt-BR" dirty="0" err="1"/>
              <a:t>asidin</a:t>
            </a:r>
            <a:r>
              <a:rPr lang="pt-BR" dirty="0"/>
              <a:t> amino </a:t>
            </a:r>
            <a:r>
              <a:rPr lang="pt-BR" dirty="0" err="1"/>
              <a:t>grubu</a:t>
            </a:r>
            <a:r>
              <a:rPr lang="pt-BR" dirty="0"/>
              <a:t> </a:t>
            </a:r>
            <a:r>
              <a:rPr lang="pt-BR" dirty="0" err="1"/>
              <a:t>arasında</a:t>
            </a:r>
            <a:r>
              <a:rPr lang="pt-BR" dirty="0"/>
              <a:t> H</a:t>
            </a:r>
            <a:r>
              <a:rPr lang="pt-BR" baseline="-25000" dirty="0"/>
              <a:t>2</a:t>
            </a:r>
            <a:r>
              <a:rPr lang="pt-BR" dirty="0"/>
              <a:t>O </a:t>
            </a:r>
            <a:r>
              <a:rPr lang="pt-BR" dirty="0" err="1"/>
              <a:t>çıkmak</a:t>
            </a:r>
            <a:r>
              <a:rPr lang="pt-BR" dirty="0"/>
              <a:t> </a:t>
            </a:r>
            <a:r>
              <a:rPr lang="pt-BR" dirty="0" err="1"/>
              <a:t>sureti</a:t>
            </a:r>
            <a:r>
              <a:rPr lang="pt-BR" dirty="0"/>
              <a:t> </a:t>
            </a:r>
            <a:r>
              <a:rPr lang="pt-BR" dirty="0" err="1"/>
              <a:t>ile</a:t>
            </a:r>
            <a:r>
              <a:rPr lang="pt-BR" dirty="0"/>
              <a:t> </a:t>
            </a:r>
            <a:r>
              <a:rPr lang="pt-BR" dirty="0" err="1"/>
              <a:t>meydana</a:t>
            </a:r>
            <a:r>
              <a:rPr lang="pt-BR" dirty="0"/>
              <a:t> </a:t>
            </a:r>
            <a:r>
              <a:rPr lang="pt-BR" dirty="0" err="1"/>
              <a:t>gelen</a:t>
            </a:r>
            <a:r>
              <a:rPr lang="pt-BR" dirty="0"/>
              <a:t> </a:t>
            </a:r>
            <a:r>
              <a:rPr lang="pt-BR" dirty="0" err="1"/>
              <a:t>bağ</a:t>
            </a:r>
            <a:r>
              <a:rPr lang="pt-BR" dirty="0"/>
              <a:t> </a:t>
            </a:r>
            <a:r>
              <a:rPr lang="pt-BR" b="1" dirty="0" err="1"/>
              <a:t>peptid</a:t>
            </a:r>
            <a:r>
              <a:rPr lang="pt-BR" b="1" dirty="0"/>
              <a:t> </a:t>
            </a:r>
            <a:r>
              <a:rPr lang="pt-BR" b="1" dirty="0" err="1"/>
              <a:t>bağı</a:t>
            </a:r>
            <a:r>
              <a:rPr lang="pt-BR" dirty="0" err="1"/>
              <a:t>dır</a:t>
            </a:r>
            <a:r>
              <a:rPr lang="pt-BR" dirty="0"/>
              <a:t>.</a:t>
            </a:r>
            <a:endParaRPr lang="en-US" dirty="0"/>
          </a:p>
          <a:p>
            <a:pPr marL="114300" indent="0" hangingPunc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2577" y="1436024"/>
            <a:ext cx="74283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pt-BR" sz="2000" dirty="0"/>
              <a:t>Amino </a:t>
            </a:r>
            <a:r>
              <a:rPr lang="pt-BR" sz="2000" dirty="0" err="1"/>
              <a:t>asitlerin</a:t>
            </a:r>
            <a:r>
              <a:rPr lang="pt-BR" sz="2000" dirty="0"/>
              <a:t> </a:t>
            </a:r>
            <a:r>
              <a:rPr lang="pt-BR" sz="2000" dirty="0" err="1"/>
              <a:t>genel</a:t>
            </a:r>
            <a:r>
              <a:rPr lang="pt-BR" sz="2000" dirty="0"/>
              <a:t> </a:t>
            </a:r>
            <a:r>
              <a:rPr lang="pt-BR" sz="2000" dirty="0" err="1" smtClean="0"/>
              <a:t>formülü</a:t>
            </a:r>
            <a:r>
              <a:rPr lang="pt-BR" sz="2000" dirty="0" smtClean="0"/>
              <a:t>:</a:t>
            </a:r>
            <a:endParaRPr lang="en-US" sz="2000" dirty="0"/>
          </a:p>
        </p:txBody>
      </p:sp>
      <p:pic>
        <p:nvPicPr>
          <p:cNvPr id="7" name="Picture 6" descr="Unknown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53"/>
          <a:stretch/>
        </p:blipFill>
        <p:spPr>
          <a:xfrm>
            <a:off x="854056" y="1865831"/>
            <a:ext cx="3769575" cy="210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012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519760"/>
            <a:ext cx="76200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NİNHİDRİN DENEYİ</a:t>
            </a:r>
            <a:r>
              <a:rPr lang="tr-TR" sz="3200" dirty="0">
                <a:solidFill>
                  <a:srgbClr val="FF0000"/>
                </a:solidFill>
              </a:rPr>
              <a:t/>
            </a:r>
            <a:br>
              <a:rPr lang="tr-TR" sz="3200" dirty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663" y="1239427"/>
            <a:ext cx="8206432" cy="4525963"/>
          </a:xfrm>
        </p:spPr>
        <p:txBody>
          <a:bodyPr>
            <a:normAutofit lnSpcReduction="10000"/>
          </a:bodyPr>
          <a:lstStyle/>
          <a:p>
            <a:r>
              <a:rPr lang="en-US" sz="2400" b="1" dirty="0" err="1"/>
              <a:t>Prensip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Bütün</a:t>
            </a:r>
            <a:r>
              <a:rPr lang="en-US" sz="2400" dirty="0"/>
              <a:t> amino </a:t>
            </a:r>
            <a:r>
              <a:rPr lang="en-US" sz="2400" dirty="0" err="1"/>
              <a:t>asitler</a:t>
            </a:r>
            <a:r>
              <a:rPr lang="en-US" sz="2400" dirty="0"/>
              <a:t> </a:t>
            </a:r>
            <a:r>
              <a:rPr lang="en-US" sz="2400" dirty="0" err="1"/>
              <a:t>ninhidrin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reaksiyona</a:t>
            </a:r>
            <a:r>
              <a:rPr lang="en-US" sz="2400" dirty="0"/>
              <a:t> </a:t>
            </a:r>
            <a:r>
              <a:rPr lang="en-US" sz="2400" dirty="0" err="1"/>
              <a:t>girerek</a:t>
            </a:r>
            <a:r>
              <a:rPr lang="en-US" sz="2400" dirty="0"/>
              <a:t> </a:t>
            </a:r>
            <a:r>
              <a:rPr lang="en-US" sz="2400" dirty="0" err="1"/>
              <a:t>mavi-menekşe</a:t>
            </a:r>
            <a:r>
              <a:rPr lang="en-US" sz="2400" dirty="0"/>
              <a:t> </a:t>
            </a:r>
            <a:r>
              <a:rPr lang="en-US" sz="2400" dirty="0" err="1"/>
              <a:t>renkli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kompleks</a:t>
            </a:r>
            <a:r>
              <a:rPr lang="en-US" sz="2400" dirty="0"/>
              <a:t> </a:t>
            </a:r>
            <a:r>
              <a:rPr lang="en-US" sz="2400" dirty="0" err="1"/>
              <a:t>oluşturur</a:t>
            </a:r>
            <a:r>
              <a:rPr lang="en-US" sz="2400" dirty="0" smtClean="0"/>
              <a:t>.</a:t>
            </a:r>
          </a:p>
          <a:p>
            <a:r>
              <a:rPr lang="pt-BR" sz="2400" dirty="0" err="1"/>
              <a:t>Ninhidrin</a:t>
            </a:r>
            <a:r>
              <a:rPr lang="pt-BR" sz="2400" dirty="0"/>
              <a:t> </a:t>
            </a:r>
            <a:r>
              <a:rPr lang="pt-BR" sz="2400" dirty="0" err="1"/>
              <a:t>reaksiyonu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0000"/>
                </a:solidFill>
              </a:rPr>
              <a:t>amino </a:t>
            </a:r>
            <a:r>
              <a:rPr lang="pt-BR" sz="2400" dirty="0" err="1">
                <a:solidFill>
                  <a:srgbClr val="FF0000"/>
                </a:solidFill>
              </a:rPr>
              <a:t>asitlerin</a:t>
            </a:r>
            <a:r>
              <a:rPr lang="pt-BR" sz="2400" dirty="0">
                <a:solidFill>
                  <a:srgbClr val="FF0000"/>
                </a:solidFill>
              </a:rPr>
              <a:t> amino </a:t>
            </a:r>
            <a:r>
              <a:rPr lang="pt-BR" sz="2400" dirty="0" err="1">
                <a:solidFill>
                  <a:srgbClr val="FF0000"/>
                </a:solidFill>
              </a:rPr>
              <a:t>grubuna</a:t>
            </a:r>
            <a:r>
              <a:rPr lang="pt-BR" sz="2400" dirty="0">
                <a:solidFill>
                  <a:srgbClr val="FF0000"/>
                </a:solidFill>
              </a:rPr>
              <a:t> </a:t>
            </a:r>
            <a:r>
              <a:rPr lang="pt-BR" sz="2400" dirty="0" err="1">
                <a:solidFill>
                  <a:srgbClr val="FF0000"/>
                </a:solidFill>
              </a:rPr>
              <a:t>özeldir</a:t>
            </a:r>
            <a:r>
              <a:rPr lang="pt-BR" sz="2400" dirty="0">
                <a:solidFill>
                  <a:srgbClr val="FF0000"/>
                </a:solidFill>
              </a:rPr>
              <a:t>. </a:t>
            </a:r>
            <a:endParaRPr lang="pt-BR" sz="2400" dirty="0" smtClean="0">
              <a:solidFill>
                <a:srgbClr val="FF0000"/>
              </a:solidFill>
            </a:endParaRPr>
          </a:p>
          <a:p>
            <a:pPr marL="114300" indent="0">
              <a:buNone/>
            </a:pPr>
            <a:endParaRPr lang="pt-BR" sz="2400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pt-BR" sz="2400" dirty="0" smtClean="0">
                <a:solidFill>
                  <a:srgbClr val="FF0000"/>
                </a:solidFill>
              </a:rPr>
              <a:t>   </a:t>
            </a:r>
            <a:r>
              <a:rPr lang="pt-BR" sz="2400" b="1" dirty="0" err="1" smtClean="0">
                <a:solidFill>
                  <a:srgbClr val="FF0000"/>
                </a:solidFill>
              </a:rPr>
              <a:t>Deneyin</a:t>
            </a:r>
            <a:r>
              <a:rPr lang="pt-BR" sz="2400" b="1" dirty="0" smtClean="0">
                <a:solidFill>
                  <a:srgbClr val="FF0000"/>
                </a:solidFill>
              </a:rPr>
              <a:t> </a:t>
            </a:r>
            <a:r>
              <a:rPr lang="pt-BR" sz="2400" b="1" dirty="0" err="1" smtClean="0">
                <a:solidFill>
                  <a:srgbClr val="FF0000"/>
                </a:solidFill>
              </a:rPr>
              <a:t>yapılışı</a:t>
            </a:r>
            <a:r>
              <a:rPr lang="pt-BR" sz="2400" b="1" dirty="0" smtClean="0">
                <a:solidFill>
                  <a:srgbClr val="FF0000"/>
                </a:solidFill>
              </a:rPr>
              <a:t/>
            </a:r>
            <a:br>
              <a:rPr lang="pt-BR" sz="2400" b="1" dirty="0" smtClean="0">
                <a:solidFill>
                  <a:srgbClr val="FF0000"/>
                </a:solidFill>
              </a:rPr>
            </a:br>
            <a:r>
              <a:rPr lang="pt-BR" sz="2400" b="1" dirty="0" smtClean="0">
                <a:solidFill>
                  <a:srgbClr val="FF0000"/>
                </a:solidFill>
              </a:rPr>
              <a:t/>
            </a:r>
            <a:br>
              <a:rPr lang="pt-BR" sz="2400" b="1" dirty="0" smtClean="0">
                <a:solidFill>
                  <a:srgbClr val="FF0000"/>
                </a:solidFill>
              </a:rPr>
            </a:br>
            <a:r>
              <a:rPr lang="pt-BR" sz="2400" dirty="0" smtClean="0">
                <a:solidFill>
                  <a:srgbClr val="FF0000"/>
                </a:solidFill>
              </a:rPr>
              <a:t>    </a:t>
            </a:r>
            <a:r>
              <a:rPr lang="en-US" sz="2400" b="1" dirty="0" err="1" smtClean="0"/>
              <a:t>Materiyal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Yumurta</a:t>
            </a:r>
            <a:r>
              <a:rPr lang="en-US" sz="2400" dirty="0"/>
              <a:t> </a:t>
            </a:r>
            <a:r>
              <a:rPr lang="en-US" sz="2400" dirty="0" err="1"/>
              <a:t>albumini</a:t>
            </a:r>
            <a:endParaRPr lang="en-US" sz="2400" dirty="0"/>
          </a:p>
          <a:p>
            <a:pPr hangingPunct="0"/>
            <a:r>
              <a:rPr lang="en-US" sz="2400" dirty="0"/>
              <a:t>1.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deney</a:t>
            </a:r>
            <a:r>
              <a:rPr lang="en-US" sz="2400" dirty="0"/>
              <a:t> </a:t>
            </a:r>
            <a:r>
              <a:rPr lang="en-US" sz="2400" dirty="0" err="1"/>
              <a:t>tüpüne</a:t>
            </a:r>
            <a:r>
              <a:rPr lang="en-US" sz="2400" dirty="0"/>
              <a:t> 2 ml </a:t>
            </a:r>
            <a:r>
              <a:rPr lang="en-US" sz="2400" dirty="0" err="1"/>
              <a:t>yumurta</a:t>
            </a:r>
            <a:r>
              <a:rPr lang="en-US" sz="2400" dirty="0"/>
              <a:t> </a:t>
            </a:r>
            <a:r>
              <a:rPr lang="en-US" sz="2400" dirty="0" err="1"/>
              <a:t>albumini</a:t>
            </a:r>
            <a:r>
              <a:rPr lang="en-US" sz="2400" dirty="0"/>
              <a:t> </a:t>
            </a:r>
            <a:r>
              <a:rPr lang="en-US" sz="2400" dirty="0" err="1"/>
              <a:t>çözeltisi</a:t>
            </a:r>
            <a:r>
              <a:rPr lang="en-US" sz="2400" dirty="0"/>
              <a:t> </a:t>
            </a:r>
            <a:r>
              <a:rPr lang="en-US" sz="2400" dirty="0" err="1"/>
              <a:t>konur</a:t>
            </a:r>
            <a:r>
              <a:rPr lang="en-US" sz="2400" dirty="0"/>
              <a:t>.</a:t>
            </a:r>
            <a:endParaRPr lang="tr-TR" sz="2400" dirty="0"/>
          </a:p>
          <a:p>
            <a:pPr hangingPunct="0"/>
            <a:r>
              <a:rPr lang="en-US" sz="2400" dirty="0"/>
              <a:t>2. </a:t>
            </a:r>
            <a:r>
              <a:rPr lang="en-US" sz="2400" dirty="0" err="1"/>
              <a:t>Tüpe</a:t>
            </a:r>
            <a:r>
              <a:rPr lang="en-US" sz="2400" dirty="0"/>
              <a:t> 0.5 ml </a:t>
            </a:r>
            <a:r>
              <a:rPr lang="en-US" sz="2400" dirty="0" err="1"/>
              <a:t>ninhidrin</a:t>
            </a:r>
            <a:r>
              <a:rPr lang="en-US" sz="2400" dirty="0"/>
              <a:t> </a:t>
            </a:r>
            <a:r>
              <a:rPr lang="en-US" sz="2400" dirty="0" err="1"/>
              <a:t>çözeltisi</a:t>
            </a:r>
            <a:r>
              <a:rPr lang="en-US" sz="2400" dirty="0"/>
              <a:t> </a:t>
            </a:r>
            <a:r>
              <a:rPr lang="en-US" sz="2400" dirty="0" err="1"/>
              <a:t>ilave</a:t>
            </a:r>
            <a:r>
              <a:rPr lang="en-US" sz="2400" dirty="0"/>
              <a:t> </a:t>
            </a:r>
            <a:r>
              <a:rPr lang="en-US" sz="2400" dirty="0" err="1"/>
              <a:t>edilir</a:t>
            </a:r>
            <a:r>
              <a:rPr lang="en-US" sz="2400" dirty="0"/>
              <a:t>. </a:t>
            </a:r>
            <a:r>
              <a:rPr lang="tr-TR" sz="2400" dirty="0"/>
              <a:t>Kaynar su banyosunda 10 dakika bekletilir.</a:t>
            </a:r>
          </a:p>
          <a:p>
            <a:pPr hangingPunct="0"/>
            <a:r>
              <a:rPr lang="tr-TR" sz="2400" dirty="0"/>
              <a:t>3. Tüp çıkarılır ve soğumaya bırakılır. </a:t>
            </a:r>
            <a:r>
              <a:rPr lang="tr-TR" sz="2400" dirty="0">
                <a:solidFill>
                  <a:srgbClr val="FF0000"/>
                </a:solidFill>
              </a:rPr>
              <a:t>Mavi-menekşe </a:t>
            </a:r>
            <a:r>
              <a:rPr lang="tr-TR" sz="2400" dirty="0"/>
              <a:t>rengin oluşumu gözlenir.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5225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KSANTOPROTEİN DENEYİ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5524"/>
            <a:ext cx="7620000" cy="5445276"/>
          </a:xfrm>
        </p:spPr>
        <p:txBody>
          <a:bodyPr>
            <a:normAutofit fontScale="92500"/>
          </a:bodyPr>
          <a:lstStyle/>
          <a:p>
            <a:r>
              <a:rPr lang="tr-TR" sz="2400" b="1" dirty="0"/>
              <a:t>Prensip:</a:t>
            </a:r>
            <a:r>
              <a:rPr lang="tr-TR" sz="2400" dirty="0"/>
              <a:t> Aromatik amino asitler ve bu amino asitleri içeren proteinlerin benzen çekirdeklerinin </a:t>
            </a:r>
            <a:r>
              <a:rPr lang="tr-TR" sz="2400" dirty="0" err="1"/>
              <a:t>nitrolanması</a:t>
            </a:r>
            <a:r>
              <a:rPr lang="tr-TR" sz="2400" dirty="0"/>
              <a:t> esasına dayanır. Oluşan sarı renkli türev alkali ilavesi ile portakal rengine döner</a:t>
            </a:r>
            <a:r>
              <a:rPr lang="tr-TR" sz="2400" dirty="0" smtClean="0"/>
              <a:t>.</a:t>
            </a:r>
          </a:p>
          <a:p>
            <a:r>
              <a:rPr lang="tr-TR" sz="2400" b="1" dirty="0" smtClean="0"/>
              <a:t>Materyal:</a:t>
            </a:r>
            <a:r>
              <a:rPr lang="tr-TR" sz="2400" dirty="0" smtClean="0"/>
              <a:t> Yumurta </a:t>
            </a:r>
            <a:r>
              <a:rPr lang="tr-TR" sz="2400" dirty="0" err="1" smtClean="0"/>
              <a:t>albumini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b="1" dirty="0" smtClean="0">
                <a:solidFill>
                  <a:srgbClr val="FF0000"/>
                </a:solidFill>
              </a:rPr>
              <a:t>Deneyin yapılışı</a:t>
            </a:r>
          </a:p>
          <a:p>
            <a:pPr marL="114300" indent="0" hangingPunct="0">
              <a:buNone/>
            </a:pPr>
            <a:r>
              <a:rPr lang="en-US" sz="2400" dirty="0">
                <a:solidFill>
                  <a:srgbClr val="FF0000"/>
                </a:solidFill>
              </a:rPr>
              <a:t>1.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deney</a:t>
            </a:r>
            <a:r>
              <a:rPr lang="en-US" sz="2400" dirty="0"/>
              <a:t> </a:t>
            </a:r>
            <a:r>
              <a:rPr lang="en-US" sz="2400" dirty="0" err="1"/>
              <a:t>tüpüne</a:t>
            </a:r>
            <a:r>
              <a:rPr lang="en-US" sz="2400" dirty="0"/>
              <a:t> 2 ml </a:t>
            </a:r>
            <a:r>
              <a:rPr lang="en-US" sz="2400" dirty="0" err="1"/>
              <a:t>yumurta</a:t>
            </a:r>
            <a:r>
              <a:rPr lang="en-US" sz="2400" dirty="0"/>
              <a:t> </a:t>
            </a:r>
            <a:r>
              <a:rPr lang="en-US" sz="2400" dirty="0" err="1"/>
              <a:t>albumini</a:t>
            </a:r>
            <a:r>
              <a:rPr lang="en-US" sz="2400" dirty="0"/>
              <a:t> </a:t>
            </a:r>
            <a:r>
              <a:rPr lang="en-US" sz="2400" dirty="0" err="1"/>
              <a:t>çözeltisi</a:t>
            </a:r>
            <a:r>
              <a:rPr lang="en-US" sz="2400" dirty="0"/>
              <a:t> </a:t>
            </a:r>
            <a:r>
              <a:rPr lang="en-US" sz="2400" dirty="0" err="1"/>
              <a:t>koyulur</a:t>
            </a:r>
            <a:r>
              <a:rPr lang="en-US" sz="2400" dirty="0"/>
              <a:t>.</a:t>
            </a:r>
            <a:endParaRPr lang="tr-TR" sz="2400" dirty="0"/>
          </a:p>
          <a:p>
            <a:pPr marL="114300" indent="0" hangingPunct="0">
              <a:buNone/>
            </a:pPr>
            <a:r>
              <a:rPr lang="en-US" sz="2400" dirty="0">
                <a:solidFill>
                  <a:srgbClr val="FF0000"/>
                </a:solidFill>
              </a:rPr>
              <a:t>2. </a:t>
            </a:r>
            <a:r>
              <a:rPr lang="en-US" sz="2400" dirty="0" err="1"/>
              <a:t>Üzerine</a:t>
            </a:r>
            <a:r>
              <a:rPr lang="en-US" sz="2400" dirty="0"/>
              <a:t> </a:t>
            </a:r>
            <a:r>
              <a:rPr lang="en-US" sz="2400" dirty="0" err="1"/>
              <a:t>dikkatle</a:t>
            </a:r>
            <a:r>
              <a:rPr lang="en-US" sz="2400" dirty="0"/>
              <a:t> 1 ml </a:t>
            </a:r>
            <a:r>
              <a:rPr lang="en-US" sz="2400" dirty="0" err="1"/>
              <a:t>konsantre</a:t>
            </a:r>
            <a:r>
              <a:rPr lang="en-US" sz="2400" dirty="0"/>
              <a:t> </a:t>
            </a:r>
            <a:r>
              <a:rPr lang="en-US" sz="2400" dirty="0" err="1"/>
              <a:t>nitrik</a:t>
            </a:r>
            <a:r>
              <a:rPr lang="en-US" sz="2400" dirty="0"/>
              <a:t> </a:t>
            </a:r>
            <a:r>
              <a:rPr lang="en-US" sz="2400" dirty="0" err="1"/>
              <a:t>asit</a:t>
            </a:r>
            <a:r>
              <a:rPr lang="en-US" sz="2400" dirty="0"/>
              <a:t> </a:t>
            </a:r>
            <a:r>
              <a:rPr lang="en-US" sz="2400" dirty="0" err="1"/>
              <a:t>ilave</a:t>
            </a:r>
            <a:r>
              <a:rPr lang="en-US" sz="2400" dirty="0"/>
              <a:t> </a:t>
            </a:r>
            <a:r>
              <a:rPr lang="en-US" sz="2400" dirty="0" err="1"/>
              <a:t>edilir</a:t>
            </a:r>
            <a:r>
              <a:rPr lang="en-US" sz="2400" dirty="0"/>
              <a:t>, </a:t>
            </a:r>
            <a:r>
              <a:rPr lang="en-US" sz="2400" dirty="0" err="1"/>
              <a:t>karıştırılır</a:t>
            </a:r>
            <a:r>
              <a:rPr lang="en-US" sz="2400" dirty="0"/>
              <a:t>. </a:t>
            </a:r>
            <a:r>
              <a:rPr lang="en-US" sz="2400" dirty="0" err="1"/>
              <a:t>Beyaz</a:t>
            </a:r>
            <a:r>
              <a:rPr lang="en-US" sz="2400" dirty="0"/>
              <a:t> </a:t>
            </a:r>
            <a:r>
              <a:rPr lang="en-US" sz="2400" dirty="0" err="1"/>
              <a:t>çökeleğin</a:t>
            </a:r>
            <a:r>
              <a:rPr lang="en-US" sz="2400" dirty="0"/>
              <a:t> </a:t>
            </a:r>
            <a:r>
              <a:rPr lang="en-US" sz="2400" dirty="0" err="1"/>
              <a:t>oluşumu</a:t>
            </a:r>
            <a:r>
              <a:rPr lang="en-US" sz="2400" dirty="0"/>
              <a:t> </a:t>
            </a:r>
            <a:r>
              <a:rPr lang="en-US" sz="2400" dirty="0" err="1"/>
              <a:t>gözlenir</a:t>
            </a:r>
            <a:r>
              <a:rPr lang="en-US" sz="2400" dirty="0"/>
              <a:t>.</a:t>
            </a:r>
            <a:endParaRPr lang="tr-TR" sz="2400" dirty="0"/>
          </a:p>
          <a:p>
            <a:pPr marL="114300" indent="0" hangingPunct="0">
              <a:buNone/>
            </a:pPr>
            <a:r>
              <a:rPr lang="en-US" sz="2400" dirty="0">
                <a:solidFill>
                  <a:srgbClr val="FF0000"/>
                </a:solidFill>
              </a:rPr>
              <a:t>3. </a:t>
            </a:r>
            <a:r>
              <a:rPr lang="en-US" sz="2400" dirty="0" err="1"/>
              <a:t>Tüp</a:t>
            </a:r>
            <a:r>
              <a:rPr lang="en-US" sz="2400" dirty="0"/>
              <a:t> </a:t>
            </a:r>
            <a:r>
              <a:rPr lang="en-US" sz="2400" dirty="0" err="1"/>
              <a:t>dikkatle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banyosunda</a:t>
            </a:r>
            <a:r>
              <a:rPr lang="en-US" sz="2400" dirty="0"/>
              <a:t> </a:t>
            </a:r>
            <a:r>
              <a:rPr lang="en-US" sz="2400" dirty="0" err="1"/>
              <a:t>ısıtılır</a:t>
            </a:r>
            <a:r>
              <a:rPr lang="en-US" sz="2400" dirty="0"/>
              <a:t>. Bu </a:t>
            </a:r>
            <a:r>
              <a:rPr lang="en-US" sz="2400" dirty="0" err="1"/>
              <a:t>kez</a:t>
            </a:r>
            <a:r>
              <a:rPr lang="en-US" sz="2400" dirty="0"/>
              <a:t> sarı </a:t>
            </a:r>
            <a:r>
              <a:rPr lang="en-US" sz="2400" dirty="0" err="1"/>
              <a:t>renkli</a:t>
            </a:r>
            <a:r>
              <a:rPr lang="en-US" sz="2400" dirty="0"/>
              <a:t> </a:t>
            </a:r>
            <a:r>
              <a:rPr lang="en-US" sz="2400" dirty="0" err="1"/>
              <a:t>çökeltinin</a:t>
            </a:r>
            <a:r>
              <a:rPr lang="en-US" sz="2400" dirty="0"/>
              <a:t> </a:t>
            </a:r>
            <a:r>
              <a:rPr lang="en-US" sz="2400" dirty="0" err="1"/>
              <a:t>oluşumu</a:t>
            </a:r>
            <a:r>
              <a:rPr lang="en-US" sz="2400" dirty="0"/>
              <a:t> </a:t>
            </a:r>
            <a:r>
              <a:rPr lang="en-US" sz="2400" dirty="0" err="1"/>
              <a:t>gözlenir</a:t>
            </a:r>
            <a:r>
              <a:rPr lang="en-US" sz="2400" dirty="0"/>
              <a:t>.</a:t>
            </a:r>
            <a:endParaRPr lang="tr-TR" sz="2400" dirty="0"/>
          </a:p>
          <a:p>
            <a:pPr marL="114300" indent="0" hangingPunct="0">
              <a:buNone/>
            </a:pPr>
            <a:r>
              <a:rPr lang="en-US" sz="2400" dirty="0">
                <a:solidFill>
                  <a:srgbClr val="FF0000"/>
                </a:solidFill>
              </a:rPr>
              <a:t>4. </a:t>
            </a:r>
            <a:r>
              <a:rPr lang="en-US" sz="2400" dirty="0" err="1"/>
              <a:t>Tüp</a:t>
            </a:r>
            <a:r>
              <a:rPr lang="en-US" sz="2400" dirty="0"/>
              <a:t> </a:t>
            </a:r>
            <a:r>
              <a:rPr lang="en-US" sz="2400" dirty="0" err="1"/>
              <a:t>musluk</a:t>
            </a:r>
            <a:r>
              <a:rPr lang="en-US" sz="2400" dirty="0"/>
              <a:t> </a:t>
            </a:r>
            <a:r>
              <a:rPr lang="en-US" sz="2400" dirty="0" err="1"/>
              <a:t>suyu</a:t>
            </a:r>
            <a:r>
              <a:rPr lang="en-US" sz="2400" dirty="0"/>
              <a:t> </a:t>
            </a:r>
            <a:r>
              <a:rPr lang="en-US" sz="2400" dirty="0" err="1"/>
              <a:t>altında</a:t>
            </a:r>
            <a:r>
              <a:rPr lang="en-US" sz="2400" dirty="0"/>
              <a:t> </a:t>
            </a:r>
            <a:r>
              <a:rPr lang="en-US" sz="2400" dirty="0" err="1"/>
              <a:t>soğutulur</a:t>
            </a:r>
            <a:r>
              <a:rPr lang="en-US" sz="2400" dirty="0"/>
              <a:t>.</a:t>
            </a:r>
            <a:endParaRPr lang="tr-TR" sz="2400" dirty="0"/>
          </a:p>
          <a:p>
            <a:pPr marL="114300" indent="0" hangingPunct="0">
              <a:buNone/>
            </a:pPr>
            <a:r>
              <a:rPr lang="en-US" sz="2400" dirty="0">
                <a:solidFill>
                  <a:srgbClr val="FF0000"/>
                </a:solidFill>
              </a:rPr>
              <a:t>5.</a:t>
            </a:r>
            <a:r>
              <a:rPr lang="en-US" sz="2400" dirty="0"/>
              <a:t> </a:t>
            </a:r>
            <a:r>
              <a:rPr lang="en-US" sz="2400" dirty="0" err="1"/>
              <a:t>Yine</a:t>
            </a:r>
            <a:r>
              <a:rPr lang="en-US" sz="2400" dirty="0"/>
              <a:t> </a:t>
            </a:r>
            <a:r>
              <a:rPr lang="en-US" sz="2400" dirty="0" err="1"/>
              <a:t>dikkatle</a:t>
            </a:r>
            <a:r>
              <a:rPr lang="en-US" sz="2400" dirty="0"/>
              <a:t> </a:t>
            </a:r>
            <a:r>
              <a:rPr lang="en-US" sz="2400" dirty="0" err="1"/>
              <a:t>damla</a:t>
            </a:r>
            <a:r>
              <a:rPr lang="en-US" sz="2400" dirty="0"/>
              <a:t> </a:t>
            </a:r>
            <a:r>
              <a:rPr lang="en-US" sz="2400" dirty="0" err="1"/>
              <a:t>damla</a:t>
            </a:r>
            <a:r>
              <a:rPr lang="en-US" sz="2400" dirty="0"/>
              <a:t> %33 </a:t>
            </a:r>
            <a:r>
              <a:rPr lang="en-US" sz="2400" dirty="0" err="1"/>
              <a:t>NaOH</a:t>
            </a:r>
            <a:r>
              <a:rPr lang="en-US" sz="2400" dirty="0"/>
              <a:t> </a:t>
            </a:r>
            <a:r>
              <a:rPr lang="en-US" sz="2400" dirty="0" err="1"/>
              <a:t>ilave</a:t>
            </a:r>
            <a:r>
              <a:rPr lang="en-US" sz="2400" dirty="0"/>
              <a:t> </a:t>
            </a:r>
            <a:r>
              <a:rPr lang="en-US" sz="2400" dirty="0" err="1"/>
              <a:t>edilerek</a:t>
            </a:r>
            <a:r>
              <a:rPr lang="en-US" sz="2400" dirty="0"/>
              <a:t>, </a:t>
            </a:r>
            <a:r>
              <a:rPr lang="en-US" sz="2400" dirty="0" err="1"/>
              <a:t>rengin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sarıdan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portakala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dönüşümü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gözlenir</a:t>
            </a:r>
            <a:r>
              <a:rPr lang="en-US" sz="2400" dirty="0"/>
              <a:t>.</a:t>
            </a:r>
            <a:endParaRPr lang="tr-TR" sz="2400" dirty="0"/>
          </a:p>
          <a:p>
            <a:endParaRPr lang="tr-TR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0295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SÜLFÜR DENEYİ</a:t>
            </a:r>
            <a:r>
              <a:rPr lang="tr-TR" sz="4000" dirty="0">
                <a:solidFill>
                  <a:srgbClr val="FF0000"/>
                </a:solidFill>
              </a:rPr>
              <a:t/>
            </a:r>
            <a:br>
              <a:rPr lang="tr-TR" sz="4000" dirty="0">
                <a:solidFill>
                  <a:srgbClr val="FF0000"/>
                </a:solidFill>
              </a:rPr>
            </a:b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191" y="1185333"/>
            <a:ext cx="8188476" cy="5215467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tr-TR" sz="2400" b="1" dirty="0"/>
              <a:t>Prensip:</a:t>
            </a:r>
            <a:r>
              <a:rPr lang="tr-TR" sz="2400" dirty="0"/>
              <a:t> Kükürtlü amino asitlerden </a:t>
            </a:r>
            <a:r>
              <a:rPr lang="tr-TR" sz="2400" dirty="0" err="1"/>
              <a:t>sistein</a:t>
            </a:r>
            <a:r>
              <a:rPr lang="tr-TR" sz="2400" dirty="0"/>
              <a:t> ve sistin, konsantre </a:t>
            </a:r>
            <a:r>
              <a:rPr lang="tr-TR" sz="2400" dirty="0" err="1"/>
              <a:t>NaOH</a:t>
            </a:r>
            <a:r>
              <a:rPr lang="tr-TR" sz="2400" dirty="0"/>
              <a:t> ile kaynatıldığı zaman, yapılarındaki organik kükürt inorganik sülfit şekline döner. Bu değişiklik ortama kurşun asetat ilave edildiğinde siyah renkli kurşun sülfit çökeleğinin meydana gelmesi ile görülür</a:t>
            </a:r>
            <a:r>
              <a:rPr lang="tr-TR" sz="2400" dirty="0" smtClean="0"/>
              <a:t>.</a:t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b="1" dirty="0" smtClean="0">
                <a:solidFill>
                  <a:srgbClr val="FF0000"/>
                </a:solidFill>
              </a:rPr>
              <a:t>Deneyin yapılışı</a:t>
            </a:r>
            <a:endParaRPr lang="tr-TR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b="1" dirty="0" smtClean="0"/>
              <a:t>   </a:t>
            </a:r>
            <a:r>
              <a:rPr lang="en-US" sz="2400" b="1" dirty="0" err="1" smtClean="0"/>
              <a:t>Materyal</a:t>
            </a:r>
            <a:r>
              <a:rPr lang="en-US" sz="2400" b="1" dirty="0"/>
              <a:t>: </a:t>
            </a:r>
            <a:r>
              <a:rPr lang="en-US" sz="2400" dirty="0" err="1"/>
              <a:t>Sistein</a:t>
            </a:r>
            <a:r>
              <a:rPr lang="en-US" sz="2400" dirty="0"/>
              <a:t> </a:t>
            </a:r>
            <a:r>
              <a:rPr lang="en-US" sz="2400" dirty="0" err="1"/>
              <a:t>HCl</a:t>
            </a:r>
            <a:endParaRPr lang="en-US" sz="2400" dirty="0"/>
          </a:p>
          <a:p>
            <a:pPr hangingPunct="0"/>
            <a:r>
              <a:rPr lang="en-US" sz="2400" dirty="0">
                <a:solidFill>
                  <a:srgbClr val="FF0000"/>
                </a:solidFill>
              </a:rPr>
              <a:t>1. </a:t>
            </a:r>
            <a:r>
              <a:rPr lang="en-US" sz="2400" dirty="0" err="1"/>
              <a:t>Az</a:t>
            </a:r>
            <a:r>
              <a:rPr lang="en-US" sz="2400" dirty="0"/>
              <a:t> </a:t>
            </a:r>
            <a:r>
              <a:rPr lang="en-US" sz="2400" dirty="0" err="1"/>
              <a:t>miktarda</a:t>
            </a:r>
            <a:r>
              <a:rPr lang="en-US" sz="2400" dirty="0"/>
              <a:t> </a:t>
            </a:r>
            <a:r>
              <a:rPr lang="en-US" sz="2400" dirty="0" err="1"/>
              <a:t>sistein</a:t>
            </a:r>
            <a:r>
              <a:rPr lang="en-US" sz="2400" dirty="0"/>
              <a:t> </a:t>
            </a:r>
            <a:r>
              <a:rPr lang="en-US" sz="2400" dirty="0" err="1"/>
              <a:t>HCl</a:t>
            </a:r>
            <a:r>
              <a:rPr lang="en-US" sz="2400" dirty="0"/>
              <a:t> </a:t>
            </a:r>
            <a:r>
              <a:rPr lang="en-US" sz="2400" dirty="0" err="1"/>
              <a:t>deney</a:t>
            </a:r>
            <a:r>
              <a:rPr lang="en-US" sz="2400" dirty="0"/>
              <a:t> </a:t>
            </a:r>
            <a:r>
              <a:rPr lang="en-US" sz="2400" dirty="0" err="1"/>
              <a:t>tüpüne</a:t>
            </a:r>
            <a:r>
              <a:rPr lang="en-US" sz="2400" dirty="0"/>
              <a:t> </a:t>
            </a:r>
            <a:r>
              <a:rPr lang="en-US" sz="2400" dirty="0" err="1"/>
              <a:t>alınır</a:t>
            </a:r>
            <a:r>
              <a:rPr lang="en-US" sz="2400" dirty="0"/>
              <a:t>.</a:t>
            </a:r>
          </a:p>
          <a:p>
            <a:pPr hangingPunct="0"/>
            <a:r>
              <a:rPr lang="en-US" sz="2400" dirty="0">
                <a:solidFill>
                  <a:srgbClr val="FF0000"/>
                </a:solidFill>
              </a:rPr>
              <a:t>2.</a:t>
            </a:r>
            <a:r>
              <a:rPr lang="en-US" sz="2400" dirty="0"/>
              <a:t> 5 ml % 40 </a:t>
            </a:r>
            <a:r>
              <a:rPr lang="en-US" sz="2400" dirty="0" err="1"/>
              <a:t>NaOH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1-2 </a:t>
            </a:r>
            <a:r>
              <a:rPr lang="en-US" sz="2400" dirty="0" err="1"/>
              <a:t>kristal</a:t>
            </a:r>
            <a:r>
              <a:rPr lang="en-US" sz="2400" dirty="0"/>
              <a:t> </a:t>
            </a:r>
            <a:r>
              <a:rPr lang="en-US" sz="2400" dirty="0" err="1"/>
              <a:t>kurşun</a:t>
            </a:r>
            <a:r>
              <a:rPr lang="en-US" sz="2400" dirty="0"/>
              <a:t> </a:t>
            </a:r>
            <a:r>
              <a:rPr lang="en-US" sz="2400" dirty="0" err="1"/>
              <a:t>asetat</a:t>
            </a:r>
            <a:r>
              <a:rPr lang="en-US" sz="2400" dirty="0"/>
              <a:t> </a:t>
            </a:r>
            <a:r>
              <a:rPr lang="en-US" sz="2400" dirty="0" err="1"/>
              <a:t>ilave</a:t>
            </a:r>
            <a:r>
              <a:rPr lang="en-US" sz="2400" dirty="0"/>
              <a:t> </a:t>
            </a:r>
            <a:r>
              <a:rPr lang="en-US" sz="2400" dirty="0" err="1"/>
              <a:t>edilir</a:t>
            </a:r>
            <a:r>
              <a:rPr lang="en-US" sz="2400" dirty="0"/>
              <a:t>.</a:t>
            </a:r>
            <a:endParaRPr lang="tr-TR" sz="2400" dirty="0"/>
          </a:p>
          <a:p>
            <a:pPr hangingPunct="0"/>
            <a:r>
              <a:rPr lang="tr-TR" sz="2400" dirty="0">
                <a:solidFill>
                  <a:srgbClr val="FF0000"/>
                </a:solidFill>
              </a:rPr>
              <a:t>3.</a:t>
            </a:r>
            <a:r>
              <a:rPr lang="tr-TR" sz="2400" dirty="0"/>
              <a:t> Kaynar su banyosunda 3 dakika bekletilir. </a:t>
            </a:r>
            <a:r>
              <a:rPr lang="tr-TR" sz="2400" dirty="0">
                <a:solidFill>
                  <a:srgbClr val="FF0000"/>
                </a:solidFill>
              </a:rPr>
              <a:t>Siyah rengin </a:t>
            </a:r>
            <a:r>
              <a:rPr lang="tr-TR" sz="2400" dirty="0"/>
              <a:t>oluşması deneyin pozitif olduğunu gösterir.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0857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Serum </a:t>
            </a:r>
            <a:r>
              <a:rPr lang="en-US" dirty="0" err="1" smtClean="0">
                <a:solidFill>
                  <a:srgbClr val="FF0000"/>
                </a:solidFill>
              </a:rPr>
              <a:t>proteinleri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46" y="1600200"/>
            <a:ext cx="7861554" cy="4800600"/>
          </a:xfrm>
        </p:spPr>
        <p:txBody>
          <a:bodyPr/>
          <a:lstStyle/>
          <a:p>
            <a:r>
              <a:rPr lang="en-US" dirty="0"/>
              <a:t>Serum </a:t>
            </a:r>
            <a:r>
              <a:rPr lang="en-US" dirty="0" err="1"/>
              <a:t>proteinleri</a:t>
            </a:r>
            <a:r>
              <a:rPr lang="en-US" dirty="0"/>
              <a:t> </a:t>
            </a:r>
            <a:r>
              <a:rPr lang="en-US" dirty="0" err="1"/>
              <a:t>başlıca</a:t>
            </a:r>
            <a:r>
              <a:rPr lang="en-US" dirty="0"/>
              <a:t> 3 </a:t>
            </a:r>
            <a:r>
              <a:rPr lang="en-US" dirty="0" err="1"/>
              <a:t>grupta</a:t>
            </a:r>
            <a:r>
              <a:rPr lang="en-US" dirty="0"/>
              <a:t> </a:t>
            </a:r>
            <a:r>
              <a:rPr lang="en-US" dirty="0" err="1"/>
              <a:t>toplanır</a:t>
            </a:r>
            <a:r>
              <a:rPr lang="en-US" dirty="0"/>
              <a:t>. </a:t>
            </a:r>
            <a:r>
              <a:rPr lang="en-US" dirty="0" err="1"/>
              <a:t>Bunlar</a:t>
            </a:r>
            <a:r>
              <a:rPr lang="en-US" dirty="0"/>
              <a:t> </a:t>
            </a:r>
            <a:r>
              <a:rPr lang="en-US" b="1" dirty="0"/>
              <a:t>albumin, globulin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fibrinojendir</a:t>
            </a:r>
            <a:r>
              <a:rPr lang="en-US" dirty="0"/>
              <a:t>. Kanda total serum </a:t>
            </a:r>
            <a:r>
              <a:rPr lang="en-US" dirty="0" err="1" smtClean="0"/>
              <a:t>proteinlerinin</a:t>
            </a:r>
            <a:r>
              <a:rPr lang="en-US" dirty="0" smtClean="0"/>
              <a:t> </a:t>
            </a:r>
            <a:r>
              <a:rPr lang="en-US" dirty="0" err="1"/>
              <a:t>miktarı</a:t>
            </a:r>
            <a:r>
              <a:rPr lang="en-US" dirty="0"/>
              <a:t> % 6.3 - 7.8 </a:t>
            </a:r>
            <a:r>
              <a:rPr lang="en-US" dirty="0" err="1" smtClean="0"/>
              <a:t>g'dır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/>
              <a:t>Albumin</a:t>
            </a:r>
            <a:r>
              <a:rPr lang="en-US" dirty="0"/>
              <a:t> serum </a:t>
            </a:r>
            <a:r>
              <a:rPr lang="en-US" dirty="0" err="1"/>
              <a:t>proteinlerinin</a:t>
            </a:r>
            <a:r>
              <a:rPr lang="en-US" dirty="0"/>
              <a:t> en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fraksiyonlarındandır</a:t>
            </a:r>
            <a:r>
              <a:rPr lang="en-US" dirty="0"/>
              <a:t>. </a:t>
            </a:r>
            <a:r>
              <a:rPr lang="en-US" dirty="0" smtClean="0"/>
              <a:t>Albumin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hacmini</a:t>
            </a:r>
            <a:r>
              <a:rPr lang="en-US" dirty="0"/>
              <a:t> 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tutar</a:t>
            </a:r>
            <a:r>
              <a:rPr lang="en-US" dirty="0"/>
              <a:t>, </a:t>
            </a:r>
            <a:r>
              <a:rPr lang="en-US" dirty="0" smtClean="0"/>
              <a:t>intra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ekstra</a:t>
            </a:r>
            <a:r>
              <a:rPr lang="en-US" dirty="0" smtClean="0"/>
              <a:t> </a:t>
            </a:r>
            <a:r>
              <a:rPr lang="en-US" dirty="0" err="1" smtClean="0"/>
              <a:t>vasküler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değişimini</a:t>
            </a:r>
            <a:r>
              <a:rPr lang="en-US" dirty="0" smtClean="0"/>
              <a:t> </a:t>
            </a:r>
            <a:r>
              <a:rPr lang="en-US" dirty="0" err="1" smtClean="0"/>
              <a:t>düzenler</a:t>
            </a:r>
            <a:r>
              <a:rPr lang="en-US" dirty="0" smtClean="0"/>
              <a:t>.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katyon</a:t>
            </a:r>
            <a:r>
              <a:rPr lang="en-US" dirty="0"/>
              <a:t>, </a:t>
            </a:r>
            <a:r>
              <a:rPr lang="en-US" dirty="0" err="1"/>
              <a:t>anyon</a:t>
            </a:r>
            <a:r>
              <a:rPr lang="en-US" dirty="0"/>
              <a:t>, pigment, </a:t>
            </a:r>
            <a:r>
              <a:rPr lang="en-US" dirty="0" err="1"/>
              <a:t>boya</a:t>
            </a:r>
            <a:r>
              <a:rPr lang="en-US" dirty="0"/>
              <a:t>, </a:t>
            </a:r>
            <a:r>
              <a:rPr lang="en-US" dirty="0" err="1"/>
              <a:t>ilaç</a:t>
            </a:r>
            <a:r>
              <a:rPr lang="en-US" dirty="0"/>
              <a:t> </a:t>
            </a:r>
            <a:r>
              <a:rPr lang="en-US" dirty="0" err="1"/>
              <a:t>v.b</a:t>
            </a:r>
            <a:r>
              <a:rPr lang="en-US" dirty="0"/>
              <a:t>.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taşıyıcısıdır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err="1" smtClean="0"/>
              <a:t>Globulinler</a:t>
            </a:r>
            <a:r>
              <a:rPr lang="en-US" dirty="0" smtClean="0"/>
              <a:t> </a:t>
            </a:r>
            <a:r>
              <a:rPr lang="en-US" dirty="0" err="1"/>
              <a:t>antijenlere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antikor</a:t>
            </a:r>
            <a:r>
              <a:rPr lang="en-US" dirty="0"/>
              <a:t> </a:t>
            </a:r>
            <a:r>
              <a:rPr lang="en-US" dirty="0" err="1" smtClean="0"/>
              <a:t>özelliğindedirler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asitleri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lipidlerin</a:t>
            </a:r>
            <a:r>
              <a:rPr lang="en-US" dirty="0" smtClean="0"/>
              <a:t>, </a:t>
            </a:r>
            <a:r>
              <a:rPr lang="en-US" dirty="0" err="1" smtClean="0"/>
              <a:t>demir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bakırın</a:t>
            </a:r>
            <a:r>
              <a:rPr lang="en-US" dirty="0" smtClean="0"/>
              <a:t> </a:t>
            </a:r>
            <a:r>
              <a:rPr lang="en-US" dirty="0" err="1"/>
              <a:t>taşınmasında</a:t>
            </a:r>
            <a:r>
              <a:rPr lang="en-US" dirty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oynarlar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Fibrinojen</a:t>
            </a:r>
            <a:r>
              <a:rPr lang="en-US" dirty="0" smtClean="0"/>
              <a:t> </a:t>
            </a:r>
            <a:r>
              <a:rPr lang="en-US" dirty="0" err="1" smtClean="0"/>
              <a:t>kanın</a:t>
            </a:r>
            <a:r>
              <a:rPr lang="en-US" dirty="0" smtClean="0"/>
              <a:t> </a:t>
            </a:r>
            <a:r>
              <a:rPr lang="en-US" dirty="0" err="1" smtClean="0"/>
              <a:t>pıhtılaşmasını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7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Serum </a:t>
            </a:r>
            <a:r>
              <a:rPr lang="en-US" dirty="0" err="1">
                <a:solidFill>
                  <a:srgbClr val="FF0000"/>
                </a:solidFill>
              </a:rPr>
              <a:t>proteinleri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358" y="1600200"/>
            <a:ext cx="7620000" cy="4800600"/>
          </a:xfrm>
        </p:spPr>
        <p:txBody>
          <a:bodyPr/>
          <a:lstStyle/>
          <a:p>
            <a:r>
              <a:rPr lang="en-US" dirty="0"/>
              <a:t>Serum total </a:t>
            </a:r>
            <a:r>
              <a:rPr lang="en-US" dirty="0" err="1"/>
              <a:t>proteinlerinin</a:t>
            </a:r>
            <a:r>
              <a:rPr lang="en-US" dirty="0"/>
              <a:t> </a:t>
            </a:r>
            <a:r>
              <a:rPr lang="en-US" dirty="0" err="1"/>
              <a:t>saptanmasında</a:t>
            </a:r>
            <a:r>
              <a:rPr lang="en-US" dirty="0"/>
              <a:t> en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yöntemlerden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biüre</a:t>
            </a:r>
            <a:r>
              <a:rPr lang="en-US" dirty="0"/>
              <a:t> </a:t>
            </a:r>
            <a:r>
              <a:rPr lang="en-US" dirty="0" err="1"/>
              <a:t>yöntemidir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Serum </a:t>
            </a:r>
            <a:r>
              <a:rPr lang="en-US" dirty="0"/>
              <a:t>total </a:t>
            </a:r>
            <a:r>
              <a:rPr lang="en-US" dirty="0" err="1"/>
              <a:t>proteinleri</a:t>
            </a:r>
            <a:r>
              <a:rPr lang="en-US" dirty="0"/>
              <a:t>, total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saptanabildiği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onları</a:t>
            </a:r>
            <a:r>
              <a:rPr lang="en-US" dirty="0"/>
              <a:t> </a:t>
            </a:r>
            <a:r>
              <a:rPr lang="en-US" dirty="0" err="1"/>
              <a:t>fraksiyonlarına</a:t>
            </a:r>
            <a:r>
              <a:rPr lang="en-US" dirty="0"/>
              <a:t> </a:t>
            </a:r>
            <a:r>
              <a:rPr lang="en-US" dirty="0" err="1"/>
              <a:t>ayırarak</a:t>
            </a:r>
            <a:r>
              <a:rPr lang="en-US" dirty="0"/>
              <a:t> </a:t>
            </a:r>
            <a:r>
              <a:rPr lang="en-US" dirty="0" err="1"/>
              <a:t>incelemek</a:t>
            </a:r>
            <a:r>
              <a:rPr lang="en-US" dirty="0"/>
              <a:t> de </a:t>
            </a:r>
            <a:r>
              <a:rPr lang="en-US" dirty="0" err="1"/>
              <a:t>mümkündür</a:t>
            </a:r>
            <a:r>
              <a:rPr lang="en-US" dirty="0"/>
              <a:t>. Bu </a:t>
            </a:r>
            <a:r>
              <a:rPr lang="en-US" dirty="0" err="1"/>
              <a:t>amaç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en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yöntem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elektroforezdir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108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573" y="145677"/>
            <a:ext cx="7620000" cy="1143000"/>
          </a:xfrm>
        </p:spPr>
        <p:txBody>
          <a:bodyPr/>
          <a:lstStyle/>
          <a:p>
            <a:r>
              <a:rPr lang="en-US" sz="4400" dirty="0">
                <a:solidFill>
                  <a:srgbClr val="FF0000"/>
                </a:solidFill>
              </a:rPr>
              <a:t>BİÜRE</a:t>
            </a:r>
            <a:r>
              <a:rPr lang="en-US" sz="4400" dirty="0"/>
              <a:t> </a:t>
            </a:r>
            <a:r>
              <a:rPr lang="en-US" sz="4400" dirty="0">
                <a:solidFill>
                  <a:srgbClr val="FF0000"/>
                </a:solidFill>
              </a:rPr>
              <a:t>DENEYİ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764" y="1066367"/>
            <a:ext cx="7933436" cy="502291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Prensip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dirty="0" err="1"/>
              <a:t>Proteinlerin</a:t>
            </a:r>
            <a:r>
              <a:rPr lang="en-US" dirty="0"/>
              <a:t> </a:t>
            </a:r>
            <a:r>
              <a:rPr lang="en-US" dirty="0" err="1"/>
              <a:t>biüre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verdiği</a:t>
            </a:r>
            <a:r>
              <a:rPr lang="en-US" dirty="0"/>
              <a:t> </a:t>
            </a:r>
            <a:r>
              <a:rPr lang="en-US" dirty="0" err="1"/>
              <a:t>reaksiyona</a:t>
            </a:r>
            <a:r>
              <a:rPr lang="en-US" dirty="0"/>
              <a:t> </a:t>
            </a:r>
            <a:r>
              <a:rPr lang="en-US" dirty="0" err="1"/>
              <a:t>dayanarak</a:t>
            </a:r>
            <a:r>
              <a:rPr lang="en-US" dirty="0"/>
              <a:t> serum total </a:t>
            </a:r>
            <a:r>
              <a:rPr lang="en-US" dirty="0" err="1"/>
              <a:t>proteinlerinin</a:t>
            </a:r>
            <a:r>
              <a:rPr lang="en-US" dirty="0"/>
              <a:t> </a:t>
            </a:r>
            <a:r>
              <a:rPr lang="en-US" dirty="0" err="1"/>
              <a:t>kolorimetrik</a:t>
            </a:r>
            <a:r>
              <a:rPr lang="en-US" dirty="0"/>
              <a:t> </a:t>
            </a:r>
            <a:r>
              <a:rPr lang="en-US" dirty="0" err="1"/>
              <a:t>tayinine</a:t>
            </a:r>
            <a:r>
              <a:rPr lang="en-US" dirty="0"/>
              <a:t> </a:t>
            </a:r>
            <a:r>
              <a:rPr lang="en-US" dirty="0" err="1"/>
              <a:t>dayanır</a:t>
            </a:r>
            <a:r>
              <a:rPr lang="en-US" dirty="0" smtClean="0"/>
              <a:t>.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Materyal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Serum</a:t>
            </a:r>
          </a:p>
          <a:p>
            <a:pPr marL="114300" indent="0" hangingPunct="0">
              <a:buNone/>
            </a:pPr>
            <a:r>
              <a:rPr lang="pt-BR" b="1" dirty="0" smtClean="0"/>
              <a:t>    </a:t>
            </a:r>
            <a:r>
              <a:rPr lang="pt-BR" b="1" dirty="0" err="1" smtClean="0">
                <a:solidFill>
                  <a:srgbClr val="FF0000"/>
                </a:solidFill>
              </a:rPr>
              <a:t>Deneyin</a:t>
            </a:r>
            <a:r>
              <a:rPr lang="pt-BR" b="1" dirty="0" smtClean="0">
                <a:solidFill>
                  <a:srgbClr val="FF0000"/>
                </a:solidFill>
              </a:rPr>
              <a:t> </a:t>
            </a:r>
            <a:r>
              <a:rPr lang="pt-BR" b="1" dirty="0" err="1">
                <a:solidFill>
                  <a:srgbClr val="FF0000"/>
                </a:solidFill>
              </a:rPr>
              <a:t>Yapılışı</a:t>
            </a:r>
            <a:r>
              <a:rPr lang="pt-BR" b="1" dirty="0">
                <a:solidFill>
                  <a:srgbClr val="FF0000"/>
                </a:solidFill>
              </a:rPr>
              <a:t>:</a:t>
            </a:r>
            <a:r>
              <a:rPr lang="pt-BR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114300" indent="0" hangingPunct="0">
              <a:buNone/>
            </a:pPr>
            <a:r>
              <a:rPr lang="pt-BR" dirty="0">
                <a:solidFill>
                  <a:srgbClr val="FF0000"/>
                </a:solidFill>
              </a:rPr>
              <a:t>1.</a:t>
            </a:r>
            <a:r>
              <a:rPr lang="pt-BR" dirty="0"/>
              <a:t> </a:t>
            </a:r>
            <a:r>
              <a:rPr lang="pt-BR" dirty="0" err="1"/>
              <a:t>Üç</a:t>
            </a:r>
            <a:r>
              <a:rPr lang="pt-BR" dirty="0"/>
              <a:t> </a:t>
            </a:r>
            <a:r>
              <a:rPr lang="pt-BR" dirty="0" err="1"/>
              <a:t>adet</a:t>
            </a:r>
            <a:r>
              <a:rPr lang="pt-BR" dirty="0"/>
              <a:t> </a:t>
            </a:r>
            <a:r>
              <a:rPr lang="pt-BR" dirty="0" err="1"/>
              <a:t>deney</a:t>
            </a:r>
            <a:r>
              <a:rPr lang="pt-BR" dirty="0"/>
              <a:t> </a:t>
            </a:r>
            <a:r>
              <a:rPr lang="pt-BR" dirty="0" err="1"/>
              <a:t>tüpü</a:t>
            </a:r>
            <a:r>
              <a:rPr lang="pt-BR" dirty="0"/>
              <a:t> </a:t>
            </a:r>
            <a:r>
              <a:rPr lang="pt-BR" dirty="0" err="1"/>
              <a:t>alınır</a:t>
            </a:r>
            <a:r>
              <a:rPr lang="pt-BR" dirty="0"/>
              <a:t>. </a:t>
            </a:r>
            <a:r>
              <a:rPr lang="en-US" dirty="0" err="1"/>
              <a:t>Bunlar</a:t>
            </a:r>
            <a:r>
              <a:rPr lang="en-US" dirty="0"/>
              <a:t> </a:t>
            </a:r>
            <a:r>
              <a:rPr lang="en-US" dirty="0" err="1"/>
              <a:t>kör</a:t>
            </a:r>
            <a:r>
              <a:rPr lang="en-US" dirty="0"/>
              <a:t>, </a:t>
            </a:r>
            <a:r>
              <a:rPr lang="en-US" dirty="0" err="1"/>
              <a:t>standart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tüpleri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işaretlenir</a:t>
            </a:r>
            <a:r>
              <a:rPr lang="en-US" dirty="0"/>
              <a:t>.</a:t>
            </a:r>
          </a:p>
          <a:p>
            <a:pPr marL="114300" indent="0" hangingPunct="0">
              <a:buNone/>
            </a:pPr>
            <a:r>
              <a:rPr lang="en-US" dirty="0">
                <a:solidFill>
                  <a:srgbClr val="FF0000"/>
                </a:solidFill>
              </a:rPr>
              <a:t>2.</a:t>
            </a:r>
            <a:r>
              <a:rPr lang="en-US" dirty="0"/>
              <a:t> </a:t>
            </a:r>
            <a:r>
              <a:rPr lang="en-US" dirty="0" err="1"/>
              <a:t>Kör</a:t>
            </a:r>
            <a:r>
              <a:rPr lang="en-US" dirty="0"/>
              <a:t> </a:t>
            </a:r>
            <a:r>
              <a:rPr lang="en-US" dirty="0" err="1"/>
              <a:t>tüpüne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5 ml </a:t>
            </a:r>
            <a:r>
              <a:rPr lang="en-US" dirty="0" err="1" smtClean="0"/>
              <a:t>renk</a:t>
            </a:r>
            <a:r>
              <a:rPr lang="en-US" dirty="0" smtClean="0"/>
              <a:t> </a:t>
            </a:r>
            <a:r>
              <a:rPr lang="en-US" dirty="0" err="1" smtClean="0"/>
              <a:t>reaktifi</a:t>
            </a:r>
            <a:r>
              <a:rPr lang="en-US" dirty="0" smtClean="0"/>
              <a:t> </a:t>
            </a:r>
            <a:r>
              <a:rPr lang="en-US" dirty="0" err="1" smtClean="0"/>
              <a:t>koyulur</a:t>
            </a:r>
            <a:r>
              <a:rPr lang="en-US" dirty="0"/>
              <a:t>.</a:t>
            </a:r>
          </a:p>
          <a:p>
            <a:pPr marL="114300" indent="0" hangingPunct="0">
              <a:buNone/>
            </a:pPr>
            <a:r>
              <a:rPr lang="en-US" dirty="0">
                <a:solidFill>
                  <a:srgbClr val="FF0000"/>
                </a:solidFill>
              </a:rPr>
              <a:t>3.</a:t>
            </a:r>
            <a:r>
              <a:rPr lang="en-US" dirty="0"/>
              <a:t> </a:t>
            </a:r>
            <a:r>
              <a:rPr lang="en-US" dirty="0" err="1"/>
              <a:t>Standart</a:t>
            </a:r>
            <a:r>
              <a:rPr lang="en-US" dirty="0"/>
              <a:t> </a:t>
            </a:r>
            <a:r>
              <a:rPr lang="en-US" dirty="0" err="1"/>
              <a:t>tüpüne</a:t>
            </a:r>
            <a:r>
              <a:rPr lang="en-US" dirty="0"/>
              <a:t>  0.1 ml </a:t>
            </a:r>
            <a:r>
              <a:rPr lang="en-US" dirty="0" err="1" smtClean="0"/>
              <a:t>standart</a:t>
            </a:r>
            <a:r>
              <a:rPr lang="en-US" dirty="0" smtClean="0"/>
              <a:t> </a:t>
            </a:r>
            <a:r>
              <a:rPr lang="en-US" dirty="0" err="1" smtClean="0"/>
              <a:t>çözeltisinden</a:t>
            </a:r>
            <a:r>
              <a:rPr lang="en-US" dirty="0" smtClean="0"/>
              <a:t> (100 g/L) </a:t>
            </a:r>
            <a:r>
              <a:rPr lang="en-US" dirty="0" err="1"/>
              <a:t>ve</a:t>
            </a:r>
            <a:r>
              <a:rPr lang="en-US" dirty="0"/>
              <a:t> 5 ml </a:t>
            </a:r>
            <a:r>
              <a:rPr lang="en-US" dirty="0" err="1" smtClean="0"/>
              <a:t>renk</a:t>
            </a:r>
            <a:r>
              <a:rPr lang="en-US" dirty="0" smtClean="0"/>
              <a:t> </a:t>
            </a:r>
            <a:r>
              <a:rPr lang="en-US" dirty="0" err="1" smtClean="0"/>
              <a:t>reaktifi</a:t>
            </a:r>
            <a:r>
              <a:rPr lang="en-US" dirty="0" smtClean="0"/>
              <a:t> </a:t>
            </a:r>
            <a:r>
              <a:rPr lang="en-US" dirty="0" err="1" smtClean="0"/>
              <a:t>koyulur</a:t>
            </a:r>
            <a:r>
              <a:rPr lang="en-US" dirty="0"/>
              <a:t>.</a:t>
            </a:r>
          </a:p>
          <a:p>
            <a:pPr marL="114300" indent="0" hangingPunct="0">
              <a:buNone/>
            </a:pPr>
            <a:r>
              <a:rPr lang="en-US" dirty="0">
                <a:solidFill>
                  <a:srgbClr val="FF0000"/>
                </a:solidFill>
              </a:rPr>
              <a:t>4. </a:t>
            </a: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tüpüne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0.1 ml serum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yine</a:t>
            </a:r>
            <a:r>
              <a:rPr lang="en-US" dirty="0"/>
              <a:t> 5 ml </a:t>
            </a:r>
            <a:r>
              <a:rPr lang="en-US" dirty="0" err="1" smtClean="0"/>
              <a:t>renk</a:t>
            </a:r>
            <a:r>
              <a:rPr lang="en-US" dirty="0" smtClean="0"/>
              <a:t> </a:t>
            </a:r>
            <a:r>
              <a:rPr lang="en-US" dirty="0" err="1" smtClean="0"/>
              <a:t>reaktifi</a:t>
            </a:r>
            <a:r>
              <a:rPr lang="en-US" dirty="0" smtClean="0"/>
              <a:t> </a:t>
            </a:r>
            <a:r>
              <a:rPr lang="en-US" dirty="0" err="1"/>
              <a:t>koyulur</a:t>
            </a:r>
            <a:r>
              <a:rPr lang="en-US" dirty="0"/>
              <a:t>.</a:t>
            </a:r>
          </a:p>
          <a:p>
            <a:pPr marL="114300" indent="0">
              <a:buNone/>
            </a:pPr>
            <a:r>
              <a:rPr lang="en-US" dirty="0">
                <a:solidFill>
                  <a:srgbClr val="FF0000"/>
                </a:solidFill>
              </a:rPr>
              <a:t>5.</a:t>
            </a:r>
            <a:r>
              <a:rPr lang="en-US" dirty="0"/>
              <a:t> Her </a:t>
            </a:r>
            <a:r>
              <a:rPr lang="en-US" dirty="0" err="1"/>
              <a:t>tüp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karıştırıldıktan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smtClean="0"/>
              <a:t>10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oda</a:t>
            </a:r>
            <a:r>
              <a:rPr lang="en-US" dirty="0"/>
              <a:t> </a:t>
            </a:r>
            <a:r>
              <a:rPr lang="en-US" dirty="0" err="1"/>
              <a:t>sıcaklığında</a:t>
            </a:r>
            <a:r>
              <a:rPr lang="en-US" dirty="0"/>
              <a:t> </a:t>
            </a:r>
            <a:r>
              <a:rPr lang="en-US" dirty="0" err="1"/>
              <a:t>beklenir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spektrofotometrede</a:t>
            </a:r>
            <a:r>
              <a:rPr lang="en-US" dirty="0"/>
              <a:t> 545 </a:t>
            </a:r>
            <a:r>
              <a:rPr lang="en-US" dirty="0" err="1"/>
              <a:t>nm'de</a:t>
            </a:r>
            <a:r>
              <a:rPr lang="en-US" dirty="0"/>
              <a:t> </a:t>
            </a:r>
            <a:r>
              <a:rPr lang="en-US" dirty="0" err="1"/>
              <a:t>ölçüm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538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9475" y="46987"/>
            <a:ext cx="7620000" cy="1143000"/>
          </a:xfrm>
        </p:spPr>
        <p:txBody>
          <a:bodyPr/>
          <a:lstStyle/>
          <a:p>
            <a:r>
              <a:rPr lang="en-US" sz="4400" dirty="0">
                <a:solidFill>
                  <a:srgbClr val="FF0000"/>
                </a:solidFill>
              </a:rPr>
              <a:t>BİÜRE DENEYİ</a:t>
            </a:r>
          </a:p>
        </p:txBody>
      </p:sp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289475" y="1193790"/>
            <a:ext cx="7620000" cy="4983162"/>
          </a:xfrm>
        </p:spPr>
        <p:txBody>
          <a:bodyPr/>
          <a:lstStyle/>
          <a:p>
            <a:pPr marL="114300" indent="0" hangingPunc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Hesaplamalar</a:t>
            </a:r>
            <a:r>
              <a:rPr lang="en-US" dirty="0" smtClean="0">
                <a:solidFill>
                  <a:srgbClr val="FF0000"/>
                </a:solidFill>
              </a:rPr>
              <a:t>:                                                 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                             </a:t>
            </a:r>
            <a:r>
              <a:rPr lang="en-US" dirty="0" err="1" smtClean="0"/>
              <a:t>Absorbans</a:t>
            </a:r>
            <a:r>
              <a:rPr lang="en-US" dirty="0" smtClean="0"/>
              <a:t> </a:t>
            </a:r>
            <a:r>
              <a:rPr lang="en-US" baseline="-25000" dirty="0" err="1" smtClean="0"/>
              <a:t>örnek</a:t>
            </a:r>
            <a:endParaRPr lang="en-US" baseline="-25000" dirty="0"/>
          </a:p>
          <a:p>
            <a:pPr marL="114300" indent="0" hangingPunct="0">
              <a:buNone/>
            </a:pPr>
            <a:r>
              <a:rPr lang="en-US" dirty="0" err="1" smtClean="0"/>
              <a:t>Konsantrasyon</a:t>
            </a:r>
            <a:r>
              <a:rPr lang="en-US" dirty="0" smtClean="0"/>
              <a:t> </a:t>
            </a:r>
            <a:r>
              <a:rPr lang="en-US" baseline="-25000" dirty="0" smtClean="0"/>
              <a:t>g</a:t>
            </a:r>
            <a:r>
              <a:rPr lang="en-US" baseline="-25000" dirty="0"/>
              <a:t>/L protein </a:t>
            </a:r>
            <a:r>
              <a:rPr lang="en-US" dirty="0"/>
              <a:t>= ----------------------- x </a:t>
            </a:r>
            <a:r>
              <a:rPr lang="en-US" dirty="0" smtClean="0"/>
              <a:t>100 g/L</a:t>
            </a:r>
          </a:p>
          <a:p>
            <a:pPr marL="114300" indent="0" hangingPunct="0">
              <a:buNone/>
            </a:pPr>
            <a:r>
              <a:rPr lang="en-US" dirty="0" smtClean="0"/>
              <a:t>                                                </a:t>
            </a:r>
            <a:r>
              <a:rPr lang="en-US" dirty="0" err="1" smtClean="0"/>
              <a:t>Absorbans</a:t>
            </a:r>
            <a:r>
              <a:rPr lang="en-US" dirty="0" smtClean="0"/>
              <a:t> </a:t>
            </a:r>
            <a:r>
              <a:rPr lang="en-US" baseline="-25000" dirty="0" err="1" smtClean="0"/>
              <a:t>standart</a:t>
            </a: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dirty="0"/>
              <a:t>Kanda total serum </a:t>
            </a:r>
            <a:r>
              <a:rPr lang="en-US" dirty="0" err="1"/>
              <a:t>proteinlerinin</a:t>
            </a:r>
            <a:r>
              <a:rPr lang="en-US" dirty="0"/>
              <a:t> </a:t>
            </a:r>
            <a:r>
              <a:rPr lang="en-US" dirty="0" err="1"/>
              <a:t>miktarı</a:t>
            </a:r>
            <a:r>
              <a:rPr lang="en-US" dirty="0"/>
              <a:t> </a:t>
            </a:r>
            <a:r>
              <a:rPr lang="en-US" dirty="0" smtClean="0"/>
              <a:t>%6.3-7.8 g’ dır.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/>
          </a:p>
          <a:p>
            <a:pPr marL="114300" indent="0" hangingPunct="0">
              <a:buNone/>
            </a:pP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536128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1460</TotalTime>
  <Words>431</Words>
  <Application>Microsoft Macintosh PowerPoint</Application>
  <PresentationFormat>On-screen Show (4:3)</PresentationFormat>
  <Paragraphs>64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AMİNOASİTLER ve PROTEİNLER ile İLGİLİ REAKSİYONLAR </vt:lpstr>
      <vt:lpstr>Aminoasitler</vt:lpstr>
      <vt:lpstr>NİNHİDRİN DENEYİ </vt:lpstr>
      <vt:lpstr>KSANTOPROTEİN DENEYİ </vt:lpstr>
      <vt:lpstr>SÜLFÜR DENEYİ </vt:lpstr>
      <vt:lpstr>Serum proteinleri</vt:lpstr>
      <vt:lpstr>Serum proteinleri</vt:lpstr>
      <vt:lpstr>BİÜRE DENEYİ</vt:lpstr>
      <vt:lpstr>BİÜRE DENEYİ</vt:lpstr>
      <vt:lpstr>Kaynaklar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AMİNO ASİTLER VE PROTEİNLER İLE İLGİLİ RENK REAKSİYONLARI</dc:title>
  <dc:creator>ecem kaya</dc:creator>
  <cp:lastModifiedBy>ecem kaya</cp:lastModifiedBy>
  <cp:revision>66</cp:revision>
  <dcterms:created xsi:type="dcterms:W3CDTF">2017-03-20T06:49:32Z</dcterms:created>
  <dcterms:modified xsi:type="dcterms:W3CDTF">2020-05-04T19:34:23Z</dcterms:modified>
</cp:coreProperties>
</file>